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3" r:id="rId2"/>
    <p:sldId id="314" r:id="rId3"/>
    <p:sldId id="276" r:id="rId4"/>
    <p:sldId id="270" r:id="rId5"/>
    <p:sldId id="259" r:id="rId6"/>
    <p:sldId id="304" r:id="rId7"/>
    <p:sldId id="283" r:id="rId8"/>
    <p:sldId id="317" r:id="rId9"/>
    <p:sldId id="263" r:id="rId10"/>
    <p:sldId id="262" r:id="rId11"/>
    <p:sldId id="305" r:id="rId12"/>
    <p:sldId id="308" r:id="rId13"/>
    <p:sldId id="307" r:id="rId14"/>
    <p:sldId id="302" r:id="rId15"/>
    <p:sldId id="295" r:id="rId16"/>
    <p:sldId id="310" r:id="rId17"/>
    <p:sldId id="311" r:id="rId18"/>
    <p:sldId id="318" r:id="rId1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3907" autoAdjust="0"/>
  </p:normalViewPr>
  <p:slideViewPr>
    <p:cSldViewPr>
      <p:cViewPr>
        <p:scale>
          <a:sx n="60" d="100"/>
          <a:sy n="60" d="100"/>
        </p:scale>
        <p:origin x="-2244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1150159\Desktop\Flights\FINAL\Flights%20data%20-%20all%20tabl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397585\RECORDS-NI_7.1.2\Offline%20Records%20(RN)\Publications%20~%20-%20Tourism%20Statistics%20-%20Air%20Passenger%20Statistics\charts%20for%20public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spPr>
              <a:solidFill>
                <a:srgbClr val="0000FF"/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 dirty="0"/>
                      <a:t>N</a:t>
                    </a:r>
                    <a:r>
                      <a:rPr lang="en-US" dirty="0"/>
                      <a:t>I</a:t>
                    </a:r>
                    <a:r>
                      <a:rPr lang="en-US" baseline="0" dirty="0"/>
                      <a:t> </a:t>
                    </a:r>
                  </a:p>
                  <a:p>
                    <a:r>
                      <a:rPr lang="en-US" dirty="0" smtClean="0"/>
                      <a:t>4.17m, </a:t>
                    </a:r>
                  </a:p>
                  <a:p>
                    <a:r>
                      <a:rPr lang="en-US" dirty="0" smtClean="0"/>
                      <a:t>58%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800" dirty="0"/>
                      <a:t>G</a:t>
                    </a:r>
                    <a:r>
                      <a:rPr lang="en-US" dirty="0"/>
                      <a:t>B </a:t>
                    </a:r>
                  </a:p>
                  <a:p>
                    <a:r>
                      <a:rPr lang="en-US" dirty="0" smtClean="0"/>
                      <a:t>2.42m,</a:t>
                    </a:r>
                  </a:p>
                  <a:p>
                    <a:r>
                      <a:rPr lang="en-US" dirty="0" smtClean="0"/>
                      <a:t>33%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30124426981008567"/>
                  <c:y val="-3.0024426137484237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err="1">
                        <a:solidFill>
                          <a:srgbClr val="00B050"/>
                        </a:solidFill>
                      </a:rPr>
                      <a:t>R</a:t>
                    </a:r>
                    <a:r>
                      <a:rPr lang="en-US" b="1" dirty="0" err="1">
                        <a:solidFill>
                          <a:srgbClr val="00B050"/>
                        </a:solidFill>
                      </a:rPr>
                      <a:t>oI</a:t>
                    </a:r>
                    <a:r>
                      <a:rPr lang="en-US" b="1" dirty="0">
                        <a:solidFill>
                          <a:srgbClr val="00B050"/>
                        </a:solidFill>
                      </a:rPr>
                      <a:t> </a:t>
                    </a:r>
                  </a:p>
                  <a:p>
                    <a:r>
                      <a:rPr lang="en-US" b="1" dirty="0" smtClean="0">
                        <a:solidFill>
                          <a:srgbClr val="00B050"/>
                        </a:solidFill>
                      </a:rPr>
                      <a:t>0.25m,</a:t>
                    </a:r>
                  </a:p>
                  <a:p>
                    <a:r>
                      <a:rPr lang="en-US" b="1" dirty="0" smtClean="0">
                        <a:solidFill>
                          <a:srgbClr val="00B050"/>
                        </a:solidFill>
                      </a:rPr>
                      <a:t>3%</a:t>
                    </a:r>
                    <a:endParaRPr lang="en-US" b="1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-0.27514795247475776"/>
                  <c:y val="-0.1551894647687555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>
                        <a:solidFill>
                          <a:srgbClr val="7030A0"/>
                        </a:solidFill>
                      </a:rPr>
                      <a:t> </a:t>
                    </a:r>
                    <a:r>
                      <a:rPr lang="en-US" b="1" dirty="0">
                        <a:solidFill>
                          <a:srgbClr val="7030A0"/>
                        </a:solidFill>
                      </a:rPr>
                      <a:t>0.39m </a:t>
                    </a:r>
                    <a:r>
                      <a:rPr lang="en-US" b="1" dirty="0" smtClean="0">
                        <a:solidFill>
                          <a:srgbClr val="7030A0"/>
                        </a:solidFill>
                      </a:rPr>
                      <a:t>- Other, 5%</a:t>
                    </a:r>
                    <a:endParaRPr lang="en-US" b="1" dirty="0">
                      <a:solidFill>
                        <a:srgbClr val="7030A0"/>
                      </a:solidFill>
                    </a:endParaRPr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</c:dLbls>
          <c:cat>
            <c:strRef>
              <c:f>'Tab3 NI Airport Residency'!$F$70:$F$73</c:f>
              <c:strCache>
                <c:ptCount val="4"/>
                <c:pt idx="0">
                  <c:v>Northern Ireland </c:v>
                </c:pt>
                <c:pt idx="1">
                  <c:v>Great Britain  </c:v>
                </c:pt>
                <c:pt idx="2">
                  <c:v>Republic of Ireland </c:v>
                </c:pt>
                <c:pt idx="3">
                  <c:v>Other countries</c:v>
                </c:pt>
              </c:strCache>
            </c:strRef>
          </c:cat>
          <c:val>
            <c:numRef>
              <c:f>'Tab3 NI Airport Residency'!$G$70:$G$73</c:f>
              <c:numCache>
                <c:formatCode>0.00</c:formatCode>
                <c:ptCount val="4"/>
                <c:pt idx="0">
                  <c:v>4.17</c:v>
                </c:pt>
                <c:pt idx="1">
                  <c:v>2.42</c:v>
                </c:pt>
                <c:pt idx="2">
                  <c:v>0.25</c:v>
                </c:pt>
                <c:pt idx="3">
                  <c:v>0.39000000000000046</c:v>
                </c:pt>
              </c:numCache>
            </c:numRef>
          </c:val>
        </c:ser>
        <c:firstSliceAng val="0"/>
        <c:holeSize val="50"/>
      </c:doughnutChart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9.0699086291762571E-2"/>
          <c:y val="0.19597399805818688"/>
          <c:w val="0.87657840156975975"/>
          <c:h val="0.72882677890862368"/>
        </c:manualLayout>
      </c:layout>
      <c:doughnutChart>
        <c:varyColors val="1"/>
        <c:ser>
          <c:idx val="0"/>
          <c:order val="0"/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chemeClr val="bg1">
                  <a:lumMod val="65000"/>
                </a:schemeClr>
              </a:solidFill>
            </c:spPr>
          </c:dPt>
          <c:dPt>
            <c:idx val="4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1.7398181099248771E-2"/>
                  <c:y val="2.7950279799930692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G</a:t>
                    </a:r>
                    <a:r>
                      <a:rPr lang="en-US"/>
                      <a:t>eorge Best Belfast City Airport,  1.47m , 29%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2.5306445235270848E-2"/>
                  <c:y val="-1.956673654786873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</a:t>
                    </a:r>
                    <a:r>
                      <a:rPr lang="en-US"/>
                      <a:t>elfast International Airport,  2.63m , 52%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7.908264136022209E-3"/>
                  <c:y val="1.1180992313067874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C</a:t>
                    </a:r>
                    <a:r>
                      <a:rPr lang="en-US"/>
                      <a:t>ity of Derry Airport,  90k , 2%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3.1633056544088612E-3"/>
                  <c:y val="2.7952480782669612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D</a:t>
                    </a:r>
                    <a:r>
                      <a:rPr lang="en-US"/>
                      <a:t>ublin Airport,  810k , 16%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9.4899169632266314E-3"/>
                  <c:y val="-5.310971348707197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O</a:t>
                    </a:r>
                    <a:r>
                      <a:rPr lang="en-US"/>
                      <a:t>ther RoI Airports,  40k , 1%</a:t>
                    </a:r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Sheet2!$A$5:$A$9</c:f>
              <c:strCache>
                <c:ptCount val="5"/>
                <c:pt idx="0">
                  <c:v>George Best Belfast City Airport</c:v>
                </c:pt>
                <c:pt idx="1">
                  <c:v>Belfast International Airport</c:v>
                </c:pt>
                <c:pt idx="2">
                  <c:v>City of Derry Airport</c:v>
                </c:pt>
                <c:pt idx="3">
                  <c:v>Dublin Airport</c:v>
                </c:pt>
                <c:pt idx="4">
                  <c:v>Other RoI Airports</c:v>
                </c:pt>
              </c:strCache>
            </c:strRef>
          </c:cat>
          <c:val>
            <c:numRef>
              <c:f>Sheet2!$B$5:$B$9</c:f>
              <c:numCache>
                <c:formatCode>_-* #,##0_-;\-* #,##0_-;_-* "-"??_-;_-@_-</c:formatCode>
                <c:ptCount val="5"/>
                <c:pt idx="0">
                  <c:v>1470000</c:v>
                </c:pt>
                <c:pt idx="1">
                  <c:v>2630000</c:v>
                </c:pt>
                <c:pt idx="2">
                  <c:v>90000</c:v>
                </c:pt>
                <c:pt idx="3">
                  <c:v>810000</c:v>
                </c:pt>
                <c:pt idx="4">
                  <c:v>40000</c:v>
                </c:pt>
              </c:numCache>
            </c:numRef>
          </c:val>
        </c:ser>
        <c:firstSliceAng val="0"/>
        <c:holeSize val="36"/>
      </c:doughnutChart>
    </c:plotArea>
    <c:plotVisOnly val="1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0.15039</cdr:x>
      <cdr:y>0.20614</cdr:y>
    </cdr:from>
    <cdr:to>
      <cdr:x>0.33086</cdr:x>
      <cdr:y>0.23362</cdr:y>
    </cdr:to>
    <cdr:sp macro="" textlink="">
      <cdr:nvSpPr>
        <cdr:cNvPr id="5" name="Straight Arrow Connector 4"/>
        <cdr:cNvSpPr/>
      </cdr:nvSpPr>
      <cdr:spPr>
        <a:xfrm xmlns:a="http://schemas.openxmlformats.org/drawingml/2006/main" flipV="1">
          <a:off x="720080" y="1080120"/>
          <a:ext cx="864096" cy="14401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B05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0.31434</cdr:x>
      <cdr:y>0.08092</cdr:y>
    </cdr:from>
    <cdr:to>
      <cdr:x>0.45383</cdr:x>
      <cdr:y>0.1411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1524000" y="266700"/>
          <a:ext cx="676274" cy="19833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7030A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0.55523</cdr:x>
      <cdr:y>0.83509</cdr:y>
    </cdr:from>
    <cdr:to>
      <cdr:x>1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58470" y="4581128"/>
          <a:ext cx="2129554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600" b="1" dirty="0">
              <a:latin typeface="Arial" pitchFamily="34" charset="0"/>
              <a:cs typeface="Arial" pitchFamily="34" charset="0"/>
            </a:rPr>
            <a:t>Total flow:</a:t>
          </a:r>
          <a:r>
            <a:rPr lang="en-GB" sz="1600" b="1" baseline="0" dirty="0">
              <a:latin typeface="Arial" pitchFamily="34" charset="0"/>
              <a:cs typeface="Arial" pitchFamily="34" charset="0"/>
            </a:rPr>
            <a:t> </a:t>
          </a:r>
        </a:p>
        <a:p xmlns:a="http://schemas.openxmlformats.org/drawingml/2006/main">
          <a:pPr algn="ctr"/>
          <a:r>
            <a:rPr lang="en-GB" sz="1600" b="1" baseline="0" dirty="0">
              <a:latin typeface="Arial" pitchFamily="34" charset="0"/>
              <a:cs typeface="Arial" pitchFamily="34" charset="0"/>
            </a:rPr>
            <a:t>Q4 2014 to Q3 2015</a:t>
          </a:r>
        </a:p>
        <a:p xmlns:a="http://schemas.openxmlformats.org/drawingml/2006/main">
          <a:pPr algn="ctr"/>
          <a:r>
            <a:rPr lang="en-GB" sz="1600" b="1" baseline="0" dirty="0">
              <a:latin typeface="Arial" pitchFamily="34" charset="0"/>
              <a:cs typeface="Arial" pitchFamily="34" charset="0"/>
            </a:rPr>
            <a:t>7.23 million</a:t>
          </a:r>
          <a:endParaRPr lang="en-GB" sz="16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D6A05-0C10-46B1-9D44-A2456E9CFB54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407D4-F198-4A47-8369-0ECCD5D3C7D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FF8EB-8BE7-4AC3-B746-3D072C112288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A6628-51DA-4357-AECB-D4F0D3E2B6B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62000"/>
            <a:ext cx="4976813" cy="373221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725156"/>
            <a:ext cx="4970462" cy="4494932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CAREFUL RE FLIGHTS WITHIN IRELAND</a:t>
            </a:r>
            <a:r>
              <a:rPr lang="en-GB" baseline="0" dirty="0" smtClean="0"/>
              <a:t> AND DOUBLE COUNTING UK</a:t>
            </a:r>
          </a:p>
          <a:p>
            <a:r>
              <a:rPr lang="en-GB" baseline="0" dirty="0" smtClean="0"/>
              <a:t>We plan to update these tables annually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A6628-51DA-4357-AECB-D4F0D3E2B6B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Points to note</a:t>
            </a:r>
          </a:p>
          <a:p>
            <a:pPr>
              <a:buFontTx/>
              <a:buChar char="-"/>
            </a:pPr>
            <a:r>
              <a:rPr lang="en-GB" dirty="0" smtClean="0"/>
              <a:t>Children (under 16) not included</a:t>
            </a:r>
          </a:p>
          <a:p>
            <a:pPr>
              <a:buFontTx/>
              <a:buChar char="-"/>
            </a:pPr>
            <a:r>
              <a:rPr lang="en-GB" dirty="0" smtClean="0"/>
              <a:t>2014/15 – limited no</a:t>
            </a:r>
            <a:r>
              <a:rPr lang="en-GB" baseline="0" dirty="0" smtClean="0"/>
              <a:t> of flight responses to 10 per person</a:t>
            </a:r>
          </a:p>
          <a:p>
            <a:pPr>
              <a:buFontTx/>
              <a:buChar char="-"/>
            </a:pPr>
            <a:r>
              <a:rPr lang="en-GB" baseline="0" dirty="0" smtClean="0"/>
              <a:t>Potential recall issue (currently asked about flights in last 12 months)</a:t>
            </a:r>
          </a:p>
          <a:p>
            <a:pPr>
              <a:buFontTx/>
              <a:buChar char="-"/>
            </a:pPr>
            <a:r>
              <a:rPr lang="en-GB" baseline="0" dirty="0" smtClean="0"/>
              <a:t>Departure airport – we assume someone flies in and out of same airport</a:t>
            </a:r>
          </a:p>
          <a:p>
            <a:pPr>
              <a:buFontTx/>
              <a:buChar char="-"/>
            </a:pPr>
            <a:r>
              <a:rPr lang="en-GB" baseline="0" dirty="0" smtClean="0"/>
              <a:t>Flights are over a 12 month period so no seasonal effects or knowledge of when flights taken</a:t>
            </a:r>
          </a:p>
          <a:p>
            <a:pPr>
              <a:buFontTx/>
              <a:buChar char="-"/>
            </a:pPr>
            <a:r>
              <a:rPr lang="en-GB" baseline="0" dirty="0" smtClean="0"/>
              <a:t>STILL experimental (only 1 year of information on a sample survey)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A6628-51DA-4357-AECB-D4F0D3E2B6B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Points to note</a:t>
            </a:r>
          </a:p>
          <a:p>
            <a:r>
              <a:rPr lang="en-GB" dirty="0" smtClean="0"/>
              <a:t>-definition</a:t>
            </a:r>
            <a:r>
              <a:rPr lang="en-GB" baseline="0" dirty="0" smtClean="0"/>
              <a:t> of Country of Residence</a:t>
            </a:r>
          </a:p>
          <a:p>
            <a:r>
              <a:rPr lang="en-GB" baseline="0" dirty="0" smtClean="0"/>
              <a:t>NI – only asked of those departing so assumption that arrive and depart from same 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A6628-51DA-4357-AECB-D4F0D3E2B6B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6C3B-DF2C-4C27-9325-069648E5F795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19D35-C29E-401E-8C5E-935E89B36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323528" y="523121"/>
            <a:ext cx="84582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>
                <a:solidFill>
                  <a:srgbClr val="000099"/>
                </a:solidFill>
                <a:latin typeface="Arial" charset="0"/>
              </a:rPr>
              <a:t>Northern Ireland Statistics and Research Agency</a:t>
            </a:r>
          </a:p>
          <a:p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GB" sz="4000" b="1" dirty="0" smtClean="0">
              <a:solidFill>
                <a:srgbClr val="000099"/>
              </a:solidFill>
              <a:latin typeface="Arial" charset="0"/>
            </a:endParaRPr>
          </a:p>
          <a:p>
            <a:pPr algn="ctr"/>
            <a:r>
              <a:rPr lang="en-GB" sz="4000" b="1" dirty="0" smtClean="0">
                <a:solidFill>
                  <a:srgbClr val="000099"/>
                </a:solidFill>
                <a:latin typeface="Arial" charset="0"/>
              </a:rPr>
              <a:t>Dr David Marshall</a:t>
            </a:r>
            <a:endParaRPr lang="en-GB" sz="4000" b="1" dirty="0">
              <a:solidFill>
                <a:srgbClr val="000099"/>
              </a:solidFill>
              <a:latin typeface="Arial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67744" y="2492896"/>
          <a:ext cx="4334462" cy="2232248"/>
        </p:xfrm>
        <a:graphic>
          <a:graphicData uri="http://schemas.openxmlformats.org/presentationml/2006/ole">
            <p:oleObj spid="_x0000_s64514" r:id="rId4" imgW="3236160" imgH="1877413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748464" cy="720080"/>
          </a:xfrm>
        </p:spPr>
        <p:txBody>
          <a:bodyPr>
            <a:normAutofit/>
          </a:bodyPr>
          <a:lstStyle/>
          <a:p>
            <a:r>
              <a:rPr lang="en-GB" sz="3000" b="1" u="sng" dirty="0" smtClean="0">
                <a:latin typeface="Arial" pitchFamily="34" charset="0"/>
                <a:cs typeface="Arial" pitchFamily="34" charset="0"/>
              </a:rPr>
              <a:t>Air Passenger Flow – Port Survey</a:t>
            </a:r>
            <a:endParaRPr lang="en-GB" sz="30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2288" y="1052736"/>
            <a:ext cx="6948264" cy="1584176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Northern Ireland Passenger Survey</a:t>
            </a:r>
            <a:endParaRPr lang="en-GB" sz="2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Country of Residence Survey (</a:t>
            </a:r>
            <a:r>
              <a:rPr lang="en-GB" sz="2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RoI</a:t>
            </a:r>
            <a:r>
              <a:rPr lang="en-GB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4" name="Picture 3" descr="logo_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9677" y="6093296"/>
            <a:ext cx="1544323" cy="76470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052736"/>
            <a:ext cx="205172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376264" y="2924944"/>
            <a:ext cx="6948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Arial" pitchFamily="34" charset="0"/>
                <a:cs typeface="Arial" pitchFamily="34" charset="0"/>
              </a:rPr>
              <a:t>Methodology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What is your 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Country of Residence?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grossed to CAA/IAA totals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sample NIPS: 55k, CRS: 388k</a:t>
            </a:r>
          </a:p>
          <a:p>
            <a:pPr lvl="2"/>
            <a:r>
              <a:rPr lang="en-GB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Northern Ireland Airports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- Residency of Passengers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36296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463873"/>
            <a:ext cx="44644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Northern Ireland residents 7.23m air passenger flow </a:t>
            </a:r>
          </a:p>
          <a:p>
            <a:pPr lvl="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NI residents 58%</a:t>
            </a:r>
          </a:p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GB residents 33%</a:t>
            </a:r>
          </a:p>
          <a:p>
            <a:pPr lvl="0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RoI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residents 3%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Outside UK &amp; Ireland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residents  5%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0"/>
            <a:ext cx="8964488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2800" b="1" u="sng" dirty="0" smtClean="0">
                <a:latin typeface="Arial" pitchFamily="34" charset="0"/>
                <a:cs typeface="Arial" pitchFamily="34" charset="0"/>
              </a:rPr>
              <a:t>Northern Ireland Airports – Passenger Residency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GB" sz="2800" b="1" u="sng" dirty="0" smtClean="0">
                <a:latin typeface="Arial" pitchFamily="34" charset="0"/>
                <a:cs typeface="Arial" pitchFamily="34" charset="0"/>
              </a:rPr>
              <a:t>(Q4 2014 to Q3 2015)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4355976" y="1412776"/>
          <a:ext cx="4788024" cy="5239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124744"/>
          <a:ext cx="8604448" cy="5413802"/>
        </p:xfrm>
        <a:graphic>
          <a:graphicData uri="http://schemas.openxmlformats.org/drawingml/2006/table">
            <a:tbl>
              <a:tblPr/>
              <a:tblGrid>
                <a:gridCol w="4536504"/>
                <a:gridCol w="2381131"/>
                <a:gridCol w="1686813"/>
              </a:tblGrid>
              <a:tr h="80711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Passenger</a:t>
                      </a:r>
                      <a:r>
                        <a:rPr lang="en-GB" sz="24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flow</a:t>
                      </a:r>
                    </a:p>
                    <a:p>
                      <a:pPr algn="l" fontAlgn="b"/>
                      <a:r>
                        <a:rPr lang="en-GB" sz="24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r</a:t>
                      </a:r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esident</a:t>
                      </a:r>
                      <a:r>
                        <a:rPr lang="en-GB" sz="24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in: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Q4 2014 </a:t>
                      </a:r>
                      <a:endParaRPr lang="en-GB" sz="2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fontAlgn="b"/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to Q3 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Perc</a:t>
                      </a:r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40355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Northern Ireland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57.7%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55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Great Britain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33.5%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55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Republic of Ireland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3.5%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6043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Other Europe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2.5%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9591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North 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America </a:t>
                      </a:r>
                      <a:endParaRPr lang="en-GB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USA &amp; Canada)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1.5%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6043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Other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1.4%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558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55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Northern 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Ireland Airports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2008" y="116632"/>
            <a:ext cx="8964488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Northern Ireland Airports Passenger Flow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(Q4 2014 to Q3 2015) – by country of residence</a:t>
            </a:r>
          </a:p>
          <a:p>
            <a:pPr lvl="0">
              <a:spcBef>
                <a:spcPct val="0"/>
              </a:spcBef>
              <a:defRPr/>
            </a:pPr>
            <a:endParaRPr kumimoji="0" lang="en-GB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Northern Ireland Residents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- Airport Used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36296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463873"/>
            <a:ext cx="432048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 smtClean="0">
                <a:latin typeface="Arial" pitchFamily="34" charset="0"/>
                <a:cs typeface="Arial" pitchFamily="34" charset="0"/>
              </a:rPr>
              <a:t>Northern Ireland residents 5.02m air passenger flow </a:t>
            </a:r>
          </a:p>
          <a:p>
            <a:pPr lvl="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400" dirty="0" smtClean="0">
                <a:latin typeface="Arial" pitchFamily="34" charset="0"/>
                <a:cs typeface="Arial" pitchFamily="34" charset="0"/>
              </a:rPr>
              <a:t>NI Airports 4.17m</a:t>
            </a:r>
          </a:p>
          <a:p>
            <a:pPr lvl="0"/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RoI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Airports 0.85m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0" algn="r"/>
            <a:r>
              <a:rPr lang="en-GB" sz="2000" dirty="0" smtClean="0">
                <a:latin typeface="Arial" pitchFamily="34" charset="0"/>
                <a:cs typeface="Arial" pitchFamily="34" charset="0"/>
              </a:rPr>
              <a:t>Belfast International 52%</a:t>
            </a:r>
          </a:p>
          <a:p>
            <a:pPr lvl="0" algn="r"/>
            <a:r>
              <a:rPr lang="en-GB" sz="2000" dirty="0" smtClean="0">
                <a:latin typeface="Arial" pitchFamily="34" charset="0"/>
                <a:cs typeface="Arial" pitchFamily="34" charset="0"/>
              </a:rPr>
              <a:t>George Best Belfast City 29%</a:t>
            </a:r>
          </a:p>
          <a:p>
            <a:pPr lvl="0" algn="r"/>
            <a:r>
              <a:rPr lang="en-GB" sz="2000" dirty="0" smtClean="0">
                <a:latin typeface="Arial" pitchFamily="34" charset="0"/>
                <a:cs typeface="Arial" pitchFamily="34" charset="0"/>
              </a:rPr>
              <a:t>City of Derry 2%</a:t>
            </a:r>
          </a:p>
          <a:p>
            <a:pPr algn="r"/>
            <a:r>
              <a:rPr lang="en-GB" sz="2000" dirty="0" smtClean="0">
                <a:latin typeface="Arial" pitchFamily="34" charset="0"/>
                <a:cs typeface="Arial" pitchFamily="34" charset="0"/>
              </a:rPr>
              <a:t>Dublin 16%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067944" y="260648"/>
          <a:ext cx="507605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38482" y="3501008"/>
            <a:ext cx="15776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5.02 million</a:t>
            </a:r>
          </a:p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 NI residents air </a:t>
            </a:r>
          </a:p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passenger flow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0"/>
            <a:ext cx="8964488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4400" b="1" u="sng" dirty="0" smtClean="0">
                <a:latin typeface="Arial" pitchFamily="34" charset="0"/>
                <a:cs typeface="Arial" pitchFamily="34" charset="0"/>
              </a:rPr>
              <a:t>Northern Ireland Resident Air Passenger Flow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GB" sz="4400" b="1" u="sng" dirty="0" smtClean="0">
                <a:latin typeface="Arial" pitchFamily="34" charset="0"/>
                <a:cs typeface="Arial" pitchFamily="34" charset="0"/>
              </a:rPr>
              <a:t> by Airport (Q4 2014 – Q3 2015)</a:t>
            </a:r>
          </a:p>
          <a:p>
            <a:pPr lvl="0">
              <a:spcBef>
                <a:spcPct val="0"/>
              </a:spcBef>
              <a:defRPr/>
            </a:pPr>
            <a:endParaRPr kumimoji="0" lang="en-GB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936104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Arial" pitchFamily="34" charset="0"/>
                <a:cs typeface="Arial" pitchFamily="34" charset="0"/>
              </a:rPr>
              <a:t>Other Data Published</a:t>
            </a:r>
            <a:endParaRPr lang="en-GB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712968" cy="5112568"/>
          </a:xfrm>
        </p:spPr>
        <p:txBody>
          <a:bodyPr>
            <a:normAutofit lnSpcReduction="10000"/>
          </a:bodyPr>
          <a:lstStyle/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Sub-Northern Ireland breakdown</a:t>
            </a:r>
          </a:p>
          <a:p>
            <a:pPr marL="1428750" lvl="2" indent="-514350" algn="l">
              <a:lnSpc>
                <a:spcPct val="200000"/>
              </a:lnSpc>
            </a:pP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e.g. Newry, </a:t>
            </a:r>
            <a:r>
              <a:rPr lang="en-GB" sz="2200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Mourne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&amp; Down LGD residents more likely to use Dublin Airport</a:t>
            </a: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 for flight</a:t>
            </a:r>
          </a:p>
          <a:p>
            <a:pPr marL="971550" lvl="1" indent="-514350" algn="l">
              <a:lnSpc>
                <a:spcPct val="200000"/>
              </a:lnSpc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e.g. Importance of business to George Best, Belfast City Airport</a:t>
            </a:r>
          </a:p>
          <a:p>
            <a:pPr marL="971550" lvl="1" indent="-514350" algn="l">
              <a:lnSpc>
                <a:spcPct val="200000"/>
              </a:lnSpc>
            </a:pPr>
            <a:endParaRPr lang="en-GB" sz="3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ogo_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5842048"/>
            <a:ext cx="2051720" cy="1015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936104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Arial" pitchFamily="34" charset="0"/>
                <a:cs typeface="Arial" pitchFamily="34" charset="0"/>
              </a:rPr>
              <a:t>Further Data to be published</a:t>
            </a:r>
            <a:endParaRPr lang="en-GB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712968" cy="5112568"/>
          </a:xfrm>
        </p:spPr>
        <p:txBody>
          <a:bodyPr>
            <a:normAutofit/>
          </a:bodyPr>
          <a:lstStyle/>
          <a:p>
            <a:pPr marL="971550" lvl="1" indent="-514350" algn="l">
              <a:lnSpc>
                <a:spcPct val="200000"/>
              </a:lnSpc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971550" lvl="1" indent="-514350" algn="l">
              <a:lnSpc>
                <a:spcPct val="200000"/>
              </a:lnSpc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Plan to publish data on visitors to NI by airport used</a:t>
            </a: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endParaRPr lang="en-GB" sz="3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endParaRPr lang="en-GB" sz="3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ogo_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5842048"/>
            <a:ext cx="2051720" cy="1015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323528" y="523121"/>
            <a:ext cx="84582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0099"/>
                </a:solidFill>
                <a:latin typeface="Arial" charset="0"/>
              </a:rPr>
              <a:t>Air Passenger Statistics – Sources / Key Points</a:t>
            </a:r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GB" sz="4000" b="1" dirty="0" smtClean="0">
              <a:solidFill>
                <a:srgbClr val="000099"/>
              </a:solidFill>
              <a:latin typeface="Arial" charset="0"/>
            </a:endParaRPr>
          </a:p>
          <a:p>
            <a:pPr algn="ctr"/>
            <a:r>
              <a:rPr lang="en-GB" sz="4000" b="1" dirty="0" smtClean="0">
                <a:solidFill>
                  <a:srgbClr val="000099"/>
                </a:solidFill>
                <a:latin typeface="Arial" charset="0"/>
              </a:rPr>
              <a:t>Joanne Henderson</a:t>
            </a:r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GB" sz="4000" b="1" dirty="0">
              <a:solidFill>
                <a:srgbClr val="000099"/>
              </a:solidFill>
              <a:latin typeface="Arial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67744" y="2492896"/>
          <a:ext cx="4334462" cy="2232248"/>
        </p:xfrm>
        <a:graphic>
          <a:graphicData uri="http://schemas.openxmlformats.org/presentationml/2006/ole">
            <p:oleObj spid="_x0000_s101378" r:id="rId4" imgW="3236160" imgH="1877413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720080"/>
          </a:xfrm>
          <a:noFill/>
        </p:spPr>
        <p:txBody>
          <a:bodyPr/>
          <a:lstStyle/>
          <a:p>
            <a:r>
              <a:rPr lang="en-GB" sz="3600" b="1" u="sng" dirty="0" smtClean="0">
                <a:solidFill>
                  <a:srgbClr val="000099"/>
                </a:solidFill>
                <a:effectLst/>
                <a:latin typeface="Arial" charset="0"/>
              </a:rPr>
              <a:t>NISRA: Statistics &amp; Research Agency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496944" cy="4464496"/>
          </a:xfrm>
        </p:spPr>
        <p:txBody>
          <a:bodyPr/>
          <a:lstStyle/>
          <a:p>
            <a:r>
              <a:rPr lang="en-GB" sz="2800" b="1" dirty="0" smtClean="0">
                <a:solidFill>
                  <a:srgbClr val="000099"/>
                </a:solidFill>
                <a:latin typeface="Arial" charset="0"/>
              </a:rPr>
              <a:t>Agency within Dept Finance &amp; Personnel</a:t>
            </a:r>
          </a:p>
          <a:p>
            <a:endParaRPr lang="en-GB" sz="2800" b="1" dirty="0" smtClean="0">
              <a:solidFill>
                <a:srgbClr val="000099"/>
              </a:solidFill>
              <a:latin typeface="Arial" charset="0"/>
            </a:endParaRPr>
          </a:p>
          <a:p>
            <a:r>
              <a:rPr lang="en-GB" sz="2800" b="1" dirty="0" smtClean="0">
                <a:solidFill>
                  <a:srgbClr val="000099"/>
                </a:solidFill>
                <a:latin typeface="Arial" charset="0"/>
              </a:rPr>
              <a:t>Produce official statistics &amp; social research</a:t>
            </a:r>
          </a:p>
          <a:p>
            <a:pPr lvl="1"/>
            <a:r>
              <a:rPr lang="en-GB" sz="2400" b="1" dirty="0" smtClean="0">
                <a:solidFill>
                  <a:srgbClr val="000099"/>
                </a:solidFill>
                <a:latin typeface="Arial" charset="0"/>
              </a:rPr>
              <a:t>e.g. Labour Force Survey, House Price Index, hospital waiting lists, deprivation measures etc…</a:t>
            </a:r>
          </a:p>
          <a:p>
            <a:pPr>
              <a:buFontTx/>
              <a:buNone/>
            </a:pPr>
            <a:endParaRPr lang="en-GB" sz="2800" b="1" dirty="0" smtClean="0">
              <a:solidFill>
                <a:srgbClr val="000099"/>
              </a:solidFill>
              <a:latin typeface="Arial" charset="0"/>
            </a:endParaRPr>
          </a:p>
          <a:p>
            <a:r>
              <a:rPr lang="en-GB" sz="2800" b="1" dirty="0" smtClean="0">
                <a:solidFill>
                  <a:srgbClr val="000099"/>
                </a:solidFill>
                <a:latin typeface="Arial" charset="0"/>
              </a:rPr>
              <a:t>General Register Office (civil registration)</a:t>
            </a:r>
          </a:p>
          <a:p>
            <a:endParaRPr lang="en-GB" sz="2800" b="1" dirty="0" smtClean="0">
              <a:solidFill>
                <a:srgbClr val="000099"/>
              </a:solidFill>
              <a:latin typeface="Arial" charset="0"/>
            </a:endParaRPr>
          </a:p>
          <a:p>
            <a:r>
              <a:rPr lang="en-GB" sz="2800" b="1" dirty="0" smtClean="0">
                <a:solidFill>
                  <a:srgbClr val="000099"/>
                </a:solidFill>
                <a:latin typeface="Arial" charset="0"/>
              </a:rPr>
              <a:t>Statistics - statutory Code of Practice</a:t>
            </a:r>
            <a:endParaRPr lang="en-GB" sz="2800" b="1" dirty="0" smtClean="0">
              <a:latin typeface="Arial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6732240" y="5615897"/>
          <a:ext cx="2411760" cy="1242101"/>
        </p:xfrm>
        <a:graphic>
          <a:graphicData uri="http://schemas.openxmlformats.org/presentationml/2006/ole">
            <p:oleObj spid="_x0000_s65538" r:id="rId4" imgW="3236160" imgH="1877413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323528" y="523121"/>
            <a:ext cx="84582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0099"/>
                </a:solidFill>
                <a:latin typeface="Arial" charset="0"/>
              </a:rPr>
              <a:t>Air Passenger Statistics – Sources / Key Points</a:t>
            </a:r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endParaRPr lang="en-GB" b="1" dirty="0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GB" sz="4000" b="1" dirty="0" smtClean="0">
              <a:solidFill>
                <a:srgbClr val="000099"/>
              </a:solidFill>
              <a:latin typeface="Arial" charset="0"/>
            </a:endParaRPr>
          </a:p>
          <a:p>
            <a:pPr algn="ctr"/>
            <a:r>
              <a:rPr lang="en-GB" sz="4000" b="1" dirty="0" smtClean="0">
                <a:solidFill>
                  <a:srgbClr val="000099"/>
                </a:solidFill>
                <a:latin typeface="Arial" charset="0"/>
              </a:rPr>
              <a:t>Joanne Henderson</a:t>
            </a:r>
            <a:endParaRPr lang="en-GB" sz="4000" b="1" dirty="0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GB" sz="4000" b="1" dirty="0">
              <a:solidFill>
                <a:srgbClr val="000099"/>
              </a:solidFill>
              <a:latin typeface="Arial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67744" y="2492896"/>
          <a:ext cx="4334462" cy="2232248"/>
        </p:xfrm>
        <a:graphic>
          <a:graphicData uri="http://schemas.openxmlformats.org/presentationml/2006/ole">
            <p:oleObj spid="_x0000_s1026" r:id="rId4" imgW="3236160" imgH="1877413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Air Passenger Flow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514" y="548680"/>
            <a:ext cx="9156514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936104"/>
          </a:xfrm>
        </p:spPr>
        <p:txBody>
          <a:bodyPr/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Air Passenger Statistics Sources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712968" cy="5112568"/>
          </a:xfrm>
        </p:spPr>
        <p:txBody>
          <a:bodyPr>
            <a:normAutofit fontScale="77500" lnSpcReduction="20000"/>
          </a:bodyPr>
          <a:lstStyle/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r>
              <a:rPr lang="en-GB" sz="3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UK Civil Aviation Authority &amp; Irish Aviation Authority</a:t>
            </a: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endParaRPr lang="en-GB" sz="3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r>
              <a:rPr lang="en-GB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Continuous Household Survey</a:t>
            </a: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r>
              <a:rPr lang="en-GB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Northern Ireland Passenger Survey</a:t>
            </a:r>
            <a:endParaRPr lang="en-GB" sz="3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Country of Residence Survey (CSO, Ireland)</a:t>
            </a:r>
            <a:endParaRPr lang="en-GB" sz="3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l">
              <a:lnSpc>
                <a:spcPct val="200000"/>
              </a:lnSpc>
              <a:buFont typeface="+mj-lt"/>
              <a:buAutoNum type="arabicPeriod"/>
            </a:pPr>
            <a:endParaRPr lang="en-GB" sz="3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ogo_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1735" y="5589240"/>
            <a:ext cx="2562266" cy="126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Headline Aviation 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Authority Data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764704"/>
          </a:xfrm>
        </p:spPr>
        <p:txBody>
          <a:bodyPr>
            <a:normAutofit/>
          </a:bodyPr>
          <a:lstStyle/>
          <a:p>
            <a:r>
              <a:rPr lang="en-GB" sz="3000" b="1" u="sng" dirty="0" smtClean="0">
                <a:latin typeface="Arial" pitchFamily="34" charset="0"/>
                <a:cs typeface="Arial" pitchFamily="34" charset="0"/>
              </a:rPr>
              <a:t>Total Air Passenger Flow (millions)</a:t>
            </a:r>
            <a:endParaRPr lang="en-GB" sz="30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Showing up to Q3 2015 – (CAA more up-to-date available)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2" y="1700808"/>
          <a:ext cx="8784977" cy="4436969"/>
        </p:xfrm>
        <a:graphic>
          <a:graphicData uri="http://schemas.openxmlformats.org/drawingml/2006/table">
            <a:tbl>
              <a:tblPr/>
              <a:tblGrid>
                <a:gridCol w="2716763"/>
                <a:gridCol w="1070242"/>
                <a:gridCol w="1070242"/>
                <a:gridCol w="1070242"/>
                <a:gridCol w="1070242"/>
                <a:gridCol w="1787246"/>
              </a:tblGrid>
              <a:tr h="10801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195" marR="5195" marT="5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2005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2008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Q4 2014 </a:t>
                      </a:r>
                      <a:endParaRPr lang="en-GB" sz="2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fontAlgn="b"/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to 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Q3 2015 </a:t>
                      </a:r>
                    </a:p>
                  </a:txBody>
                  <a:tcPr marL="5195" marR="5195" marT="5195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UK 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Airports</a:t>
                      </a:r>
                    </a:p>
                  </a:txBody>
                  <a:tcPr marL="5195" marR="5195" marT="5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231.7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239.5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214.3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231.7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251.9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49557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Northern 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Ireland Airports</a:t>
                      </a:r>
                    </a:p>
                  </a:txBody>
                  <a:tcPr marL="5195" marR="5195" marT="5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7.3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8.3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7.1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6.9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7.2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06918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Republic 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of Ireland Airports</a:t>
                      </a:r>
                    </a:p>
                  </a:txBody>
                  <a:tcPr marL="5195" marR="5195" marT="5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25.7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31.0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23.5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24.6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28.8 </a:t>
                      </a:r>
                    </a:p>
                  </a:txBody>
                  <a:tcPr marL="5195" marR="5195" marT="5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en-GB" sz="3000" b="1" u="sng" dirty="0" smtClean="0">
                <a:latin typeface="Arial" pitchFamily="34" charset="0"/>
                <a:cs typeface="Arial" pitchFamily="34" charset="0"/>
              </a:rPr>
              <a:t>Air Passenger flow by flight pairing</a:t>
            </a:r>
            <a:endParaRPr lang="en-GB" sz="30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4848" y="620689"/>
            <a:ext cx="8229600" cy="504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Showing up to 2014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3635895" cy="355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789040"/>
            <a:ext cx="3923928" cy="370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1556792"/>
            <a:ext cx="5575548" cy="375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85870" y="3501008"/>
            <a:ext cx="5158130" cy="377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0" y="0"/>
            <a:ext cx="169471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0"/>
            <a:ext cx="7452320" cy="1124744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Continuous Household Survey </a:t>
            </a:r>
            <a:r>
              <a:rPr lang="en-GB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(NISRA)</a:t>
            </a:r>
            <a:endParaRPr lang="en-GB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Methodology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random sample of 4,500 NI addresses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each adult in household invited to participate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face-face interviews / 65% response rate</a:t>
            </a:r>
          </a:p>
          <a:p>
            <a:pPr algn="l"/>
            <a:endParaRPr lang="en-GB" sz="24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the last 12 months, 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how many times 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have you flown (by airplane) where you departed from an airport in NI or </a:t>
            </a:r>
            <a:r>
              <a:rPr lang="en-GB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RoI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Which 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airport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did you depart from?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Why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did you depart from X airport on this occasion?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was the country of your 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final destination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was the main 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purpose 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this trip?</a:t>
            </a:r>
          </a:p>
          <a:p>
            <a:pPr algn="l">
              <a:buFont typeface="Arial" pitchFamily="34" charset="0"/>
              <a:buChar char="•"/>
            </a:pPr>
            <a:endParaRPr lang="en-GB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en-GB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en-GB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ogo_new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08836" y="5949280"/>
            <a:ext cx="1835164" cy="908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704</Words>
  <Application>Microsoft Office PowerPoint</Application>
  <PresentationFormat>On-screen Show (4:3)</PresentationFormat>
  <Paragraphs>200</Paragraphs>
  <Slides>18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NISRA: Statistics &amp; Research Agency</vt:lpstr>
      <vt:lpstr>Slide 3</vt:lpstr>
      <vt:lpstr>Air Passenger Flow</vt:lpstr>
      <vt:lpstr>Air Passenger Statistics Sources</vt:lpstr>
      <vt:lpstr>Headline Aviation  Authority Data</vt:lpstr>
      <vt:lpstr>Total Air Passenger Flow (millions)</vt:lpstr>
      <vt:lpstr>Air Passenger flow by flight pairing</vt:lpstr>
      <vt:lpstr>Continuous Household Survey (NISRA)</vt:lpstr>
      <vt:lpstr>Air Passenger Flow – Port Survey</vt:lpstr>
      <vt:lpstr>Northern Ireland Airports - Residency of Passengers</vt:lpstr>
      <vt:lpstr>Slide 12</vt:lpstr>
      <vt:lpstr>Slide 13</vt:lpstr>
      <vt:lpstr>Northern Ireland Residents - Airport Used</vt:lpstr>
      <vt:lpstr>Slide 15</vt:lpstr>
      <vt:lpstr>Other Data Published</vt:lpstr>
      <vt:lpstr>Further Data to be published</vt:lpstr>
      <vt:lpstr>Slide 18</vt:lpstr>
    </vt:vector>
  </TitlesOfParts>
  <Company>IT Assist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Joanne Henderson</dc:creator>
  <cp:lastModifiedBy>Sarah McAuley</cp:lastModifiedBy>
  <cp:revision>175</cp:revision>
  <dcterms:created xsi:type="dcterms:W3CDTF">2015-08-20T09:08:48Z</dcterms:created>
  <dcterms:modified xsi:type="dcterms:W3CDTF">2016-02-15T11:54:42Z</dcterms:modified>
</cp:coreProperties>
</file>