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55.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56" r:id="rId2"/>
    <p:sldId id="334" r:id="rId3"/>
    <p:sldId id="362" r:id="rId4"/>
    <p:sldId id="373" r:id="rId5"/>
    <p:sldId id="540"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1" r:id="rId20"/>
    <p:sldId id="542" r:id="rId21"/>
    <p:sldId id="543" r:id="rId22"/>
    <p:sldId id="544" r:id="rId23"/>
    <p:sldId id="545" r:id="rId24"/>
    <p:sldId id="546" r:id="rId25"/>
    <p:sldId id="547" r:id="rId26"/>
    <p:sldId id="548" r:id="rId27"/>
    <p:sldId id="549" r:id="rId28"/>
    <p:sldId id="550" r:id="rId29"/>
    <p:sldId id="551" r:id="rId30"/>
    <p:sldId id="552" r:id="rId31"/>
    <p:sldId id="553" r:id="rId32"/>
    <p:sldId id="554" r:id="rId33"/>
    <p:sldId id="555" r:id="rId34"/>
    <p:sldId id="556" r:id="rId35"/>
    <p:sldId id="389" r:id="rId36"/>
    <p:sldId id="570" r:id="rId37"/>
    <p:sldId id="464" r:id="rId38"/>
    <p:sldId id="571" r:id="rId39"/>
    <p:sldId id="572" r:id="rId40"/>
    <p:sldId id="573" r:id="rId41"/>
    <p:sldId id="487" r:id="rId42"/>
    <p:sldId id="465" r:id="rId43"/>
    <p:sldId id="574" r:id="rId44"/>
    <p:sldId id="575" r:id="rId45"/>
    <p:sldId id="576" r:id="rId46"/>
    <p:sldId id="577" r:id="rId47"/>
    <p:sldId id="515" r:id="rId48"/>
    <p:sldId id="516" r:id="rId49"/>
    <p:sldId id="517" r:id="rId50"/>
    <p:sldId id="518" r:id="rId51"/>
    <p:sldId id="519" r:id="rId52"/>
    <p:sldId id="520" r:id="rId53"/>
    <p:sldId id="521" r:id="rId54"/>
    <p:sldId id="522" r:id="rId55"/>
    <p:sldId id="523" r:id="rId56"/>
    <p:sldId id="524" r:id="rId57"/>
    <p:sldId id="525" r:id="rId58"/>
    <p:sldId id="557" r:id="rId59"/>
    <p:sldId id="558" r:id="rId60"/>
    <p:sldId id="559" r:id="rId61"/>
    <p:sldId id="560" r:id="rId62"/>
    <p:sldId id="561" r:id="rId63"/>
    <p:sldId id="562" r:id="rId64"/>
    <p:sldId id="563" r:id="rId65"/>
    <p:sldId id="564" r:id="rId66"/>
    <p:sldId id="565" r:id="rId67"/>
    <p:sldId id="566" r:id="rId68"/>
    <p:sldId id="567" r:id="rId69"/>
    <p:sldId id="568" r:id="rId70"/>
    <p:sldId id="569" r:id="rId7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2B50"/>
    <a:srgbClr val="CEDC00"/>
    <a:srgbClr val="00205B"/>
    <a:srgbClr val="CCD607"/>
    <a:srgbClr val="417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92980" autoAdjust="0"/>
  </p:normalViewPr>
  <p:slideViewPr>
    <p:cSldViewPr snapToGrid="0">
      <p:cViewPr varScale="1">
        <p:scale>
          <a:sx n="104" d="100"/>
          <a:sy n="104" d="100"/>
        </p:scale>
        <p:origin x="67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1305467\RECORDS-NI_7.1.2\Offline%20Records%20(RN)\LFS%20~%20Market%20Statistics%20-%20Labour%20Force%20Survey%20-%20Internal%20Research(5)\Impact%20of%20new%20tenure%20weights%20on%20published%20estimat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1305467\RECORDS-NI_7.1.2\Offline%20Records%20(RN)\LFS%20~%20Market%20Statistics%20-%20Labour%20Force%20Survey%20-%20Internal%20Research(5)\Impact%20of%20new%20tenure%20weights%20on%20published%20estimat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1305467\RECORDS-NI_7.1.2\Offline%20Records%20(RN)\LFS%20~%20Market%20Statistics%20-%20Labour%20Force%20Survey%20-%20Internal%20Research(5)\Impact%20of%20new%20tenure%20weights%20on%20published%20estimat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84112149633096"/>
          <c:y val="8.895926822274744E-2"/>
          <c:w val="0.85115337738169361"/>
          <c:h val="0.79816017303246956"/>
        </c:manualLayout>
      </c:layout>
      <c:lineChart>
        <c:grouping val="standard"/>
        <c:varyColors val="0"/>
        <c:ser>
          <c:idx val="1"/>
          <c:order val="0"/>
          <c:tx>
            <c:strRef>
              <c:f>Data!$E$2</c:f>
              <c:strCache>
                <c:ptCount val="1"/>
                <c:pt idx="0">
                  <c:v>Previously Published</c:v>
                </c:pt>
              </c:strCache>
            </c:strRef>
          </c:tx>
          <c:spPr>
            <a:ln w="28575" cap="rnd">
              <a:solidFill>
                <a:srgbClr val="00205B"/>
              </a:solidFill>
              <a:round/>
            </a:ln>
            <a:effectLst/>
          </c:spPr>
          <c:marker>
            <c:symbol val="none"/>
          </c:marker>
          <c:cat>
            <c:strRef>
              <c:f>Data!$B$3:$B$7</c:f>
              <c:strCache>
                <c:ptCount val="5"/>
                <c:pt idx="0">
                  <c:v>Jan-Mar 2020</c:v>
                </c:pt>
                <c:pt idx="1">
                  <c:v>Feb-Apr 2020</c:v>
                </c:pt>
                <c:pt idx="2">
                  <c:v>Mar-May 2020</c:v>
                </c:pt>
                <c:pt idx="3">
                  <c:v>Apr-Jun 2020</c:v>
                </c:pt>
                <c:pt idx="4">
                  <c:v>May-Jul 2020</c:v>
                </c:pt>
              </c:strCache>
            </c:strRef>
          </c:cat>
          <c:val>
            <c:numRef>
              <c:f>Data!$E$3:$E$7</c:f>
              <c:numCache>
                <c:formatCode>0.0</c:formatCode>
                <c:ptCount val="5"/>
                <c:pt idx="0">
                  <c:v>72.398363599443755</c:v>
                </c:pt>
                <c:pt idx="1">
                  <c:v>71.602899473415391</c:v>
                </c:pt>
                <c:pt idx="2">
                  <c:v>71.614799331941583</c:v>
                </c:pt>
                <c:pt idx="3">
                  <c:v>71.743741517294708</c:v>
                </c:pt>
                <c:pt idx="4">
                  <c:v>71.549798204872673</c:v>
                </c:pt>
              </c:numCache>
            </c:numRef>
          </c:val>
          <c:smooth val="0"/>
        </c:ser>
        <c:ser>
          <c:idx val="2"/>
          <c:order val="1"/>
          <c:tx>
            <c:strRef>
              <c:f>Data!$F$2</c:f>
              <c:strCache>
                <c:ptCount val="1"/>
                <c:pt idx="0">
                  <c:v>Revised</c:v>
                </c:pt>
              </c:strCache>
            </c:strRef>
          </c:tx>
          <c:spPr>
            <a:ln w="28575" cap="rnd">
              <a:solidFill>
                <a:srgbClr val="CEDC00"/>
              </a:solidFill>
              <a:round/>
            </a:ln>
            <a:effectLst/>
          </c:spPr>
          <c:marker>
            <c:symbol val="none"/>
          </c:marker>
          <c:cat>
            <c:strRef>
              <c:f>Data!$B$3:$B$7</c:f>
              <c:strCache>
                <c:ptCount val="5"/>
                <c:pt idx="0">
                  <c:v>Jan-Mar 2020</c:v>
                </c:pt>
                <c:pt idx="1">
                  <c:v>Feb-Apr 2020</c:v>
                </c:pt>
                <c:pt idx="2">
                  <c:v>Mar-May 2020</c:v>
                </c:pt>
                <c:pt idx="3">
                  <c:v>Apr-Jun 2020</c:v>
                </c:pt>
                <c:pt idx="4">
                  <c:v>May-Jul 2020</c:v>
                </c:pt>
              </c:strCache>
            </c:strRef>
          </c:cat>
          <c:val>
            <c:numRef>
              <c:f>Data!$F$3:$F$7</c:f>
              <c:numCache>
                <c:formatCode>0.0</c:formatCode>
                <c:ptCount val="5"/>
                <c:pt idx="0">
                  <c:v>71.947275742570397</c:v>
                </c:pt>
                <c:pt idx="1">
                  <c:v>71.162305173501878</c:v>
                </c:pt>
                <c:pt idx="2">
                  <c:v>70.908407352310263</c:v>
                </c:pt>
                <c:pt idx="3">
                  <c:v>71.003382334498838</c:v>
                </c:pt>
                <c:pt idx="4">
                  <c:v>70.432407163975071</c:v>
                </c:pt>
              </c:numCache>
            </c:numRef>
          </c:val>
          <c:smooth val="0"/>
        </c:ser>
        <c:dLbls>
          <c:showLegendKey val="0"/>
          <c:showVal val="0"/>
          <c:showCatName val="0"/>
          <c:showSerName val="0"/>
          <c:showPercent val="0"/>
          <c:showBubbleSize val="0"/>
        </c:dLbls>
        <c:smooth val="0"/>
        <c:axId val="466019072"/>
        <c:axId val="466023776"/>
      </c:lineChart>
      <c:catAx>
        <c:axId val="4660190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6023776"/>
        <c:crosses val="autoZero"/>
        <c:auto val="1"/>
        <c:lblAlgn val="ctr"/>
        <c:lblOffset val="100"/>
        <c:noMultiLvlLbl val="0"/>
      </c:catAx>
      <c:valAx>
        <c:axId val="466023776"/>
        <c:scaling>
          <c:orientation val="minMax"/>
          <c:min val="69.5"/>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baseline="0"/>
                  <a:t>Rate %</a:t>
                </a:r>
                <a:endParaRPr lang="en-GB"/>
              </a:p>
            </c:rich>
          </c:tx>
          <c:layout>
            <c:manualLayout>
              <c:xMode val="edge"/>
              <c:yMode val="edge"/>
              <c:x val="7.494204835528448E-2"/>
              <c:y val="1.7487088053750512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6019072"/>
        <c:crosses val="autoZero"/>
        <c:crossBetween val="between"/>
      </c:valAx>
      <c:spPr>
        <a:noFill/>
        <a:ln>
          <a:noFill/>
        </a:ln>
        <a:effectLst/>
      </c:spPr>
    </c:plotArea>
    <c:legend>
      <c:legendPos val="tr"/>
      <c:layout>
        <c:manualLayout>
          <c:xMode val="edge"/>
          <c:yMode val="edge"/>
          <c:x val="0.60934484465979533"/>
          <c:y val="0.10190311218447033"/>
          <c:w val="0.35624182434200141"/>
          <c:h val="0.1011546117802261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84112149633096"/>
          <c:y val="9.3939388958382303E-2"/>
          <c:w val="0.85115337738169361"/>
          <c:h val="0.78065489643654939"/>
        </c:manualLayout>
      </c:layout>
      <c:lineChart>
        <c:grouping val="standard"/>
        <c:varyColors val="0"/>
        <c:ser>
          <c:idx val="0"/>
          <c:order val="0"/>
          <c:tx>
            <c:strRef>
              <c:f>Data!$G$2</c:f>
              <c:strCache>
                <c:ptCount val="1"/>
                <c:pt idx="0">
                  <c:v>Previously Published</c:v>
                </c:pt>
              </c:strCache>
            </c:strRef>
          </c:tx>
          <c:spPr>
            <a:ln w="28575" cap="rnd">
              <a:solidFill>
                <a:srgbClr val="00205B"/>
              </a:solidFill>
              <a:round/>
            </a:ln>
            <a:effectLst/>
          </c:spPr>
          <c:marker>
            <c:symbol val="none"/>
          </c:marker>
          <c:cat>
            <c:strRef>
              <c:f>Data!$B$3:$B$7</c:f>
              <c:strCache>
                <c:ptCount val="5"/>
                <c:pt idx="0">
                  <c:v>Jan-Mar 2020</c:v>
                </c:pt>
                <c:pt idx="1">
                  <c:v>Feb-Apr 2020</c:v>
                </c:pt>
                <c:pt idx="2">
                  <c:v>Mar-May 2020</c:v>
                </c:pt>
                <c:pt idx="3">
                  <c:v>Apr-Jun 2020</c:v>
                </c:pt>
                <c:pt idx="4">
                  <c:v>May-Jul 2020</c:v>
                </c:pt>
              </c:strCache>
            </c:strRef>
          </c:cat>
          <c:val>
            <c:numRef>
              <c:f>Data!$G$3:$G$7</c:f>
              <c:numCache>
                <c:formatCode>0.0</c:formatCode>
                <c:ptCount val="5"/>
                <c:pt idx="0">
                  <c:v>25.798721494075625</c:v>
                </c:pt>
                <c:pt idx="1">
                  <c:v>26.679494376452855</c:v>
                </c:pt>
                <c:pt idx="2">
                  <c:v>26.611321143909013</c:v>
                </c:pt>
                <c:pt idx="3">
                  <c:v>26.368639521900583</c:v>
                </c:pt>
                <c:pt idx="4">
                  <c:v>26.257291101119286</c:v>
                </c:pt>
              </c:numCache>
            </c:numRef>
          </c:val>
          <c:smooth val="0"/>
        </c:ser>
        <c:ser>
          <c:idx val="1"/>
          <c:order val="1"/>
          <c:tx>
            <c:strRef>
              <c:f>Data!$H$2</c:f>
              <c:strCache>
                <c:ptCount val="1"/>
                <c:pt idx="0">
                  <c:v>Revised</c:v>
                </c:pt>
              </c:strCache>
            </c:strRef>
          </c:tx>
          <c:spPr>
            <a:ln w="28575" cap="rnd">
              <a:solidFill>
                <a:srgbClr val="CEDC00"/>
              </a:solidFill>
              <a:round/>
            </a:ln>
            <a:effectLst/>
          </c:spPr>
          <c:marker>
            <c:symbol val="none"/>
          </c:marker>
          <c:cat>
            <c:strRef>
              <c:f>Data!$B$3:$B$7</c:f>
              <c:strCache>
                <c:ptCount val="5"/>
                <c:pt idx="0">
                  <c:v>Jan-Mar 2020</c:v>
                </c:pt>
                <c:pt idx="1">
                  <c:v>Feb-Apr 2020</c:v>
                </c:pt>
                <c:pt idx="2">
                  <c:v>Mar-May 2020</c:v>
                </c:pt>
                <c:pt idx="3">
                  <c:v>Apr-Jun 2020</c:v>
                </c:pt>
                <c:pt idx="4">
                  <c:v>May-Jul 2020</c:v>
                </c:pt>
              </c:strCache>
            </c:strRef>
          </c:cat>
          <c:val>
            <c:numRef>
              <c:f>Data!$H$3:$H$7</c:f>
              <c:numCache>
                <c:formatCode>0.0</c:formatCode>
                <c:ptCount val="5"/>
                <c:pt idx="0">
                  <c:v>26.232065577309914</c:v>
                </c:pt>
                <c:pt idx="1">
                  <c:v>27.08395510720565</c:v>
                </c:pt>
                <c:pt idx="2">
                  <c:v>27.282069526378486</c:v>
                </c:pt>
                <c:pt idx="3">
                  <c:v>27.081826801560897</c:v>
                </c:pt>
                <c:pt idx="4">
                  <c:v>27.317474289477357</c:v>
                </c:pt>
              </c:numCache>
            </c:numRef>
          </c:val>
          <c:smooth val="0"/>
        </c:ser>
        <c:dLbls>
          <c:showLegendKey val="0"/>
          <c:showVal val="0"/>
          <c:showCatName val="0"/>
          <c:showSerName val="0"/>
          <c:showPercent val="0"/>
          <c:showBubbleSize val="0"/>
        </c:dLbls>
        <c:smooth val="0"/>
        <c:axId val="466020640"/>
        <c:axId val="469019144"/>
      </c:lineChart>
      <c:catAx>
        <c:axId val="4660206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019144"/>
        <c:crosses val="autoZero"/>
        <c:auto val="1"/>
        <c:lblAlgn val="ctr"/>
        <c:lblOffset val="100"/>
        <c:noMultiLvlLbl val="0"/>
      </c:catAx>
      <c:valAx>
        <c:axId val="469019144"/>
        <c:scaling>
          <c:orientation val="minMax"/>
          <c:max val="28"/>
          <c:min val="25"/>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t" anchorCtr="0"/>
              <a:lstStyle/>
              <a:p>
                <a:pPr>
                  <a:defRPr sz="1000" b="0" i="0" u="none" strike="noStrike" kern="1200" baseline="0">
                    <a:solidFill>
                      <a:schemeClr val="tx1">
                        <a:lumMod val="65000"/>
                        <a:lumOff val="35000"/>
                      </a:schemeClr>
                    </a:solidFill>
                    <a:latin typeface="+mn-lt"/>
                    <a:ea typeface="+mn-ea"/>
                    <a:cs typeface="+mn-cs"/>
                  </a:defRPr>
                </a:pPr>
                <a:r>
                  <a:rPr lang="en-GB" baseline="0"/>
                  <a:t>Rate %</a:t>
                </a:r>
                <a:endParaRPr lang="en-GB"/>
              </a:p>
            </c:rich>
          </c:tx>
          <c:layout>
            <c:manualLayout>
              <c:xMode val="edge"/>
              <c:yMode val="edge"/>
              <c:x val="7.2550965159982564E-2"/>
              <c:y val="9.7386254447334713E-3"/>
            </c:manualLayout>
          </c:layout>
          <c:overlay val="0"/>
          <c:spPr>
            <a:noFill/>
            <a:ln>
              <a:noFill/>
            </a:ln>
            <a:effectLst/>
          </c:spPr>
          <c:txPr>
            <a:bodyPr rot="0" spcFirstLastPara="1" vertOverflow="ellipsis" wrap="square" anchor="t" anchorCtr="0"/>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6020640"/>
        <c:crosses val="autoZero"/>
        <c:crossBetween val="between"/>
      </c:valAx>
      <c:spPr>
        <a:noFill/>
        <a:ln>
          <a:noFill/>
        </a:ln>
        <a:effectLst/>
      </c:spPr>
    </c:plotArea>
    <c:legend>
      <c:legendPos val="tr"/>
      <c:layout>
        <c:manualLayout>
          <c:xMode val="edge"/>
          <c:yMode val="edge"/>
          <c:x val="0.67047082531758884"/>
          <c:y val="6.3024201660338286E-2"/>
          <c:w val="0.30157581336606365"/>
          <c:h val="0.1358594332334964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62065921303933"/>
          <c:y val="0.12316497663432346"/>
          <c:w val="0.85737383966498526"/>
          <c:h val="0.76186701864487294"/>
        </c:manualLayout>
      </c:layout>
      <c:lineChart>
        <c:grouping val="standard"/>
        <c:varyColors val="0"/>
        <c:ser>
          <c:idx val="0"/>
          <c:order val="0"/>
          <c:tx>
            <c:strRef>
              <c:f>Data!$C$2</c:f>
              <c:strCache>
                <c:ptCount val="1"/>
                <c:pt idx="0">
                  <c:v>Previously Published</c:v>
                </c:pt>
              </c:strCache>
            </c:strRef>
          </c:tx>
          <c:spPr>
            <a:ln w="28575" cap="rnd">
              <a:solidFill>
                <a:srgbClr val="00205B"/>
              </a:solidFill>
              <a:round/>
            </a:ln>
            <a:effectLst/>
          </c:spPr>
          <c:marker>
            <c:symbol val="none"/>
          </c:marker>
          <c:cat>
            <c:strRef>
              <c:f>Data!$B$3:$B$7</c:f>
              <c:strCache>
                <c:ptCount val="5"/>
                <c:pt idx="0">
                  <c:v>Jan-Mar 2020</c:v>
                </c:pt>
                <c:pt idx="1">
                  <c:v>Feb-Apr 2020</c:v>
                </c:pt>
                <c:pt idx="2">
                  <c:v>Mar-May 2020</c:v>
                </c:pt>
                <c:pt idx="3">
                  <c:v>Apr-Jun 2020</c:v>
                </c:pt>
                <c:pt idx="4">
                  <c:v>May-Jul 2020</c:v>
                </c:pt>
              </c:strCache>
            </c:strRef>
          </c:cat>
          <c:val>
            <c:numRef>
              <c:f>Data!$C$3:$C$7</c:f>
              <c:numCache>
                <c:formatCode>0.0</c:formatCode>
                <c:ptCount val="5"/>
                <c:pt idx="0">
                  <c:v>2.3645337576780516</c:v>
                </c:pt>
                <c:pt idx="1">
                  <c:v>2.2751462733125076</c:v>
                </c:pt>
                <c:pt idx="2">
                  <c:v>2.3514575246673255</c:v>
                </c:pt>
                <c:pt idx="3">
                  <c:v>2.4864407448636796</c:v>
                </c:pt>
                <c:pt idx="4">
                  <c:v>2.8684572901170826</c:v>
                </c:pt>
              </c:numCache>
            </c:numRef>
          </c:val>
          <c:smooth val="0"/>
        </c:ser>
        <c:ser>
          <c:idx val="1"/>
          <c:order val="1"/>
          <c:tx>
            <c:strRef>
              <c:f>Data!$D$2</c:f>
              <c:strCache>
                <c:ptCount val="1"/>
                <c:pt idx="0">
                  <c:v>Revised</c:v>
                </c:pt>
              </c:strCache>
            </c:strRef>
          </c:tx>
          <c:spPr>
            <a:ln w="28575" cap="rnd">
              <a:solidFill>
                <a:srgbClr val="CEDC00"/>
              </a:solidFill>
              <a:round/>
            </a:ln>
            <a:effectLst/>
          </c:spPr>
          <c:marker>
            <c:symbol val="none"/>
          </c:marker>
          <c:cat>
            <c:strRef>
              <c:f>Data!$B$3:$B$7</c:f>
              <c:strCache>
                <c:ptCount val="5"/>
                <c:pt idx="0">
                  <c:v>Jan-Mar 2020</c:v>
                </c:pt>
                <c:pt idx="1">
                  <c:v>Feb-Apr 2020</c:v>
                </c:pt>
                <c:pt idx="2">
                  <c:v>Mar-May 2020</c:v>
                </c:pt>
                <c:pt idx="3">
                  <c:v>Apr-Jun 2020</c:v>
                </c:pt>
                <c:pt idx="4">
                  <c:v>May-Jul 2020</c:v>
                </c:pt>
              </c:strCache>
            </c:strRef>
          </c:cat>
          <c:val>
            <c:numRef>
              <c:f>Data!$D$3:$D$7</c:f>
              <c:numCache>
                <c:formatCode>0.0</c:formatCode>
                <c:ptCount val="5"/>
                <c:pt idx="0">
                  <c:v>2.4006325902005461</c:v>
                </c:pt>
                <c:pt idx="1">
                  <c:v>2.339047748685708</c:v>
                </c:pt>
                <c:pt idx="2">
                  <c:v>2.4146266164794383</c:v>
                </c:pt>
                <c:pt idx="3">
                  <c:v>2.5441748249864515</c:v>
                </c:pt>
                <c:pt idx="4">
                  <c:v>2.9825499260232005</c:v>
                </c:pt>
              </c:numCache>
            </c:numRef>
          </c:val>
          <c:smooth val="0"/>
        </c:ser>
        <c:dLbls>
          <c:showLegendKey val="0"/>
          <c:showVal val="0"/>
          <c:showCatName val="0"/>
          <c:showSerName val="0"/>
          <c:showPercent val="0"/>
          <c:showBubbleSize val="0"/>
        </c:dLbls>
        <c:smooth val="0"/>
        <c:axId val="469016008"/>
        <c:axId val="469017968"/>
      </c:lineChart>
      <c:catAx>
        <c:axId val="4690160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017968"/>
        <c:crosses val="autoZero"/>
        <c:auto val="1"/>
        <c:lblAlgn val="ctr"/>
        <c:lblOffset val="100"/>
        <c:noMultiLvlLbl val="0"/>
      </c:catAx>
      <c:valAx>
        <c:axId val="469017968"/>
        <c:scaling>
          <c:orientation val="minMax"/>
          <c:max val="3.5"/>
          <c:min val="1.5"/>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Rate %</a:t>
                </a:r>
              </a:p>
            </c:rich>
          </c:tx>
          <c:layout>
            <c:manualLayout>
              <c:xMode val="edge"/>
              <c:yMode val="edge"/>
              <c:x val="7.3319954816472951E-2"/>
              <c:y val="3.7509726765986795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9016008"/>
        <c:crosses val="autoZero"/>
        <c:crossBetween val="between"/>
        <c:majorUnit val="0.5"/>
      </c:valAx>
      <c:spPr>
        <a:noFill/>
        <a:ln>
          <a:noFill/>
        </a:ln>
        <a:effectLst/>
      </c:spPr>
    </c:plotArea>
    <c:legend>
      <c:legendPos val="r"/>
      <c:layout>
        <c:manualLayout>
          <c:xMode val="edge"/>
          <c:yMode val="edge"/>
          <c:x val="0.58289462236116218"/>
          <c:y val="0.14389609794318736"/>
          <c:w val="0.30990620619190812"/>
          <c:h val="0.1227951108621882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4776743332615E-2"/>
          <c:y val="2.3286213852348581E-2"/>
          <c:w val="0.8616894088253545"/>
          <c:h val="0.81714315370658153"/>
        </c:manualLayout>
      </c:layout>
      <c:lineChart>
        <c:grouping val="standard"/>
        <c:varyColors val="0"/>
        <c:ser>
          <c:idx val="6"/>
          <c:order val="0"/>
          <c:tx>
            <c:strRef>
              <c:f>Sheet1!$H$1</c:f>
              <c:strCache>
                <c:ptCount val="1"/>
                <c:pt idx="0">
                  <c:v>Total</c:v>
                </c:pt>
              </c:strCache>
            </c:strRef>
          </c:tx>
          <c:spPr>
            <a:ln w="28575" cap="rnd">
              <a:solidFill>
                <a:srgbClr val="1E2B50"/>
              </a:solidFill>
              <a:round/>
            </a:ln>
            <a:effectLst/>
          </c:spPr>
          <c:marker>
            <c:symbol val="none"/>
          </c:marker>
          <c:cat>
            <c:numRef>
              <c:f>Sheet1!$A$2:$A$182</c:f>
              <c:numCache>
                <c:formatCode>mmm\-yy</c:formatCode>
                <c:ptCount val="181"/>
                <c:pt idx="0">
                  <c:v>38596</c:v>
                </c:pt>
                <c:pt idx="1">
                  <c:v>38626</c:v>
                </c:pt>
                <c:pt idx="2">
                  <c:v>38657</c:v>
                </c:pt>
                <c:pt idx="3">
                  <c:v>38687</c:v>
                </c:pt>
                <c:pt idx="4">
                  <c:v>38718</c:v>
                </c:pt>
                <c:pt idx="5">
                  <c:v>38749</c:v>
                </c:pt>
                <c:pt idx="6">
                  <c:v>38777</c:v>
                </c:pt>
                <c:pt idx="7">
                  <c:v>38808</c:v>
                </c:pt>
                <c:pt idx="8">
                  <c:v>38838</c:v>
                </c:pt>
                <c:pt idx="9">
                  <c:v>38869</c:v>
                </c:pt>
                <c:pt idx="10">
                  <c:v>38899</c:v>
                </c:pt>
                <c:pt idx="11">
                  <c:v>38930</c:v>
                </c:pt>
                <c:pt idx="12">
                  <c:v>38961</c:v>
                </c:pt>
                <c:pt idx="13">
                  <c:v>38991</c:v>
                </c:pt>
                <c:pt idx="14">
                  <c:v>39022</c:v>
                </c:pt>
                <c:pt idx="15">
                  <c:v>39052</c:v>
                </c:pt>
                <c:pt idx="16">
                  <c:v>39083</c:v>
                </c:pt>
                <c:pt idx="17">
                  <c:v>39114</c:v>
                </c:pt>
                <c:pt idx="18">
                  <c:v>39142</c:v>
                </c:pt>
                <c:pt idx="19">
                  <c:v>39173</c:v>
                </c:pt>
                <c:pt idx="20">
                  <c:v>39203</c:v>
                </c:pt>
                <c:pt idx="21">
                  <c:v>39234</c:v>
                </c:pt>
                <c:pt idx="22">
                  <c:v>39264</c:v>
                </c:pt>
                <c:pt idx="23">
                  <c:v>39295</c:v>
                </c:pt>
                <c:pt idx="24">
                  <c:v>39326</c:v>
                </c:pt>
                <c:pt idx="25">
                  <c:v>39356</c:v>
                </c:pt>
                <c:pt idx="26">
                  <c:v>39387</c:v>
                </c:pt>
                <c:pt idx="27">
                  <c:v>39417</c:v>
                </c:pt>
                <c:pt idx="28">
                  <c:v>39448</c:v>
                </c:pt>
                <c:pt idx="29">
                  <c:v>39479</c:v>
                </c:pt>
                <c:pt idx="30">
                  <c:v>39508</c:v>
                </c:pt>
                <c:pt idx="31">
                  <c:v>39539</c:v>
                </c:pt>
                <c:pt idx="32">
                  <c:v>39569</c:v>
                </c:pt>
                <c:pt idx="33">
                  <c:v>39600</c:v>
                </c:pt>
                <c:pt idx="34">
                  <c:v>39630</c:v>
                </c:pt>
                <c:pt idx="35">
                  <c:v>39661</c:v>
                </c:pt>
                <c:pt idx="36">
                  <c:v>39692</c:v>
                </c:pt>
                <c:pt idx="37">
                  <c:v>39722</c:v>
                </c:pt>
                <c:pt idx="38">
                  <c:v>39753</c:v>
                </c:pt>
                <c:pt idx="39">
                  <c:v>39783</c:v>
                </c:pt>
                <c:pt idx="40">
                  <c:v>39814</c:v>
                </c:pt>
                <c:pt idx="41">
                  <c:v>39845</c:v>
                </c:pt>
                <c:pt idx="42">
                  <c:v>39873</c:v>
                </c:pt>
                <c:pt idx="43">
                  <c:v>39904</c:v>
                </c:pt>
                <c:pt idx="44">
                  <c:v>39934</c:v>
                </c:pt>
                <c:pt idx="45">
                  <c:v>39965</c:v>
                </c:pt>
                <c:pt idx="46">
                  <c:v>39995</c:v>
                </c:pt>
                <c:pt idx="47">
                  <c:v>40026</c:v>
                </c:pt>
                <c:pt idx="48">
                  <c:v>40057</c:v>
                </c:pt>
                <c:pt idx="49">
                  <c:v>40087</c:v>
                </c:pt>
                <c:pt idx="50">
                  <c:v>40118</c:v>
                </c:pt>
                <c:pt idx="51">
                  <c:v>40148</c:v>
                </c:pt>
                <c:pt idx="52">
                  <c:v>40179</c:v>
                </c:pt>
                <c:pt idx="53">
                  <c:v>40210</c:v>
                </c:pt>
                <c:pt idx="54">
                  <c:v>40238</c:v>
                </c:pt>
                <c:pt idx="55">
                  <c:v>40269</c:v>
                </c:pt>
                <c:pt idx="56">
                  <c:v>40299</c:v>
                </c:pt>
                <c:pt idx="57">
                  <c:v>40330</c:v>
                </c:pt>
                <c:pt idx="58">
                  <c:v>40360</c:v>
                </c:pt>
                <c:pt idx="59">
                  <c:v>40391</c:v>
                </c:pt>
                <c:pt idx="60">
                  <c:v>40422</c:v>
                </c:pt>
                <c:pt idx="61">
                  <c:v>40452</c:v>
                </c:pt>
                <c:pt idx="62">
                  <c:v>40483</c:v>
                </c:pt>
                <c:pt idx="63">
                  <c:v>40513</c:v>
                </c:pt>
                <c:pt idx="64">
                  <c:v>40544</c:v>
                </c:pt>
                <c:pt idx="65">
                  <c:v>40575</c:v>
                </c:pt>
                <c:pt idx="66">
                  <c:v>40603</c:v>
                </c:pt>
                <c:pt idx="67">
                  <c:v>40634</c:v>
                </c:pt>
                <c:pt idx="68">
                  <c:v>40664</c:v>
                </c:pt>
                <c:pt idx="69">
                  <c:v>40695</c:v>
                </c:pt>
                <c:pt idx="70">
                  <c:v>40725</c:v>
                </c:pt>
                <c:pt idx="71">
                  <c:v>40756</c:v>
                </c:pt>
                <c:pt idx="72">
                  <c:v>40787</c:v>
                </c:pt>
                <c:pt idx="73">
                  <c:v>40817</c:v>
                </c:pt>
                <c:pt idx="74">
                  <c:v>40848</c:v>
                </c:pt>
                <c:pt idx="75">
                  <c:v>40878</c:v>
                </c:pt>
                <c:pt idx="76">
                  <c:v>40909</c:v>
                </c:pt>
                <c:pt idx="77">
                  <c:v>40940</c:v>
                </c:pt>
                <c:pt idx="78">
                  <c:v>40969</c:v>
                </c:pt>
                <c:pt idx="79">
                  <c:v>41000</c:v>
                </c:pt>
                <c:pt idx="80">
                  <c:v>41030</c:v>
                </c:pt>
                <c:pt idx="81">
                  <c:v>41061</c:v>
                </c:pt>
                <c:pt idx="82">
                  <c:v>41091</c:v>
                </c:pt>
                <c:pt idx="83">
                  <c:v>41122</c:v>
                </c:pt>
                <c:pt idx="84">
                  <c:v>41153</c:v>
                </c:pt>
                <c:pt idx="85">
                  <c:v>41183</c:v>
                </c:pt>
                <c:pt idx="86">
                  <c:v>41214</c:v>
                </c:pt>
                <c:pt idx="87">
                  <c:v>41244</c:v>
                </c:pt>
                <c:pt idx="88">
                  <c:v>41275</c:v>
                </c:pt>
                <c:pt idx="89">
                  <c:v>41306</c:v>
                </c:pt>
                <c:pt idx="90">
                  <c:v>41334</c:v>
                </c:pt>
                <c:pt idx="91">
                  <c:v>41365</c:v>
                </c:pt>
                <c:pt idx="92">
                  <c:v>41395</c:v>
                </c:pt>
                <c:pt idx="93">
                  <c:v>41426</c:v>
                </c:pt>
                <c:pt idx="94">
                  <c:v>41456</c:v>
                </c:pt>
                <c:pt idx="95">
                  <c:v>41487</c:v>
                </c:pt>
                <c:pt idx="96">
                  <c:v>41518</c:v>
                </c:pt>
                <c:pt idx="97">
                  <c:v>41548</c:v>
                </c:pt>
                <c:pt idx="98">
                  <c:v>41579</c:v>
                </c:pt>
                <c:pt idx="99">
                  <c:v>41609</c:v>
                </c:pt>
                <c:pt idx="100">
                  <c:v>41640</c:v>
                </c:pt>
                <c:pt idx="101">
                  <c:v>41671</c:v>
                </c:pt>
                <c:pt idx="102">
                  <c:v>41699</c:v>
                </c:pt>
                <c:pt idx="103">
                  <c:v>41730</c:v>
                </c:pt>
                <c:pt idx="104">
                  <c:v>41760</c:v>
                </c:pt>
                <c:pt idx="105">
                  <c:v>41791</c:v>
                </c:pt>
                <c:pt idx="106">
                  <c:v>41821</c:v>
                </c:pt>
                <c:pt idx="107">
                  <c:v>41852</c:v>
                </c:pt>
                <c:pt idx="108">
                  <c:v>41883</c:v>
                </c:pt>
                <c:pt idx="109">
                  <c:v>41913</c:v>
                </c:pt>
                <c:pt idx="110">
                  <c:v>41944</c:v>
                </c:pt>
                <c:pt idx="111">
                  <c:v>41974</c:v>
                </c:pt>
                <c:pt idx="112">
                  <c:v>42005</c:v>
                </c:pt>
                <c:pt idx="113">
                  <c:v>42036</c:v>
                </c:pt>
                <c:pt idx="114">
                  <c:v>42064</c:v>
                </c:pt>
                <c:pt idx="115">
                  <c:v>42095</c:v>
                </c:pt>
                <c:pt idx="116">
                  <c:v>42125</c:v>
                </c:pt>
                <c:pt idx="117">
                  <c:v>42156</c:v>
                </c:pt>
                <c:pt idx="118">
                  <c:v>42186</c:v>
                </c:pt>
                <c:pt idx="119">
                  <c:v>42217</c:v>
                </c:pt>
                <c:pt idx="120">
                  <c:v>42248</c:v>
                </c:pt>
                <c:pt idx="121">
                  <c:v>42278</c:v>
                </c:pt>
                <c:pt idx="122">
                  <c:v>42309</c:v>
                </c:pt>
                <c:pt idx="123">
                  <c:v>42339</c:v>
                </c:pt>
                <c:pt idx="124">
                  <c:v>42370</c:v>
                </c:pt>
                <c:pt idx="125">
                  <c:v>42401</c:v>
                </c:pt>
                <c:pt idx="126">
                  <c:v>42430</c:v>
                </c:pt>
                <c:pt idx="127">
                  <c:v>42461</c:v>
                </c:pt>
                <c:pt idx="128">
                  <c:v>42491</c:v>
                </c:pt>
                <c:pt idx="129">
                  <c:v>42522</c:v>
                </c:pt>
                <c:pt idx="130">
                  <c:v>42552</c:v>
                </c:pt>
                <c:pt idx="131">
                  <c:v>42583</c:v>
                </c:pt>
                <c:pt idx="132">
                  <c:v>42614</c:v>
                </c:pt>
                <c:pt idx="133">
                  <c:v>42644</c:v>
                </c:pt>
                <c:pt idx="134">
                  <c:v>42675</c:v>
                </c:pt>
                <c:pt idx="135">
                  <c:v>42705</c:v>
                </c:pt>
                <c:pt idx="136">
                  <c:v>42736</c:v>
                </c:pt>
                <c:pt idx="137">
                  <c:v>42767</c:v>
                </c:pt>
                <c:pt idx="138">
                  <c:v>42795</c:v>
                </c:pt>
                <c:pt idx="139">
                  <c:v>42826</c:v>
                </c:pt>
                <c:pt idx="140">
                  <c:v>42856</c:v>
                </c:pt>
                <c:pt idx="141">
                  <c:v>42887</c:v>
                </c:pt>
                <c:pt idx="142">
                  <c:v>42917</c:v>
                </c:pt>
                <c:pt idx="143">
                  <c:v>42948</c:v>
                </c:pt>
                <c:pt idx="144">
                  <c:v>42979</c:v>
                </c:pt>
                <c:pt idx="145">
                  <c:v>43009</c:v>
                </c:pt>
                <c:pt idx="146">
                  <c:v>43040</c:v>
                </c:pt>
                <c:pt idx="147">
                  <c:v>43070</c:v>
                </c:pt>
                <c:pt idx="148">
                  <c:v>43101</c:v>
                </c:pt>
                <c:pt idx="149">
                  <c:v>43132</c:v>
                </c:pt>
                <c:pt idx="150">
                  <c:v>43160</c:v>
                </c:pt>
                <c:pt idx="151">
                  <c:v>43191</c:v>
                </c:pt>
                <c:pt idx="152">
                  <c:v>43221</c:v>
                </c:pt>
                <c:pt idx="153">
                  <c:v>43252</c:v>
                </c:pt>
                <c:pt idx="154">
                  <c:v>43282</c:v>
                </c:pt>
                <c:pt idx="155">
                  <c:v>43313</c:v>
                </c:pt>
                <c:pt idx="156">
                  <c:v>43344</c:v>
                </c:pt>
                <c:pt idx="157">
                  <c:v>43374</c:v>
                </c:pt>
                <c:pt idx="158">
                  <c:v>43405</c:v>
                </c:pt>
                <c:pt idx="159">
                  <c:v>43435</c:v>
                </c:pt>
                <c:pt idx="160">
                  <c:v>43466</c:v>
                </c:pt>
                <c:pt idx="161">
                  <c:v>43497</c:v>
                </c:pt>
                <c:pt idx="162">
                  <c:v>43525</c:v>
                </c:pt>
                <c:pt idx="163">
                  <c:v>43556</c:v>
                </c:pt>
                <c:pt idx="164">
                  <c:v>43586</c:v>
                </c:pt>
                <c:pt idx="165">
                  <c:v>43617</c:v>
                </c:pt>
                <c:pt idx="166">
                  <c:v>43647</c:v>
                </c:pt>
                <c:pt idx="167">
                  <c:v>43678</c:v>
                </c:pt>
                <c:pt idx="168">
                  <c:v>43709</c:v>
                </c:pt>
                <c:pt idx="169">
                  <c:v>43739</c:v>
                </c:pt>
                <c:pt idx="170">
                  <c:v>43770</c:v>
                </c:pt>
                <c:pt idx="171">
                  <c:v>43800</c:v>
                </c:pt>
                <c:pt idx="172">
                  <c:v>43831</c:v>
                </c:pt>
                <c:pt idx="173">
                  <c:v>43862</c:v>
                </c:pt>
                <c:pt idx="174">
                  <c:v>43891</c:v>
                </c:pt>
                <c:pt idx="175">
                  <c:v>43922</c:v>
                </c:pt>
                <c:pt idx="176">
                  <c:v>43952</c:v>
                </c:pt>
                <c:pt idx="177">
                  <c:v>43983</c:v>
                </c:pt>
                <c:pt idx="178">
                  <c:v>44013</c:v>
                </c:pt>
                <c:pt idx="179">
                  <c:v>44044</c:v>
                </c:pt>
                <c:pt idx="180">
                  <c:v>44075</c:v>
                </c:pt>
              </c:numCache>
            </c:numRef>
          </c:cat>
          <c:val>
            <c:numRef>
              <c:f>Sheet1!$H$2:$H$182</c:f>
              <c:numCache>
                <c:formatCode>0.0</c:formatCode>
                <c:ptCount val="181"/>
                <c:pt idx="0">
                  <c:v>3.2</c:v>
                </c:pt>
                <c:pt idx="1">
                  <c:v>3.2</c:v>
                </c:pt>
                <c:pt idx="2">
                  <c:v>3.3</c:v>
                </c:pt>
                <c:pt idx="3">
                  <c:v>3.3</c:v>
                </c:pt>
                <c:pt idx="4">
                  <c:v>3.2</c:v>
                </c:pt>
                <c:pt idx="5">
                  <c:v>3.2</c:v>
                </c:pt>
                <c:pt idx="6">
                  <c:v>3.2</c:v>
                </c:pt>
                <c:pt idx="7">
                  <c:v>3.2</c:v>
                </c:pt>
                <c:pt idx="8">
                  <c:v>3.2</c:v>
                </c:pt>
                <c:pt idx="9">
                  <c:v>3.2</c:v>
                </c:pt>
                <c:pt idx="10">
                  <c:v>3.2</c:v>
                </c:pt>
                <c:pt idx="11">
                  <c:v>3.2</c:v>
                </c:pt>
                <c:pt idx="12">
                  <c:v>3.2</c:v>
                </c:pt>
                <c:pt idx="13">
                  <c:v>3.2</c:v>
                </c:pt>
                <c:pt idx="14">
                  <c:v>3.1</c:v>
                </c:pt>
                <c:pt idx="15">
                  <c:v>3</c:v>
                </c:pt>
                <c:pt idx="16">
                  <c:v>3</c:v>
                </c:pt>
                <c:pt idx="17">
                  <c:v>2.9</c:v>
                </c:pt>
                <c:pt idx="18">
                  <c:v>2.9</c:v>
                </c:pt>
                <c:pt idx="19">
                  <c:v>2.8</c:v>
                </c:pt>
                <c:pt idx="20">
                  <c:v>2.8</c:v>
                </c:pt>
                <c:pt idx="21">
                  <c:v>2.8</c:v>
                </c:pt>
                <c:pt idx="22">
                  <c:v>2.7</c:v>
                </c:pt>
                <c:pt idx="23">
                  <c:v>2.7</c:v>
                </c:pt>
                <c:pt idx="24">
                  <c:v>2.7</c:v>
                </c:pt>
                <c:pt idx="25">
                  <c:v>2.7</c:v>
                </c:pt>
                <c:pt idx="26">
                  <c:v>2.7</c:v>
                </c:pt>
                <c:pt idx="27">
                  <c:v>2.7</c:v>
                </c:pt>
                <c:pt idx="28">
                  <c:v>2.6</c:v>
                </c:pt>
                <c:pt idx="29">
                  <c:v>2.6</c:v>
                </c:pt>
                <c:pt idx="30">
                  <c:v>2.6</c:v>
                </c:pt>
                <c:pt idx="31">
                  <c:v>2.7</c:v>
                </c:pt>
                <c:pt idx="32">
                  <c:v>2.8</c:v>
                </c:pt>
                <c:pt idx="33">
                  <c:v>2.9</c:v>
                </c:pt>
                <c:pt idx="34">
                  <c:v>3</c:v>
                </c:pt>
                <c:pt idx="35">
                  <c:v>3.1</c:v>
                </c:pt>
                <c:pt idx="36">
                  <c:v>3.3</c:v>
                </c:pt>
                <c:pt idx="37">
                  <c:v>3.5</c:v>
                </c:pt>
                <c:pt idx="38">
                  <c:v>3.9</c:v>
                </c:pt>
                <c:pt idx="39">
                  <c:v>4.0999999999999996</c:v>
                </c:pt>
                <c:pt idx="40">
                  <c:v>4.3</c:v>
                </c:pt>
                <c:pt idx="41">
                  <c:v>4.7</c:v>
                </c:pt>
                <c:pt idx="42">
                  <c:v>5</c:v>
                </c:pt>
                <c:pt idx="43">
                  <c:v>5.2</c:v>
                </c:pt>
                <c:pt idx="44">
                  <c:v>5.4</c:v>
                </c:pt>
                <c:pt idx="45">
                  <c:v>5.6</c:v>
                </c:pt>
                <c:pt idx="46">
                  <c:v>5.7</c:v>
                </c:pt>
                <c:pt idx="47">
                  <c:v>5.8</c:v>
                </c:pt>
                <c:pt idx="48">
                  <c:v>5.9</c:v>
                </c:pt>
                <c:pt idx="49">
                  <c:v>6</c:v>
                </c:pt>
                <c:pt idx="50">
                  <c:v>6</c:v>
                </c:pt>
                <c:pt idx="51">
                  <c:v>6.1</c:v>
                </c:pt>
                <c:pt idx="52">
                  <c:v>6.1</c:v>
                </c:pt>
                <c:pt idx="53">
                  <c:v>6.1</c:v>
                </c:pt>
                <c:pt idx="54">
                  <c:v>6.1</c:v>
                </c:pt>
                <c:pt idx="55">
                  <c:v>6.1</c:v>
                </c:pt>
                <c:pt idx="56">
                  <c:v>6.1</c:v>
                </c:pt>
                <c:pt idx="57">
                  <c:v>6.2</c:v>
                </c:pt>
                <c:pt idx="58">
                  <c:v>6.2</c:v>
                </c:pt>
                <c:pt idx="59">
                  <c:v>6.3</c:v>
                </c:pt>
                <c:pt idx="60">
                  <c:v>6.4</c:v>
                </c:pt>
                <c:pt idx="61">
                  <c:v>6.4</c:v>
                </c:pt>
                <c:pt idx="62">
                  <c:v>6.4</c:v>
                </c:pt>
                <c:pt idx="63">
                  <c:v>6.4</c:v>
                </c:pt>
                <c:pt idx="64">
                  <c:v>6.4</c:v>
                </c:pt>
                <c:pt idx="65">
                  <c:v>6.5</c:v>
                </c:pt>
                <c:pt idx="66">
                  <c:v>6.5</c:v>
                </c:pt>
                <c:pt idx="67">
                  <c:v>6.5</c:v>
                </c:pt>
                <c:pt idx="68">
                  <c:v>6.5</c:v>
                </c:pt>
                <c:pt idx="69">
                  <c:v>6.6</c:v>
                </c:pt>
                <c:pt idx="70">
                  <c:v>6.7</c:v>
                </c:pt>
                <c:pt idx="71">
                  <c:v>6.7</c:v>
                </c:pt>
                <c:pt idx="72">
                  <c:v>6.7</c:v>
                </c:pt>
                <c:pt idx="73">
                  <c:v>6.7</c:v>
                </c:pt>
                <c:pt idx="74">
                  <c:v>6.7</c:v>
                </c:pt>
                <c:pt idx="75">
                  <c:v>6.7</c:v>
                </c:pt>
                <c:pt idx="76">
                  <c:v>6.9</c:v>
                </c:pt>
                <c:pt idx="77">
                  <c:v>6.9</c:v>
                </c:pt>
                <c:pt idx="78">
                  <c:v>6.9</c:v>
                </c:pt>
                <c:pt idx="79">
                  <c:v>7</c:v>
                </c:pt>
                <c:pt idx="80">
                  <c:v>7</c:v>
                </c:pt>
                <c:pt idx="81">
                  <c:v>7.1</c:v>
                </c:pt>
                <c:pt idx="82">
                  <c:v>7.2</c:v>
                </c:pt>
                <c:pt idx="83">
                  <c:v>7.1</c:v>
                </c:pt>
                <c:pt idx="84">
                  <c:v>7.2</c:v>
                </c:pt>
                <c:pt idx="85">
                  <c:v>7.2</c:v>
                </c:pt>
                <c:pt idx="86">
                  <c:v>7.2</c:v>
                </c:pt>
                <c:pt idx="87">
                  <c:v>7.3</c:v>
                </c:pt>
                <c:pt idx="88">
                  <c:v>7.2</c:v>
                </c:pt>
                <c:pt idx="89">
                  <c:v>7.2</c:v>
                </c:pt>
                <c:pt idx="90">
                  <c:v>7.2</c:v>
                </c:pt>
                <c:pt idx="91">
                  <c:v>7.2</c:v>
                </c:pt>
                <c:pt idx="92">
                  <c:v>7.1</c:v>
                </c:pt>
                <c:pt idx="93">
                  <c:v>7</c:v>
                </c:pt>
                <c:pt idx="94">
                  <c:v>7</c:v>
                </c:pt>
                <c:pt idx="95">
                  <c:v>6.9</c:v>
                </c:pt>
                <c:pt idx="96">
                  <c:v>6.9</c:v>
                </c:pt>
                <c:pt idx="97">
                  <c:v>6.8</c:v>
                </c:pt>
                <c:pt idx="98">
                  <c:v>6.7</c:v>
                </c:pt>
                <c:pt idx="99">
                  <c:v>6.6</c:v>
                </c:pt>
                <c:pt idx="100">
                  <c:v>6.5</c:v>
                </c:pt>
                <c:pt idx="101">
                  <c:v>6.4</c:v>
                </c:pt>
                <c:pt idx="102">
                  <c:v>6.3</c:v>
                </c:pt>
                <c:pt idx="103">
                  <c:v>6.2</c:v>
                </c:pt>
                <c:pt idx="104">
                  <c:v>6.1</c:v>
                </c:pt>
                <c:pt idx="105">
                  <c:v>6</c:v>
                </c:pt>
                <c:pt idx="106">
                  <c:v>5.8</c:v>
                </c:pt>
                <c:pt idx="107">
                  <c:v>5.8</c:v>
                </c:pt>
                <c:pt idx="108">
                  <c:v>5.8</c:v>
                </c:pt>
                <c:pt idx="109">
                  <c:v>5.7</c:v>
                </c:pt>
                <c:pt idx="110">
                  <c:v>5.6</c:v>
                </c:pt>
                <c:pt idx="111">
                  <c:v>5.5</c:v>
                </c:pt>
                <c:pt idx="112">
                  <c:v>5.4</c:v>
                </c:pt>
                <c:pt idx="113">
                  <c:v>5.2</c:v>
                </c:pt>
                <c:pt idx="114">
                  <c:v>5</c:v>
                </c:pt>
                <c:pt idx="115">
                  <c:v>4.9000000000000004</c:v>
                </c:pt>
                <c:pt idx="116">
                  <c:v>4.8</c:v>
                </c:pt>
                <c:pt idx="117">
                  <c:v>4.8</c:v>
                </c:pt>
                <c:pt idx="118">
                  <c:v>4.7</c:v>
                </c:pt>
                <c:pt idx="119">
                  <c:v>4.5999999999999996</c:v>
                </c:pt>
                <c:pt idx="120">
                  <c:v>4.5</c:v>
                </c:pt>
                <c:pt idx="121">
                  <c:v>4.4000000000000004</c:v>
                </c:pt>
                <c:pt idx="122">
                  <c:v>4.4000000000000004</c:v>
                </c:pt>
                <c:pt idx="123">
                  <c:v>4.3</c:v>
                </c:pt>
                <c:pt idx="124">
                  <c:v>4.2</c:v>
                </c:pt>
                <c:pt idx="125">
                  <c:v>4.2</c:v>
                </c:pt>
                <c:pt idx="126">
                  <c:v>4.2</c:v>
                </c:pt>
                <c:pt idx="127">
                  <c:v>4.0999999999999996</c:v>
                </c:pt>
                <c:pt idx="128">
                  <c:v>4</c:v>
                </c:pt>
                <c:pt idx="129">
                  <c:v>4</c:v>
                </c:pt>
                <c:pt idx="130">
                  <c:v>3.9</c:v>
                </c:pt>
                <c:pt idx="131">
                  <c:v>3.9</c:v>
                </c:pt>
                <c:pt idx="132">
                  <c:v>3.8</c:v>
                </c:pt>
                <c:pt idx="133">
                  <c:v>3.7</c:v>
                </c:pt>
                <c:pt idx="134">
                  <c:v>3.7</c:v>
                </c:pt>
                <c:pt idx="135">
                  <c:v>3.6</c:v>
                </c:pt>
                <c:pt idx="136">
                  <c:v>3.5</c:v>
                </c:pt>
                <c:pt idx="137">
                  <c:v>3.5</c:v>
                </c:pt>
                <c:pt idx="138">
                  <c:v>3.4</c:v>
                </c:pt>
                <c:pt idx="139">
                  <c:v>3.4</c:v>
                </c:pt>
                <c:pt idx="140">
                  <c:v>3.4</c:v>
                </c:pt>
                <c:pt idx="141">
                  <c:v>3.3</c:v>
                </c:pt>
                <c:pt idx="142">
                  <c:v>3.3</c:v>
                </c:pt>
                <c:pt idx="143">
                  <c:v>3.3</c:v>
                </c:pt>
                <c:pt idx="144">
                  <c:v>3.2</c:v>
                </c:pt>
                <c:pt idx="145">
                  <c:v>3.2</c:v>
                </c:pt>
                <c:pt idx="146">
                  <c:v>3.1</c:v>
                </c:pt>
                <c:pt idx="147">
                  <c:v>3.2</c:v>
                </c:pt>
                <c:pt idx="148">
                  <c:v>3.1</c:v>
                </c:pt>
                <c:pt idx="149">
                  <c:v>3.1</c:v>
                </c:pt>
                <c:pt idx="150">
                  <c:v>3.1</c:v>
                </c:pt>
                <c:pt idx="151">
                  <c:v>3.1</c:v>
                </c:pt>
                <c:pt idx="152">
                  <c:v>3.1</c:v>
                </c:pt>
                <c:pt idx="153">
                  <c:v>3.1</c:v>
                </c:pt>
                <c:pt idx="154">
                  <c:v>3.1</c:v>
                </c:pt>
                <c:pt idx="155">
                  <c:v>3.1</c:v>
                </c:pt>
                <c:pt idx="156">
                  <c:v>3.1</c:v>
                </c:pt>
                <c:pt idx="157">
                  <c:v>3.2</c:v>
                </c:pt>
                <c:pt idx="158">
                  <c:v>3.2</c:v>
                </c:pt>
              </c:numCache>
            </c:numRef>
          </c:val>
          <c:smooth val="0"/>
          <c:extLst xmlns:c16r2="http://schemas.microsoft.com/office/drawing/2015/06/chart">
            <c:ext xmlns:c16="http://schemas.microsoft.com/office/drawing/2014/chart" uri="{C3380CC4-5D6E-409C-BE32-E72D297353CC}">
              <c16:uniqueId val="{00000000-8D30-45C6-BE01-BCD995174076}"/>
            </c:ext>
          </c:extLst>
        </c:ser>
        <c:ser>
          <c:idx val="7"/>
          <c:order val="1"/>
          <c:tx>
            <c:strRef>
              <c:f>Sheet1!$I$1</c:f>
              <c:strCache>
                <c:ptCount val="1"/>
                <c:pt idx="0">
                  <c:v>Total2</c:v>
                </c:pt>
              </c:strCache>
            </c:strRef>
          </c:tx>
          <c:spPr>
            <a:ln w="28575" cap="rnd">
              <a:solidFill>
                <a:srgbClr val="1E2B50"/>
              </a:solidFill>
              <a:prstDash val="sysDot"/>
              <a:round/>
            </a:ln>
            <a:effectLst/>
          </c:spPr>
          <c:marker>
            <c:symbol val="none"/>
          </c:marker>
          <c:cat>
            <c:numRef>
              <c:f>Sheet1!$A$2:$A$182</c:f>
              <c:numCache>
                <c:formatCode>mmm\-yy</c:formatCode>
                <c:ptCount val="181"/>
                <c:pt idx="0">
                  <c:v>38596</c:v>
                </c:pt>
                <c:pt idx="1">
                  <c:v>38626</c:v>
                </c:pt>
                <c:pt idx="2">
                  <c:v>38657</c:v>
                </c:pt>
                <c:pt idx="3">
                  <c:v>38687</c:v>
                </c:pt>
                <c:pt idx="4">
                  <c:v>38718</c:v>
                </c:pt>
                <c:pt idx="5">
                  <c:v>38749</c:v>
                </c:pt>
                <c:pt idx="6">
                  <c:v>38777</c:v>
                </c:pt>
                <c:pt idx="7">
                  <c:v>38808</c:v>
                </c:pt>
                <c:pt idx="8">
                  <c:v>38838</c:v>
                </c:pt>
                <c:pt idx="9">
                  <c:v>38869</c:v>
                </c:pt>
                <c:pt idx="10">
                  <c:v>38899</c:v>
                </c:pt>
                <c:pt idx="11">
                  <c:v>38930</c:v>
                </c:pt>
                <c:pt idx="12">
                  <c:v>38961</c:v>
                </c:pt>
                <c:pt idx="13">
                  <c:v>38991</c:v>
                </c:pt>
                <c:pt idx="14">
                  <c:v>39022</c:v>
                </c:pt>
                <c:pt idx="15">
                  <c:v>39052</c:v>
                </c:pt>
                <c:pt idx="16">
                  <c:v>39083</c:v>
                </c:pt>
                <c:pt idx="17">
                  <c:v>39114</c:v>
                </c:pt>
                <c:pt idx="18">
                  <c:v>39142</c:v>
                </c:pt>
                <c:pt idx="19">
                  <c:v>39173</c:v>
                </c:pt>
                <c:pt idx="20">
                  <c:v>39203</c:v>
                </c:pt>
                <c:pt idx="21">
                  <c:v>39234</c:v>
                </c:pt>
                <c:pt idx="22">
                  <c:v>39264</c:v>
                </c:pt>
                <c:pt idx="23">
                  <c:v>39295</c:v>
                </c:pt>
                <c:pt idx="24">
                  <c:v>39326</c:v>
                </c:pt>
                <c:pt idx="25">
                  <c:v>39356</c:v>
                </c:pt>
                <c:pt idx="26">
                  <c:v>39387</c:v>
                </c:pt>
                <c:pt idx="27">
                  <c:v>39417</c:v>
                </c:pt>
                <c:pt idx="28">
                  <c:v>39448</c:v>
                </c:pt>
                <c:pt idx="29">
                  <c:v>39479</c:v>
                </c:pt>
                <c:pt idx="30">
                  <c:v>39508</c:v>
                </c:pt>
                <c:pt idx="31">
                  <c:v>39539</c:v>
                </c:pt>
                <c:pt idx="32">
                  <c:v>39569</c:v>
                </c:pt>
                <c:pt idx="33">
                  <c:v>39600</c:v>
                </c:pt>
                <c:pt idx="34">
                  <c:v>39630</c:v>
                </c:pt>
                <c:pt idx="35">
                  <c:v>39661</c:v>
                </c:pt>
                <c:pt idx="36">
                  <c:v>39692</c:v>
                </c:pt>
                <c:pt idx="37">
                  <c:v>39722</c:v>
                </c:pt>
                <c:pt idx="38">
                  <c:v>39753</c:v>
                </c:pt>
                <c:pt idx="39">
                  <c:v>39783</c:v>
                </c:pt>
                <c:pt idx="40">
                  <c:v>39814</c:v>
                </c:pt>
                <c:pt idx="41">
                  <c:v>39845</c:v>
                </c:pt>
                <c:pt idx="42">
                  <c:v>39873</c:v>
                </c:pt>
                <c:pt idx="43">
                  <c:v>39904</c:v>
                </c:pt>
                <c:pt idx="44">
                  <c:v>39934</c:v>
                </c:pt>
                <c:pt idx="45">
                  <c:v>39965</c:v>
                </c:pt>
                <c:pt idx="46">
                  <c:v>39995</c:v>
                </c:pt>
                <c:pt idx="47">
                  <c:v>40026</c:v>
                </c:pt>
                <c:pt idx="48">
                  <c:v>40057</c:v>
                </c:pt>
                <c:pt idx="49">
                  <c:v>40087</c:v>
                </c:pt>
                <c:pt idx="50">
                  <c:v>40118</c:v>
                </c:pt>
                <c:pt idx="51">
                  <c:v>40148</c:v>
                </c:pt>
                <c:pt idx="52">
                  <c:v>40179</c:v>
                </c:pt>
                <c:pt idx="53">
                  <c:v>40210</c:v>
                </c:pt>
                <c:pt idx="54">
                  <c:v>40238</c:v>
                </c:pt>
                <c:pt idx="55">
                  <c:v>40269</c:v>
                </c:pt>
                <c:pt idx="56">
                  <c:v>40299</c:v>
                </c:pt>
                <c:pt idx="57">
                  <c:v>40330</c:v>
                </c:pt>
                <c:pt idx="58">
                  <c:v>40360</c:v>
                </c:pt>
                <c:pt idx="59">
                  <c:v>40391</c:v>
                </c:pt>
                <c:pt idx="60">
                  <c:v>40422</c:v>
                </c:pt>
                <c:pt idx="61">
                  <c:v>40452</c:v>
                </c:pt>
                <c:pt idx="62">
                  <c:v>40483</c:v>
                </c:pt>
                <c:pt idx="63">
                  <c:v>40513</c:v>
                </c:pt>
                <c:pt idx="64">
                  <c:v>40544</c:v>
                </c:pt>
                <c:pt idx="65">
                  <c:v>40575</c:v>
                </c:pt>
                <c:pt idx="66">
                  <c:v>40603</c:v>
                </c:pt>
                <c:pt idx="67">
                  <c:v>40634</c:v>
                </c:pt>
                <c:pt idx="68">
                  <c:v>40664</c:v>
                </c:pt>
                <c:pt idx="69">
                  <c:v>40695</c:v>
                </c:pt>
                <c:pt idx="70">
                  <c:v>40725</c:v>
                </c:pt>
                <c:pt idx="71">
                  <c:v>40756</c:v>
                </c:pt>
                <c:pt idx="72">
                  <c:v>40787</c:v>
                </c:pt>
                <c:pt idx="73">
                  <c:v>40817</c:v>
                </c:pt>
                <c:pt idx="74">
                  <c:v>40848</c:v>
                </c:pt>
                <c:pt idx="75">
                  <c:v>40878</c:v>
                </c:pt>
                <c:pt idx="76">
                  <c:v>40909</c:v>
                </c:pt>
                <c:pt idx="77">
                  <c:v>40940</c:v>
                </c:pt>
                <c:pt idx="78">
                  <c:v>40969</c:v>
                </c:pt>
                <c:pt idx="79">
                  <c:v>41000</c:v>
                </c:pt>
                <c:pt idx="80">
                  <c:v>41030</c:v>
                </c:pt>
                <c:pt idx="81">
                  <c:v>41061</c:v>
                </c:pt>
                <c:pt idx="82">
                  <c:v>41091</c:v>
                </c:pt>
                <c:pt idx="83">
                  <c:v>41122</c:v>
                </c:pt>
                <c:pt idx="84">
                  <c:v>41153</c:v>
                </c:pt>
                <c:pt idx="85">
                  <c:v>41183</c:v>
                </c:pt>
                <c:pt idx="86">
                  <c:v>41214</c:v>
                </c:pt>
                <c:pt idx="87">
                  <c:v>41244</c:v>
                </c:pt>
                <c:pt idx="88">
                  <c:v>41275</c:v>
                </c:pt>
                <c:pt idx="89">
                  <c:v>41306</c:v>
                </c:pt>
                <c:pt idx="90">
                  <c:v>41334</c:v>
                </c:pt>
                <c:pt idx="91">
                  <c:v>41365</c:v>
                </c:pt>
                <c:pt idx="92">
                  <c:v>41395</c:v>
                </c:pt>
                <c:pt idx="93">
                  <c:v>41426</c:v>
                </c:pt>
                <c:pt idx="94">
                  <c:v>41456</c:v>
                </c:pt>
                <c:pt idx="95">
                  <c:v>41487</c:v>
                </c:pt>
                <c:pt idx="96">
                  <c:v>41518</c:v>
                </c:pt>
                <c:pt idx="97">
                  <c:v>41548</c:v>
                </c:pt>
                <c:pt idx="98">
                  <c:v>41579</c:v>
                </c:pt>
                <c:pt idx="99">
                  <c:v>41609</c:v>
                </c:pt>
                <c:pt idx="100">
                  <c:v>41640</c:v>
                </c:pt>
                <c:pt idx="101">
                  <c:v>41671</c:v>
                </c:pt>
                <c:pt idx="102">
                  <c:v>41699</c:v>
                </c:pt>
                <c:pt idx="103">
                  <c:v>41730</c:v>
                </c:pt>
                <c:pt idx="104">
                  <c:v>41760</c:v>
                </c:pt>
                <c:pt idx="105">
                  <c:v>41791</c:v>
                </c:pt>
                <c:pt idx="106">
                  <c:v>41821</c:v>
                </c:pt>
                <c:pt idx="107">
                  <c:v>41852</c:v>
                </c:pt>
                <c:pt idx="108">
                  <c:v>41883</c:v>
                </c:pt>
                <c:pt idx="109">
                  <c:v>41913</c:v>
                </c:pt>
                <c:pt idx="110">
                  <c:v>41944</c:v>
                </c:pt>
                <c:pt idx="111">
                  <c:v>41974</c:v>
                </c:pt>
                <c:pt idx="112">
                  <c:v>42005</c:v>
                </c:pt>
                <c:pt idx="113">
                  <c:v>42036</c:v>
                </c:pt>
                <c:pt idx="114">
                  <c:v>42064</c:v>
                </c:pt>
                <c:pt idx="115">
                  <c:v>42095</c:v>
                </c:pt>
                <c:pt idx="116">
                  <c:v>42125</c:v>
                </c:pt>
                <c:pt idx="117">
                  <c:v>42156</c:v>
                </c:pt>
                <c:pt idx="118">
                  <c:v>42186</c:v>
                </c:pt>
                <c:pt idx="119">
                  <c:v>42217</c:v>
                </c:pt>
                <c:pt idx="120">
                  <c:v>42248</c:v>
                </c:pt>
                <c:pt idx="121">
                  <c:v>42278</c:v>
                </c:pt>
                <c:pt idx="122">
                  <c:v>42309</c:v>
                </c:pt>
                <c:pt idx="123">
                  <c:v>42339</c:v>
                </c:pt>
                <c:pt idx="124">
                  <c:v>42370</c:v>
                </c:pt>
                <c:pt idx="125">
                  <c:v>42401</c:v>
                </c:pt>
                <c:pt idx="126">
                  <c:v>42430</c:v>
                </c:pt>
                <c:pt idx="127">
                  <c:v>42461</c:v>
                </c:pt>
                <c:pt idx="128">
                  <c:v>42491</c:v>
                </c:pt>
                <c:pt idx="129">
                  <c:v>42522</c:v>
                </c:pt>
                <c:pt idx="130">
                  <c:v>42552</c:v>
                </c:pt>
                <c:pt idx="131">
                  <c:v>42583</c:v>
                </c:pt>
                <c:pt idx="132">
                  <c:v>42614</c:v>
                </c:pt>
                <c:pt idx="133">
                  <c:v>42644</c:v>
                </c:pt>
                <c:pt idx="134">
                  <c:v>42675</c:v>
                </c:pt>
                <c:pt idx="135">
                  <c:v>42705</c:v>
                </c:pt>
                <c:pt idx="136">
                  <c:v>42736</c:v>
                </c:pt>
                <c:pt idx="137">
                  <c:v>42767</c:v>
                </c:pt>
                <c:pt idx="138">
                  <c:v>42795</c:v>
                </c:pt>
                <c:pt idx="139">
                  <c:v>42826</c:v>
                </c:pt>
                <c:pt idx="140">
                  <c:v>42856</c:v>
                </c:pt>
                <c:pt idx="141">
                  <c:v>42887</c:v>
                </c:pt>
                <c:pt idx="142">
                  <c:v>42917</c:v>
                </c:pt>
                <c:pt idx="143">
                  <c:v>42948</c:v>
                </c:pt>
                <c:pt idx="144">
                  <c:v>42979</c:v>
                </c:pt>
                <c:pt idx="145">
                  <c:v>43009</c:v>
                </c:pt>
                <c:pt idx="146">
                  <c:v>43040</c:v>
                </c:pt>
                <c:pt idx="147">
                  <c:v>43070</c:v>
                </c:pt>
                <c:pt idx="148">
                  <c:v>43101</c:v>
                </c:pt>
                <c:pt idx="149">
                  <c:v>43132</c:v>
                </c:pt>
                <c:pt idx="150">
                  <c:v>43160</c:v>
                </c:pt>
                <c:pt idx="151">
                  <c:v>43191</c:v>
                </c:pt>
                <c:pt idx="152">
                  <c:v>43221</c:v>
                </c:pt>
                <c:pt idx="153">
                  <c:v>43252</c:v>
                </c:pt>
                <c:pt idx="154">
                  <c:v>43282</c:v>
                </c:pt>
                <c:pt idx="155">
                  <c:v>43313</c:v>
                </c:pt>
                <c:pt idx="156">
                  <c:v>43344</c:v>
                </c:pt>
                <c:pt idx="157">
                  <c:v>43374</c:v>
                </c:pt>
                <c:pt idx="158">
                  <c:v>43405</c:v>
                </c:pt>
                <c:pt idx="159">
                  <c:v>43435</c:v>
                </c:pt>
                <c:pt idx="160">
                  <c:v>43466</c:v>
                </c:pt>
                <c:pt idx="161">
                  <c:v>43497</c:v>
                </c:pt>
                <c:pt idx="162">
                  <c:v>43525</c:v>
                </c:pt>
                <c:pt idx="163">
                  <c:v>43556</c:v>
                </c:pt>
                <c:pt idx="164">
                  <c:v>43586</c:v>
                </c:pt>
                <c:pt idx="165">
                  <c:v>43617</c:v>
                </c:pt>
                <c:pt idx="166">
                  <c:v>43647</c:v>
                </c:pt>
                <c:pt idx="167">
                  <c:v>43678</c:v>
                </c:pt>
                <c:pt idx="168">
                  <c:v>43709</c:v>
                </c:pt>
                <c:pt idx="169">
                  <c:v>43739</c:v>
                </c:pt>
                <c:pt idx="170">
                  <c:v>43770</c:v>
                </c:pt>
                <c:pt idx="171">
                  <c:v>43800</c:v>
                </c:pt>
                <c:pt idx="172">
                  <c:v>43831</c:v>
                </c:pt>
                <c:pt idx="173">
                  <c:v>43862</c:v>
                </c:pt>
                <c:pt idx="174">
                  <c:v>43891</c:v>
                </c:pt>
                <c:pt idx="175">
                  <c:v>43922</c:v>
                </c:pt>
                <c:pt idx="176">
                  <c:v>43952</c:v>
                </c:pt>
                <c:pt idx="177">
                  <c:v>43983</c:v>
                </c:pt>
                <c:pt idx="178">
                  <c:v>44013</c:v>
                </c:pt>
                <c:pt idx="179">
                  <c:v>44044</c:v>
                </c:pt>
                <c:pt idx="180">
                  <c:v>44075</c:v>
                </c:pt>
              </c:numCache>
            </c:numRef>
          </c:cat>
          <c:val>
            <c:numRef>
              <c:f>Sheet1!$I$2:$I$182</c:f>
              <c:numCache>
                <c:formatCode>General</c:formatCode>
                <c:ptCount val="181"/>
                <c:pt idx="159" formatCode="0.0">
                  <c:v>3.2</c:v>
                </c:pt>
                <c:pt idx="160" formatCode="0.0">
                  <c:v>3.1</c:v>
                </c:pt>
                <c:pt idx="161" formatCode="0.0">
                  <c:v>3.1</c:v>
                </c:pt>
                <c:pt idx="162" formatCode="0.0">
                  <c:v>3.2</c:v>
                </c:pt>
                <c:pt idx="163" formatCode="0.0">
                  <c:v>3.2</c:v>
                </c:pt>
                <c:pt idx="164" formatCode="0.0">
                  <c:v>3.2</c:v>
                </c:pt>
                <c:pt idx="165" formatCode="0.0">
                  <c:v>3.2</c:v>
                </c:pt>
                <c:pt idx="166" formatCode="0.0">
                  <c:v>3.2</c:v>
                </c:pt>
                <c:pt idx="167" formatCode="0.0">
                  <c:v>3.1</c:v>
                </c:pt>
                <c:pt idx="168" formatCode="0.0">
                  <c:v>3.2</c:v>
                </c:pt>
                <c:pt idx="169" formatCode="0.0">
                  <c:v>3.3</c:v>
                </c:pt>
                <c:pt idx="170" formatCode="0.0">
                  <c:v>3.2</c:v>
                </c:pt>
              </c:numCache>
            </c:numRef>
          </c:val>
          <c:smooth val="0"/>
          <c:extLst xmlns:c16r2="http://schemas.microsoft.com/office/drawing/2015/06/chart">
            <c:ext xmlns:c16="http://schemas.microsoft.com/office/drawing/2014/chart" uri="{C3380CC4-5D6E-409C-BE32-E72D297353CC}">
              <c16:uniqueId val="{00000001-8D30-45C6-BE01-BCD995174076}"/>
            </c:ext>
          </c:extLst>
        </c:ser>
        <c:ser>
          <c:idx val="8"/>
          <c:order val="2"/>
          <c:tx>
            <c:strRef>
              <c:f>Sheet1!$J$1</c:f>
              <c:strCache>
                <c:ptCount val="1"/>
                <c:pt idx="0">
                  <c:v>Total3</c:v>
                </c:pt>
              </c:strCache>
            </c:strRef>
          </c:tx>
          <c:spPr>
            <a:ln w="28575" cap="rnd">
              <a:solidFill>
                <a:srgbClr val="CEDC00"/>
              </a:solidFill>
              <a:round/>
            </a:ln>
            <a:effectLst/>
          </c:spPr>
          <c:marker>
            <c:symbol val="none"/>
          </c:marker>
          <c:dPt>
            <c:idx val="172"/>
            <c:marker>
              <c:symbol val="none"/>
            </c:marker>
            <c:bubble3D val="0"/>
            <c:spPr>
              <a:ln w="28575" cap="rnd">
                <a:solidFill>
                  <a:srgbClr val="1E2B50"/>
                </a:solidFill>
                <a:round/>
              </a:ln>
              <a:effectLst/>
            </c:spPr>
            <c:extLst xmlns:c16r2="http://schemas.microsoft.com/office/drawing/2015/06/chart">
              <c:ext xmlns:c16="http://schemas.microsoft.com/office/drawing/2014/chart" uri="{C3380CC4-5D6E-409C-BE32-E72D297353CC}">
                <c16:uniqueId val="{00000001-7428-453F-AB3F-FAC7FA78A521}"/>
              </c:ext>
            </c:extLst>
          </c:dPt>
          <c:dPt>
            <c:idx val="173"/>
            <c:marker>
              <c:symbol val="none"/>
            </c:marker>
            <c:bubble3D val="0"/>
            <c:spPr>
              <a:ln w="28575" cap="rnd">
                <a:solidFill>
                  <a:srgbClr val="1E2B50"/>
                </a:solidFill>
                <a:round/>
              </a:ln>
              <a:effectLst/>
            </c:spPr>
            <c:extLst xmlns:c16r2="http://schemas.microsoft.com/office/drawing/2015/06/chart">
              <c:ext xmlns:c16="http://schemas.microsoft.com/office/drawing/2014/chart" uri="{C3380CC4-5D6E-409C-BE32-E72D297353CC}">
                <c16:uniqueId val="{00000004-7428-453F-AB3F-FAC7FA78A521}"/>
              </c:ext>
            </c:extLst>
          </c:dPt>
          <c:dPt>
            <c:idx val="174"/>
            <c:marker>
              <c:symbol val="none"/>
            </c:marker>
            <c:bubble3D val="0"/>
            <c:spPr>
              <a:ln w="28575" cap="rnd">
                <a:solidFill>
                  <a:srgbClr val="1E2B50"/>
                </a:solidFill>
                <a:round/>
              </a:ln>
              <a:effectLst/>
            </c:spPr>
            <c:extLst xmlns:c16r2="http://schemas.microsoft.com/office/drawing/2015/06/chart">
              <c:ext xmlns:c16="http://schemas.microsoft.com/office/drawing/2014/chart" uri="{C3380CC4-5D6E-409C-BE32-E72D297353CC}">
                <c16:uniqueId val="{00000005-8D30-45C6-BE01-BCD995174076}"/>
              </c:ext>
            </c:extLst>
          </c:dPt>
          <c:dPt>
            <c:idx val="175"/>
            <c:marker>
              <c:symbol val="none"/>
            </c:marker>
            <c:bubble3D val="0"/>
            <c:spPr>
              <a:ln w="28575" cap="rnd">
                <a:solidFill>
                  <a:srgbClr val="1E2B50"/>
                </a:solidFill>
                <a:round/>
              </a:ln>
              <a:effectLst/>
            </c:spPr>
            <c:extLst xmlns:c16r2="http://schemas.microsoft.com/office/drawing/2015/06/chart">
              <c:ext xmlns:c16="http://schemas.microsoft.com/office/drawing/2014/chart" uri="{C3380CC4-5D6E-409C-BE32-E72D297353CC}">
                <c16:uniqueId val="{00000000-7428-453F-AB3F-FAC7FA78A521}"/>
              </c:ext>
            </c:extLst>
          </c:dPt>
          <c:dPt>
            <c:idx val="176"/>
            <c:marker>
              <c:symbol val="none"/>
            </c:marker>
            <c:bubble3D val="0"/>
            <c:spPr>
              <a:ln w="28575" cap="rnd">
                <a:solidFill>
                  <a:srgbClr val="1E2B50"/>
                </a:solidFill>
                <a:round/>
              </a:ln>
              <a:effectLst/>
            </c:spPr>
            <c:extLst xmlns:c16r2="http://schemas.microsoft.com/office/drawing/2015/06/chart">
              <c:ext xmlns:c16="http://schemas.microsoft.com/office/drawing/2014/chart" uri="{C3380CC4-5D6E-409C-BE32-E72D297353CC}">
                <c16:uniqueId val="{00000004-8D30-45C6-BE01-BCD995174076}"/>
              </c:ext>
            </c:extLst>
          </c:dPt>
          <c:dPt>
            <c:idx val="177"/>
            <c:marker>
              <c:symbol val="none"/>
            </c:marker>
            <c:bubble3D val="0"/>
            <c:spPr>
              <a:ln w="28575" cap="rnd">
                <a:solidFill>
                  <a:srgbClr val="1E2B50"/>
                </a:solidFill>
                <a:round/>
              </a:ln>
              <a:effectLst/>
            </c:spPr>
            <c:extLst xmlns:c16r2="http://schemas.microsoft.com/office/drawing/2015/06/chart">
              <c:ext xmlns:c16="http://schemas.microsoft.com/office/drawing/2014/chart" uri="{C3380CC4-5D6E-409C-BE32-E72D297353CC}">
                <c16:uniqueId val="{00000002-7428-453F-AB3F-FAC7FA78A521}"/>
              </c:ext>
            </c:extLst>
          </c:dPt>
          <c:dPt>
            <c:idx val="178"/>
            <c:marker>
              <c:symbol val="none"/>
            </c:marker>
            <c:bubble3D val="0"/>
            <c:spPr>
              <a:ln w="28575" cap="rnd">
                <a:solidFill>
                  <a:srgbClr val="1E2B50"/>
                </a:solidFill>
                <a:round/>
              </a:ln>
              <a:effectLst/>
            </c:spPr>
            <c:extLst xmlns:c16r2="http://schemas.microsoft.com/office/drawing/2015/06/chart">
              <c:ext xmlns:c16="http://schemas.microsoft.com/office/drawing/2014/chart" uri="{C3380CC4-5D6E-409C-BE32-E72D297353CC}">
                <c16:uniqueId val="{00000005-7428-453F-AB3F-FAC7FA78A521}"/>
              </c:ext>
            </c:extLst>
          </c:dPt>
          <c:dPt>
            <c:idx val="179"/>
            <c:marker>
              <c:symbol val="none"/>
            </c:marker>
            <c:bubble3D val="0"/>
            <c:spPr>
              <a:ln w="28575" cap="rnd">
                <a:solidFill>
                  <a:srgbClr val="1E2B50"/>
                </a:solidFill>
                <a:round/>
              </a:ln>
              <a:effectLst/>
            </c:spPr>
            <c:extLst xmlns:c16r2="http://schemas.microsoft.com/office/drawing/2015/06/chart">
              <c:ext xmlns:c16="http://schemas.microsoft.com/office/drawing/2014/chart" uri="{C3380CC4-5D6E-409C-BE32-E72D297353CC}">
                <c16:uniqueId val="{00000003-7428-453F-AB3F-FAC7FA78A521}"/>
              </c:ext>
            </c:extLst>
          </c:dPt>
          <c:dPt>
            <c:idx val="180"/>
            <c:marker>
              <c:symbol val="none"/>
            </c:marker>
            <c:bubble3D val="0"/>
            <c:spPr>
              <a:ln w="28575" cap="rnd">
                <a:solidFill>
                  <a:srgbClr val="1E2B50"/>
                </a:solidFill>
                <a:round/>
              </a:ln>
              <a:effectLst/>
            </c:spPr>
            <c:extLst xmlns:c16r2="http://schemas.microsoft.com/office/drawing/2015/06/chart">
              <c:ext xmlns:c16="http://schemas.microsoft.com/office/drawing/2014/chart" uri="{C3380CC4-5D6E-409C-BE32-E72D297353CC}">
                <c16:uniqueId val="{00000002-8D30-45C6-BE01-BCD995174076}"/>
              </c:ext>
            </c:extLst>
          </c:dPt>
          <c:dLbls>
            <c:dLbl>
              <c:idx val="174"/>
              <c:layout>
                <c:manualLayout>
                  <c:x val="-4.9567929118477523E-2"/>
                  <c:y val="7.1025094564041255E-2"/>
                </c:manualLayout>
              </c:layout>
              <c:tx>
                <c:rich>
                  <a:bodyPr rot="0" spcFirstLastPara="1" vertOverflow="clip" horzOverflow="clip" vert="horz" wrap="square" lIns="38100" tIns="19050" rIns="38100" bIns="19050" anchor="ctr" anchorCtr="1">
                    <a:spAutoFit/>
                  </a:bodyPr>
                  <a:lstStyle/>
                  <a:p>
                    <a:pPr>
                      <a:defRPr sz="1800" b="1" i="0" u="none" strike="noStrike" kern="1200" baseline="0">
                        <a:solidFill>
                          <a:srgbClr val="1E2B50"/>
                        </a:solidFill>
                        <a:latin typeface="+mn-lt"/>
                        <a:ea typeface="+mn-ea"/>
                        <a:cs typeface="+mn-cs"/>
                      </a:defRPr>
                    </a:pPr>
                    <a:fld id="{093AF99E-8F88-496A-A85E-9E8FF3511227}" type="VALUE">
                      <a:rPr lang="en-US" sz="1800" b="1" baseline="0" smtClean="0">
                        <a:solidFill>
                          <a:srgbClr val="1E2B50"/>
                        </a:solidFill>
                      </a:rPr>
                      <a:pPr>
                        <a:defRPr sz="1800" b="1">
                          <a:solidFill>
                            <a:srgbClr val="1E2B50"/>
                          </a:solidFill>
                        </a:defRPr>
                      </a:pPr>
                      <a:t>[VALUE]</a:t>
                    </a:fld>
                    <a:r>
                      <a:rPr lang="en-US" sz="1800" b="1" baseline="0" dirty="0">
                        <a:solidFill>
                          <a:srgbClr val="1E2B50"/>
                        </a:solidFill>
                      </a:rPr>
                      <a:t>%</a:t>
                    </a:r>
                  </a:p>
                </c:rich>
              </c:tx>
              <c:spPr>
                <a:solidFill>
                  <a:prstClr val="white"/>
                </a:solidFill>
                <a:ln>
                  <a:solidFill>
                    <a:srgbClr val="1E2B50"/>
                  </a:solid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rgbClr val="1E2B50"/>
                      </a:solidFill>
                      <a:latin typeface="+mn-lt"/>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8D30-45C6-BE01-BCD995174076}"/>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dLbl>
              <c:idx val="176"/>
              <c:layout>
                <c:manualLayout>
                  <c:x val="-6.9134216928402992E-2"/>
                  <c:y val="-6.8184090781479606E-2"/>
                </c:manualLayout>
              </c:layout>
              <c:tx>
                <c:rich>
                  <a:bodyPr rot="0" spcFirstLastPara="1" vertOverflow="clip" horzOverflow="clip" vert="horz" wrap="square" lIns="38100" tIns="19050" rIns="38100" bIns="19050" anchor="ctr" anchorCtr="1">
                    <a:spAutoFit/>
                  </a:bodyPr>
                  <a:lstStyle/>
                  <a:p>
                    <a:pPr>
                      <a:defRPr sz="1800" b="1" i="0" u="none" strike="noStrike" kern="1200" baseline="0">
                        <a:solidFill>
                          <a:srgbClr val="1E2B50"/>
                        </a:solidFill>
                        <a:latin typeface="+mn-lt"/>
                        <a:ea typeface="+mn-ea"/>
                        <a:cs typeface="+mn-cs"/>
                      </a:defRPr>
                    </a:pPr>
                    <a:fld id="{E592DEC5-8250-48A9-8577-F9321D7E2D56}" type="VALUE">
                      <a:rPr lang="en-US" sz="1800" b="1" baseline="0" smtClean="0">
                        <a:solidFill>
                          <a:srgbClr val="1E2B50"/>
                        </a:solidFill>
                      </a:rPr>
                      <a:pPr>
                        <a:defRPr sz="1800" b="1">
                          <a:solidFill>
                            <a:srgbClr val="1E2B50"/>
                          </a:solidFill>
                        </a:defRPr>
                      </a:pPr>
                      <a:t>[VALUE]</a:t>
                    </a:fld>
                    <a:r>
                      <a:rPr lang="en-US" sz="1800" b="1" baseline="0" dirty="0">
                        <a:solidFill>
                          <a:srgbClr val="1E2B50"/>
                        </a:solidFill>
                      </a:rPr>
                      <a:t>%</a:t>
                    </a:r>
                  </a:p>
                </c:rich>
              </c:tx>
              <c:spPr>
                <a:solidFill>
                  <a:prstClr val="white"/>
                </a:solidFill>
                <a:ln>
                  <a:solidFill>
                    <a:srgbClr val="1E2B50"/>
                  </a:solidFill>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rgbClr val="1E2B50"/>
                      </a:solidFill>
                      <a:latin typeface="+mn-lt"/>
                      <a:ea typeface="+mn-ea"/>
                      <a:cs typeface="+mn-cs"/>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4-8D30-45C6-BE01-BCD995174076}"/>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dLbl>
              <c:idx val="180"/>
              <c:layout>
                <c:manualLayout>
                  <c:x val="0"/>
                  <c:y val="1.669816750782000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1E2B50"/>
                        </a:solidFill>
                        <a:latin typeface="Arial" panose="020B0604020202020204" pitchFamily="34" charset="0"/>
                        <a:ea typeface="+mn-ea"/>
                        <a:cs typeface="Arial" panose="020B0604020202020204" pitchFamily="34" charset="0"/>
                      </a:defRPr>
                    </a:pPr>
                    <a:fld id="{0EC3C142-1787-41F2-A163-A39151BCE857}" type="VALUE">
                      <a:rPr lang="en-US" sz="1800">
                        <a:solidFill>
                          <a:srgbClr val="1E2B50"/>
                        </a:solidFill>
                      </a:rPr>
                      <a:pPr>
                        <a:defRPr sz="1800" b="1">
                          <a:solidFill>
                            <a:srgbClr val="1E2B50"/>
                          </a:solidFill>
                          <a:latin typeface="Arial" panose="020B0604020202020204" pitchFamily="34" charset="0"/>
                          <a:cs typeface="Arial" panose="020B0604020202020204" pitchFamily="34" charset="0"/>
                        </a:defRPr>
                      </a:pPr>
                      <a:t>[VALUE]</a:t>
                    </a:fld>
                    <a:r>
                      <a:rPr lang="en-US" sz="1800">
                        <a:solidFill>
                          <a:srgbClr val="1E2B50"/>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E2B5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D30-45C6-BE01-BCD995174076}"/>
                </c:ext>
                <c:ext xmlns:c15="http://schemas.microsoft.com/office/drawing/2012/chart" uri="{CE6537A1-D6FC-4f65-9D91-7224C49458BB}">
                  <c15:dlblFieldTable/>
                  <c15:showDataLabelsRange val="0"/>
                </c:ext>
              </c:extLst>
            </c:dLbl>
            <c:spPr>
              <a:noFill/>
              <a:ln>
                <a:solidFill>
                  <a:srgbClr val="1E2B50"/>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E2B5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Sheet1!$A$2:$A$182</c:f>
              <c:numCache>
                <c:formatCode>mmm\-yy</c:formatCode>
                <c:ptCount val="181"/>
                <c:pt idx="0">
                  <c:v>38596</c:v>
                </c:pt>
                <c:pt idx="1">
                  <c:v>38626</c:v>
                </c:pt>
                <c:pt idx="2">
                  <c:v>38657</c:v>
                </c:pt>
                <c:pt idx="3">
                  <c:v>38687</c:v>
                </c:pt>
                <c:pt idx="4">
                  <c:v>38718</c:v>
                </c:pt>
                <c:pt idx="5">
                  <c:v>38749</c:v>
                </c:pt>
                <c:pt idx="6">
                  <c:v>38777</c:v>
                </c:pt>
                <c:pt idx="7">
                  <c:v>38808</c:v>
                </c:pt>
                <c:pt idx="8">
                  <c:v>38838</c:v>
                </c:pt>
                <c:pt idx="9">
                  <c:v>38869</c:v>
                </c:pt>
                <c:pt idx="10">
                  <c:v>38899</c:v>
                </c:pt>
                <c:pt idx="11">
                  <c:v>38930</c:v>
                </c:pt>
                <c:pt idx="12">
                  <c:v>38961</c:v>
                </c:pt>
                <c:pt idx="13">
                  <c:v>38991</c:v>
                </c:pt>
                <c:pt idx="14">
                  <c:v>39022</c:v>
                </c:pt>
                <c:pt idx="15">
                  <c:v>39052</c:v>
                </c:pt>
                <c:pt idx="16">
                  <c:v>39083</c:v>
                </c:pt>
                <c:pt idx="17">
                  <c:v>39114</c:v>
                </c:pt>
                <c:pt idx="18">
                  <c:v>39142</c:v>
                </c:pt>
                <c:pt idx="19">
                  <c:v>39173</c:v>
                </c:pt>
                <c:pt idx="20">
                  <c:v>39203</c:v>
                </c:pt>
                <c:pt idx="21">
                  <c:v>39234</c:v>
                </c:pt>
                <c:pt idx="22">
                  <c:v>39264</c:v>
                </c:pt>
                <c:pt idx="23">
                  <c:v>39295</c:v>
                </c:pt>
                <c:pt idx="24">
                  <c:v>39326</c:v>
                </c:pt>
                <c:pt idx="25">
                  <c:v>39356</c:v>
                </c:pt>
                <c:pt idx="26">
                  <c:v>39387</c:v>
                </c:pt>
                <c:pt idx="27">
                  <c:v>39417</c:v>
                </c:pt>
                <c:pt idx="28">
                  <c:v>39448</c:v>
                </c:pt>
                <c:pt idx="29">
                  <c:v>39479</c:v>
                </c:pt>
                <c:pt idx="30">
                  <c:v>39508</c:v>
                </c:pt>
                <c:pt idx="31">
                  <c:v>39539</c:v>
                </c:pt>
                <c:pt idx="32">
                  <c:v>39569</c:v>
                </c:pt>
                <c:pt idx="33">
                  <c:v>39600</c:v>
                </c:pt>
                <c:pt idx="34">
                  <c:v>39630</c:v>
                </c:pt>
                <c:pt idx="35">
                  <c:v>39661</c:v>
                </c:pt>
                <c:pt idx="36">
                  <c:v>39692</c:v>
                </c:pt>
                <c:pt idx="37">
                  <c:v>39722</c:v>
                </c:pt>
                <c:pt idx="38">
                  <c:v>39753</c:v>
                </c:pt>
                <c:pt idx="39">
                  <c:v>39783</c:v>
                </c:pt>
                <c:pt idx="40">
                  <c:v>39814</c:v>
                </c:pt>
                <c:pt idx="41">
                  <c:v>39845</c:v>
                </c:pt>
                <c:pt idx="42">
                  <c:v>39873</c:v>
                </c:pt>
                <c:pt idx="43">
                  <c:v>39904</c:v>
                </c:pt>
                <c:pt idx="44">
                  <c:v>39934</c:v>
                </c:pt>
                <c:pt idx="45">
                  <c:v>39965</c:v>
                </c:pt>
                <c:pt idx="46">
                  <c:v>39995</c:v>
                </c:pt>
                <c:pt idx="47">
                  <c:v>40026</c:v>
                </c:pt>
                <c:pt idx="48">
                  <c:v>40057</c:v>
                </c:pt>
                <c:pt idx="49">
                  <c:v>40087</c:v>
                </c:pt>
                <c:pt idx="50">
                  <c:v>40118</c:v>
                </c:pt>
                <c:pt idx="51">
                  <c:v>40148</c:v>
                </c:pt>
                <c:pt idx="52">
                  <c:v>40179</c:v>
                </c:pt>
                <c:pt idx="53">
                  <c:v>40210</c:v>
                </c:pt>
                <c:pt idx="54">
                  <c:v>40238</c:v>
                </c:pt>
                <c:pt idx="55">
                  <c:v>40269</c:v>
                </c:pt>
                <c:pt idx="56">
                  <c:v>40299</c:v>
                </c:pt>
                <c:pt idx="57">
                  <c:v>40330</c:v>
                </c:pt>
                <c:pt idx="58">
                  <c:v>40360</c:v>
                </c:pt>
                <c:pt idx="59">
                  <c:v>40391</c:v>
                </c:pt>
                <c:pt idx="60">
                  <c:v>40422</c:v>
                </c:pt>
                <c:pt idx="61">
                  <c:v>40452</c:v>
                </c:pt>
                <c:pt idx="62">
                  <c:v>40483</c:v>
                </c:pt>
                <c:pt idx="63">
                  <c:v>40513</c:v>
                </c:pt>
                <c:pt idx="64">
                  <c:v>40544</c:v>
                </c:pt>
                <c:pt idx="65">
                  <c:v>40575</c:v>
                </c:pt>
                <c:pt idx="66">
                  <c:v>40603</c:v>
                </c:pt>
                <c:pt idx="67">
                  <c:v>40634</c:v>
                </c:pt>
                <c:pt idx="68">
                  <c:v>40664</c:v>
                </c:pt>
                <c:pt idx="69">
                  <c:v>40695</c:v>
                </c:pt>
                <c:pt idx="70">
                  <c:v>40725</c:v>
                </c:pt>
                <c:pt idx="71">
                  <c:v>40756</c:v>
                </c:pt>
                <c:pt idx="72">
                  <c:v>40787</c:v>
                </c:pt>
                <c:pt idx="73">
                  <c:v>40817</c:v>
                </c:pt>
                <c:pt idx="74">
                  <c:v>40848</c:v>
                </c:pt>
                <c:pt idx="75">
                  <c:v>40878</c:v>
                </c:pt>
                <c:pt idx="76">
                  <c:v>40909</c:v>
                </c:pt>
                <c:pt idx="77">
                  <c:v>40940</c:v>
                </c:pt>
                <c:pt idx="78">
                  <c:v>40969</c:v>
                </c:pt>
                <c:pt idx="79">
                  <c:v>41000</c:v>
                </c:pt>
                <c:pt idx="80">
                  <c:v>41030</c:v>
                </c:pt>
                <c:pt idx="81">
                  <c:v>41061</c:v>
                </c:pt>
                <c:pt idx="82">
                  <c:v>41091</c:v>
                </c:pt>
                <c:pt idx="83">
                  <c:v>41122</c:v>
                </c:pt>
                <c:pt idx="84">
                  <c:v>41153</c:v>
                </c:pt>
                <c:pt idx="85">
                  <c:v>41183</c:v>
                </c:pt>
                <c:pt idx="86">
                  <c:v>41214</c:v>
                </c:pt>
                <c:pt idx="87">
                  <c:v>41244</c:v>
                </c:pt>
                <c:pt idx="88">
                  <c:v>41275</c:v>
                </c:pt>
                <c:pt idx="89">
                  <c:v>41306</c:v>
                </c:pt>
                <c:pt idx="90">
                  <c:v>41334</c:v>
                </c:pt>
                <c:pt idx="91">
                  <c:v>41365</c:v>
                </c:pt>
                <c:pt idx="92">
                  <c:v>41395</c:v>
                </c:pt>
                <c:pt idx="93">
                  <c:v>41426</c:v>
                </c:pt>
                <c:pt idx="94">
                  <c:v>41456</c:v>
                </c:pt>
                <c:pt idx="95">
                  <c:v>41487</c:v>
                </c:pt>
                <c:pt idx="96">
                  <c:v>41518</c:v>
                </c:pt>
                <c:pt idx="97">
                  <c:v>41548</c:v>
                </c:pt>
                <c:pt idx="98">
                  <c:v>41579</c:v>
                </c:pt>
                <c:pt idx="99">
                  <c:v>41609</c:v>
                </c:pt>
                <c:pt idx="100">
                  <c:v>41640</c:v>
                </c:pt>
                <c:pt idx="101">
                  <c:v>41671</c:v>
                </c:pt>
                <c:pt idx="102">
                  <c:v>41699</c:v>
                </c:pt>
                <c:pt idx="103">
                  <c:v>41730</c:v>
                </c:pt>
                <c:pt idx="104">
                  <c:v>41760</c:v>
                </c:pt>
                <c:pt idx="105">
                  <c:v>41791</c:v>
                </c:pt>
                <c:pt idx="106">
                  <c:v>41821</c:v>
                </c:pt>
                <c:pt idx="107">
                  <c:v>41852</c:v>
                </c:pt>
                <c:pt idx="108">
                  <c:v>41883</c:v>
                </c:pt>
                <c:pt idx="109">
                  <c:v>41913</c:v>
                </c:pt>
                <c:pt idx="110">
                  <c:v>41944</c:v>
                </c:pt>
                <c:pt idx="111">
                  <c:v>41974</c:v>
                </c:pt>
                <c:pt idx="112">
                  <c:v>42005</c:v>
                </c:pt>
                <c:pt idx="113">
                  <c:v>42036</c:v>
                </c:pt>
                <c:pt idx="114">
                  <c:v>42064</c:v>
                </c:pt>
                <c:pt idx="115">
                  <c:v>42095</c:v>
                </c:pt>
                <c:pt idx="116">
                  <c:v>42125</c:v>
                </c:pt>
                <c:pt idx="117">
                  <c:v>42156</c:v>
                </c:pt>
                <c:pt idx="118">
                  <c:v>42186</c:v>
                </c:pt>
                <c:pt idx="119">
                  <c:v>42217</c:v>
                </c:pt>
                <c:pt idx="120">
                  <c:v>42248</c:v>
                </c:pt>
                <c:pt idx="121">
                  <c:v>42278</c:v>
                </c:pt>
                <c:pt idx="122">
                  <c:v>42309</c:v>
                </c:pt>
                <c:pt idx="123">
                  <c:v>42339</c:v>
                </c:pt>
                <c:pt idx="124">
                  <c:v>42370</c:v>
                </c:pt>
                <c:pt idx="125">
                  <c:v>42401</c:v>
                </c:pt>
                <c:pt idx="126">
                  <c:v>42430</c:v>
                </c:pt>
                <c:pt idx="127">
                  <c:v>42461</c:v>
                </c:pt>
                <c:pt idx="128">
                  <c:v>42491</c:v>
                </c:pt>
                <c:pt idx="129">
                  <c:v>42522</c:v>
                </c:pt>
                <c:pt idx="130">
                  <c:v>42552</c:v>
                </c:pt>
                <c:pt idx="131">
                  <c:v>42583</c:v>
                </c:pt>
                <c:pt idx="132">
                  <c:v>42614</c:v>
                </c:pt>
                <c:pt idx="133">
                  <c:v>42644</c:v>
                </c:pt>
                <c:pt idx="134">
                  <c:v>42675</c:v>
                </c:pt>
                <c:pt idx="135">
                  <c:v>42705</c:v>
                </c:pt>
                <c:pt idx="136">
                  <c:v>42736</c:v>
                </c:pt>
                <c:pt idx="137">
                  <c:v>42767</c:v>
                </c:pt>
                <c:pt idx="138">
                  <c:v>42795</c:v>
                </c:pt>
                <c:pt idx="139">
                  <c:v>42826</c:v>
                </c:pt>
                <c:pt idx="140">
                  <c:v>42856</c:v>
                </c:pt>
                <c:pt idx="141">
                  <c:v>42887</c:v>
                </c:pt>
                <c:pt idx="142">
                  <c:v>42917</c:v>
                </c:pt>
                <c:pt idx="143">
                  <c:v>42948</c:v>
                </c:pt>
                <c:pt idx="144">
                  <c:v>42979</c:v>
                </c:pt>
                <c:pt idx="145">
                  <c:v>43009</c:v>
                </c:pt>
                <c:pt idx="146">
                  <c:v>43040</c:v>
                </c:pt>
                <c:pt idx="147">
                  <c:v>43070</c:v>
                </c:pt>
                <c:pt idx="148">
                  <c:v>43101</c:v>
                </c:pt>
                <c:pt idx="149">
                  <c:v>43132</c:v>
                </c:pt>
                <c:pt idx="150">
                  <c:v>43160</c:v>
                </c:pt>
                <c:pt idx="151">
                  <c:v>43191</c:v>
                </c:pt>
                <c:pt idx="152">
                  <c:v>43221</c:v>
                </c:pt>
                <c:pt idx="153">
                  <c:v>43252</c:v>
                </c:pt>
                <c:pt idx="154">
                  <c:v>43282</c:v>
                </c:pt>
                <c:pt idx="155">
                  <c:v>43313</c:v>
                </c:pt>
                <c:pt idx="156">
                  <c:v>43344</c:v>
                </c:pt>
                <c:pt idx="157">
                  <c:v>43374</c:v>
                </c:pt>
                <c:pt idx="158">
                  <c:v>43405</c:v>
                </c:pt>
                <c:pt idx="159">
                  <c:v>43435</c:v>
                </c:pt>
                <c:pt idx="160">
                  <c:v>43466</c:v>
                </c:pt>
                <c:pt idx="161">
                  <c:v>43497</c:v>
                </c:pt>
                <c:pt idx="162">
                  <c:v>43525</c:v>
                </c:pt>
                <c:pt idx="163">
                  <c:v>43556</c:v>
                </c:pt>
                <c:pt idx="164">
                  <c:v>43586</c:v>
                </c:pt>
                <c:pt idx="165">
                  <c:v>43617</c:v>
                </c:pt>
                <c:pt idx="166">
                  <c:v>43647</c:v>
                </c:pt>
                <c:pt idx="167">
                  <c:v>43678</c:v>
                </c:pt>
                <c:pt idx="168">
                  <c:v>43709</c:v>
                </c:pt>
                <c:pt idx="169">
                  <c:v>43739</c:v>
                </c:pt>
                <c:pt idx="170">
                  <c:v>43770</c:v>
                </c:pt>
                <c:pt idx="171">
                  <c:v>43800</c:v>
                </c:pt>
                <c:pt idx="172">
                  <c:v>43831</c:v>
                </c:pt>
                <c:pt idx="173">
                  <c:v>43862</c:v>
                </c:pt>
                <c:pt idx="174">
                  <c:v>43891</c:v>
                </c:pt>
                <c:pt idx="175">
                  <c:v>43922</c:v>
                </c:pt>
                <c:pt idx="176">
                  <c:v>43952</c:v>
                </c:pt>
                <c:pt idx="177">
                  <c:v>43983</c:v>
                </c:pt>
                <c:pt idx="178">
                  <c:v>44013</c:v>
                </c:pt>
                <c:pt idx="179">
                  <c:v>44044</c:v>
                </c:pt>
                <c:pt idx="180">
                  <c:v>44075</c:v>
                </c:pt>
              </c:numCache>
            </c:numRef>
          </c:cat>
          <c:val>
            <c:numRef>
              <c:f>Sheet1!$J$2:$J$182</c:f>
              <c:numCache>
                <c:formatCode>General</c:formatCode>
                <c:ptCount val="181"/>
                <c:pt idx="171" formatCode="0.0">
                  <c:v>3.3</c:v>
                </c:pt>
                <c:pt idx="172" formatCode="0.0">
                  <c:v>3.2</c:v>
                </c:pt>
                <c:pt idx="173" formatCode="0.0">
                  <c:v>3.2</c:v>
                </c:pt>
                <c:pt idx="174" formatCode="0.0">
                  <c:v>3.2</c:v>
                </c:pt>
                <c:pt idx="175" formatCode="0.0">
                  <c:v>6.1</c:v>
                </c:pt>
                <c:pt idx="176" formatCode="0.0">
                  <c:v>6.9</c:v>
                </c:pt>
                <c:pt idx="177" formatCode="0.0">
                  <c:v>6.7</c:v>
                </c:pt>
                <c:pt idx="178" formatCode="0.0">
                  <c:v>6.7</c:v>
                </c:pt>
                <c:pt idx="179" formatCode="0.0">
                  <c:v>6.7</c:v>
                </c:pt>
                <c:pt idx="180" formatCode="0.0">
                  <c:v>6.7</c:v>
                </c:pt>
              </c:numCache>
            </c:numRef>
          </c:val>
          <c:smooth val="0"/>
          <c:extLst xmlns:c16r2="http://schemas.microsoft.com/office/drawing/2015/06/chart">
            <c:ext xmlns:c16="http://schemas.microsoft.com/office/drawing/2014/chart" uri="{C3380CC4-5D6E-409C-BE32-E72D297353CC}">
              <c16:uniqueId val="{00000003-8D30-45C6-BE01-BCD995174076}"/>
            </c:ext>
          </c:extLst>
        </c:ser>
        <c:dLbls>
          <c:showLegendKey val="0"/>
          <c:showVal val="0"/>
          <c:showCatName val="0"/>
          <c:showSerName val="0"/>
          <c:showPercent val="0"/>
          <c:showBubbleSize val="0"/>
        </c:dLbls>
        <c:smooth val="0"/>
        <c:axId val="473786944"/>
        <c:axId val="473784200"/>
      </c:lineChart>
      <c:dateAx>
        <c:axId val="473786944"/>
        <c:scaling>
          <c:orientation val="minMax"/>
        </c:scaling>
        <c:delete val="0"/>
        <c:axPos val="b"/>
        <c:numFmt formatCode="mmm\-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73784200"/>
        <c:crosses val="autoZero"/>
        <c:auto val="1"/>
        <c:lblOffset val="100"/>
        <c:baseTimeUnit val="months"/>
        <c:majorUnit val="12"/>
        <c:majorTimeUnit val="months"/>
      </c:dateAx>
      <c:valAx>
        <c:axId val="4737842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737869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29451420613239E-2"/>
          <c:y val="4.125650198181046E-2"/>
          <c:w val="0.84709104603394381"/>
          <c:h val="0.7526456393685077"/>
        </c:manualLayout>
      </c:layout>
      <c:lineChart>
        <c:grouping val="standard"/>
        <c:varyColors val="0"/>
        <c:ser>
          <c:idx val="0"/>
          <c:order val="0"/>
          <c:tx>
            <c:strRef>
              <c:f>'[LFS-Claimant-Count-2020-data (1).XLSX]Sheet1'!$E$3</c:f>
              <c:strCache>
                <c:ptCount val="1"/>
                <c:pt idx="0">
                  <c:v>Claimant Count</c:v>
                </c:pt>
              </c:strCache>
            </c:strRef>
          </c:tx>
          <c:spPr>
            <a:ln w="25400" cap="rnd">
              <a:solidFill>
                <a:srgbClr val="00205B"/>
              </a:solidFill>
              <a:round/>
            </a:ln>
            <a:effectLst/>
          </c:spPr>
          <c:marker>
            <c:symbol val="none"/>
          </c:marker>
          <c:dLbls>
            <c:dLbl>
              <c:idx val="0"/>
              <c:layout>
                <c:manualLayout>
                  <c:x val="-1.1686793685926049E-2"/>
                  <c:y val="-4.7071039659815676E-2"/>
                </c:manualLayout>
              </c:layout>
              <c:tx>
                <c:rich>
                  <a:bodyPr rot="0" spcFirstLastPara="1" vertOverflow="clip" horzOverflow="clip" vert="horz" wrap="square" lIns="36576" tIns="18288" rIns="36576" bIns="18288" anchor="ctr" anchorCtr="1">
                    <a:spAutoFit/>
                  </a:bodyPr>
                  <a:lstStyle/>
                  <a:p>
                    <a:pPr>
                      <a:defRPr sz="1800" b="1" i="0" u="none" strike="noStrike" kern="1200" baseline="0">
                        <a:solidFill>
                          <a:srgbClr val="00205B"/>
                        </a:solidFill>
                        <a:latin typeface="+mn-lt"/>
                        <a:ea typeface="+mn-ea"/>
                        <a:cs typeface="Arial" panose="020B0604020202020204" pitchFamily="34" charset="0"/>
                      </a:defRPr>
                    </a:pPr>
                    <a:fld id="{453B9DF8-8010-4C57-BC09-831BA69D3AA5}" type="VALUE">
                      <a:rPr lang="en-US" sz="1800" b="1">
                        <a:solidFill>
                          <a:srgbClr val="00205B"/>
                        </a:solidFill>
                      </a:rPr>
                      <a:pPr>
                        <a:defRPr sz="1800" b="1">
                          <a:solidFill>
                            <a:srgbClr val="00205B"/>
                          </a:solidFill>
                        </a:defRPr>
                      </a:pPr>
                      <a:t>[VALUE]</a:t>
                    </a:fld>
                    <a:endParaRPr lang="en-GB"/>
                  </a:p>
                </c:rich>
              </c:tx>
              <c:spPr>
                <a:solidFill>
                  <a:sysClr val="window" lastClr="FFFFFF"/>
                </a:solidFill>
                <a:ln>
                  <a:solidFill>
                    <a:srgbClr val="00205B"/>
                  </a:solidFill>
                </a:ln>
                <a:effectLst/>
              </c:spPr>
              <c:txPr>
                <a:bodyPr rot="0" spcFirstLastPara="1" vertOverflow="clip" horzOverflow="clip" vert="horz" wrap="square" lIns="36576" tIns="18288" rIns="36576" bIns="18288" anchor="ctr" anchorCtr="1">
                  <a:spAutoFit/>
                </a:bodyPr>
                <a:lstStyle/>
                <a:p>
                  <a:pPr>
                    <a:defRPr sz="1800" b="1" i="0" u="none" strike="noStrike" kern="1200" baseline="0">
                      <a:solidFill>
                        <a:srgbClr val="00205B"/>
                      </a:solidFill>
                      <a:latin typeface="+mn-lt"/>
                      <a:ea typeface="+mn-ea"/>
                      <a:cs typeface="Arial" panose="020B0604020202020204" pitchFamily="34" charset="0"/>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0-EFA6-45A3-9FB3-96866587AA0C}"/>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dLbl>
              <c:idx val="42"/>
              <c:layout>
                <c:manualLayout>
                  <c:x val="-2.9065318849599259E-2"/>
                  <c:y val="5.7602703031518883E-2"/>
                </c:manualLayout>
              </c:layout>
              <c:tx>
                <c:rich>
                  <a:bodyPr rot="0" spcFirstLastPara="1" vertOverflow="clip" horzOverflow="clip" vert="horz" wrap="square" lIns="36576" tIns="18288" rIns="36576" bIns="18288" anchor="ctr" anchorCtr="1">
                    <a:spAutoFit/>
                  </a:bodyPr>
                  <a:lstStyle/>
                  <a:p>
                    <a:pPr>
                      <a:defRPr sz="1800" b="1" i="0" u="none" strike="noStrike" kern="1200" baseline="0">
                        <a:solidFill>
                          <a:srgbClr val="00205B"/>
                        </a:solidFill>
                        <a:latin typeface="+mn-lt"/>
                        <a:ea typeface="+mn-ea"/>
                        <a:cs typeface="Arial" panose="020B0604020202020204" pitchFamily="34" charset="0"/>
                      </a:defRPr>
                    </a:pPr>
                    <a:fld id="{AE83D843-3E11-40B4-B2F9-F575EACA8958}" type="VALUE">
                      <a:rPr lang="en-US" sz="1800" b="1">
                        <a:solidFill>
                          <a:srgbClr val="00205B"/>
                        </a:solidFill>
                      </a:rPr>
                      <a:pPr>
                        <a:defRPr sz="1800" b="1">
                          <a:solidFill>
                            <a:srgbClr val="00205B"/>
                          </a:solidFill>
                        </a:defRPr>
                      </a:pPr>
                      <a:t>[VALUE]</a:t>
                    </a:fld>
                    <a:endParaRPr lang="en-GB"/>
                  </a:p>
                </c:rich>
              </c:tx>
              <c:spPr>
                <a:solidFill>
                  <a:sysClr val="window" lastClr="FFFFFF"/>
                </a:solidFill>
                <a:ln>
                  <a:solidFill>
                    <a:srgbClr val="00205B"/>
                  </a:solidFill>
                </a:ln>
                <a:effectLst/>
              </c:spPr>
              <c:txPr>
                <a:bodyPr rot="0" spcFirstLastPara="1" vertOverflow="clip" horzOverflow="clip" vert="horz" wrap="square" lIns="36576" tIns="18288" rIns="36576" bIns="18288" anchor="ctr" anchorCtr="1">
                  <a:spAutoFit/>
                </a:bodyPr>
                <a:lstStyle/>
                <a:p>
                  <a:pPr>
                    <a:defRPr sz="1800" b="1" i="0" u="none" strike="noStrike" kern="1200" baseline="0">
                      <a:solidFill>
                        <a:srgbClr val="00205B"/>
                      </a:solidFill>
                      <a:latin typeface="+mn-lt"/>
                      <a:ea typeface="+mn-ea"/>
                      <a:cs typeface="Arial" panose="020B0604020202020204" pitchFamily="34" charset="0"/>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EFA6-45A3-9FB3-96866587AA0C}"/>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dLbl>
              <c:idx val="63"/>
              <c:layout>
                <c:manualLayout>
                  <c:x val="-3.4878368878928284E-2"/>
                  <c:y val="0.11104789139611373"/>
                </c:manualLayout>
              </c:layout>
              <c:tx>
                <c:rich>
                  <a:bodyPr rot="0" spcFirstLastPara="1" vertOverflow="clip" horzOverflow="clip" vert="horz" wrap="square" lIns="36576" tIns="18288" rIns="36576" bIns="18288" anchor="ctr" anchorCtr="1">
                    <a:spAutoFit/>
                  </a:bodyPr>
                  <a:lstStyle/>
                  <a:p>
                    <a:pPr>
                      <a:defRPr sz="1800" b="1" i="0" u="none" strike="noStrike" kern="1200" baseline="0">
                        <a:solidFill>
                          <a:srgbClr val="00205B"/>
                        </a:solidFill>
                        <a:latin typeface="+mn-lt"/>
                        <a:ea typeface="+mn-ea"/>
                        <a:cs typeface="Arial" panose="020B0604020202020204" pitchFamily="34" charset="0"/>
                      </a:defRPr>
                    </a:pPr>
                    <a:fld id="{20EFEB59-450A-4C3F-9741-18D01EE66A22}" type="VALUE">
                      <a:rPr lang="en-US" sz="1800" b="1">
                        <a:solidFill>
                          <a:srgbClr val="00205B"/>
                        </a:solidFill>
                      </a:rPr>
                      <a:pPr>
                        <a:defRPr sz="1800" b="1">
                          <a:solidFill>
                            <a:srgbClr val="00205B"/>
                          </a:solidFill>
                        </a:defRPr>
                      </a:pPr>
                      <a:t>[VALUE]</a:t>
                    </a:fld>
                    <a:endParaRPr lang="en-GB"/>
                  </a:p>
                </c:rich>
              </c:tx>
              <c:spPr>
                <a:solidFill>
                  <a:sysClr val="window" lastClr="FFFFFF"/>
                </a:solidFill>
                <a:ln>
                  <a:solidFill>
                    <a:srgbClr val="00205B"/>
                  </a:solidFill>
                </a:ln>
                <a:effectLst/>
              </c:spPr>
              <c:txPr>
                <a:bodyPr rot="0" spcFirstLastPara="1" vertOverflow="clip" horzOverflow="clip" vert="horz" wrap="square" lIns="36576" tIns="18288" rIns="36576" bIns="18288" anchor="ctr" anchorCtr="1">
                  <a:spAutoFit/>
                </a:bodyPr>
                <a:lstStyle/>
                <a:p>
                  <a:pPr>
                    <a:defRPr sz="1800" b="1" i="0" u="none" strike="noStrike" kern="1200" baseline="0">
                      <a:solidFill>
                        <a:srgbClr val="00205B"/>
                      </a:solidFill>
                      <a:latin typeface="+mn-lt"/>
                      <a:ea typeface="+mn-ea"/>
                      <a:cs typeface="Arial" panose="020B0604020202020204" pitchFamily="34" charset="0"/>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2-EFA6-45A3-9FB3-96866587AA0C}"/>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dLbl>
              <c:idx val="95"/>
              <c:layout>
                <c:manualLayout>
                  <c:x val="0"/>
                  <c:y val="-3.3392511160661692E-2"/>
                </c:manualLayout>
              </c:layout>
              <c:spPr>
                <a:noFill/>
                <a:ln>
                  <a:noFill/>
                </a:ln>
                <a:effectLst/>
              </c:spPr>
              <c:txPr>
                <a:bodyPr rot="0" spcFirstLastPara="1" vertOverflow="ellipsis" vert="horz" wrap="square" anchor="ctr" anchorCtr="1"/>
                <a:lstStyle/>
                <a:p>
                  <a:pPr>
                    <a:defRPr sz="1800" b="1" i="0" u="none" strike="noStrike" kern="1200" baseline="0">
                      <a:solidFill>
                        <a:srgbClr val="00205B"/>
                      </a:solidFill>
                      <a:latin typeface="+mn-lt"/>
                      <a:ea typeface="+mn-ea"/>
                      <a:cs typeface="Arial" panose="020B0604020202020204" pitchFamily="34" charset="0"/>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FA6-45A3-9FB3-96866587AA0C}"/>
                </c:ext>
                <c:ext xmlns:c15="http://schemas.microsoft.com/office/drawing/2012/chart" uri="{CE6537A1-D6FC-4f65-9D91-7224C49458BB}"/>
              </c:extLst>
            </c:dLbl>
            <c:dLbl>
              <c:idx val="96"/>
              <c:layout>
                <c:manualLayout>
                  <c:x val="-1.0288461568050983E-3"/>
                  <c:y val="-3.7856901972419005E-2"/>
                </c:manualLayout>
              </c:layout>
              <c:spPr>
                <a:noFill/>
                <a:ln>
                  <a:noFill/>
                </a:ln>
                <a:effectLst/>
              </c:spPr>
              <c:txPr>
                <a:bodyPr rot="0" spcFirstLastPara="1" vertOverflow="ellipsis" vert="horz" wrap="square" anchor="ctr" anchorCtr="1"/>
                <a:lstStyle/>
                <a:p>
                  <a:pPr>
                    <a:defRPr sz="1800" b="1" i="0" u="none" strike="noStrike" kern="1200" baseline="0">
                      <a:solidFill>
                        <a:srgbClr val="00205B"/>
                      </a:solidFill>
                      <a:latin typeface="+mn-lt"/>
                      <a:ea typeface="+mn-ea"/>
                      <a:cs typeface="Arial" panose="020B0604020202020204" pitchFamily="34" charset="0"/>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FA6-45A3-9FB3-96866587AA0C}"/>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'[LFS-Claimant-Count-2020-data (1).XLSX]Sheet1'!$A$4:$A$99</c:f>
              <c:strCache>
                <c:ptCount val="94"/>
                <c:pt idx="0">
                  <c:v>Mar-May 1997</c:v>
                </c:pt>
                <c:pt idx="1">
                  <c:v>Jun-Aug 1997</c:v>
                </c:pt>
                <c:pt idx="2">
                  <c:v>Sep-Nov 1997</c:v>
                </c:pt>
                <c:pt idx="3">
                  <c:v>Dec-Feb 1998</c:v>
                </c:pt>
                <c:pt idx="4">
                  <c:v>Mar-May 1998</c:v>
                </c:pt>
                <c:pt idx="5">
                  <c:v>Jun-Aug 1998</c:v>
                </c:pt>
                <c:pt idx="6">
                  <c:v>Sep-Nov 1998</c:v>
                </c:pt>
                <c:pt idx="7">
                  <c:v>Dec-Feb 1999</c:v>
                </c:pt>
                <c:pt idx="8">
                  <c:v>Mar-May 1999</c:v>
                </c:pt>
                <c:pt idx="9">
                  <c:v>Jun-Aug 1999</c:v>
                </c:pt>
                <c:pt idx="10">
                  <c:v>Sep-Nov 1999</c:v>
                </c:pt>
                <c:pt idx="11">
                  <c:v>Dec-Feb 2000</c:v>
                </c:pt>
                <c:pt idx="12">
                  <c:v>Mar-May 2000</c:v>
                </c:pt>
                <c:pt idx="13">
                  <c:v>Jun-Aug 2000</c:v>
                </c:pt>
                <c:pt idx="14">
                  <c:v>Sep-Nov 2000</c:v>
                </c:pt>
                <c:pt idx="15">
                  <c:v>Dec-Feb 2001</c:v>
                </c:pt>
                <c:pt idx="16">
                  <c:v>Mar-May 2001</c:v>
                </c:pt>
                <c:pt idx="17">
                  <c:v>Jun-Aug 2001</c:v>
                </c:pt>
                <c:pt idx="18">
                  <c:v>Sep-Nov 2001</c:v>
                </c:pt>
                <c:pt idx="19">
                  <c:v>Dec-Feb 2002</c:v>
                </c:pt>
                <c:pt idx="20">
                  <c:v>Mar-May 2002</c:v>
                </c:pt>
                <c:pt idx="21">
                  <c:v>Jun-Aug 2002</c:v>
                </c:pt>
                <c:pt idx="22">
                  <c:v>Sep-Nov 2002</c:v>
                </c:pt>
                <c:pt idx="23">
                  <c:v>Dec-Feb 2003</c:v>
                </c:pt>
                <c:pt idx="24">
                  <c:v>Mar-May 2003</c:v>
                </c:pt>
                <c:pt idx="25">
                  <c:v>Jun-Aug 2003</c:v>
                </c:pt>
                <c:pt idx="26">
                  <c:v>Sep-Nov 2003</c:v>
                </c:pt>
                <c:pt idx="27">
                  <c:v>Dec-Feb 2004</c:v>
                </c:pt>
                <c:pt idx="28">
                  <c:v>Mar-May 2004</c:v>
                </c:pt>
                <c:pt idx="29">
                  <c:v>Jun-Aug 2004</c:v>
                </c:pt>
                <c:pt idx="30">
                  <c:v>Sep-Nov 2004</c:v>
                </c:pt>
                <c:pt idx="31">
                  <c:v>Dec-Feb 2005</c:v>
                </c:pt>
                <c:pt idx="32">
                  <c:v>Mar-May 2005</c:v>
                </c:pt>
                <c:pt idx="33">
                  <c:v>Jun-Aug 2005</c:v>
                </c:pt>
                <c:pt idx="34">
                  <c:v>Sep-Nov 2005</c:v>
                </c:pt>
                <c:pt idx="35">
                  <c:v>Dec-Feb 2006</c:v>
                </c:pt>
                <c:pt idx="36">
                  <c:v>Mar-May 2006</c:v>
                </c:pt>
                <c:pt idx="37">
                  <c:v>Jun-Aug 2006</c:v>
                </c:pt>
                <c:pt idx="38">
                  <c:v>Sep-Nov 2006</c:v>
                </c:pt>
                <c:pt idx="39">
                  <c:v>Dec-Feb 2007</c:v>
                </c:pt>
                <c:pt idx="40">
                  <c:v>Mar-May 2007</c:v>
                </c:pt>
                <c:pt idx="41">
                  <c:v>Jun-Aug 2007</c:v>
                </c:pt>
                <c:pt idx="42">
                  <c:v>Sep-Nov 2007</c:v>
                </c:pt>
                <c:pt idx="43">
                  <c:v>Dec-Feb 2008</c:v>
                </c:pt>
                <c:pt idx="44">
                  <c:v>Mar-May 2008</c:v>
                </c:pt>
                <c:pt idx="45">
                  <c:v>Jun-Aug 2008</c:v>
                </c:pt>
                <c:pt idx="46">
                  <c:v>Sep-Nov 2008</c:v>
                </c:pt>
                <c:pt idx="47">
                  <c:v>Dec-Feb 2009</c:v>
                </c:pt>
                <c:pt idx="48">
                  <c:v>Mar-May 2009</c:v>
                </c:pt>
                <c:pt idx="49">
                  <c:v>Jun-Aug 2009</c:v>
                </c:pt>
                <c:pt idx="50">
                  <c:v>Sep-Nov 2009</c:v>
                </c:pt>
                <c:pt idx="51">
                  <c:v>Dec-Feb 2010</c:v>
                </c:pt>
                <c:pt idx="52">
                  <c:v>Mar-May 2010</c:v>
                </c:pt>
                <c:pt idx="53">
                  <c:v>Jun-Aug 2010</c:v>
                </c:pt>
                <c:pt idx="54">
                  <c:v>Sep-Nov 2010</c:v>
                </c:pt>
                <c:pt idx="55">
                  <c:v>Dec-Feb 2011</c:v>
                </c:pt>
                <c:pt idx="56">
                  <c:v>Mar-May 2011</c:v>
                </c:pt>
                <c:pt idx="57">
                  <c:v>Jun-Aug 2011</c:v>
                </c:pt>
                <c:pt idx="58">
                  <c:v>Sep-Nov 2011</c:v>
                </c:pt>
                <c:pt idx="59">
                  <c:v>Dec-Feb 2012</c:v>
                </c:pt>
                <c:pt idx="60">
                  <c:v>Mar-May 2012</c:v>
                </c:pt>
                <c:pt idx="61">
                  <c:v>Jun-Aug 2012</c:v>
                </c:pt>
                <c:pt idx="62">
                  <c:v>Sep-Nov 2012</c:v>
                </c:pt>
                <c:pt idx="63">
                  <c:v>Dec-Feb 2013</c:v>
                </c:pt>
                <c:pt idx="64">
                  <c:v>Mar-May 2013</c:v>
                </c:pt>
                <c:pt idx="65">
                  <c:v>Jun-Aug 2013</c:v>
                </c:pt>
                <c:pt idx="66">
                  <c:v>Sep-Nov 2013</c:v>
                </c:pt>
                <c:pt idx="67">
                  <c:v>Dec-Feb 2014</c:v>
                </c:pt>
                <c:pt idx="68">
                  <c:v>Mar-May 2014</c:v>
                </c:pt>
                <c:pt idx="69">
                  <c:v>Jun-Aug 2014</c:v>
                </c:pt>
                <c:pt idx="70">
                  <c:v>Sep-Nov 2014</c:v>
                </c:pt>
                <c:pt idx="71">
                  <c:v>Dec-Feb 2015</c:v>
                </c:pt>
                <c:pt idx="72">
                  <c:v>Mar-May 2015</c:v>
                </c:pt>
                <c:pt idx="73">
                  <c:v>Jun-Aug 2015</c:v>
                </c:pt>
                <c:pt idx="74">
                  <c:v>Sep-Nov 2015</c:v>
                </c:pt>
                <c:pt idx="75">
                  <c:v>Dec-Feb 2016</c:v>
                </c:pt>
                <c:pt idx="76">
                  <c:v>Mar-May 2016</c:v>
                </c:pt>
                <c:pt idx="77">
                  <c:v>Jun-Aug 2016</c:v>
                </c:pt>
                <c:pt idx="78">
                  <c:v>Sep-Nov 2016</c:v>
                </c:pt>
                <c:pt idx="79">
                  <c:v>Dec-Feb 2017</c:v>
                </c:pt>
                <c:pt idx="80">
                  <c:v>Mar-May 2017</c:v>
                </c:pt>
                <c:pt idx="81">
                  <c:v>Jun-Aug 2017</c:v>
                </c:pt>
                <c:pt idx="82">
                  <c:v>Sep-Nov 2017</c:v>
                </c:pt>
                <c:pt idx="83">
                  <c:v>Dec-Feb 2018</c:v>
                </c:pt>
                <c:pt idx="84">
                  <c:v>Mar-May 2018</c:v>
                </c:pt>
                <c:pt idx="85">
                  <c:v>Jun-Aug 2018</c:v>
                </c:pt>
                <c:pt idx="86">
                  <c:v>Sep-Nov 2018</c:v>
                </c:pt>
                <c:pt idx="87">
                  <c:v>Dec-Feb 2019</c:v>
                </c:pt>
                <c:pt idx="88">
                  <c:v>Mar-May 2019</c:v>
                </c:pt>
                <c:pt idx="89">
                  <c:v>Jun-Aug 2019</c:v>
                </c:pt>
                <c:pt idx="90">
                  <c:v>Sep-Nov 2019</c:v>
                </c:pt>
                <c:pt idx="91">
                  <c:v>Dec-Feb 2020</c:v>
                </c:pt>
                <c:pt idx="92">
                  <c:v>Mar-May 2020</c:v>
                </c:pt>
                <c:pt idx="93">
                  <c:v>Jun-Aug 2020</c:v>
                </c:pt>
              </c:strCache>
            </c:strRef>
          </c:cat>
          <c:val>
            <c:numRef>
              <c:f>'[LFS-Claimant-Count-2020-data (1).XLSX]Sheet1'!$E$4:$E$99</c:f>
              <c:numCache>
                <c:formatCode>#,##0</c:formatCode>
                <c:ptCount val="96"/>
                <c:pt idx="0">
                  <c:v>65000</c:v>
                </c:pt>
                <c:pt idx="1">
                  <c:v>61400</c:v>
                </c:pt>
                <c:pt idx="2">
                  <c:v>60600</c:v>
                </c:pt>
                <c:pt idx="3">
                  <c:v>59900</c:v>
                </c:pt>
                <c:pt idx="4">
                  <c:v>57900</c:v>
                </c:pt>
                <c:pt idx="5">
                  <c:v>57300</c:v>
                </c:pt>
                <c:pt idx="6">
                  <c:v>56100</c:v>
                </c:pt>
                <c:pt idx="7">
                  <c:v>55900</c:v>
                </c:pt>
                <c:pt idx="8">
                  <c:v>55000</c:v>
                </c:pt>
                <c:pt idx="9">
                  <c:v>50000</c:v>
                </c:pt>
                <c:pt idx="10">
                  <c:v>46500</c:v>
                </c:pt>
                <c:pt idx="11">
                  <c:v>44200</c:v>
                </c:pt>
                <c:pt idx="12">
                  <c:v>42400</c:v>
                </c:pt>
                <c:pt idx="13">
                  <c:v>41200</c:v>
                </c:pt>
                <c:pt idx="14">
                  <c:v>41300</c:v>
                </c:pt>
                <c:pt idx="15">
                  <c:v>40800</c:v>
                </c:pt>
                <c:pt idx="16">
                  <c:v>39900</c:v>
                </c:pt>
                <c:pt idx="17">
                  <c:v>39300</c:v>
                </c:pt>
                <c:pt idx="18">
                  <c:v>38600</c:v>
                </c:pt>
                <c:pt idx="19">
                  <c:v>38000</c:v>
                </c:pt>
                <c:pt idx="20">
                  <c:v>37500</c:v>
                </c:pt>
                <c:pt idx="21">
                  <c:v>36400</c:v>
                </c:pt>
                <c:pt idx="22">
                  <c:v>35100</c:v>
                </c:pt>
                <c:pt idx="23">
                  <c:v>35000</c:v>
                </c:pt>
                <c:pt idx="24">
                  <c:v>34000</c:v>
                </c:pt>
                <c:pt idx="25">
                  <c:v>34600</c:v>
                </c:pt>
                <c:pt idx="26">
                  <c:v>34700</c:v>
                </c:pt>
                <c:pt idx="27">
                  <c:v>33500</c:v>
                </c:pt>
                <c:pt idx="28">
                  <c:v>31800</c:v>
                </c:pt>
                <c:pt idx="29">
                  <c:v>29900</c:v>
                </c:pt>
                <c:pt idx="30">
                  <c:v>29600</c:v>
                </c:pt>
                <c:pt idx="31">
                  <c:v>29100</c:v>
                </c:pt>
                <c:pt idx="32">
                  <c:v>28600</c:v>
                </c:pt>
                <c:pt idx="33">
                  <c:v>28600</c:v>
                </c:pt>
                <c:pt idx="34">
                  <c:v>28200</c:v>
                </c:pt>
                <c:pt idx="35">
                  <c:v>28200</c:v>
                </c:pt>
                <c:pt idx="36">
                  <c:v>28000</c:v>
                </c:pt>
                <c:pt idx="37">
                  <c:v>28000</c:v>
                </c:pt>
                <c:pt idx="38">
                  <c:v>28000</c:v>
                </c:pt>
                <c:pt idx="39">
                  <c:v>26100</c:v>
                </c:pt>
                <c:pt idx="40">
                  <c:v>24900</c:v>
                </c:pt>
                <c:pt idx="41">
                  <c:v>23700</c:v>
                </c:pt>
                <c:pt idx="42">
                  <c:v>23700</c:v>
                </c:pt>
                <c:pt idx="43">
                  <c:v>23600</c:v>
                </c:pt>
                <c:pt idx="44">
                  <c:v>24500</c:v>
                </c:pt>
                <c:pt idx="45">
                  <c:v>26900</c:v>
                </c:pt>
                <c:pt idx="46">
                  <c:v>31200</c:v>
                </c:pt>
                <c:pt idx="47">
                  <c:v>38800</c:v>
                </c:pt>
                <c:pt idx="48">
                  <c:v>46500</c:v>
                </c:pt>
                <c:pt idx="49">
                  <c:v>51000</c:v>
                </c:pt>
                <c:pt idx="50">
                  <c:v>53400</c:v>
                </c:pt>
                <c:pt idx="51">
                  <c:v>55200</c:v>
                </c:pt>
                <c:pt idx="52">
                  <c:v>55700</c:v>
                </c:pt>
                <c:pt idx="53">
                  <c:v>56700</c:v>
                </c:pt>
                <c:pt idx="54">
                  <c:v>58200</c:v>
                </c:pt>
                <c:pt idx="55">
                  <c:v>58500</c:v>
                </c:pt>
                <c:pt idx="56">
                  <c:v>59100</c:v>
                </c:pt>
                <c:pt idx="57">
                  <c:v>60400</c:v>
                </c:pt>
                <c:pt idx="58">
                  <c:v>60700</c:v>
                </c:pt>
                <c:pt idx="59">
                  <c:v>61100</c:v>
                </c:pt>
                <c:pt idx="60">
                  <c:v>62200</c:v>
                </c:pt>
                <c:pt idx="61">
                  <c:v>63700</c:v>
                </c:pt>
                <c:pt idx="62">
                  <c:v>64000</c:v>
                </c:pt>
                <c:pt idx="63">
                  <c:v>64800</c:v>
                </c:pt>
                <c:pt idx="64">
                  <c:v>64200</c:v>
                </c:pt>
                <c:pt idx="65">
                  <c:v>62500</c:v>
                </c:pt>
                <c:pt idx="66">
                  <c:v>60500</c:v>
                </c:pt>
                <c:pt idx="67">
                  <c:v>58700</c:v>
                </c:pt>
                <c:pt idx="68">
                  <c:v>56200</c:v>
                </c:pt>
                <c:pt idx="69">
                  <c:v>52400</c:v>
                </c:pt>
                <c:pt idx="70">
                  <c:v>51700</c:v>
                </c:pt>
                <c:pt idx="71">
                  <c:v>48700</c:v>
                </c:pt>
                <c:pt idx="72">
                  <c:v>44300</c:v>
                </c:pt>
                <c:pt idx="73">
                  <c:v>42700</c:v>
                </c:pt>
                <c:pt idx="74">
                  <c:v>40100</c:v>
                </c:pt>
                <c:pt idx="75">
                  <c:v>38700</c:v>
                </c:pt>
                <c:pt idx="76">
                  <c:v>37600</c:v>
                </c:pt>
                <c:pt idx="77">
                  <c:v>36100</c:v>
                </c:pt>
                <c:pt idx="78">
                  <c:v>33900</c:v>
                </c:pt>
                <c:pt idx="79">
                  <c:v>32100</c:v>
                </c:pt>
                <c:pt idx="80">
                  <c:v>31300</c:v>
                </c:pt>
                <c:pt idx="81">
                  <c:v>30300</c:v>
                </c:pt>
                <c:pt idx="82">
                  <c:v>29300</c:v>
                </c:pt>
                <c:pt idx="83">
                  <c:v>28800</c:v>
                </c:pt>
                <c:pt idx="84">
                  <c:v>28800</c:v>
                </c:pt>
                <c:pt idx="85">
                  <c:v>28400</c:v>
                </c:pt>
                <c:pt idx="86">
                  <c:v>29300</c:v>
                </c:pt>
                <c:pt idx="87">
                  <c:v>29300</c:v>
                </c:pt>
                <c:pt idx="88">
                  <c:v>29600</c:v>
                </c:pt>
                <c:pt idx="89">
                  <c:v>29800</c:v>
                </c:pt>
                <c:pt idx="90">
                  <c:v>30700</c:v>
                </c:pt>
                <c:pt idx="91">
                  <c:v>29600</c:v>
                </c:pt>
                <c:pt idx="92">
                  <c:v>56600</c:v>
                </c:pt>
                <c:pt idx="93">
                  <c:v>62000</c:v>
                </c:pt>
                <c:pt idx="94">
                  <c:v>62000</c:v>
                </c:pt>
                <c:pt idx="95">
                  <c:v>62000</c:v>
                </c:pt>
              </c:numCache>
            </c:numRef>
          </c:val>
          <c:smooth val="0"/>
          <c:extLst xmlns:c16r2="http://schemas.microsoft.com/office/drawing/2015/06/chart">
            <c:ext xmlns:c16="http://schemas.microsoft.com/office/drawing/2014/chart" uri="{C3380CC4-5D6E-409C-BE32-E72D297353CC}">
              <c16:uniqueId val="{00000005-EFA6-45A3-9FB3-96866587AA0C}"/>
            </c:ext>
          </c:extLst>
        </c:ser>
        <c:ser>
          <c:idx val="1"/>
          <c:order val="1"/>
          <c:tx>
            <c:strRef>
              <c:f>'[LFS-Claimant-Count-2020-data (1).XLSX]Sheet1'!$B$3</c:f>
              <c:strCache>
                <c:ptCount val="1"/>
                <c:pt idx="0">
                  <c:v>LFS Unemployment</c:v>
                </c:pt>
              </c:strCache>
            </c:strRef>
          </c:tx>
          <c:spPr>
            <a:ln w="25400" cap="rnd">
              <a:solidFill>
                <a:srgbClr val="CEDC00"/>
              </a:solidFill>
              <a:round/>
            </a:ln>
            <a:effectLst/>
          </c:spPr>
          <c:marker>
            <c:symbol val="none"/>
          </c:marker>
          <c:dLbls>
            <c:dLbl>
              <c:idx val="61"/>
              <c:layout>
                <c:manualLayout>
                  <c:x val="-3.904792272708673E-2"/>
                  <c:y val="-6.1695848196616603E-2"/>
                </c:manualLayout>
              </c:layout>
              <c:tx>
                <c:rich>
                  <a:bodyPr rot="0" spcFirstLastPara="1" vertOverflow="clip" horzOverflow="clip" vert="horz" wrap="square" lIns="36576" tIns="18288" rIns="36576" bIns="18288" anchor="ctr" anchorCtr="1">
                    <a:spAutoFit/>
                  </a:bodyPr>
                  <a:lstStyle/>
                  <a:p>
                    <a:pPr>
                      <a:defRPr sz="1800" b="1" i="0" u="none" strike="noStrike" kern="1200" baseline="0">
                        <a:solidFill>
                          <a:srgbClr val="CEDC00"/>
                        </a:solidFill>
                        <a:latin typeface="+mn-lt"/>
                        <a:ea typeface="+mn-ea"/>
                        <a:cs typeface="Arial" panose="020B0604020202020204" pitchFamily="34" charset="0"/>
                      </a:defRPr>
                    </a:pPr>
                    <a:fld id="{34792949-43A1-4EC5-AAAB-91CC2A55FD35}" type="VALUE">
                      <a:rPr lang="en-US" sz="1800" b="1">
                        <a:solidFill>
                          <a:srgbClr val="CEDC00"/>
                        </a:solidFill>
                      </a:rPr>
                      <a:pPr>
                        <a:defRPr sz="1800" b="1">
                          <a:solidFill>
                            <a:srgbClr val="CEDC00"/>
                          </a:solidFill>
                        </a:defRPr>
                      </a:pPr>
                      <a:t>[VALUE]</a:t>
                    </a:fld>
                    <a:endParaRPr lang="en-GB"/>
                  </a:p>
                </c:rich>
              </c:tx>
              <c:spPr>
                <a:solidFill>
                  <a:sysClr val="window" lastClr="FFFFFF"/>
                </a:solidFill>
                <a:ln>
                  <a:solidFill>
                    <a:srgbClr val="CEDC00"/>
                  </a:solidFill>
                </a:ln>
                <a:effectLst/>
              </c:spPr>
              <c:txPr>
                <a:bodyPr rot="0" spcFirstLastPara="1" vertOverflow="clip" horzOverflow="clip" vert="horz" wrap="square" lIns="36576" tIns="18288" rIns="36576" bIns="18288" anchor="ctr" anchorCtr="1">
                  <a:spAutoFit/>
                </a:bodyPr>
                <a:lstStyle/>
                <a:p>
                  <a:pPr>
                    <a:defRPr sz="1800" b="1" i="0" u="none" strike="noStrike" kern="1200" baseline="0">
                      <a:solidFill>
                        <a:srgbClr val="CEDC00"/>
                      </a:solidFill>
                      <a:latin typeface="+mn-lt"/>
                      <a:ea typeface="+mn-ea"/>
                      <a:cs typeface="Arial" panose="020B0604020202020204" pitchFamily="34" charset="0"/>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6-EFA6-45A3-9FB3-96866587AA0C}"/>
                </c:ex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Lst>
            </c:dLbl>
            <c:dLbl>
              <c:idx val="90"/>
              <c:layout>
                <c:manualLayout>
                  <c:x val="-8.1632576540177373E-2"/>
                  <c:y val="4.6882318440654221E-2"/>
                </c:manualLayout>
              </c:layout>
              <c:tx>
                <c:rich>
                  <a:bodyPr rot="0" spcFirstLastPara="1" vertOverflow="clip" horzOverflow="clip" vert="horz" wrap="square" lIns="36576" tIns="18288" rIns="36576" bIns="18288" anchor="ctr" anchorCtr="1">
                    <a:spAutoFit/>
                  </a:bodyPr>
                  <a:lstStyle/>
                  <a:p>
                    <a:pPr>
                      <a:defRPr sz="1800" b="1" i="0" u="none" strike="noStrike" kern="1200" baseline="0">
                        <a:solidFill>
                          <a:srgbClr val="CEDC00"/>
                        </a:solidFill>
                        <a:latin typeface="+mn-lt"/>
                        <a:ea typeface="+mn-ea"/>
                        <a:cs typeface="Arial" panose="020B0604020202020204" pitchFamily="34" charset="0"/>
                      </a:defRPr>
                    </a:pPr>
                    <a:fld id="{AA30D7A8-92DE-4A00-BFDD-38094C6CC7B3}" type="VALUE">
                      <a:rPr lang="en-US" sz="1800" b="1">
                        <a:solidFill>
                          <a:srgbClr val="CEDC00"/>
                        </a:solidFill>
                      </a:rPr>
                      <a:pPr>
                        <a:defRPr sz="1800" b="1">
                          <a:solidFill>
                            <a:srgbClr val="CEDC00"/>
                          </a:solidFill>
                        </a:defRPr>
                      </a:pPr>
                      <a:t>[VALUE]</a:t>
                    </a:fld>
                    <a:endParaRPr lang="en-GB"/>
                  </a:p>
                </c:rich>
              </c:tx>
              <c:spPr>
                <a:solidFill>
                  <a:sysClr val="window" lastClr="FFFFFF"/>
                </a:solidFill>
                <a:ln>
                  <a:solidFill>
                    <a:srgbClr val="CEDC00"/>
                  </a:solidFill>
                </a:ln>
                <a:effectLst/>
              </c:spPr>
              <c:txPr>
                <a:bodyPr rot="0" spcFirstLastPara="1" vertOverflow="clip" horzOverflow="clip" vert="horz" wrap="square" lIns="36576" tIns="18288" rIns="36576" bIns="18288" anchor="ctr" anchorCtr="1">
                  <a:spAutoFit/>
                </a:bodyPr>
                <a:lstStyle/>
                <a:p>
                  <a:pPr>
                    <a:defRPr sz="1800" b="1" i="0" u="none" strike="noStrike" kern="1200" baseline="0">
                      <a:solidFill>
                        <a:srgbClr val="CEDC00"/>
                      </a:solidFill>
                      <a:latin typeface="+mn-lt"/>
                      <a:ea typeface="+mn-ea"/>
                      <a:cs typeface="Arial" panose="020B0604020202020204" pitchFamily="34" charset="0"/>
                    </a:defRPr>
                  </a:pPr>
                  <a:endParaRPr lang="en-US"/>
                </a:p>
              </c:txPr>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EFA6-45A3-9FB3-96866587AA0C}"/>
                </c:ext>
                <c:ext xmlns:c15="http://schemas.microsoft.com/office/drawing/2012/chart" uri="{CE6537A1-D6FC-4f65-9D91-7224C49458BB}">
                  <c15:spPr xmlns:c15="http://schemas.microsoft.com/office/drawing/2012/chart">
                    <a:prstGeom prst="wedgeRectCallout">
                      <a:avLst/>
                    </a:prstGeom>
                    <a:noFill/>
                    <a:ln>
                      <a:noFill/>
                    </a:ln>
                  </c15:spPr>
                  <c15:layout>
                    <c:manualLayout>
                      <c:w val="7.0248922966261854E-2"/>
                      <c:h val="4.9213587869129966E-2"/>
                    </c:manualLayout>
                  </c15:layout>
                  <c15:dlblFieldTable/>
                  <c15:showDataLabelsRange val="0"/>
                </c:ext>
              </c:extLst>
            </c:dLbl>
            <c:dLbl>
              <c:idx val="93"/>
              <c:layout>
                <c:manualLayout>
                  <c:x val="-2.7507388348110028E-3"/>
                  <c:y val="-3.1712778545130556E-2"/>
                </c:manualLayout>
              </c:layout>
              <c:spPr>
                <a:noFill/>
                <a:ln>
                  <a:noFill/>
                </a:ln>
                <a:effectLst/>
              </c:spPr>
              <c:txPr>
                <a:bodyPr rot="0" spcFirstLastPara="1" vertOverflow="ellipsis" vert="horz" wrap="square" anchor="ctr" anchorCtr="1"/>
                <a:lstStyle/>
                <a:p>
                  <a:pPr>
                    <a:defRPr sz="1800" b="1" i="0" u="none" strike="noStrike" kern="1200" baseline="0">
                      <a:solidFill>
                        <a:srgbClr val="CEDC00"/>
                      </a:solidFill>
                      <a:latin typeface="+mn-lt"/>
                      <a:ea typeface="+mn-ea"/>
                      <a:cs typeface="Arial" panose="020B0604020202020204" pitchFamily="34" charset="0"/>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EFA6-45A3-9FB3-96866587AA0C}"/>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Arial" panose="020B060402020202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'[LFS-Claimant-Count-2020-data (1).XLSX]Sheet1'!$A$4:$A$99</c:f>
              <c:strCache>
                <c:ptCount val="94"/>
                <c:pt idx="0">
                  <c:v>Mar-May 1997</c:v>
                </c:pt>
                <c:pt idx="1">
                  <c:v>Jun-Aug 1997</c:v>
                </c:pt>
                <c:pt idx="2">
                  <c:v>Sep-Nov 1997</c:v>
                </c:pt>
                <c:pt idx="3">
                  <c:v>Dec-Feb 1998</c:v>
                </c:pt>
                <c:pt idx="4">
                  <c:v>Mar-May 1998</c:v>
                </c:pt>
                <c:pt idx="5">
                  <c:v>Jun-Aug 1998</c:v>
                </c:pt>
                <c:pt idx="6">
                  <c:v>Sep-Nov 1998</c:v>
                </c:pt>
                <c:pt idx="7">
                  <c:v>Dec-Feb 1999</c:v>
                </c:pt>
                <c:pt idx="8">
                  <c:v>Mar-May 1999</c:v>
                </c:pt>
                <c:pt idx="9">
                  <c:v>Jun-Aug 1999</c:v>
                </c:pt>
                <c:pt idx="10">
                  <c:v>Sep-Nov 1999</c:v>
                </c:pt>
                <c:pt idx="11">
                  <c:v>Dec-Feb 2000</c:v>
                </c:pt>
                <c:pt idx="12">
                  <c:v>Mar-May 2000</c:v>
                </c:pt>
                <c:pt idx="13">
                  <c:v>Jun-Aug 2000</c:v>
                </c:pt>
                <c:pt idx="14">
                  <c:v>Sep-Nov 2000</c:v>
                </c:pt>
                <c:pt idx="15">
                  <c:v>Dec-Feb 2001</c:v>
                </c:pt>
                <c:pt idx="16">
                  <c:v>Mar-May 2001</c:v>
                </c:pt>
                <c:pt idx="17">
                  <c:v>Jun-Aug 2001</c:v>
                </c:pt>
                <c:pt idx="18">
                  <c:v>Sep-Nov 2001</c:v>
                </c:pt>
                <c:pt idx="19">
                  <c:v>Dec-Feb 2002</c:v>
                </c:pt>
                <c:pt idx="20">
                  <c:v>Mar-May 2002</c:v>
                </c:pt>
                <c:pt idx="21">
                  <c:v>Jun-Aug 2002</c:v>
                </c:pt>
                <c:pt idx="22">
                  <c:v>Sep-Nov 2002</c:v>
                </c:pt>
                <c:pt idx="23">
                  <c:v>Dec-Feb 2003</c:v>
                </c:pt>
                <c:pt idx="24">
                  <c:v>Mar-May 2003</c:v>
                </c:pt>
                <c:pt idx="25">
                  <c:v>Jun-Aug 2003</c:v>
                </c:pt>
                <c:pt idx="26">
                  <c:v>Sep-Nov 2003</c:v>
                </c:pt>
                <c:pt idx="27">
                  <c:v>Dec-Feb 2004</c:v>
                </c:pt>
                <c:pt idx="28">
                  <c:v>Mar-May 2004</c:v>
                </c:pt>
                <c:pt idx="29">
                  <c:v>Jun-Aug 2004</c:v>
                </c:pt>
                <c:pt idx="30">
                  <c:v>Sep-Nov 2004</c:v>
                </c:pt>
                <c:pt idx="31">
                  <c:v>Dec-Feb 2005</c:v>
                </c:pt>
                <c:pt idx="32">
                  <c:v>Mar-May 2005</c:v>
                </c:pt>
                <c:pt idx="33">
                  <c:v>Jun-Aug 2005</c:v>
                </c:pt>
                <c:pt idx="34">
                  <c:v>Sep-Nov 2005</c:v>
                </c:pt>
                <c:pt idx="35">
                  <c:v>Dec-Feb 2006</c:v>
                </c:pt>
                <c:pt idx="36">
                  <c:v>Mar-May 2006</c:v>
                </c:pt>
                <c:pt idx="37">
                  <c:v>Jun-Aug 2006</c:v>
                </c:pt>
                <c:pt idx="38">
                  <c:v>Sep-Nov 2006</c:v>
                </c:pt>
                <c:pt idx="39">
                  <c:v>Dec-Feb 2007</c:v>
                </c:pt>
                <c:pt idx="40">
                  <c:v>Mar-May 2007</c:v>
                </c:pt>
                <c:pt idx="41">
                  <c:v>Jun-Aug 2007</c:v>
                </c:pt>
                <c:pt idx="42">
                  <c:v>Sep-Nov 2007</c:v>
                </c:pt>
                <c:pt idx="43">
                  <c:v>Dec-Feb 2008</c:v>
                </c:pt>
                <c:pt idx="44">
                  <c:v>Mar-May 2008</c:v>
                </c:pt>
                <c:pt idx="45">
                  <c:v>Jun-Aug 2008</c:v>
                </c:pt>
                <c:pt idx="46">
                  <c:v>Sep-Nov 2008</c:v>
                </c:pt>
                <c:pt idx="47">
                  <c:v>Dec-Feb 2009</c:v>
                </c:pt>
                <c:pt idx="48">
                  <c:v>Mar-May 2009</c:v>
                </c:pt>
                <c:pt idx="49">
                  <c:v>Jun-Aug 2009</c:v>
                </c:pt>
                <c:pt idx="50">
                  <c:v>Sep-Nov 2009</c:v>
                </c:pt>
                <c:pt idx="51">
                  <c:v>Dec-Feb 2010</c:v>
                </c:pt>
                <c:pt idx="52">
                  <c:v>Mar-May 2010</c:v>
                </c:pt>
                <c:pt idx="53">
                  <c:v>Jun-Aug 2010</c:v>
                </c:pt>
                <c:pt idx="54">
                  <c:v>Sep-Nov 2010</c:v>
                </c:pt>
                <c:pt idx="55">
                  <c:v>Dec-Feb 2011</c:v>
                </c:pt>
                <c:pt idx="56">
                  <c:v>Mar-May 2011</c:v>
                </c:pt>
                <c:pt idx="57">
                  <c:v>Jun-Aug 2011</c:v>
                </c:pt>
                <c:pt idx="58">
                  <c:v>Sep-Nov 2011</c:v>
                </c:pt>
                <c:pt idx="59">
                  <c:v>Dec-Feb 2012</c:v>
                </c:pt>
                <c:pt idx="60">
                  <c:v>Mar-May 2012</c:v>
                </c:pt>
                <c:pt idx="61">
                  <c:v>Jun-Aug 2012</c:v>
                </c:pt>
                <c:pt idx="62">
                  <c:v>Sep-Nov 2012</c:v>
                </c:pt>
                <c:pt idx="63">
                  <c:v>Dec-Feb 2013</c:v>
                </c:pt>
                <c:pt idx="64">
                  <c:v>Mar-May 2013</c:v>
                </c:pt>
                <c:pt idx="65">
                  <c:v>Jun-Aug 2013</c:v>
                </c:pt>
                <c:pt idx="66">
                  <c:v>Sep-Nov 2013</c:v>
                </c:pt>
                <c:pt idx="67">
                  <c:v>Dec-Feb 2014</c:v>
                </c:pt>
                <c:pt idx="68">
                  <c:v>Mar-May 2014</c:v>
                </c:pt>
                <c:pt idx="69">
                  <c:v>Jun-Aug 2014</c:v>
                </c:pt>
                <c:pt idx="70">
                  <c:v>Sep-Nov 2014</c:v>
                </c:pt>
                <c:pt idx="71">
                  <c:v>Dec-Feb 2015</c:v>
                </c:pt>
                <c:pt idx="72">
                  <c:v>Mar-May 2015</c:v>
                </c:pt>
                <c:pt idx="73">
                  <c:v>Jun-Aug 2015</c:v>
                </c:pt>
                <c:pt idx="74">
                  <c:v>Sep-Nov 2015</c:v>
                </c:pt>
                <c:pt idx="75">
                  <c:v>Dec-Feb 2016</c:v>
                </c:pt>
                <c:pt idx="76">
                  <c:v>Mar-May 2016</c:v>
                </c:pt>
                <c:pt idx="77">
                  <c:v>Jun-Aug 2016</c:v>
                </c:pt>
                <c:pt idx="78">
                  <c:v>Sep-Nov 2016</c:v>
                </c:pt>
                <c:pt idx="79">
                  <c:v>Dec-Feb 2017</c:v>
                </c:pt>
                <c:pt idx="80">
                  <c:v>Mar-May 2017</c:v>
                </c:pt>
                <c:pt idx="81">
                  <c:v>Jun-Aug 2017</c:v>
                </c:pt>
                <c:pt idx="82">
                  <c:v>Sep-Nov 2017</c:v>
                </c:pt>
                <c:pt idx="83">
                  <c:v>Dec-Feb 2018</c:v>
                </c:pt>
                <c:pt idx="84">
                  <c:v>Mar-May 2018</c:v>
                </c:pt>
                <c:pt idx="85">
                  <c:v>Jun-Aug 2018</c:v>
                </c:pt>
                <c:pt idx="86">
                  <c:v>Sep-Nov 2018</c:v>
                </c:pt>
                <c:pt idx="87">
                  <c:v>Dec-Feb 2019</c:v>
                </c:pt>
                <c:pt idx="88">
                  <c:v>Mar-May 2019</c:v>
                </c:pt>
                <c:pt idx="89">
                  <c:v>Jun-Aug 2019</c:v>
                </c:pt>
                <c:pt idx="90">
                  <c:v>Sep-Nov 2019</c:v>
                </c:pt>
                <c:pt idx="91">
                  <c:v>Dec-Feb 2020</c:v>
                </c:pt>
                <c:pt idx="92">
                  <c:v>Mar-May 2020</c:v>
                </c:pt>
                <c:pt idx="93">
                  <c:v>Jun-Aug 2020</c:v>
                </c:pt>
              </c:strCache>
            </c:strRef>
          </c:cat>
          <c:val>
            <c:numRef>
              <c:f>'[LFS-Claimant-Count-2020-data (1).XLSX]Sheet1'!$B$4:$B$99</c:f>
              <c:numCache>
                <c:formatCode>#,##0</c:formatCode>
                <c:ptCount val="96"/>
                <c:pt idx="0">
                  <c:v>57000</c:v>
                </c:pt>
                <c:pt idx="1">
                  <c:v>62000</c:v>
                </c:pt>
                <c:pt idx="2">
                  <c:v>65000</c:v>
                </c:pt>
                <c:pt idx="3">
                  <c:v>62000</c:v>
                </c:pt>
                <c:pt idx="4">
                  <c:v>55000</c:v>
                </c:pt>
                <c:pt idx="5">
                  <c:v>59000</c:v>
                </c:pt>
                <c:pt idx="6">
                  <c:v>54000</c:v>
                </c:pt>
                <c:pt idx="7">
                  <c:v>52000</c:v>
                </c:pt>
                <c:pt idx="8">
                  <c:v>55000</c:v>
                </c:pt>
                <c:pt idx="9">
                  <c:v>56000</c:v>
                </c:pt>
                <c:pt idx="10">
                  <c:v>48000</c:v>
                </c:pt>
                <c:pt idx="11">
                  <c:v>50000</c:v>
                </c:pt>
                <c:pt idx="12">
                  <c:v>52000</c:v>
                </c:pt>
                <c:pt idx="13">
                  <c:v>43000</c:v>
                </c:pt>
                <c:pt idx="14">
                  <c:v>42000</c:v>
                </c:pt>
                <c:pt idx="15">
                  <c:v>45000</c:v>
                </c:pt>
                <c:pt idx="16">
                  <c:v>47000</c:v>
                </c:pt>
                <c:pt idx="17">
                  <c:v>45000</c:v>
                </c:pt>
                <c:pt idx="18">
                  <c:v>45000</c:v>
                </c:pt>
                <c:pt idx="19">
                  <c:v>45000</c:v>
                </c:pt>
                <c:pt idx="20">
                  <c:v>42000</c:v>
                </c:pt>
                <c:pt idx="21">
                  <c:v>47000</c:v>
                </c:pt>
                <c:pt idx="22">
                  <c:v>43000</c:v>
                </c:pt>
                <c:pt idx="23">
                  <c:v>44000</c:v>
                </c:pt>
                <c:pt idx="24">
                  <c:v>41000</c:v>
                </c:pt>
                <c:pt idx="25">
                  <c:v>44000</c:v>
                </c:pt>
                <c:pt idx="26">
                  <c:v>46000</c:v>
                </c:pt>
                <c:pt idx="27">
                  <c:v>41000</c:v>
                </c:pt>
                <c:pt idx="28">
                  <c:v>36000</c:v>
                </c:pt>
                <c:pt idx="29">
                  <c:v>36000</c:v>
                </c:pt>
                <c:pt idx="30">
                  <c:v>41000</c:v>
                </c:pt>
                <c:pt idx="31">
                  <c:v>38000</c:v>
                </c:pt>
                <c:pt idx="32">
                  <c:v>36000</c:v>
                </c:pt>
                <c:pt idx="33">
                  <c:v>37000</c:v>
                </c:pt>
                <c:pt idx="34">
                  <c:v>38000</c:v>
                </c:pt>
                <c:pt idx="35">
                  <c:v>32000</c:v>
                </c:pt>
                <c:pt idx="36">
                  <c:v>35000</c:v>
                </c:pt>
                <c:pt idx="37">
                  <c:v>37000</c:v>
                </c:pt>
                <c:pt idx="38">
                  <c:v>35000</c:v>
                </c:pt>
                <c:pt idx="39">
                  <c:v>37000</c:v>
                </c:pt>
                <c:pt idx="40">
                  <c:v>34000</c:v>
                </c:pt>
                <c:pt idx="41">
                  <c:v>29000</c:v>
                </c:pt>
                <c:pt idx="42">
                  <c:v>36000</c:v>
                </c:pt>
                <c:pt idx="43">
                  <c:v>35000</c:v>
                </c:pt>
                <c:pt idx="44">
                  <c:v>33000</c:v>
                </c:pt>
                <c:pt idx="45">
                  <c:v>34000</c:v>
                </c:pt>
                <c:pt idx="46">
                  <c:v>36000</c:v>
                </c:pt>
                <c:pt idx="47">
                  <c:v>48000</c:v>
                </c:pt>
                <c:pt idx="48">
                  <c:v>50000</c:v>
                </c:pt>
                <c:pt idx="49">
                  <c:v>55000</c:v>
                </c:pt>
                <c:pt idx="50">
                  <c:v>55000</c:v>
                </c:pt>
                <c:pt idx="51">
                  <c:v>54000</c:v>
                </c:pt>
                <c:pt idx="52">
                  <c:v>59000</c:v>
                </c:pt>
                <c:pt idx="53">
                  <c:v>58000</c:v>
                </c:pt>
                <c:pt idx="54">
                  <c:v>65000</c:v>
                </c:pt>
                <c:pt idx="55">
                  <c:v>62000</c:v>
                </c:pt>
                <c:pt idx="56">
                  <c:v>62000</c:v>
                </c:pt>
                <c:pt idx="57">
                  <c:v>65000</c:v>
                </c:pt>
                <c:pt idx="58">
                  <c:v>58000</c:v>
                </c:pt>
                <c:pt idx="59">
                  <c:v>57000</c:v>
                </c:pt>
                <c:pt idx="60">
                  <c:v>60000</c:v>
                </c:pt>
                <c:pt idx="61">
                  <c:v>71000</c:v>
                </c:pt>
                <c:pt idx="62">
                  <c:v>68000</c:v>
                </c:pt>
                <c:pt idx="63">
                  <c:v>69000</c:v>
                </c:pt>
                <c:pt idx="64">
                  <c:v>66000</c:v>
                </c:pt>
                <c:pt idx="65">
                  <c:v>64000</c:v>
                </c:pt>
                <c:pt idx="66">
                  <c:v>63000</c:v>
                </c:pt>
                <c:pt idx="67">
                  <c:v>66000</c:v>
                </c:pt>
                <c:pt idx="68">
                  <c:v>57000</c:v>
                </c:pt>
                <c:pt idx="69">
                  <c:v>54000</c:v>
                </c:pt>
                <c:pt idx="70">
                  <c:v>51000</c:v>
                </c:pt>
                <c:pt idx="71">
                  <c:v>53000</c:v>
                </c:pt>
                <c:pt idx="72">
                  <c:v>53000</c:v>
                </c:pt>
                <c:pt idx="73">
                  <c:v>52000</c:v>
                </c:pt>
                <c:pt idx="74">
                  <c:v>53000</c:v>
                </c:pt>
                <c:pt idx="75">
                  <c:v>56000</c:v>
                </c:pt>
                <c:pt idx="76">
                  <c:v>50000</c:v>
                </c:pt>
                <c:pt idx="77">
                  <c:v>48000</c:v>
                </c:pt>
                <c:pt idx="78">
                  <c:v>51000</c:v>
                </c:pt>
                <c:pt idx="79">
                  <c:v>46000</c:v>
                </c:pt>
                <c:pt idx="80">
                  <c:v>44000</c:v>
                </c:pt>
                <c:pt idx="81">
                  <c:v>40000</c:v>
                </c:pt>
                <c:pt idx="82">
                  <c:v>35000</c:v>
                </c:pt>
                <c:pt idx="83">
                  <c:v>29000</c:v>
                </c:pt>
                <c:pt idx="84">
                  <c:v>30000</c:v>
                </c:pt>
                <c:pt idx="85">
                  <c:v>35000</c:v>
                </c:pt>
                <c:pt idx="86">
                  <c:v>31000</c:v>
                </c:pt>
                <c:pt idx="87">
                  <c:v>26000</c:v>
                </c:pt>
                <c:pt idx="88">
                  <c:v>28000</c:v>
                </c:pt>
                <c:pt idx="89">
                  <c:v>26000</c:v>
                </c:pt>
                <c:pt idx="90">
                  <c:v>21000</c:v>
                </c:pt>
                <c:pt idx="91">
                  <c:v>22000</c:v>
                </c:pt>
                <c:pt idx="92">
                  <c:v>21000</c:v>
                </c:pt>
                <c:pt idx="93">
                  <c:v>32000</c:v>
                </c:pt>
              </c:numCache>
            </c:numRef>
          </c:val>
          <c:smooth val="0"/>
          <c:extLst xmlns:c16r2="http://schemas.microsoft.com/office/drawing/2015/06/chart">
            <c:ext xmlns:c16="http://schemas.microsoft.com/office/drawing/2014/chart" uri="{C3380CC4-5D6E-409C-BE32-E72D297353CC}">
              <c16:uniqueId val="{00000009-EFA6-45A3-9FB3-96866587AA0C}"/>
            </c:ext>
          </c:extLst>
        </c:ser>
        <c:dLbls>
          <c:showLegendKey val="0"/>
          <c:showVal val="0"/>
          <c:showCatName val="0"/>
          <c:showSerName val="0"/>
          <c:showPercent val="0"/>
          <c:showBubbleSize val="0"/>
        </c:dLbls>
        <c:smooth val="0"/>
        <c:axId val="473787728"/>
        <c:axId val="473790080"/>
      </c:lineChart>
      <c:catAx>
        <c:axId val="473787728"/>
        <c:scaling>
          <c:orientation val="minMax"/>
        </c:scaling>
        <c:delete val="0"/>
        <c:axPos val="b"/>
        <c:numFmt formatCode="General" sourceLinked="1"/>
        <c:majorTickMark val="out"/>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Arial" panose="020B0604020202020204" pitchFamily="34" charset="0"/>
              </a:defRPr>
            </a:pPr>
            <a:endParaRPr lang="en-US"/>
          </a:p>
        </c:txPr>
        <c:crossAx val="473790080"/>
        <c:crosses val="autoZero"/>
        <c:auto val="1"/>
        <c:lblAlgn val="ctr"/>
        <c:lblOffset val="100"/>
        <c:tickLblSkip val="92"/>
        <c:tickMarkSkip val="5"/>
        <c:noMultiLvlLbl val="0"/>
      </c:catAx>
      <c:valAx>
        <c:axId val="473790080"/>
        <c:scaling>
          <c:orientation val="minMax"/>
        </c:scaling>
        <c:delete val="0"/>
        <c:axPos val="l"/>
        <c:majorGridlines>
          <c:spPr>
            <a:ln w="9525" cap="flat" cmpd="sng" algn="ctr">
              <a:solidFill>
                <a:schemeClr val="bg1">
                  <a:lumMod val="95000"/>
                </a:schemeClr>
              </a:solidFill>
              <a:round/>
            </a:ln>
            <a:effectLst/>
          </c:spPr>
        </c:majorGridlines>
        <c:numFmt formatCode="#,##0"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Arial" panose="020B0604020202020204" pitchFamily="34" charset="0"/>
              </a:defRPr>
            </a:pPr>
            <a:endParaRPr lang="en-US"/>
          </a:p>
        </c:txPr>
        <c:crossAx val="4737877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n-lt"/>
          <a:cs typeface="Arial" panose="020B060402020202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009955652095219E-2"/>
          <c:y val="9.9020176235596127E-2"/>
          <c:w val="0.83455786390164599"/>
          <c:h val="0.69403731425796944"/>
        </c:manualLayout>
      </c:layout>
      <c:lineChart>
        <c:grouping val="standard"/>
        <c:varyColors val="0"/>
        <c:ser>
          <c:idx val="0"/>
          <c:order val="0"/>
          <c:tx>
            <c:strRef>
              <c:f>Sheet1!$B$1</c:f>
              <c:strCache>
                <c:ptCount val="1"/>
                <c:pt idx="0">
                  <c:v>NI</c:v>
                </c:pt>
              </c:strCache>
            </c:strRef>
          </c:tx>
          <c:spPr>
            <a:ln w="28575" cap="rnd">
              <a:solidFill>
                <a:srgbClr val="CEDC00"/>
              </a:solidFill>
              <a:round/>
            </a:ln>
            <a:effectLst/>
          </c:spPr>
          <c:marker>
            <c:symbol val="none"/>
          </c:marker>
          <c:dPt>
            <c:idx val="74"/>
            <c:marker>
              <c:symbol val="none"/>
            </c:marker>
            <c:bubble3D val="0"/>
            <c:spPr>
              <a:ln w="28575" cap="rnd">
                <a:solidFill>
                  <a:srgbClr val="00B0F0"/>
                </a:solidFill>
                <a:round/>
              </a:ln>
              <a:effectLst/>
            </c:spPr>
            <c:extLst xmlns:c16r2="http://schemas.microsoft.com/office/drawing/2015/06/chart">
              <c:ext xmlns:c16="http://schemas.microsoft.com/office/drawing/2014/chart" uri="{C3380CC4-5D6E-409C-BE32-E72D297353CC}">
                <c16:uniqueId val="{00000001-2ABF-4C81-B6E7-8E881F00564F}"/>
              </c:ext>
            </c:extLst>
          </c:dPt>
          <c:dLbls>
            <c:dLbl>
              <c:idx val="0"/>
              <c:layout>
                <c:manualLayout>
                  <c:x val="-9.0271732208545286E-3"/>
                  <c:y val="3.321823122235664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CEDC00"/>
                        </a:solidFill>
                        <a:latin typeface="Arial" panose="020B0604020202020204" pitchFamily="34" charset="0"/>
                        <a:ea typeface="+mn-ea"/>
                        <a:cs typeface="Arial" panose="020B0604020202020204" pitchFamily="34" charset="0"/>
                      </a:defRPr>
                    </a:pPr>
                    <a:fld id="{12714293-172E-40BC-83CA-650DFD77209A}" type="VALUE">
                      <a:rPr lang="en-US" sz="1800">
                        <a:solidFill>
                          <a:srgbClr val="CEDC00"/>
                        </a:solidFill>
                      </a:rPr>
                      <a:pPr>
                        <a:defRPr sz="1800" b="1">
                          <a:solidFill>
                            <a:srgbClr val="CEDC00"/>
                          </a:solidFill>
                        </a:defRPr>
                      </a:pPr>
                      <a:t>[VALUE]</a:t>
                    </a:fld>
                    <a:endParaRPr lang="en-GB"/>
                  </a:p>
                </c:rich>
              </c:tx>
              <c:numFmt formatCode="&quot;£&quot;#,##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EDC00"/>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ABF-4C81-B6E7-8E881F00564F}"/>
                </c:ext>
                <c:ext xmlns:c15="http://schemas.microsoft.com/office/drawing/2012/chart" uri="{CE6537A1-D6FC-4f65-9D91-7224C49458BB}">
                  <c15:dlblFieldTable/>
                  <c15:showDataLabelsRange val="0"/>
                </c:ext>
              </c:extLst>
            </c:dLbl>
            <c:dLbl>
              <c:idx val="74"/>
              <c:layout>
                <c:manualLayout>
                  <c:x val="0"/>
                  <c:y val="-1.11731843575419E-2"/>
                </c:manualLayout>
              </c:layout>
              <c:numFmt formatCode="&quot;£&quot;#,##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EDC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ABF-4C81-B6E7-8E881F00564F}"/>
                </c:ext>
                <c:ext xmlns:c15="http://schemas.microsoft.com/office/drawing/2012/chart" uri="{CE6537A1-D6FC-4f65-9D91-7224C49458BB}"/>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ECA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Sheet1!$A$2:$A$76</c:f>
              <c:numCache>
                <c:formatCode>mmm\-yy</c:formatCode>
                <c:ptCount val="75"/>
                <c:pt idx="0">
                  <c:v>41821</c:v>
                </c:pt>
                <c:pt idx="1">
                  <c:v>41852</c:v>
                </c:pt>
                <c:pt idx="2">
                  <c:v>41883</c:v>
                </c:pt>
                <c:pt idx="3">
                  <c:v>41913</c:v>
                </c:pt>
                <c:pt idx="4">
                  <c:v>41944</c:v>
                </c:pt>
                <c:pt idx="5">
                  <c:v>41974</c:v>
                </c:pt>
                <c:pt idx="6">
                  <c:v>42005</c:v>
                </c:pt>
                <c:pt idx="7">
                  <c:v>42036</c:v>
                </c:pt>
                <c:pt idx="8">
                  <c:v>42064</c:v>
                </c:pt>
                <c:pt idx="9">
                  <c:v>42095</c:v>
                </c:pt>
                <c:pt idx="10">
                  <c:v>42125</c:v>
                </c:pt>
                <c:pt idx="11">
                  <c:v>42156</c:v>
                </c:pt>
                <c:pt idx="12">
                  <c:v>42186</c:v>
                </c:pt>
                <c:pt idx="13">
                  <c:v>42217</c:v>
                </c:pt>
                <c:pt idx="14">
                  <c:v>42248</c:v>
                </c:pt>
                <c:pt idx="15">
                  <c:v>42278</c:v>
                </c:pt>
                <c:pt idx="16">
                  <c:v>42309</c:v>
                </c:pt>
                <c:pt idx="17">
                  <c:v>42339</c:v>
                </c:pt>
                <c:pt idx="18">
                  <c:v>42370</c:v>
                </c:pt>
                <c:pt idx="19">
                  <c:v>42401</c:v>
                </c:pt>
                <c:pt idx="20">
                  <c:v>42430</c:v>
                </c:pt>
                <c:pt idx="21">
                  <c:v>42461</c:v>
                </c:pt>
                <c:pt idx="22">
                  <c:v>42491</c:v>
                </c:pt>
                <c:pt idx="23">
                  <c:v>42522</c:v>
                </c:pt>
                <c:pt idx="24">
                  <c:v>42552</c:v>
                </c:pt>
                <c:pt idx="25">
                  <c:v>42583</c:v>
                </c:pt>
                <c:pt idx="26">
                  <c:v>42614</c:v>
                </c:pt>
                <c:pt idx="27">
                  <c:v>42644</c:v>
                </c:pt>
                <c:pt idx="28">
                  <c:v>42675</c:v>
                </c:pt>
                <c:pt idx="29">
                  <c:v>42705</c:v>
                </c:pt>
                <c:pt idx="30">
                  <c:v>42736</c:v>
                </c:pt>
                <c:pt idx="31">
                  <c:v>42767</c:v>
                </c:pt>
                <c:pt idx="32">
                  <c:v>42795</c:v>
                </c:pt>
                <c:pt idx="33">
                  <c:v>42826</c:v>
                </c:pt>
                <c:pt idx="34">
                  <c:v>42856</c:v>
                </c:pt>
                <c:pt idx="35">
                  <c:v>42887</c:v>
                </c:pt>
                <c:pt idx="36">
                  <c:v>42917</c:v>
                </c:pt>
                <c:pt idx="37">
                  <c:v>42948</c:v>
                </c:pt>
                <c:pt idx="38">
                  <c:v>42979</c:v>
                </c:pt>
                <c:pt idx="39">
                  <c:v>43009</c:v>
                </c:pt>
                <c:pt idx="40">
                  <c:v>43040</c:v>
                </c:pt>
                <c:pt idx="41">
                  <c:v>43070</c:v>
                </c:pt>
                <c:pt idx="42">
                  <c:v>43101</c:v>
                </c:pt>
                <c:pt idx="43">
                  <c:v>43132</c:v>
                </c:pt>
                <c:pt idx="44">
                  <c:v>43160</c:v>
                </c:pt>
                <c:pt idx="45">
                  <c:v>43191</c:v>
                </c:pt>
                <c:pt idx="46">
                  <c:v>43221</c:v>
                </c:pt>
                <c:pt idx="47">
                  <c:v>43252</c:v>
                </c:pt>
                <c:pt idx="48">
                  <c:v>43282</c:v>
                </c:pt>
                <c:pt idx="49">
                  <c:v>43313</c:v>
                </c:pt>
                <c:pt idx="50">
                  <c:v>43344</c:v>
                </c:pt>
                <c:pt idx="51">
                  <c:v>43374</c:v>
                </c:pt>
                <c:pt idx="52">
                  <c:v>43405</c:v>
                </c:pt>
                <c:pt idx="53">
                  <c:v>43435</c:v>
                </c:pt>
                <c:pt idx="54">
                  <c:v>43466</c:v>
                </c:pt>
                <c:pt idx="55">
                  <c:v>43497</c:v>
                </c:pt>
                <c:pt idx="56">
                  <c:v>43525</c:v>
                </c:pt>
                <c:pt idx="57">
                  <c:v>43556</c:v>
                </c:pt>
                <c:pt idx="58">
                  <c:v>43586</c:v>
                </c:pt>
                <c:pt idx="59">
                  <c:v>43617</c:v>
                </c:pt>
                <c:pt idx="60">
                  <c:v>43647</c:v>
                </c:pt>
                <c:pt idx="61">
                  <c:v>43678</c:v>
                </c:pt>
                <c:pt idx="62">
                  <c:v>43709</c:v>
                </c:pt>
                <c:pt idx="63">
                  <c:v>43739</c:v>
                </c:pt>
                <c:pt idx="64">
                  <c:v>43770</c:v>
                </c:pt>
                <c:pt idx="65">
                  <c:v>43800</c:v>
                </c:pt>
                <c:pt idx="66">
                  <c:v>43831</c:v>
                </c:pt>
                <c:pt idx="67">
                  <c:v>43862</c:v>
                </c:pt>
                <c:pt idx="68">
                  <c:v>43891</c:v>
                </c:pt>
                <c:pt idx="69">
                  <c:v>43922</c:v>
                </c:pt>
                <c:pt idx="70">
                  <c:v>43952</c:v>
                </c:pt>
                <c:pt idx="71">
                  <c:v>43983</c:v>
                </c:pt>
                <c:pt idx="72">
                  <c:v>44013</c:v>
                </c:pt>
                <c:pt idx="73">
                  <c:v>44044</c:v>
                </c:pt>
                <c:pt idx="74">
                  <c:v>44075</c:v>
                </c:pt>
              </c:numCache>
            </c:numRef>
          </c:cat>
          <c:val>
            <c:numRef>
              <c:f>Sheet1!$B$2:$B$76</c:f>
              <c:numCache>
                <c:formatCode>#,###</c:formatCode>
                <c:ptCount val="75"/>
                <c:pt idx="0">
                  <c:v>1490</c:v>
                </c:pt>
                <c:pt idx="1">
                  <c:v>1488</c:v>
                </c:pt>
                <c:pt idx="2">
                  <c:v>1489</c:v>
                </c:pt>
                <c:pt idx="3">
                  <c:v>1495</c:v>
                </c:pt>
                <c:pt idx="4">
                  <c:v>1499</c:v>
                </c:pt>
                <c:pt idx="5">
                  <c:v>1515</c:v>
                </c:pt>
                <c:pt idx="6">
                  <c:v>1501</c:v>
                </c:pt>
                <c:pt idx="7">
                  <c:v>1486</c:v>
                </c:pt>
                <c:pt idx="8">
                  <c:v>1500</c:v>
                </c:pt>
                <c:pt idx="9">
                  <c:v>1500</c:v>
                </c:pt>
                <c:pt idx="10">
                  <c:v>1499</c:v>
                </c:pt>
                <c:pt idx="11">
                  <c:v>1492</c:v>
                </c:pt>
                <c:pt idx="12">
                  <c:v>1493</c:v>
                </c:pt>
                <c:pt idx="13">
                  <c:v>1489</c:v>
                </c:pt>
                <c:pt idx="14">
                  <c:v>1495</c:v>
                </c:pt>
                <c:pt idx="15">
                  <c:v>1497</c:v>
                </c:pt>
                <c:pt idx="16">
                  <c:v>1494</c:v>
                </c:pt>
                <c:pt idx="17">
                  <c:v>1498</c:v>
                </c:pt>
                <c:pt idx="18">
                  <c:v>1503</c:v>
                </c:pt>
                <c:pt idx="19">
                  <c:v>1499</c:v>
                </c:pt>
                <c:pt idx="20">
                  <c:v>1517</c:v>
                </c:pt>
                <c:pt idx="21">
                  <c:v>1517</c:v>
                </c:pt>
                <c:pt idx="22">
                  <c:v>1515</c:v>
                </c:pt>
                <c:pt idx="23">
                  <c:v>1517</c:v>
                </c:pt>
                <c:pt idx="24">
                  <c:v>1520</c:v>
                </c:pt>
                <c:pt idx="25">
                  <c:v>1526</c:v>
                </c:pt>
                <c:pt idx="26">
                  <c:v>1527</c:v>
                </c:pt>
                <c:pt idx="27">
                  <c:v>1523</c:v>
                </c:pt>
                <c:pt idx="28">
                  <c:v>1529</c:v>
                </c:pt>
                <c:pt idx="29">
                  <c:v>1529</c:v>
                </c:pt>
                <c:pt idx="30">
                  <c:v>1534</c:v>
                </c:pt>
                <c:pt idx="31">
                  <c:v>1524</c:v>
                </c:pt>
                <c:pt idx="32">
                  <c:v>1547</c:v>
                </c:pt>
                <c:pt idx="33">
                  <c:v>1543</c:v>
                </c:pt>
                <c:pt idx="34">
                  <c:v>1545</c:v>
                </c:pt>
                <c:pt idx="35">
                  <c:v>1556</c:v>
                </c:pt>
                <c:pt idx="36">
                  <c:v>1555</c:v>
                </c:pt>
                <c:pt idx="37">
                  <c:v>1560</c:v>
                </c:pt>
                <c:pt idx="38">
                  <c:v>1562</c:v>
                </c:pt>
                <c:pt idx="39">
                  <c:v>1564</c:v>
                </c:pt>
                <c:pt idx="40">
                  <c:v>1570</c:v>
                </c:pt>
                <c:pt idx="41">
                  <c:v>1578</c:v>
                </c:pt>
                <c:pt idx="42">
                  <c:v>1569</c:v>
                </c:pt>
                <c:pt idx="43">
                  <c:v>1575</c:v>
                </c:pt>
                <c:pt idx="44">
                  <c:v>1588</c:v>
                </c:pt>
                <c:pt idx="45">
                  <c:v>1595</c:v>
                </c:pt>
                <c:pt idx="46">
                  <c:v>1604</c:v>
                </c:pt>
                <c:pt idx="47">
                  <c:v>1614</c:v>
                </c:pt>
                <c:pt idx="48">
                  <c:v>1612</c:v>
                </c:pt>
                <c:pt idx="49">
                  <c:v>1618</c:v>
                </c:pt>
                <c:pt idx="50">
                  <c:v>1619</c:v>
                </c:pt>
                <c:pt idx="51">
                  <c:v>1628</c:v>
                </c:pt>
                <c:pt idx="52">
                  <c:v>1632</c:v>
                </c:pt>
                <c:pt idx="53">
                  <c:v>1636</c:v>
                </c:pt>
                <c:pt idx="54">
                  <c:v>1645</c:v>
                </c:pt>
                <c:pt idx="55">
                  <c:v>1670</c:v>
                </c:pt>
                <c:pt idx="56">
                  <c:v>1665</c:v>
                </c:pt>
                <c:pt idx="57">
                  <c:v>1675</c:v>
                </c:pt>
                <c:pt idx="58">
                  <c:v>1681</c:v>
                </c:pt>
                <c:pt idx="59">
                  <c:v>1680</c:v>
                </c:pt>
                <c:pt idx="60">
                  <c:v>1680</c:v>
                </c:pt>
                <c:pt idx="61">
                  <c:v>1681</c:v>
                </c:pt>
                <c:pt idx="62">
                  <c:v>1684</c:v>
                </c:pt>
                <c:pt idx="63">
                  <c:v>1688</c:v>
                </c:pt>
                <c:pt idx="64">
                  <c:v>1686</c:v>
                </c:pt>
                <c:pt idx="65">
                  <c:v>1677</c:v>
                </c:pt>
                <c:pt idx="66">
                  <c:v>1701</c:v>
                </c:pt>
                <c:pt idx="67">
                  <c:v>1689</c:v>
                </c:pt>
                <c:pt idx="68">
                  <c:v>1752</c:v>
                </c:pt>
                <c:pt idx="69">
                  <c:v>1666</c:v>
                </c:pt>
                <c:pt idx="70">
                  <c:v>1666</c:v>
                </c:pt>
                <c:pt idx="71">
                  <c:v>1721</c:v>
                </c:pt>
                <c:pt idx="72">
                  <c:v>1743</c:v>
                </c:pt>
                <c:pt idx="73">
                  <c:v>1749</c:v>
                </c:pt>
                <c:pt idx="74">
                  <c:v>1757</c:v>
                </c:pt>
              </c:numCache>
            </c:numRef>
          </c:val>
          <c:smooth val="0"/>
          <c:extLst xmlns:c16r2="http://schemas.microsoft.com/office/drawing/2015/06/chart">
            <c:ext xmlns:c16="http://schemas.microsoft.com/office/drawing/2014/chart" uri="{C3380CC4-5D6E-409C-BE32-E72D297353CC}">
              <c16:uniqueId val="{00000003-2ABF-4C81-B6E7-8E881F00564F}"/>
            </c:ext>
          </c:extLst>
        </c:ser>
        <c:ser>
          <c:idx val="1"/>
          <c:order val="1"/>
          <c:tx>
            <c:strRef>
              <c:f>Sheet1!$C$1</c:f>
              <c:strCache>
                <c:ptCount val="1"/>
                <c:pt idx="0">
                  <c:v>UK</c:v>
                </c:pt>
              </c:strCache>
            </c:strRef>
          </c:tx>
          <c:spPr>
            <a:ln w="28575" cap="rnd">
              <a:solidFill>
                <a:srgbClr val="00205B"/>
              </a:solidFill>
              <a:round/>
            </a:ln>
            <a:effectLst/>
          </c:spPr>
          <c:marker>
            <c:symbol val="none"/>
          </c:marker>
          <c:dPt>
            <c:idx val="74"/>
            <c:marker>
              <c:symbol val="none"/>
            </c:marker>
            <c:bubble3D val="0"/>
            <c:spPr>
              <a:ln w="28575" cap="rnd">
                <a:solidFill>
                  <a:srgbClr val="00B0F0"/>
                </a:solidFill>
                <a:round/>
              </a:ln>
              <a:effectLst/>
            </c:spPr>
            <c:extLst xmlns:c16r2="http://schemas.microsoft.com/office/drawing/2015/06/chart">
              <c:ext xmlns:c16="http://schemas.microsoft.com/office/drawing/2014/chart" uri="{C3380CC4-5D6E-409C-BE32-E72D297353CC}">
                <c16:uniqueId val="{00000005-2ABF-4C81-B6E7-8E881F00564F}"/>
              </c:ext>
            </c:extLst>
          </c:dPt>
          <c:dLbls>
            <c:dLbl>
              <c:idx val="0"/>
              <c:layout>
                <c:manualLayout>
                  <c:x val="-7.7585401729636317E-3"/>
                  <c:y val="-4.7536246256371609E-2"/>
                </c:manualLayout>
              </c:layout>
              <c:tx>
                <c:rich>
                  <a:bodyPr/>
                  <a:lstStyle/>
                  <a:p>
                    <a:r>
                      <a:rPr lang="en-US"/>
                      <a:t>£</a:t>
                    </a:r>
                    <a:fld id="{54BE776F-4CF4-4B07-AD64-EE382E3ED8DB}" type="VALUE">
                      <a:rPr lang="en-US"/>
                      <a:pPr/>
                      <a:t>[VALUE]</a:t>
                    </a:fld>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ABF-4C81-B6E7-8E881F00564F}"/>
                </c:ext>
                <c:ext xmlns:c15="http://schemas.microsoft.com/office/drawing/2012/chart" uri="{CE6537A1-D6FC-4f65-9D91-7224C49458BB}">
                  <c15:dlblFieldTable/>
                  <c15:showDataLabelsRange val="0"/>
                </c:ext>
              </c:extLst>
            </c:dLbl>
            <c:dLbl>
              <c:idx val="74"/>
              <c:layout>
                <c:manualLayout>
                  <c:x val="6.3431652394544879E-3"/>
                  <c:y val="-4.0302267002518891E-2"/>
                </c:manualLayout>
              </c:layout>
              <c:tx>
                <c:rich>
                  <a:bodyPr/>
                  <a:lstStyle/>
                  <a:p>
                    <a:r>
                      <a:rPr lang="en-US">
                        <a:solidFill>
                          <a:srgbClr val="00205B"/>
                        </a:solidFill>
                      </a:rPr>
                      <a:t>£</a:t>
                    </a:r>
                    <a:fld id="{EC231630-227E-49F7-8D1D-FABA7DE51E98}" type="VALUE">
                      <a:rPr lang="en-US">
                        <a:solidFill>
                          <a:srgbClr val="00205B"/>
                        </a:solidFill>
                      </a:rPr>
                      <a:pPr/>
                      <a:t>[VALUE]</a:t>
                    </a:fld>
                    <a:endParaRPr lang="en-US">
                      <a:solidFill>
                        <a:srgbClr val="00205B"/>
                      </a:solidFill>
                    </a:endParaRP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ABF-4C81-B6E7-8E881F00564F}"/>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5B"/>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Sheet1!$A$2:$A$76</c:f>
              <c:numCache>
                <c:formatCode>mmm\-yy</c:formatCode>
                <c:ptCount val="75"/>
                <c:pt idx="0">
                  <c:v>41821</c:v>
                </c:pt>
                <c:pt idx="1">
                  <c:v>41852</c:v>
                </c:pt>
                <c:pt idx="2">
                  <c:v>41883</c:v>
                </c:pt>
                <c:pt idx="3">
                  <c:v>41913</c:v>
                </c:pt>
                <c:pt idx="4">
                  <c:v>41944</c:v>
                </c:pt>
                <c:pt idx="5">
                  <c:v>41974</c:v>
                </c:pt>
                <c:pt idx="6">
                  <c:v>42005</c:v>
                </c:pt>
                <c:pt idx="7">
                  <c:v>42036</c:v>
                </c:pt>
                <c:pt idx="8">
                  <c:v>42064</c:v>
                </c:pt>
                <c:pt idx="9">
                  <c:v>42095</c:v>
                </c:pt>
                <c:pt idx="10">
                  <c:v>42125</c:v>
                </c:pt>
                <c:pt idx="11">
                  <c:v>42156</c:v>
                </c:pt>
                <c:pt idx="12">
                  <c:v>42186</c:v>
                </c:pt>
                <c:pt idx="13">
                  <c:v>42217</c:v>
                </c:pt>
                <c:pt idx="14">
                  <c:v>42248</c:v>
                </c:pt>
                <c:pt idx="15">
                  <c:v>42278</c:v>
                </c:pt>
                <c:pt idx="16">
                  <c:v>42309</c:v>
                </c:pt>
                <c:pt idx="17">
                  <c:v>42339</c:v>
                </c:pt>
                <c:pt idx="18">
                  <c:v>42370</c:v>
                </c:pt>
                <c:pt idx="19">
                  <c:v>42401</c:v>
                </c:pt>
                <c:pt idx="20">
                  <c:v>42430</c:v>
                </c:pt>
                <c:pt idx="21">
                  <c:v>42461</c:v>
                </c:pt>
                <c:pt idx="22">
                  <c:v>42491</c:v>
                </c:pt>
                <c:pt idx="23">
                  <c:v>42522</c:v>
                </c:pt>
                <c:pt idx="24">
                  <c:v>42552</c:v>
                </c:pt>
                <c:pt idx="25">
                  <c:v>42583</c:v>
                </c:pt>
                <c:pt idx="26">
                  <c:v>42614</c:v>
                </c:pt>
                <c:pt idx="27">
                  <c:v>42644</c:v>
                </c:pt>
                <c:pt idx="28">
                  <c:v>42675</c:v>
                </c:pt>
                <c:pt idx="29">
                  <c:v>42705</c:v>
                </c:pt>
                <c:pt idx="30">
                  <c:v>42736</c:v>
                </c:pt>
                <c:pt idx="31">
                  <c:v>42767</c:v>
                </c:pt>
                <c:pt idx="32">
                  <c:v>42795</c:v>
                </c:pt>
                <c:pt idx="33">
                  <c:v>42826</c:v>
                </c:pt>
                <c:pt idx="34">
                  <c:v>42856</c:v>
                </c:pt>
                <c:pt idx="35">
                  <c:v>42887</c:v>
                </c:pt>
                <c:pt idx="36">
                  <c:v>42917</c:v>
                </c:pt>
                <c:pt idx="37">
                  <c:v>42948</c:v>
                </c:pt>
                <c:pt idx="38">
                  <c:v>42979</c:v>
                </c:pt>
                <c:pt idx="39">
                  <c:v>43009</c:v>
                </c:pt>
                <c:pt idx="40">
                  <c:v>43040</c:v>
                </c:pt>
                <c:pt idx="41">
                  <c:v>43070</c:v>
                </c:pt>
                <c:pt idx="42">
                  <c:v>43101</c:v>
                </c:pt>
                <c:pt idx="43">
                  <c:v>43132</c:v>
                </c:pt>
                <c:pt idx="44">
                  <c:v>43160</c:v>
                </c:pt>
                <c:pt idx="45">
                  <c:v>43191</c:v>
                </c:pt>
                <c:pt idx="46">
                  <c:v>43221</c:v>
                </c:pt>
                <c:pt idx="47">
                  <c:v>43252</c:v>
                </c:pt>
                <c:pt idx="48">
                  <c:v>43282</c:v>
                </c:pt>
                <c:pt idx="49">
                  <c:v>43313</c:v>
                </c:pt>
                <c:pt idx="50">
                  <c:v>43344</c:v>
                </c:pt>
                <c:pt idx="51">
                  <c:v>43374</c:v>
                </c:pt>
                <c:pt idx="52">
                  <c:v>43405</c:v>
                </c:pt>
                <c:pt idx="53">
                  <c:v>43435</c:v>
                </c:pt>
                <c:pt idx="54">
                  <c:v>43466</c:v>
                </c:pt>
                <c:pt idx="55">
                  <c:v>43497</c:v>
                </c:pt>
                <c:pt idx="56">
                  <c:v>43525</c:v>
                </c:pt>
                <c:pt idx="57">
                  <c:v>43556</c:v>
                </c:pt>
                <c:pt idx="58">
                  <c:v>43586</c:v>
                </c:pt>
                <c:pt idx="59">
                  <c:v>43617</c:v>
                </c:pt>
                <c:pt idx="60">
                  <c:v>43647</c:v>
                </c:pt>
                <c:pt idx="61">
                  <c:v>43678</c:v>
                </c:pt>
                <c:pt idx="62">
                  <c:v>43709</c:v>
                </c:pt>
                <c:pt idx="63">
                  <c:v>43739</c:v>
                </c:pt>
                <c:pt idx="64">
                  <c:v>43770</c:v>
                </c:pt>
                <c:pt idx="65">
                  <c:v>43800</c:v>
                </c:pt>
                <c:pt idx="66">
                  <c:v>43831</c:v>
                </c:pt>
                <c:pt idx="67">
                  <c:v>43862</c:v>
                </c:pt>
                <c:pt idx="68">
                  <c:v>43891</c:v>
                </c:pt>
                <c:pt idx="69">
                  <c:v>43922</c:v>
                </c:pt>
                <c:pt idx="70">
                  <c:v>43952</c:v>
                </c:pt>
                <c:pt idx="71">
                  <c:v>43983</c:v>
                </c:pt>
                <c:pt idx="72">
                  <c:v>44013</c:v>
                </c:pt>
                <c:pt idx="73">
                  <c:v>44044</c:v>
                </c:pt>
                <c:pt idx="74">
                  <c:v>44075</c:v>
                </c:pt>
              </c:numCache>
            </c:numRef>
          </c:cat>
          <c:val>
            <c:numRef>
              <c:f>Sheet1!$C$2:$C$76</c:f>
              <c:numCache>
                <c:formatCode>#,###</c:formatCode>
                <c:ptCount val="75"/>
                <c:pt idx="0">
                  <c:v>1598</c:v>
                </c:pt>
                <c:pt idx="1">
                  <c:v>1601</c:v>
                </c:pt>
                <c:pt idx="2">
                  <c:v>1601</c:v>
                </c:pt>
                <c:pt idx="3">
                  <c:v>1605</c:v>
                </c:pt>
                <c:pt idx="4">
                  <c:v>1608</c:v>
                </c:pt>
                <c:pt idx="5">
                  <c:v>1617</c:v>
                </c:pt>
                <c:pt idx="6">
                  <c:v>1620</c:v>
                </c:pt>
                <c:pt idx="7">
                  <c:v>1620</c:v>
                </c:pt>
                <c:pt idx="8">
                  <c:v>1617</c:v>
                </c:pt>
                <c:pt idx="9">
                  <c:v>1612</c:v>
                </c:pt>
                <c:pt idx="10">
                  <c:v>1615</c:v>
                </c:pt>
                <c:pt idx="11">
                  <c:v>1616</c:v>
                </c:pt>
                <c:pt idx="12">
                  <c:v>1619</c:v>
                </c:pt>
                <c:pt idx="13">
                  <c:v>1616</c:v>
                </c:pt>
                <c:pt idx="14">
                  <c:v>1619</c:v>
                </c:pt>
                <c:pt idx="15">
                  <c:v>1627</c:v>
                </c:pt>
                <c:pt idx="16">
                  <c:v>1631</c:v>
                </c:pt>
                <c:pt idx="17">
                  <c:v>1632</c:v>
                </c:pt>
                <c:pt idx="18">
                  <c:v>1638</c:v>
                </c:pt>
                <c:pt idx="19">
                  <c:v>1640</c:v>
                </c:pt>
                <c:pt idx="20">
                  <c:v>1645</c:v>
                </c:pt>
                <c:pt idx="21">
                  <c:v>1650</c:v>
                </c:pt>
                <c:pt idx="22">
                  <c:v>1651</c:v>
                </c:pt>
                <c:pt idx="23">
                  <c:v>1653</c:v>
                </c:pt>
                <c:pt idx="24">
                  <c:v>1658</c:v>
                </c:pt>
                <c:pt idx="25">
                  <c:v>1659</c:v>
                </c:pt>
                <c:pt idx="26">
                  <c:v>1665</c:v>
                </c:pt>
                <c:pt idx="27">
                  <c:v>1665</c:v>
                </c:pt>
                <c:pt idx="28">
                  <c:v>1667</c:v>
                </c:pt>
                <c:pt idx="29">
                  <c:v>1669</c:v>
                </c:pt>
                <c:pt idx="30">
                  <c:v>1668</c:v>
                </c:pt>
                <c:pt idx="31">
                  <c:v>1676</c:v>
                </c:pt>
                <c:pt idx="32">
                  <c:v>1684</c:v>
                </c:pt>
                <c:pt idx="33">
                  <c:v>1686</c:v>
                </c:pt>
                <c:pt idx="34">
                  <c:v>1688</c:v>
                </c:pt>
                <c:pt idx="35">
                  <c:v>1693</c:v>
                </c:pt>
                <c:pt idx="36">
                  <c:v>1693</c:v>
                </c:pt>
                <c:pt idx="37">
                  <c:v>1699</c:v>
                </c:pt>
                <c:pt idx="38">
                  <c:v>1706</c:v>
                </c:pt>
                <c:pt idx="39">
                  <c:v>1708</c:v>
                </c:pt>
                <c:pt idx="40">
                  <c:v>1715</c:v>
                </c:pt>
                <c:pt idx="41">
                  <c:v>1723</c:v>
                </c:pt>
                <c:pt idx="42">
                  <c:v>1724</c:v>
                </c:pt>
                <c:pt idx="43">
                  <c:v>1726</c:v>
                </c:pt>
                <c:pt idx="44">
                  <c:v>1727</c:v>
                </c:pt>
                <c:pt idx="45">
                  <c:v>1726</c:v>
                </c:pt>
                <c:pt idx="46">
                  <c:v>1745</c:v>
                </c:pt>
                <c:pt idx="47">
                  <c:v>1754</c:v>
                </c:pt>
                <c:pt idx="48">
                  <c:v>1752</c:v>
                </c:pt>
                <c:pt idx="49">
                  <c:v>1770</c:v>
                </c:pt>
                <c:pt idx="50">
                  <c:v>1764</c:v>
                </c:pt>
                <c:pt idx="51">
                  <c:v>1771</c:v>
                </c:pt>
                <c:pt idx="52">
                  <c:v>1781</c:v>
                </c:pt>
                <c:pt idx="53">
                  <c:v>1776</c:v>
                </c:pt>
                <c:pt idx="54">
                  <c:v>1783</c:v>
                </c:pt>
                <c:pt idx="55">
                  <c:v>1789</c:v>
                </c:pt>
                <c:pt idx="56">
                  <c:v>1796</c:v>
                </c:pt>
                <c:pt idx="57">
                  <c:v>1804</c:v>
                </c:pt>
                <c:pt idx="58">
                  <c:v>1810</c:v>
                </c:pt>
                <c:pt idx="59">
                  <c:v>1810</c:v>
                </c:pt>
                <c:pt idx="60">
                  <c:v>1821</c:v>
                </c:pt>
                <c:pt idx="61">
                  <c:v>1823</c:v>
                </c:pt>
                <c:pt idx="62">
                  <c:v>1826</c:v>
                </c:pt>
                <c:pt idx="63">
                  <c:v>1831</c:v>
                </c:pt>
                <c:pt idx="64">
                  <c:v>1835</c:v>
                </c:pt>
                <c:pt idx="65">
                  <c:v>1842</c:v>
                </c:pt>
                <c:pt idx="66">
                  <c:v>1851</c:v>
                </c:pt>
                <c:pt idx="67">
                  <c:v>1858</c:v>
                </c:pt>
                <c:pt idx="68">
                  <c:v>1842</c:v>
                </c:pt>
                <c:pt idx="69">
                  <c:v>1789</c:v>
                </c:pt>
                <c:pt idx="70">
                  <c:v>1793</c:v>
                </c:pt>
                <c:pt idx="71">
                  <c:v>1830</c:v>
                </c:pt>
                <c:pt idx="72">
                  <c:v>1863</c:v>
                </c:pt>
                <c:pt idx="73">
                  <c:v>1881</c:v>
                </c:pt>
                <c:pt idx="74">
                  <c:v>1905</c:v>
                </c:pt>
              </c:numCache>
            </c:numRef>
          </c:val>
          <c:smooth val="0"/>
          <c:extLst xmlns:c16r2="http://schemas.microsoft.com/office/drawing/2015/06/chart">
            <c:ext xmlns:c16="http://schemas.microsoft.com/office/drawing/2014/chart" uri="{C3380CC4-5D6E-409C-BE32-E72D297353CC}">
              <c16:uniqueId val="{00000007-2ABF-4C81-B6E7-8E881F00564F}"/>
            </c:ext>
          </c:extLst>
        </c:ser>
        <c:dLbls>
          <c:showLegendKey val="0"/>
          <c:showVal val="0"/>
          <c:showCatName val="0"/>
          <c:showSerName val="0"/>
          <c:showPercent val="0"/>
          <c:showBubbleSize val="0"/>
        </c:dLbls>
        <c:smooth val="0"/>
        <c:axId val="473789296"/>
        <c:axId val="473789688"/>
      </c:lineChart>
      <c:dateAx>
        <c:axId val="473789296"/>
        <c:scaling>
          <c:orientation val="minMax"/>
        </c:scaling>
        <c:delete val="0"/>
        <c:axPos val="b"/>
        <c:numFmt formatCode="mmm\-yy" sourceLinked="1"/>
        <c:majorTickMark val="out"/>
        <c:minorTickMark val="none"/>
        <c:tickLblPos val="nextTo"/>
        <c:spPr>
          <a:solidFill>
            <a:schemeClr val="bg1"/>
          </a:solidFill>
          <a:ln w="9525" cap="flat" cmpd="sng" algn="ctr">
            <a:solidFill>
              <a:schemeClr val="tx1"/>
            </a:solidFill>
            <a:round/>
          </a:ln>
          <a:effectLst/>
        </c:spPr>
        <c:txPr>
          <a:bodyPr rot="-270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73789688"/>
        <c:crosses val="autoZero"/>
        <c:auto val="1"/>
        <c:lblOffset val="100"/>
        <c:baseTimeUnit val="months"/>
        <c:majorUnit val="2"/>
        <c:majorTimeUnit val="months"/>
      </c:dateAx>
      <c:valAx>
        <c:axId val="473789688"/>
        <c:scaling>
          <c:orientation val="minMax"/>
          <c:min val="10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800" b="1"/>
                  <a:t>£ per week</a:t>
                </a:r>
              </a:p>
            </c:rich>
          </c:tx>
          <c:layout>
            <c:manualLayout>
              <c:xMode val="edge"/>
              <c:yMode val="edge"/>
              <c:x val="0"/>
              <c:y val="8.7408671018084289E-4"/>
            </c:manualLayout>
          </c:layout>
          <c:overlay val="0"/>
          <c:spPr>
            <a:noFill/>
            <a:ln>
              <a:noFill/>
            </a:ln>
            <a:effectLst/>
          </c:spPr>
          <c:txPr>
            <a:bodyPr rot="0" spcFirstLastPara="1" vertOverflow="ellipsis"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73789296"/>
        <c:crosses val="autoZero"/>
        <c:crossBetween val="between"/>
        <c:majorUnit val="200"/>
      </c:valAx>
      <c:spPr>
        <a:noFill/>
        <a:ln>
          <a:noFill/>
        </a:ln>
        <a:effectLst/>
      </c:spPr>
    </c:plotArea>
    <c:plotVisOnly val="1"/>
    <c:dispBlanksAs val="gap"/>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03250726063423"/>
          <c:y val="2.7060029980698706E-2"/>
          <c:w val="0.81010830542733869"/>
          <c:h val="0.78749367237432111"/>
        </c:manualLayout>
      </c:layout>
      <c:lineChart>
        <c:grouping val="standard"/>
        <c:varyColors val="0"/>
        <c:ser>
          <c:idx val="0"/>
          <c:order val="0"/>
          <c:tx>
            <c:strRef>
              <c:f>Sheet1!$B$1</c:f>
              <c:strCache>
                <c:ptCount val="1"/>
                <c:pt idx="0">
                  <c:v>Northern Ireland</c:v>
                </c:pt>
              </c:strCache>
            </c:strRef>
          </c:tx>
          <c:spPr>
            <a:ln w="28575" cap="rnd">
              <a:solidFill>
                <a:srgbClr val="CEDC00"/>
              </a:solidFill>
              <a:round/>
            </a:ln>
            <a:effectLst/>
          </c:spPr>
          <c:marker>
            <c:symbol val="none"/>
          </c:marker>
          <c:dPt>
            <c:idx val="74"/>
            <c:marker>
              <c:symbol val="none"/>
            </c:marker>
            <c:bubble3D val="0"/>
            <c:spPr>
              <a:ln w="28575" cap="rnd">
                <a:solidFill>
                  <a:srgbClr val="00B0F0"/>
                </a:solidFill>
                <a:round/>
              </a:ln>
              <a:effectLst/>
            </c:spPr>
            <c:extLst xmlns:c16r2="http://schemas.microsoft.com/office/drawing/2015/06/chart">
              <c:ext xmlns:c16="http://schemas.microsoft.com/office/drawing/2014/chart" uri="{C3380CC4-5D6E-409C-BE32-E72D297353CC}">
                <c16:uniqueId val="{00000001-2F56-481D-A12D-E7FDD6C0CD1E}"/>
              </c:ext>
            </c:extLst>
          </c:dPt>
          <c:dLbls>
            <c:dLbl>
              <c:idx val="74"/>
              <c:layout>
                <c:manualLayout>
                  <c:x val="-8.1830755960464879E-3"/>
                  <c:y val="-4.5030246534044679E-2"/>
                </c:manualLayout>
              </c:layout>
              <c:tx>
                <c:rich>
                  <a:bodyPr/>
                  <a:lstStyle/>
                  <a:p>
                    <a:r>
                      <a:rPr lang="en-US"/>
                      <a:t>744,000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F56-481D-A12D-E7FDD6C0CD1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CEDC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Sheet1!$A$2:$A$76</c:f>
              <c:strCache>
                <c:ptCount val="75"/>
                <c:pt idx="0">
                  <c:v>Jul-14</c:v>
                </c:pt>
                <c:pt idx="1">
                  <c:v>Aug-14</c:v>
                </c:pt>
                <c:pt idx="2">
                  <c:v>Sep-14</c:v>
                </c:pt>
                <c:pt idx="3">
                  <c:v>Oct-14</c:v>
                </c:pt>
                <c:pt idx="4">
                  <c:v>Nov-14</c:v>
                </c:pt>
                <c:pt idx="5">
                  <c:v>Dec-14</c:v>
                </c:pt>
                <c:pt idx="6">
                  <c:v>Jan-15</c:v>
                </c:pt>
                <c:pt idx="7">
                  <c:v>Feb-15</c:v>
                </c:pt>
                <c:pt idx="8">
                  <c:v>Mar-15</c:v>
                </c:pt>
                <c:pt idx="9">
                  <c:v>Apr-15</c:v>
                </c:pt>
                <c:pt idx="10">
                  <c:v>May-15</c:v>
                </c:pt>
                <c:pt idx="11">
                  <c:v>Jun-15</c:v>
                </c:pt>
                <c:pt idx="12">
                  <c:v>Jul-15</c:v>
                </c:pt>
                <c:pt idx="13">
                  <c:v>Aug-15</c:v>
                </c:pt>
                <c:pt idx="14">
                  <c:v>Sep-15</c:v>
                </c:pt>
                <c:pt idx="15">
                  <c:v>Oct-15</c:v>
                </c:pt>
                <c:pt idx="16">
                  <c:v>Nov-15</c:v>
                </c:pt>
                <c:pt idx="17">
                  <c:v>Dec-15</c:v>
                </c:pt>
                <c:pt idx="18">
                  <c:v>Jan-16</c:v>
                </c:pt>
                <c:pt idx="19">
                  <c:v>Feb-16</c:v>
                </c:pt>
                <c:pt idx="20">
                  <c:v>Mar-16</c:v>
                </c:pt>
                <c:pt idx="21">
                  <c:v>Apr-16</c:v>
                </c:pt>
                <c:pt idx="22">
                  <c:v>May-16</c:v>
                </c:pt>
                <c:pt idx="23">
                  <c:v>Jun-16</c:v>
                </c:pt>
                <c:pt idx="24">
                  <c:v>Jul-16</c:v>
                </c:pt>
                <c:pt idx="25">
                  <c:v>Aug-16</c:v>
                </c:pt>
                <c:pt idx="26">
                  <c:v>Sep-16</c:v>
                </c:pt>
                <c:pt idx="27">
                  <c:v>Oct-16</c:v>
                </c:pt>
                <c:pt idx="28">
                  <c:v>Nov-16</c:v>
                </c:pt>
                <c:pt idx="29">
                  <c:v>Dec-16</c:v>
                </c:pt>
                <c:pt idx="30">
                  <c:v>Jan-17</c:v>
                </c:pt>
                <c:pt idx="31">
                  <c:v>Feb-17</c:v>
                </c:pt>
                <c:pt idx="32">
                  <c:v>Mar-17</c:v>
                </c:pt>
                <c:pt idx="33">
                  <c:v>Apr-17</c:v>
                </c:pt>
                <c:pt idx="34">
                  <c:v>May-17</c:v>
                </c:pt>
                <c:pt idx="35">
                  <c:v>Jun-17</c:v>
                </c:pt>
                <c:pt idx="36">
                  <c:v>Jul-17</c:v>
                </c:pt>
                <c:pt idx="37">
                  <c:v>Aug-17</c:v>
                </c:pt>
                <c:pt idx="38">
                  <c:v>Sep-17</c:v>
                </c:pt>
                <c:pt idx="39">
                  <c:v>Oct-17</c:v>
                </c:pt>
                <c:pt idx="40">
                  <c:v>Nov-17</c:v>
                </c:pt>
                <c:pt idx="41">
                  <c:v>Dec-17</c:v>
                </c:pt>
                <c:pt idx="42">
                  <c:v>Jan-18</c:v>
                </c:pt>
                <c:pt idx="43">
                  <c:v>Feb-18</c:v>
                </c:pt>
                <c:pt idx="44">
                  <c:v>Mar-18</c:v>
                </c:pt>
                <c:pt idx="45">
                  <c:v>Apr-18</c:v>
                </c:pt>
                <c:pt idx="46">
                  <c:v>May-18</c:v>
                </c:pt>
                <c:pt idx="47">
                  <c:v>Jun-18</c:v>
                </c:pt>
                <c:pt idx="48">
                  <c:v>Jul-18</c:v>
                </c:pt>
                <c:pt idx="49">
                  <c:v>Aug-18</c:v>
                </c:pt>
                <c:pt idx="50">
                  <c:v>Sep-18</c:v>
                </c:pt>
                <c:pt idx="51">
                  <c:v>Oct-18</c:v>
                </c:pt>
                <c:pt idx="52">
                  <c:v>Nov-18</c:v>
                </c:pt>
                <c:pt idx="53">
                  <c:v>Dec-18</c:v>
                </c:pt>
                <c:pt idx="54">
                  <c:v>Jan-19</c:v>
                </c:pt>
                <c:pt idx="55">
                  <c:v>Feb-19</c:v>
                </c:pt>
                <c:pt idx="56">
                  <c:v>Mar-19</c:v>
                </c:pt>
                <c:pt idx="57">
                  <c:v>Apr-19</c:v>
                </c:pt>
                <c:pt idx="58">
                  <c:v>May-19</c:v>
                </c:pt>
                <c:pt idx="59">
                  <c:v>Jun-19</c:v>
                </c:pt>
                <c:pt idx="60">
                  <c:v>Jul-19</c:v>
                </c:pt>
                <c:pt idx="61">
                  <c:v>Aug-19</c:v>
                </c:pt>
                <c:pt idx="62">
                  <c:v>Sep-19</c:v>
                </c:pt>
                <c:pt idx="63">
                  <c:v>Oct-19</c:v>
                </c:pt>
                <c:pt idx="64">
                  <c:v>Nov-19</c:v>
                </c:pt>
                <c:pt idx="65">
                  <c:v>Dec-19</c:v>
                </c:pt>
                <c:pt idx="66">
                  <c:v>Jan-20</c:v>
                </c:pt>
                <c:pt idx="67">
                  <c:v>Feb-20</c:v>
                </c:pt>
                <c:pt idx="68">
                  <c:v>Mar-20</c:v>
                </c:pt>
                <c:pt idx="69">
                  <c:v>Apr-20</c:v>
                </c:pt>
                <c:pt idx="70">
                  <c:v>May-20</c:v>
                </c:pt>
                <c:pt idx="71">
                  <c:v>Jun-20</c:v>
                </c:pt>
                <c:pt idx="72">
                  <c:v>Jul-20</c:v>
                </c:pt>
                <c:pt idx="73">
                  <c:v>Aug-20</c:v>
                </c:pt>
                <c:pt idx="74">
                  <c:v>Sep-20</c:v>
                </c:pt>
              </c:strCache>
            </c:strRef>
          </c:cat>
          <c:val>
            <c:numRef>
              <c:f>Sheet1!$B$2:$B$76</c:f>
              <c:numCache>
                <c:formatCode>#,##0</c:formatCode>
                <c:ptCount val="75"/>
                <c:pt idx="0">
                  <c:v>674307</c:v>
                </c:pt>
                <c:pt idx="1">
                  <c:v>675324</c:v>
                </c:pt>
                <c:pt idx="2">
                  <c:v>676494</c:v>
                </c:pt>
                <c:pt idx="3">
                  <c:v>677769</c:v>
                </c:pt>
                <c:pt idx="4">
                  <c:v>679713</c:v>
                </c:pt>
                <c:pt idx="5">
                  <c:v>679204</c:v>
                </c:pt>
                <c:pt idx="6">
                  <c:v>683504</c:v>
                </c:pt>
                <c:pt idx="7">
                  <c:v>685454</c:v>
                </c:pt>
                <c:pt idx="8">
                  <c:v>687240</c:v>
                </c:pt>
                <c:pt idx="9">
                  <c:v>691061</c:v>
                </c:pt>
                <c:pt idx="10">
                  <c:v>692148</c:v>
                </c:pt>
                <c:pt idx="11">
                  <c:v>694235</c:v>
                </c:pt>
                <c:pt idx="12">
                  <c:v>695695</c:v>
                </c:pt>
                <c:pt idx="13">
                  <c:v>696619</c:v>
                </c:pt>
                <c:pt idx="14">
                  <c:v>698447</c:v>
                </c:pt>
                <c:pt idx="15">
                  <c:v>698911</c:v>
                </c:pt>
                <c:pt idx="16">
                  <c:v>699878</c:v>
                </c:pt>
                <c:pt idx="17">
                  <c:v>699359</c:v>
                </c:pt>
                <c:pt idx="18">
                  <c:v>700549</c:v>
                </c:pt>
                <c:pt idx="19">
                  <c:v>701073</c:v>
                </c:pt>
                <c:pt idx="20">
                  <c:v>702362</c:v>
                </c:pt>
                <c:pt idx="21">
                  <c:v>702870</c:v>
                </c:pt>
                <c:pt idx="22">
                  <c:v>703672</c:v>
                </c:pt>
                <c:pt idx="23">
                  <c:v>703655</c:v>
                </c:pt>
                <c:pt idx="24">
                  <c:v>704273</c:v>
                </c:pt>
                <c:pt idx="25">
                  <c:v>705905</c:v>
                </c:pt>
                <c:pt idx="26">
                  <c:v>707374</c:v>
                </c:pt>
                <c:pt idx="27">
                  <c:v>708453</c:v>
                </c:pt>
                <c:pt idx="28">
                  <c:v>711075</c:v>
                </c:pt>
                <c:pt idx="29">
                  <c:v>712178</c:v>
                </c:pt>
                <c:pt idx="30">
                  <c:v>710712</c:v>
                </c:pt>
                <c:pt idx="31">
                  <c:v>712569</c:v>
                </c:pt>
                <c:pt idx="32">
                  <c:v>714403</c:v>
                </c:pt>
                <c:pt idx="33">
                  <c:v>715116</c:v>
                </c:pt>
                <c:pt idx="34">
                  <c:v>716927</c:v>
                </c:pt>
                <c:pt idx="35">
                  <c:v>718429</c:v>
                </c:pt>
                <c:pt idx="36">
                  <c:v>719067</c:v>
                </c:pt>
                <c:pt idx="37">
                  <c:v>720555</c:v>
                </c:pt>
                <c:pt idx="38">
                  <c:v>721832</c:v>
                </c:pt>
                <c:pt idx="39">
                  <c:v>723291</c:v>
                </c:pt>
                <c:pt idx="40">
                  <c:v>724458</c:v>
                </c:pt>
                <c:pt idx="41">
                  <c:v>728270</c:v>
                </c:pt>
                <c:pt idx="42">
                  <c:v>727503</c:v>
                </c:pt>
                <c:pt idx="43">
                  <c:v>729138</c:v>
                </c:pt>
                <c:pt idx="44">
                  <c:v>729853</c:v>
                </c:pt>
                <c:pt idx="45">
                  <c:v>731439</c:v>
                </c:pt>
                <c:pt idx="46">
                  <c:v>732183</c:v>
                </c:pt>
                <c:pt idx="47">
                  <c:v>733607</c:v>
                </c:pt>
                <c:pt idx="48">
                  <c:v>734551</c:v>
                </c:pt>
                <c:pt idx="49">
                  <c:v>735947</c:v>
                </c:pt>
                <c:pt idx="50">
                  <c:v>736708</c:v>
                </c:pt>
                <c:pt idx="51">
                  <c:v>738754</c:v>
                </c:pt>
                <c:pt idx="52">
                  <c:v>739595</c:v>
                </c:pt>
                <c:pt idx="53">
                  <c:v>741112</c:v>
                </c:pt>
                <c:pt idx="54">
                  <c:v>741874</c:v>
                </c:pt>
                <c:pt idx="55">
                  <c:v>743028</c:v>
                </c:pt>
                <c:pt idx="56">
                  <c:v>745265</c:v>
                </c:pt>
                <c:pt idx="57">
                  <c:v>745067</c:v>
                </c:pt>
                <c:pt idx="58">
                  <c:v>744990</c:v>
                </c:pt>
                <c:pt idx="59">
                  <c:v>745091</c:v>
                </c:pt>
                <c:pt idx="60">
                  <c:v>747128</c:v>
                </c:pt>
                <c:pt idx="61">
                  <c:v>747323</c:v>
                </c:pt>
                <c:pt idx="62">
                  <c:v>747168</c:v>
                </c:pt>
                <c:pt idx="63">
                  <c:v>747302</c:v>
                </c:pt>
                <c:pt idx="64">
                  <c:v>748760</c:v>
                </c:pt>
                <c:pt idx="65">
                  <c:v>749499</c:v>
                </c:pt>
                <c:pt idx="66">
                  <c:v>751058</c:v>
                </c:pt>
                <c:pt idx="67">
                  <c:v>752582</c:v>
                </c:pt>
                <c:pt idx="68">
                  <c:v>754089</c:v>
                </c:pt>
                <c:pt idx="69">
                  <c:v>741519</c:v>
                </c:pt>
                <c:pt idx="70">
                  <c:v>740838</c:v>
                </c:pt>
                <c:pt idx="71">
                  <c:v>742004</c:v>
                </c:pt>
                <c:pt idx="72">
                  <c:v>744502</c:v>
                </c:pt>
                <c:pt idx="73">
                  <c:v>742271</c:v>
                </c:pt>
                <c:pt idx="74">
                  <c:v>744008</c:v>
                </c:pt>
              </c:numCache>
            </c:numRef>
          </c:val>
          <c:smooth val="0"/>
          <c:extLst xmlns:c16r2="http://schemas.microsoft.com/office/drawing/2015/06/chart">
            <c:ext xmlns:c16="http://schemas.microsoft.com/office/drawing/2014/chart" uri="{C3380CC4-5D6E-409C-BE32-E72D297353CC}">
              <c16:uniqueId val="{00000002-2F56-481D-A12D-E7FDD6C0CD1E}"/>
            </c:ext>
          </c:extLst>
        </c:ser>
        <c:dLbls>
          <c:showLegendKey val="0"/>
          <c:showVal val="0"/>
          <c:showCatName val="0"/>
          <c:showSerName val="0"/>
          <c:showPercent val="0"/>
          <c:showBubbleSize val="0"/>
        </c:dLbls>
        <c:smooth val="0"/>
        <c:axId val="473791256"/>
        <c:axId val="469018360"/>
      </c:lineChart>
      <c:catAx>
        <c:axId val="4737912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348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469018360"/>
        <c:crosses val="autoZero"/>
        <c:auto val="1"/>
        <c:lblAlgn val="ctr"/>
        <c:lblOffset val="100"/>
        <c:tickLblSkip val="6"/>
        <c:tickMarkSkip val="1"/>
        <c:noMultiLvlLbl val="0"/>
      </c:catAx>
      <c:valAx>
        <c:axId val="4690183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73791256"/>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8580074060587637E-2"/>
          <c:y val="2.4138806577356651E-2"/>
          <c:w val="0.87740339547180146"/>
          <c:h val="0.83021343217827681"/>
        </c:manualLayout>
      </c:layout>
      <c:lineChart>
        <c:grouping val="standard"/>
        <c:varyColors val="0"/>
        <c:ser>
          <c:idx val="1"/>
          <c:order val="1"/>
          <c:tx>
            <c:strRef>
              <c:f>Sheet1!$C$1</c:f>
              <c:strCache>
                <c:ptCount val="1"/>
                <c:pt idx="0">
                  <c:v>Confirmed </c:v>
                </c:pt>
              </c:strCache>
            </c:strRef>
          </c:tx>
          <c:spPr>
            <a:ln>
              <a:solidFill>
                <a:srgbClr val="CEDC00"/>
              </a:solidFill>
            </a:ln>
          </c:spPr>
          <c:marker>
            <c:symbol val="none"/>
          </c:marker>
          <c:dLbls>
            <c:dLbl>
              <c:idx val="11"/>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800" b="1">
                    <a:solidFill>
                      <a:srgbClr val="CEDC0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Sheet1!$A$2:$A$13</c:f>
              <c:numCache>
                <c:formatCode>mmm\-yy</c:formatCode>
                <c:ptCount val="12"/>
                <c:pt idx="0">
                  <c:v>43739</c:v>
                </c:pt>
                <c:pt idx="1">
                  <c:v>43770</c:v>
                </c:pt>
                <c:pt idx="2">
                  <c:v>43800</c:v>
                </c:pt>
                <c:pt idx="3">
                  <c:v>43831</c:v>
                </c:pt>
                <c:pt idx="4">
                  <c:v>43862</c:v>
                </c:pt>
                <c:pt idx="5">
                  <c:v>43891</c:v>
                </c:pt>
                <c:pt idx="6">
                  <c:v>43922</c:v>
                </c:pt>
                <c:pt idx="7">
                  <c:v>43952</c:v>
                </c:pt>
                <c:pt idx="8">
                  <c:v>43983</c:v>
                </c:pt>
                <c:pt idx="9">
                  <c:v>44013</c:v>
                </c:pt>
                <c:pt idx="10">
                  <c:v>44044</c:v>
                </c:pt>
                <c:pt idx="11">
                  <c:v>44075</c:v>
                </c:pt>
              </c:numCache>
            </c:numRef>
          </c:cat>
          <c:val>
            <c:numRef>
              <c:f>Sheet1!$C$2:$C$13</c:f>
              <c:numCache>
                <c:formatCode>#,##0</c:formatCode>
                <c:ptCount val="12"/>
                <c:pt idx="0">
                  <c:v>90</c:v>
                </c:pt>
                <c:pt idx="1">
                  <c:v>90</c:v>
                </c:pt>
                <c:pt idx="2">
                  <c:v>150</c:v>
                </c:pt>
                <c:pt idx="3">
                  <c:v>60</c:v>
                </c:pt>
                <c:pt idx="4">
                  <c:v>20</c:v>
                </c:pt>
                <c:pt idx="5">
                  <c:v>240</c:v>
                </c:pt>
                <c:pt idx="6">
                  <c:v>120</c:v>
                </c:pt>
                <c:pt idx="7">
                  <c:v>140</c:v>
                </c:pt>
                <c:pt idx="8">
                  <c:v>40</c:v>
                </c:pt>
                <c:pt idx="9">
                  <c:v>670</c:v>
                </c:pt>
                <c:pt idx="10">
                  <c:v>820</c:v>
                </c:pt>
                <c:pt idx="11">
                  <c:v>460</c:v>
                </c:pt>
              </c:numCache>
            </c:numRef>
          </c:val>
          <c:smooth val="0"/>
        </c:ser>
        <c:dLbls>
          <c:showLegendKey val="0"/>
          <c:showVal val="0"/>
          <c:showCatName val="0"/>
          <c:showSerName val="0"/>
          <c:showPercent val="0"/>
          <c:showBubbleSize val="0"/>
        </c:dLbls>
        <c:marker val="1"/>
        <c:smooth val="0"/>
        <c:axId val="469014832"/>
        <c:axId val="473788512"/>
      </c:lineChart>
      <c:lineChart>
        <c:grouping val="standard"/>
        <c:varyColors val="0"/>
        <c:ser>
          <c:idx val="0"/>
          <c:order val="0"/>
          <c:tx>
            <c:strRef>
              <c:f>Sheet1!$B$1</c:f>
              <c:strCache>
                <c:ptCount val="1"/>
                <c:pt idx="0">
                  <c:v>Proposed</c:v>
                </c:pt>
              </c:strCache>
            </c:strRef>
          </c:tx>
          <c:spPr>
            <a:ln>
              <a:solidFill>
                <a:srgbClr val="00205B"/>
              </a:solidFill>
            </a:ln>
          </c:spPr>
          <c:marker>
            <c:symbol val="none"/>
          </c:marker>
          <c:dLbls>
            <c:dLbl>
              <c:idx val="11"/>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800" b="1">
                    <a:solidFill>
                      <a:schemeClr val="tx2"/>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Sheet1!$A$2:$A$13</c:f>
              <c:numCache>
                <c:formatCode>mmm\-yy</c:formatCode>
                <c:ptCount val="12"/>
                <c:pt idx="0">
                  <c:v>43739</c:v>
                </c:pt>
                <c:pt idx="1">
                  <c:v>43770</c:v>
                </c:pt>
                <c:pt idx="2">
                  <c:v>43800</c:v>
                </c:pt>
                <c:pt idx="3">
                  <c:v>43831</c:v>
                </c:pt>
                <c:pt idx="4">
                  <c:v>43862</c:v>
                </c:pt>
                <c:pt idx="5">
                  <c:v>43891</c:v>
                </c:pt>
                <c:pt idx="6">
                  <c:v>43922</c:v>
                </c:pt>
                <c:pt idx="7">
                  <c:v>43952</c:v>
                </c:pt>
                <c:pt idx="8">
                  <c:v>43983</c:v>
                </c:pt>
                <c:pt idx="9">
                  <c:v>44013</c:v>
                </c:pt>
                <c:pt idx="10">
                  <c:v>44044</c:v>
                </c:pt>
                <c:pt idx="11">
                  <c:v>44075</c:v>
                </c:pt>
              </c:numCache>
            </c:numRef>
          </c:cat>
          <c:val>
            <c:numRef>
              <c:f>Sheet1!$B$2:$B$13</c:f>
              <c:numCache>
                <c:formatCode>#,##0</c:formatCode>
                <c:ptCount val="12"/>
                <c:pt idx="0">
                  <c:v>90</c:v>
                </c:pt>
                <c:pt idx="1">
                  <c:v>260</c:v>
                </c:pt>
                <c:pt idx="2">
                  <c:v>50</c:v>
                </c:pt>
                <c:pt idx="3">
                  <c:v>420</c:v>
                </c:pt>
                <c:pt idx="4">
                  <c:v>100</c:v>
                </c:pt>
                <c:pt idx="5">
                  <c:v>560</c:v>
                </c:pt>
                <c:pt idx="6">
                  <c:v>780</c:v>
                </c:pt>
                <c:pt idx="7">
                  <c:v>340</c:v>
                </c:pt>
                <c:pt idx="8">
                  <c:v>2470</c:v>
                </c:pt>
                <c:pt idx="9">
                  <c:v>1940</c:v>
                </c:pt>
                <c:pt idx="10">
                  <c:v>700</c:v>
                </c:pt>
                <c:pt idx="11">
                  <c:v>1150</c:v>
                </c:pt>
              </c:numCache>
            </c:numRef>
          </c:val>
          <c:smooth val="0"/>
        </c:ser>
        <c:dLbls>
          <c:showLegendKey val="0"/>
          <c:showVal val="0"/>
          <c:showCatName val="0"/>
          <c:showSerName val="0"/>
          <c:showPercent val="0"/>
          <c:showBubbleSize val="0"/>
        </c:dLbls>
        <c:marker val="1"/>
        <c:smooth val="0"/>
        <c:axId val="542659912"/>
        <c:axId val="542658344"/>
      </c:lineChart>
      <c:dateAx>
        <c:axId val="469014832"/>
        <c:scaling>
          <c:orientation val="minMax"/>
        </c:scaling>
        <c:delete val="0"/>
        <c:axPos val="b"/>
        <c:numFmt formatCode="mmm\-yy" sourceLinked="0"/>
        <c:majorTickMark val="out"/>
        <c:minorTickMark val="none"/>
        <c:tickLblPos val="nextTo"/>
        <c:txPr>
          <a:bodyPr rot="-2700000"/>
          <a:lstStyle/>
          <a:p>
            <a:pPr>
              <a:defRPr sz="1600"/>
            </a:pPr>
            <a:endParaRPr lang="en-US"/>
          </a:p>
        </c:txPr>
        <c:crossAx val="473788512"/>
        <c:crossesAt val="0"/>
        <c:auto val="1"/>
        <c:lblOffset val="100"/>
        <c:baseTimeUnit val="months"/>
      </c:dateAx>
      <c:valAx>
        <c:axId val="473788512"/>
        <c:scaling>
          <c:orientation val="minMax"/>
          <c:min val="0"/>
        </c:scaling>
        <c:delete val="0"/>
        <c:axPos val="l"/>
        <c:majorGridlines>
          <c:spPr>
            <a:ln>
              <a:solidFill>
                <a:srgbClr val="4F81BD">
                  <a:lumMod val="50000"/>
                  <a:alpha val="10000"/>
                </a:srgbClr>
              </a:solidFill>
            </a:ln>
          </c:spPr>
        </c:majorGridlines>
        <c:numFmt formatCode="#,##0" sourceLinked="0"/>
        <c:majorTickMark val="out"/>
        <c:minorTickMark val="none"/>
        <c:tickLblPos val="nextTo"/>
        <c:txPr>
          <a:bodyPr/>
          <a:lstStyle/>
          <a:p>
            <a:pPr>
              <a:defRPr sz="1600"/>
            </a:pPr>
            <a:endParaRPr lang="en-US"/>
          </a:p>
        </c:txPr>
        <c:crossAx val="469014832"/>
        <c:crosses val="autoZero"/>
        <c:crossBetween val="midCat"/>
        <c:majorUnit val="500"/>
      </c:valAx>
      <c:valAx>
        <c:axId val="542658344"/>
        <c:scaling>
          <c:orientation val="minMax"/>
        </c:scaling>
        <c:delete val="1"/>
        <c:axPos val="r"/>
        <c:numFmt formatCode="#,##0" sourceLinked="0"/>
        <c:majorTickMark val="out"/>
        <c:minorTickMark val="none"/>
        <c:tickLblPos val="none"/>
        <c:crossAx val="542659912"/>
        <c:crosses val="max"/>
        <c:crossBetween val="between"/>
      </c:valAx>
      <c:dateAx>
        <c:axId val="542659912"/>
        <c:scaling>
          <c:orientation val="minMax"/>
        </c:scaling>
        <c:delete val="1"/>
        <c:axPos val="b"/>
        <c:numFmt formatCode="mmm\-yy" sourceLinked="1"/>
        <c:majorTickMark val="out"/>
        <c:minorTickMark val="none"/>
        <c:tickLblPos val="none"/>
        <c:crossAx val="542658344"/>
        <c:crosses val="autoZero"/>
        <c:auto val="1"/>
        <c:lblOffset val="100"/>
        <c:baseTimeUnit val="months"/>
      </c:dateAx>
    </c:plotArea>
    <c:plotVisOnly val="1"/>
    <c:dispBlanksAs val="gap"/>
    <c:showDLblsOverMax val="0"/>
  </c:chart>
  <c:spPr>
    <a:noFill/>
    <a:ln>
      <a:noFill/>
    </a:ln>
  </c:spPr>
  <c:txPr>
    <a:bodyPr/>
    <a:lstStyle/>
    <a:p>
      <a:pPr>
        <a:defRPr>
          <a:latin typeface="Arial" pitchFamily="34" charset="0"/>
          <a:cs typeface="Arial" pitchFamily="34" charset="0"/>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Sheet1!$B$1</c:f>
              <c:strCache>
                <c:ptCount val="1"/>
                <c:pt idx="0">
                  <c:v>Manufacturing</c:v>
                </c:pt>
              </c:strCache>
            </c:strRef>
          </c:tx>
          <c:spPr>
            <a:solidFill>
              <a:srgbClr val="00205B"/>
            </a:solidFill>
            <a:ln>
              <a:noFill/>
            </a:ln>
            <a:effectLst/>
          </c:spPr>
          <c:invertIfNegative val="0"/>
          <c:cat>
            <c:strRef>
              <c:f>Sheet1!$A$2:$A$3</c:f>
              <c:strCache>
                <c:ptCount val="2"/>
                <c:pt idx="0">
                  <c:v>Mar20-Aug20</c:v>
                </c:pt>
                <c:pt idx="1">
                  <c:v>Sep19-Feb20</c:v>
                </c:pt>
              </c:strCache>
            </c:strRef>
          </c:cat>
          <c:val>
            <c:numRef>
              <c:f>Sheet1!$B$2:$B$3</c:f>
              <c:numCache>
                <c:formatCode>General</c:formatCode>
                <c:ptCount val="2"/>
                <c:pt idx="0">
                  <c:v>2480</c:v>
                </c:pt>
                <c:pt idx="1">
                  <c:v>1700</c:v>
                </c:pt>
              </c:numCache>
            </c:numRef>
          </c:val>
        </c:ser>
        <c:ser>
          <c:idx val="1"/>
          <c:order val="1"/>
          <c:tx>
            <c:strRef>
              <c:f>Sheet1!$C$1</c:f>
              <c:strCache>
                <c:ptCount val="1"/>
                <c:pt idx="0">
                  <c:v>Wholesale &amp; retail trade</c:v>
                </c:pt>
              </c:strCache>
            </c:strRef>
          </c:tx>
          <c:spPr>
            <a:solidFill>
              <a:schemeClr val="tx2">
                <a:lumMod val="60000"/>
                <a:lumOff val="40000"/>
              </a:schemeClr>
            </a:solidFill>
            <a:ln>
              <a:noFill/>
            </a:ln>
            <a:effectLst/>
          </c:spPr>
          <c:invertIfNegative val="0"/>
          <c:cat>
            <c:strRef>
              <c:f>Sheet1!$A$2:$A$3</c:f>
              <c:strCache>
                <c:ptCount val="2"/>
                <c:pt idx="0">
                  <c:v>Mar20-Aug20</c:v>
                </c:pt>
                <c:pt idx="1">
                  <c:v>Sep19-Feb20</c:v>
                </c:pt>
              </c:strCache>
            </c:strRef>
          </c:cat>
          <c:val>
            <c:numRef>
              <c:f>Sheet1!$C$2:$C$3</c:f>
              <c:numCache>
                <c:formatCode>General</c:formatCode>
                <c:ptCount val="2"/>
                <c:pt idx="0">
                  <c:v>1180</c:v>
                </c:pt>
                <c:pt idx="1">
                  <c:v>300</c:v>
                </c:pt>
              </c:numCache>
            </c:numRef>
          </c:val>
        </c:ser>
        <c:ser>
          <c:idx val="2"/>
          <c:order val="2"/>
          <c:tx>
            <c:strRef>
              <c:f>Sheet1!$D$1</c:f>
              <c:strCache>
                <c:ptCount val="1"/>
                <c:pt idx="0">
                  <c:v>Administrative &amp; support service</c:v>
                </c:pt>
              </c:strCache>
            </c:strRef>
          </c:tx>
          <c:spPr>
            <a:solidFill>
              <a:schemeClr val="tx2">
                <a:lumMod val="40000"/>
                <a:lumOff val="60000"/>
              </a:schemeClr>
            </a:solidFill>
            <a:ln>
              <a:noFill/>
            </a:ln>
            <a:effectLst/>
          </c:spPr>
          <c:invertIfNegative val="0"/>
          <c:cat>
            <c:strRef>
              <c:f>Sheet1!$A$2:$A$3</c:f>
              <c:strCache>
                <c:ptCount val="2"/>
                <c:pt idx="0">
                  <c:v>Mar20-Aug20</c:v>
                </c:pt>
                <c:pt idx="1">
                  <c:v>Sep19-Feb20</c:v>
                </c:pt>
              </c:strCache>
            </c:strRef>
          </c:cat>
          <c:val>
            <c:numRef>
              <c:f>Sheet1!$D$2:$D$3</c:f>
              <c:numCache>
                <c:formatCode>General</c:formatCode>
                <c:ptCount val="2"/>
                <c:pt idx="0">
                  <c:v>280</c:v>
                </c:pt>
                <c:pt idx="1">
                  <c:v>200</c:v>
                </c:pt>
              </c:numCache>
            </c:numRef>
          </c:val>
        </c:ser>
        <c:ser>
          <c:idx val="3"/>
          <c:order val="3"/>
          <c:tx>
            <c:strRef>
              <c:f>Sheet1!$E$1</c:f>
              <c:strCache>
                <c:ptCount val="1"/>
                <c:pt idx="0">
                  <c:v>Transportation and storage</c:v>
                </c:pt>
              </c:strCache>
            </c:strRef>
          </c:tx>
          <c:spPr>
            <a:solidFill>
              <a:schemeClr val="accent3">
                <a:lumMod val="75000"/>
              </a:schemeClr>
            </a:solidFill>
            <a:ln>
              <a:noFill/>
            </a:ln>
            <a:effectLst/>
          </c:spPr>
          <c:invertIfNegative val="0"/>
          <c:cat>
            <c:strRef>
              <c:f>Sheet1!$A$2:$A$3</c:f>
              <c:strCache>
                <c:ptCount val="2"/>
                <c:pt idx="0">
                  <c:v>Mar20-Aug20</c:v>
                </c:pt>
                <c:pt idx="1">
                  <c:v>Sep19-Feb20</c:v>
                </c:pt>
              </c:strCache>
            </c:strRef>
          </c:cat>
          <c:val>
            <c:numRef>
              <c:f>Sheet1!$E$2:$E$3</c:f>
              <c:numCache>
                <c:formatCode>General</c:formatCode>
                <c:ptCount val="2"/>
                <c:pt idx="0">
                  <c:v>1000</c:v>
                </c:pt>
                <c:pt idx="1">
                  <c:v>0</c:v>
                </c:pt>
              </c:numCache>
            </c:numRef>
          </c:val>
        </c:ser>
        <c:ser>
          <c:idx val="4"/>
          <c:order val="4"/>
          <c:tx>
            <c:strRef>
              <c:f>Sheet1!$F$1</c:f>
              <c:strCache>
                <c:ptCount val="1"/>
                <c:pt idx="0">
                  <c:v>Accommodation and food service</c:v>
                </c:pt>
              </c:strCache>
            </c:strRef>
          </c:tx>
          <c:spPr>
            <a:solidFill>
              <a:schemeClr val="accent3">
                <a:lumMod val="60000"/>
                <a:lumOff val="40000"/>
              </a:schemeClr>
            </a:solidFill>
            <a:ln>
              <a:noFill/>
            </a:ln>
            <a:effectLst/>
          </c:spPr>
          <c:invertIfNegative val="0"/>
          <c:cat>
            <c:strRef>
              <c:f>Sheet1!$A$2:$A$3</c:f>
              <c:strCache>
                <c:ptCount val="2"/>
                <c:pt idx="0">
                  <c:v>Mar20-Aug20</c:v>
                </c:pt>
                <c:pt idx="1">
                  <c:v>Sep19-Feb20</c:v>
                </c:pt>
              </c:strCache>
            </c:strRef>
          </c:cat>
          <c:val>
            <c:numRef>
              <c:f>Sheet1!$F$2:$F$3</c:f>
              <c:numCache>
                <c:formatCode>General</c:formatCode>
                <c:ptCount val="2"/>
                <c:pt idx="0">
                  <c:v>700</c:v>
                </c:pt>
                <c:pt idx="1">
                  <c:v>0</c:v>
                </c:pt>
              </c:numCache>
            </c:numRef>
          </c:val>
        </c:ser>
        <c:ser>
          <c:idx val="5"/>
          <c:order val="5"/>
          <c:tx>
            <c:strRef>
              <c:f>Sheet1!$G$1</c:f>
              <c:strCache>
                <c:ptCount val="1"/>
                <c:pt idx="0">
                  <c:v>Other</c:v>
                </c:pt>
              </c:strCache>
            </c:strRef>
          </c:tx>
          <c:spPr>
            <a:solidFill>
              <a:srgbClr val="CADC00"/>
            </a:solidFill>
            <a:ln>
              <a:noFill/>
            </a:ln>
            <a:effectLst/>
          </c:spPr>
          <c:invertIfNegative val="0"/>
          <c:cat>
            <c:strRef>
              <c:f>Sheet1!$A$2:$A$3</c:f>
              <c:strCache>
                <c:ptCount val="2"/>
                <c:pt idx="0">
                  <c:v>Mar20-Aug20</c:v>
                </c:pt>
                <c:pt idx="1">
                  <c:v>Sep19-Feb20</c:v>
                </c:pt>
              </c:strCache>
            </c:strRef>
          </c:cat>
          <c:val>
            <c:numRef>
              <c:f>Sheet1!$G$2:$G$3</c:f>
              <c:numCache>
                <c:formatCode>General</c:formatCode>
                <c:ptCount val="2"/>
                <c:pt idx="0">
                  <c:v>1150</c:v>
                </c:pt>
                <c:pt idx="1">
                  <c:v>170</c:v>
                </c:pt>
              </c:numCache>
            </c:numRef>
          </c:val>
        </c:ser>
        <c:dLbls>
          <c:showLegendKey val="0"/>
          <c:showVal val="0"/>
          <c:showCatName val="0"/>
          <c:showSerName val="0"/>
          <c:showPercent val="0"/>
          <c:showBubbleSize val="0"/>
        </c:dLbls>
        <c:gapWidth val="50"/>
        <c:overlap val="100"/>
        <c:axId val="542658736"/>
        <c:axId val="542662656"/>
      </c:barChart>
      <c:catAx>
        <c:axId val="542658736"/>
        <c:scaling>
          <c:orientation val="minMax"/>
        </c:scaling>
        <c:delete val="1"/>
        <c:axPos val="l"/>
        <c:numFmt formatCode="General" sourceLinked="1"/>
        <c:majorTickMark val="none"/>
        <c:minorTickMark val="none"/>
        <c:tickLblPos val="nextTo"/>
        <c:crossAx val="542662656"/>
        <c:crossesAt val="7000"/>
        <c:auto val="1"/>
        <c:lblAlgn val="ctr"/>
        <c:lblOffset val="100"/>
        <c:noMultiLvlLbl val="0"/>
      </c:catAx>
      <c:valAx>
        <c:axId val="542662656"/>
        <c:scaling>
          <c:orientation val="minMax"/>
          <c:max val="7000"/>
          <c:min val="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42658736"/>
        <c:crosses val="max"/>
        <c:crossBetween val="between"/>
        <c:majorUnit val="1000"/>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3.x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0.20114</cdr:x>
      <cdr:y>0.94568</cdr:y>
    </cdr:from>
    <cdr:to>
      <cdr:x>0.54494</cdr:x>
      <cdr:y>0.99506</cdr:y>
    </cdr:to>
    <cdr:sp macro="" textlink="">
      <cdr:nvSpPr>
        <cdr:cNvPr id="8" name="Text Box 7"/>
        <cdr:cNvSpPr txBox="1"/>
      </cdr:nvSpPr>
      <cdr:spPr>
        <a:xfrm xmlns:a="http://schemas.openxmlformats.org/drawingml/2006/main">
          <a:off x="1343025" y="3648075"/>
          <a:ext cx="2295525"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userShapes>
</file>

<file path=ppt/drawings/drawing2.xml><?xml version="1.0" encoding="utf-8"?>
<c:userShapes xmlns:c="http://schemas.openxmlformats.org/drawingml/2006/chart">
  <cdr:relSizeAnchor xmlns:cdr="http://schemas.openxmlformats.org/drawingml/2006/chartDrawing">
    <cdr:from>
      <cdr:x>0.23372</cdr:x>
      <cdr:y>0.54214</cdr:y>
    </cdr:from>
    <cdr:to>
      <cdr:x>0.42177</cdr:x>
      <cdr:y>0.62897</cdr:y>
    </cdr:to>
    <cdr:sp macro="" textlink="">
      <cdr:nvSpPr>
        <cdr:cNvPr id="3" name="TextBox 1"/>
        <cdr:cNvSpPr txBox="1"/>
      </cdr:nvSpPr>
      <cdr:spPr>
        <a:xfrm xmlns:a="http://schemas.openxmlformats.org/drawingml/2006/main">
          <a:off x="1527175" y="2032000"/>
          <a:ext cx="1228725" cy="3254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00205B"/>
              </a:solidFill>
            </a:rPr>
            <a:t>Claimant Count</a:t>
          </a:r>
        </a:p>
      </cdr:txBody>
    </cdr:sp>
  </cdr:relSizeAnchor>
</c:userShapes>
</file>

<file path=ppt/drawings/drawing3.xml><?xml version="1.0" encoding="utf-8"?>
<c:userShapes xmlns:c="http://schemas.openxmlformats.org/drawingml/2006/chart">
  <cdr:relSizeAnchor xmlns:cdr="http://schemas.openxmlformats.org/drawingml/2006/chartDrawing">
    <cdr:from>
      <cdr:x>0.46264</cdr:x>
      <cdr:y>0.23091</cdr:y>
    </cdr:from>
    <cdr:to>
      <cdr:x>0.53735</cdr:x>
      <cdr:y>0.32008</cdr:y>
    </cdr:to>
    <cdr:sp macro="" textlink="">
      <cdr:nvSpPr>
        <cdr:cNvPr id="2" name="Text Box 1" descr="UK" title="UK"/>
        <cdr:cNvSpPr txBox="1"/>
      </cdr:nvSpPr>
      <cdr:spPr>
        <a:xfrm xmlns:a="http://schemas.openxmlformats.org/drawingml/2006/main">
          <a:off x="4181952" y="1200831"/>
          <a:ext cx="675320" cy="4637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800" b="1" dirty="0">
              <a:solidFill>
                <a:srgbClr val="00205B"/>
              </a:solidFill>
              <a:latin typeface="Arial" panose="020B0604020202020204" pitchFamily="34" charset="0"/>
              <a:cs typeface="Arial" panose="020B0604020202020204" pitchFamily="34" charset="0"/>
            </a:rPr>
            <a:t>UK</a:t>
          </a:r>
        </a:p>
      </cdr:txBody>
    </cdr:sp>
  </cdr:relSizeAnchor>
  <cdr:relSizeAnchor xmlns:cdr="http://schemas.openxmlformats.org/drawingml/2006/chartDrawing">
    <cdr:from>
      <cdr:x>0.44588</cdr:x>
      <cdr:y>0.05159</cdr:y>
    </cdr:from>
    <cdr:to>
      <cdr:x>0.52059</cdr:x>
      <cdr:y>0.13492</cdr:y>
    </cdr:to>
    <cdr:sp macro="" textlink="">
      <cdr:nvSpPr>
        <cdr:cNvPr id="3" name="Text Box 1"/>
        <cdr:cNvSpPr txBox="1"/>
      </cdr:nvSpPr>
      <cdr:spPr>
        <a:xfrm xmlns:a="http://schemas.openxmlformats.org/drawingml/2006/main">
          <a:off x="2955925" y="165100"/>
          <a:ext cx="495300" cy="266700"/>
        </a:xfrm>
        <a:prstGeom xmlns:a="http://schemas.openxmlformats.org/drawingml/2006/main" prst="rect">
          <a:avLst/>
        </a:prstGeom>
      </cdr:spPr>
    </cdr:sp>
  </cdr:relSizeAnchor>
  <cdr:relSizeAnchor xmlns:cdr="http://schemas.openxmlformats.org/drawingml/2006/chartDrawing">
    <cdr:from>
      <cdr:x>0.47033</cdr:x>
      <cdr:y>0.41645</cdr:y>
    </cdr:from>
    <cdr:to>
      <cdr:x>0.54648</cdr:x>
      <cdr:y>0.52062</cdr:y>
    </cdr:to>
    <cdr:sp macro="" textlink="">
      <cdr:nvSpPr>
        <cdr:cNvPr id="4" name="Text Box 3" descr="NI" title="NI"/>
        <cdr:cNvSpPr txBox="1"/>
      </cdr:nvSpPr>
      <cdr:spPr>
        <a:xfrm xmlns:a="http://schemas.openxmlformats.org/drawingml/2006/main">
          <a:off x="3118006" y="1420074"/>
          <a:ext cx="504829" cy="3552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800" b="1" dirty="0">
              <a:solidFill>
                <a:srgbClr val="CEDC00"/>
              </a:solidFill>
              <a:latin typeface="Arial" panose="020B0604020202020204" pitchFamily="34" charset="0"/>
              <a:cs typeface="Arial" panose="020B0604020202020204" pitchFamily="34" charset="0"/>
            </a:rPr>
            <a:t>NI</a:t>
          </a:r>
        </a:p>
      </cdr:txBody>
    </cdr:sp>
  </cdr:relSizeAnchor>
  <cdr:relSizeAnchor xmlns:cdr="http://schemas.openxmlformats.org/drawingml/2006/chartDrawing">
    <cdr:from>
      <cdr:x>0.05774</cdr:x>
      <cdr:y>0.69039</cdr:y>
    </cdr:from>
    <cdr:to>
      <cdr:x>0.10802</cdr:x>
      <cdr:y>0.7699</cdr:y>
    </cdr:to>
    <cdr:pic>
      <cdr:nvPicPr>
        <cdr:cNvPr id="6" name="chart" descr="Decorative" title="Decorative">
          <a:extLst xmlns:a="http://schemas.openxmlformats.org/drawingml/2006/main">
            <a:ext uri="{FF2B5EF4-FFF2-40B4-BE49-F238E27FC236}">
              <a16:creationId xmlns="" xmlns:a16="http://schemas.microsoft.com/office/drawing/2014/main" id="{0EFDF393-AB23-40CA-8419-621CBC09FFCE}"/>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rot="1469759">
          <a:off x="382783" y="2354194"/>
          <a:ext cx="333326" cy="271125"/>
        </a:xfrm>
        <a:prstGeom xmlns:a="http://schemas.openxmlformats.org/drawingml/2006/main" prst="rect">
          <a:avLst/>
        </a:prstGeom>
      </cdr:spPr>
    </cdr:pic>
  </cdr:relSizeAnchor>
  <cdr:relSizeAnchor xmlns:cdr="http://schemas.openxmlformats.org/drawingml/2006/chartDrawing">
    <cdr:from>
      <cdr:x>0</cdr:x>
      <cdr:y>0.74494</cdr:y>
    </cdr:from>
    <cdr:to>
      <cdr:x>0.06679</cdr:x>
      <cdr:y>0.84408</cdr:y>
    </cdr:to>
    <cdr:sp macro="" textlink="">
      <cdr:nvSpPr>
        <cdr:cNvPr id="5" name="TextBox 4">
          <a:extLst xmlns:a="http://schemas.openxmlformats.org/drawingml/2006/main">
            <a:ext uri="{FF2B5EF4-FFF2-40B4-BE49-F238E27FC236}">
              <a16:creationId xmlns="" xmlns:a16="http://schemas.microsoft.com/office/drawing/2014/main" id="{BAEDD265-17EE-4AA4-BDFB-9A022AF7755D}"/>
            </a:ext>
          </a:extLst>
        </cdr:cNvPr>
        <cdr:cNvSpPr txBox="1"/>
      </cdr:nvSpPr>
      <cdr:spPr>
        <a:xfrm xmlns:a="http://schemas.openxmlformats.org/drawingml/2006/main">
          <a:off x="0" y="3755898"/>
          <a:ext cx="668655" cy="49987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r"/>
          <a:r>
            <a:rPr lang="en-GB" sz="2000" dirty="0"/>
            <a:t>0</a:t>
          </a:r>
        </a:p>
      </cdr:txBody>
    </cdr:sp>
  </cdr:relSizeAnchor>
</c:userShapes>
</file>

<file path=ppt/drawings/drawing4.xml><?xml version="1.0" encoding="utf-8"?>
<c:userShapes xmlns:c="http://schemas.openxmlformats.org/drawingml/2006/chart">
  <cdr:relSizeAnchor xmlns:cdr="http://schemas.openxmlformats.org/drawingml/2006/chartDrawing">
    <cdr:from>
      <cdr:x>0.00803</cdr:x>
      <cdr:y>0.77943</cdr:y>
    </cdr:from>
    <cdr:to>
      <cdr:x>0.09633</cdr:x>
      <cdr:y>0.85714</cdr:y>
    </cdr:to>
    <cdr:sp macro="" textlink="">
      <cdr:nvSpPr>
        <cdr:cNvPr id="2" name="Text Box 1"/>
        <cdr:cNvSpPr txBox="1"/>
      </cdr:nvSpPr>
      <cdr:spPr>
        <a:xfrm xmlns:a="http://schemas.openxmlformats.org/drawingml/2006/main">
          <a:off x="51204" y="2494483"/>
          <a:ext cx="563272" cy="248717"/>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GB" sz="1800" dirty="0"/>
            <a:t>         </a:t>
          </a:r>
          <a:r>
            <a:rPr lang="en-GB" sz="1400" dirty="0"/>
            <a:t>0</a:t>
          </a:r>
          <a:endParaRPr lang="en-GB" sz="1800" dirty="0"/>
        </a:p>
      </cdr:txBody>
    </cdr:sp>
  </cdr:relSizeAnchor>
  <cdr:relSizeAnchor xmlns:cdr="http://schemas.openxmlformats.org/drawingml/2006/chartDrawing">
    <cdr:from>
      <cdr:x>0.08174</cdr:x>
      <cdr:y>0.6972</cdr:y>
    </cdr:from>
    <cdr:to>
      <cdr:x>0.13449</cdr:x>
      <cdr:y>0.79901</cdr:y>
    </cdr:to>
    <cdr:sp macro="" textlink="">
      <cdr:nvSpPr>
        <cdr:cNvPr id="3" name="Text Box 2"/>
        <cdr:cNvSpPr txBox="1"/>
      </cdr:nvSpPr>
      <cdr:spPr>
        <a:xfrm xmlns:a="http://schemas.openxmlformats.org/drawingml/2006/main" rot="19490867">
          <a:off x="789507" y="3515227"/>
          <a:ext cx="509431" cy="5133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2800" b="0" dirty="0"/>
            <a:t>=</a:t>
          </a:r>
        </a:p>
      </cdr:txBody>
    </cdr:sp>
  </cdr:relSizeAnchor>
  <cdr:relSizeAnchor xmlns:cdr="http://schemas.openxmlformats.org/drawingml/2006/chartDrawing">
    <cdr:from>
      <cdr:x>0.83995</cdr:x>
      <cdr:y>0.07086</cdr:y>
    </cdr:from>
    <cdr:to>
      <cdr:x>1</cdr:x>
      <cdr:y>0.15771</cdr:y>
    </cdr:to>
    <cdr:sp macro="" textlink="">
      <cdr:nvSpPr>
        <cdr:cNvPr id="5" name="Text Box 4"/>
        <cdr:cNvSpPr txBox="1"/>
      </cdr:nvSpPr>
      <cdr:spPr>
        <a:xfrm xmlns:a="http://schemas.openxmlformats.org/drawingml/2006/main">
          <a:off x="5568391" y="226772"/>
          <a:ext cx="1061009" cy="2779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b="1">
            <a:solidFill>
              <a:srgbClr val="00B0F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0.74208</cdr:x>
      <cdr:y>0.68012</cdr:y>
    </cdr:from>
    <cdr:to>
      <cdr:x>0.89711</cdr:x>
      <cdr:y>0.76774</cdr:y>
    </cdr:to>
    <cdr:sp macro="" textlink="">
      <cdr:nvSpPr>
        <cdr:cNvPr id="2" name="TextBox 1"/>
        <cdr:cNvSpPr txBox="1"/>
      </cdr:nvSpPr>
      <cdr:spPr>
        <a:xfrm xmlns:a="http://schemas.openxmlformats.org/drawingml/2006/main">
          <a:off x="6961309" y="3087209"/>
          <a:ext cx="1454347" cy="39772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GB" sz="1800" b="1" dirty="0">
              <a:solidFill>
                <a:srgbClr val="CEDC00"/>
              </a:solidFill>
              <a:latin typeface="Arial" panose="020B0604020202020204" pitchFamily="34" charset="0"/>
              <a:cs typeface="Arial" panose="020B0604020202020204" pitchFamily="34" charset="0"/>
            </a:rPr>
            <a:t>Confirmed</a:t>
          </a:r>
        </a:p>
      </cdr:txBody>
    </cdr:sp>
  </cdr:relSizeAnchor>
  <cdr:relSizeAnchor xmlns:cdr="http://schemas.openxmlformats.org/drawingml/2006/chartDrawing">
    <cdr:from>
      <cdr:x>0.73901</cdr:x>
      <cdr:y>0.1922</cdr:y>
    </cdr:from>
    <cdr:to>
      <cdr:x>0.87613</cdr:x>
      <cdr:y>0.27981</cdr:y>
    </cdr:to>
    <cdr:sp macro="" textlink="">
      <cdr:nvSpPr>
        <cdr:cNvPr id="3" name="TextBox 1"/>
        <cdr:cNvSpPr txBox="1"/>
      </cdr:nvSpPr>
      <cdr:spPr>
        <a:xfrm xmlns:a="http://schemas.openxmlformats.org/drawingml/2006/main">
          <a:off x="4911364" y="666136"/>
          <a:ext cx="911288" cy="303642"/>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GB" sz="1800" b="1" dirty="0">
              <a:solidFill>
                <a:schemeClr val="tx2">
                  <a:lumMod val="75000"/>
                </a:schemeClr>
              </a:solidFill>
              <a:latin typeface="Arial" panose="020B0604020202020204" pitchFamily="34" charset="0"/>
              <a:cs typeface="Arial" panose="020B0604020202020204" pitchFamily="34" charset="0"/>
            </a:rPr>
            <a:t>Proposed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135"/>
          </a:xfrm>
          <a:prstGeom prst="rect">
            <a:avLst/>
          </a:prstGeom>
        </p:spPr>
        <p:txBody>
          <a:bodyPr vert="horz" lIns="91431" tIns="45715" rIns="91431" bIns="45715" rtlCol="0"/>
          <a:lstStyle>
            <a:lvl1pPr algn="l">
              <a:defRPr sz="1200"/>
            </a:lvl1pPr>
          </a:lstStyle>
          <a:p>
            <a:endParaRPr lang="en-GB" dirty="0"/>
          </a:p>
        </p:txBody>
      </p:sp>
      <p:sp>
        <p:nvSpPr>
          <p:cNvPr id="3" name="Date Placeholder 2"/>
          <p:cNvSpPr>
            <a:spLocks noGrp="1"/>
          </p:cNvSpPr>
          <p:nvPr>
            <p:ph type="dt" sz="quarter" idx="1"/>
          </p:nvPr>
        </p:nvSpPr>
        <p:spPr>
          <a:xfrm>
            <a:off x="3850444" y="1"/>
            <a:ext cx="2945659" cy="498135"/>
          </a:xfrm>
          <a:prstGeom prst="rect">
            <a:avLst/>
          </a:prstGeom>
        </p:spPr>
        <p:txBody>
          <a:bodyPr vert="horz" lIns="91431" tIns="45715" rIns="91431" bIns="45715" rtlCol="0"/>
          <a:lstStyle>
            <a:lvl1pPr algn="r">
              <a:defRPr sz="1200"/>
            </a:lvl1pPr>
          </a:lstStyle>
          <a:p>
            <a:r>
              <a:rPr lang="en-GB" dirty="0" smtClean="0"/>
              <a:t>24/09/2019</a:t>
            </a:r>
            <a:endParaRPr lang="en-GB" dirty="0"/>
          </a:p>
        </p:txBody>
      </p:sp>
      <p:sp>
        <p:nvSpPr>
          <p:cNvPr id="4" name="Footer Placeholder 3"/>
          <p:cNvSpPr>
            <a:spLocks noGrp="1"/>
          </p:cNvSpPr>
          <p:nvPr>
            <p:ph type="ftr" sz="quarter" idx="2"/>
          </p:nvPr>
        </p:nvSpPr>
        <p:spPr>
          <a:xfrm>
            <a:off x="1" y="9430092"/>
            <a:ext cx="2945659" cy="498134"/>
          </a:xfrm>
          <a:prstGeom prst="rect">
            <a:avLst/>
          </a:prstGeom>
        </p:spPr>
        <p:txBody>
          <a:bodyPr vert="horz" lIns="91431" tIns="45715" rIns="91431" bIns="4571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30092"/>
            <a:ext cx="2945659" cy="498134"/>
          </a:xfrm>
          <a:prstGeom prst="rect">
            <a:avLst/>
          </a:prstGeom>
        </p:spPr>
        <p:txBody>
          <a:bodyPr vert="horz" lIns="91431" tIns="45715" rIns="91431" bIns="45715" rtlCol="0" anchor="b"/>
          <a:lstStyle>
            <a:lvl1pPr algn="r">
              <a:defRPr sz="1200"/>
            </a:lvl1pPr>
          </a:lstStyle>
          <a:p>
            <a:fld id="{4E4A4F3D-0E7A-4FCC-9F06-E7C2A90F800F}" type="slidenum">
              <a:rPr lang="en-GB" smtClean="0"/>
              <a:t>‹#›</a:t>
            </a:fld>
            <a:endParaRPr lang="en-GB" dirty="0"/>
          </a:p>
        </p:txBody>
      </p:sp>
    </p:spTree>
    <p:extLst>
      <p:ext uri="{BB962C8B-B14F-4D97-AF65-F5344CB8AC3E}">
        <p14:creationId xmlns:p14="http://schemas.microsoft.com/office/powerpoint/2010/main" val="163891848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1431" tIns="45715" rIns="91431" bIns="45715" rtlCol="0"/>
          <a:lstStyle>
            <a:lvl1pPr algn="l">
              <a:defRPr sz="1200"/>
            </a:lvl1pPr>
          </a:lstStyle>
          <a:p>
            <a:endParaRPr lang="en-GB" dirty="0"/>
          </a:p>
        </p:txBody>
      </p:sp>
      <p:sp>
        <p:nvSpPr>
          <p:cNvPr id="3" name="Date Placeholder 2"/>
          <p:cNvSpPr>
            <a:spLocks noGrp="1"/>
          </p:cNvSpPr>
          <p:nvPr>
            <p:ph type="dt" idx="1"/>
          </p:nvPr>
        </p:nvSpPr>
        <p:spPr>
          <a:xfrm>
            <a:off x="3850444" y="1"/>
            <a:ext cx="2945659" cy="496411"/>
          </a:xfrm>
          <a:prstGeom prst="rect">
            <a:avLst/>
          </a:prstGeom>
        </p:spPr>
        <p:txBody>
          <a:bodyPr vert="horz" lIns="91431" tIns="45715" rIns="91431" bIns="45715" rtlCol="0"/>
          <a:lstStyle>
            <a:lvl1pPr algn="r">
              <a:defRPr sz="1200"/>
            </a:lvl1pPr>
          </a:lstStyle>
          <a:p>
            <a:r>
              <a:rPr lang="en-GB" dirty="0" smtClean="0"/>
              <a:t>24/09/2019</a:t>
            </a:r>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1" tIns="45715" rIns="91431" bIns="45715"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31" tIns="45715" rIns="91431"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0091"/>
            <a:ext cx="2945659" cy="496411"/>
          </a:xfrm>
          <a:prstGeom prst="rect">
            <a:avLst/>
          </a:prstGeom>
        </p:spPr>
        <p:txBody>
          <a:bodyPr vert="horz" lIns="91431" tIns="45715" rIns="91431" bIns="457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31" tIns="45715" rIns="91431" bIns="45715" rtlCol="0" anchor="b"/>
          <a:lstStyle>
            <a:lvl1pPr algn="r">
              <a:defRPr sz="1200"/>
            </a:lvl1pPr>
          </a:lstStyle>
          <a:p>
            <a:fld id="{624427D2-9D77-449E-8C3A-B1666F53B37B}" type="slidenum">
              <a:rPr lang="en-GB" smtClean="0"/>
              <a:pPr/>
              <a:t>‹#›</a:t>
            </a:fld>
            <a:endParaRPr lang="en-GB" dirty="0"/>
          </a:p>
        </p:txBody>
      </p:sp>
    </p:spTree>
    <p:extLst>
      <p:ext uri="{BB962C8B-B14F-4D97-AF65-F5344CB8AC3E}">
        <p14:creationId xmlns:p14="http://schemas.microsoft.com/office/powerpoint/2010/main" val="17208431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1</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61186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10</a:t>
            </a:fld>
            <a:endParaRPr lang="en-GB" dirty="0"/>
          </a:p>
        </p:txBody>
      </p:sp>
    </p:spTree>
    <p:extLst>
      <p:ext uri="{BB962C8B-B14F-4D97-AF65-F5344CB8AC3E}">
        <p14:creationId xmlns:p14="http://schemas.microsoft.com/office/powerpoint/2010/main" val="1895464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B89BB5-7349-4371-9609-0C1E6FB38ABB}" type="slidenum">
              <a:rPr lang="en-GB" smtClean="0"/>
              <a:t>11</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522875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12</a:t>
            </a:fld>
            <a:endParaRPr lang="en-GB" dirty="0"/>
          </a:p>
        </p:txBody>
      </p:sp>
    </p:spTree>
    <p:extLst>
      <p:ext uri="{BB962C8B-B14F-4D97-AF65-F5344CB8AC3E}">
        <p14:creationId xmlns:p14="http://schemas.microsoft.com/office/powerpoint/2010/main" val="2330009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13</a:t>
            </a:fld>
            <a:endParaRPr lang="en-GB" dirty="0"/>
          </a:p>
        </p:txBody>
      </p:sp>
    </p:spTree>
    <p:extLst>
      <p:ext uri="{BB962C8B-B14F-4D97-AF65-F5344CB8AC3E}">
        <p14:creationId xmlns:p14="http://schemas.microsoft.com/office/powerpoint/2010/main" val="1170879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14</a:t>
            </a:fld>
            <a:endParaRPr lang="en-GB" dirty="0"/>
          </a:p>
        </p:txBody>
      </p:sp>
    </p:spTree>
    <p:extLst>
      <p:ext uri="{BB962C8B-B14F-4D97-AF65-F5344CB8AC3E}">
        <p14:creationId xmlns:p14="http://schemas.microsoft.com/office/powerpoint/2010/main" val="3496338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15</a:t>
            </a:fld>
            <a:endParaRPr lang="en-GB" dirty="0"/>
          </a:p>
        </p:txBody>
      </p:sp>
    </p:spTree>
    <p:extLst>
      <p:ext uri="{BB962C8B-B14F-4D97-AF65-F5344CB8AC3E}">
        <p14:creationId xmlns:p14="http://schemas.microsoft.com/office/powerpoint/2010/main" val="1445178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16</a:t>
            </a:fld>
            <a:endParaRPr lang="en-GB" dirty="0"/>
          </a:p>
        </p:txBody>
      </p:sp>
    </p:spTree>
    <p:extLst>
      <p:ext uri="{BB962C8B-B14F-4D97-AF65-F5344CB8AC3E}">
        <p14:creationId xmlns:p14="http://schemas.microsoft.com/office/powerpoint/2010/main" val="1810438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C4B89BB5-7349-4371-9609-0C1E6FB38ABB}" type="slidenum">
              <a:rPr lang="en-GB" smtClean="0"/>
              <a:t>17</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2340569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4B89BB5-7349-4371-9609-0C1E6FB38ABB}" type="slidenum">
              <a:rPr lang="en-GB" smtClean="0"/>
              <a:t>18</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2470207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19</a:t>
            </a:fld>
            <a:endParaRPr lang="en-GB" dirty="0"/>
          </a:p>
        </p:txBody>
      </p:sp>
      <p:sp>
        <p:nvSpPr>
          <p:cNvPr id="5" name="Date Placeholder 4"/>
          <p:cNvSpPr>
            <a:spLocks noGrp="1"/>
          </p:cNvSpPr>
          <p:nvPr>
            <p:ph type="dt" idx="11"/>
          </p:nvPr>
        </p:nvSpPr>
        <p:spPr/>
        <p:txBody>
          <a:bodyPr/>
          <a:lstStyle/>
          <a:p>
            <a:r>
              <a:rPr lang="en-GB" dirty="0"/>
              <a:t>24/09/2019</a:t>
            </a:r>
          </a:p>
        </p:txBody>
      </p:sp>
    </p:spTree>
    <p:extLst>
      <p:ext uri="{BB962C8B-B14F-4D97-AF65-F5344CB8AC3E}">
        <p14:creationId xmlns:p14="http://schemas.microsoft.com/office/powerpoint/2010/main" val="669707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2</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2094547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20</a:t>
            </a:fld>
            <a:endParaRPr lang="en-GB"/>
          </a:p>
        </p:txBody>
      </p:sp>
    </p:spTree>
    <p:extLst>
      <p:ext uri="{BB962C8B-B14F-4D97-AF65-F5344CB8AC3E}">
        <p14:creationId xmlns:p14="http://schemas.microsoft.com/office/powerpoint/2010/main" val="2704986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21</a:t>
            </a:fld>
            <a:endParaRPr lang="en-GB"/>
          </a:p>
        </p:txBody>
      </p:sp>
    </p:spTree>
    <p:extLst>
      <p:ext uri="{BB962C8B-B14F-4D97-AF65-F5344CB8AC3E}">
        <p14:creationId xmlns:p14="http://schemas.microsoft.com/office/powerpoint/2010/main" val="3098828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22</a:t>
            </a:fld>
            <a:endParaRPr lang="en-GB"/>
          </a:p>
        </p:txBody>
      </p:sp>
    </p:spTree>
    <p:extLst>
      <p:ext uri="{BB962C8B-B14F-4D97-AF65-F5344CB8AC3E}">
        <p14:creationId xmlns:p14="http://schemas.microsoft.com/office/powerpoint/2010/main" val="2037577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23</a:t>
            </a:fld>
            <a:endParaRPr lang="en-GB"/>
          </a:p>
        </p:txBody>
      </p:sp>
    </p:spTree>
    <p:extLst>
      <p:ext uri="{BB962C8B-B14F-4D97-AF65-F5344CB8AC3E}">
        <p14:creationId xmlns:p14="http://schemas.microsoft.com/office/powerpoint/2010/main" val="1824904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24</a:t>
            </a:fld>
            <a:endParaRPr lang="en-GB"/>
          </a:p>
        </p:txBody>
      </p:sp>
    </p:spTree>
    <p:extLst>
      <p:ext uri="{BB962C8B-B14F-4D97-AF65-F5344CB8AC3E}">
        <p14:creationId xmlns:p14="http://schemas.microsoft.com/office/powerpoint/2010/main" val="533220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Date Placeholder 3"/>
          <p:cNvSpPr>
            <a:spLocks noGrp="1"/>
          </p:cNvSpPr>
          <p:nvPr>
            <p:ph type="dt" idx="1"/>
          </p:nvPr>
        </p:nvSpPr>
        <p:spPr/>
        <p:txBody>
          <a:bodyPr/>
          <a:lstStyle/>
          <a:p>
            <a:r>
              <a:rPr lang="en-GB"/>
              <a:t>24/09/2019</a:t>
            </a:r>
            <a:endParaRPr lang="en-GB" dirty="0"/>
          </a:p>
        </p:txBody>
      </p:sp>
      <p:sp>
        <p:nvSpPr>
          <p:cNvPr id="5" name="Slide Number Placeholder 4"/>
          <p:cNvSpPr>
            <a:spLocks noGrp="1"/>
          </p:cNvSpPr>
          <p:nvPr>
            <p:ph type="sldNum" sz="quarter" idx="5"/>
          </p:nvPr>
        </p:nvSpPr>
        <p:spPr/>
        <p:txBody>
          <a:bodyPr/>
          <a:lstStyle/>
          <a:p>
            <a:fld id="{624427D2-9D77-449E-8C3A-B1666F53B37B}" type="slidenum">
              <a:rPr lang="en-GB" smtClean="0"/>
              <a:pPr/>
              <a:t>26</a:t>
            </a:fld>
            <a:endParaRPr lang="en-GB" dirty="0"/>
          </a:p>
        </p:txBody>
      </p:sp>
    </p:spTree>
    <p:extLst>
      <p:ext uri="{BB962C8B-B14F-4D97-AF65-F5344CB8AC3E}">
        <p14:creationId xmlns:p14="http://schemas.microsoft.com/office/powerpoint/2010/main" val="2608680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27</a:t>
            </a:fld>
            <a:endParaRPr lang="en-GB" dirty="0"/>
          </a:p>
        </p:txBody>
      </p:sp>
      <p:sp>
        <p:nvSpPr>
          <p:cNvPr id="5" name="Date Placeholder 4"/>
          <p:cNvSpPr>
            <a:spLocks noGrp="1"/>
          </p:cNvSpPr>
          <p:nvPr>
            <p:ph type="dt" idx="11"/>
          </p:nvPr>
        </p:nvSpPr>
        <p:spPr/>
        <p:txBody>
          <a:bodyPr/>
          <a:lstStyle/>
          <a:p>
            <a:r>
              <a:rPr lang="en-GB" dirty="0"/>
              <a:t>24/09/2019</a:t>
            </a:r>
          </a:p>
        </p:txBody>
      </p:sp>
    </p:spTree>
    <p:extLst>
      <p:ext uri="{BB962C8B-B14F-4D97-AF65-F5344CB8AC3E}">
        <p14:creationId xmlns:p14="http://schemas.microsoft.com/office/powerpoint/2010/main" val="2977429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28</a:t>
            </a:fld>
            <a:endParaRPr lang="en-GB" dirty="0"/>
          </a:p>
        </p:txBody>
      </p:sp>
      <p:sp>
        <p:nvSpPr>
          <p:cNvPr id="5" name="Date Placeholder 4"/>
          <p:cNvSpPr>
            <a:spLocks noGrp="1"/>
          </p:cNvSpPr>
          <p:nvPr>
            <p:ph type="dt" idx="11"/>
          </p:nvPr>
        </p:nvSpPr>
        <p:spPr/>
        <p:txBody>
          <a:bodyPr/>
          <a:lstStyle/>
          <a:p>
            <a:r>
              <a:rPr lang="en-GB" dirty="0"/>
              <a:t>24/09/2019</a:t>
            </a:r>
          </a:p>
        </p:txBody>
      </p:sp>
    </p:spTree>
    <p:extLst>
      <p:ext uri="{BB962C8B-B14F-4D97-AF65-F5344CB8AC3E}">
        <p14:creationId xmlns:p14="http://schemas.microsoft.com/office/powerpoint/2010/main" val="4142159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29</a:t>
            </a:fld>
            <a:endParaRPr lang="en-GB" dirty="0"/>
          </a:p>
        </p:txBody>
      </p:sp>
      <p:sp>
        <p:nvSpPr>
          <p:cNvPr id="5" name="Date Placeholder 4"/>
          <p:cNvSpPr>
            <a:spLocks noGrp="1"/>
          </p:cNvSpPr>
          <p:nvPr>
            <p:ph type="dt" idx="11"/>
          </p:nvPr>
        </p:nvSpPr>
        <p:spPr/>
        <p:txBody>
          <a:bodyPr/>
          <a:lstStyle/>
          <a:p>
            <a:r>
              <a:rPr lang="en-GB" dirty="0"/>
              <a:t>24/09/2019</a:t>
            </a:r>
          </a:p>
        </p:txBody>
      </p:sp>
    </p:spTree>
    <p:extLst>
      <p:ext uri="{BB962C8B-B14F-4D97-AF65-F5344CB8AC3E}">
        <p14:creationId xmlns:p14="http://schemas.microsoft.com/office/powerpoint/2010/main" val="1064897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30</a:t>
            </a:fld>
            <a:endParaRPr lang="en-GB" dirty="0"/>
          </a:p>
        </p:txBody>
      </p:sp>
      <p:sp>
        <p:nvSpPr>
          <p:cNvPr id="5" name="Date Placeholder 4"/>
          <p:cNvSpPr>
            <a:spLocks noGrp="1"/>
          </p:cNvSpPr>
          <p:nvPr>
            <p:ph type="dt" idx="11"/>
          </p:nvPr>
        </p:nvSpPr>
        <p:spPr/>
        <p:txBody>
          <a:bodyPr/>
          <a:lstStyle/>
          <a:p>
            <a:r>
              <a:rPr lang="en-GB" dirty="0"/>
              <a:t>24/09/2019</a:t>
            </a:r>
          </a:p>
        </p:txBody>
      </p:sp>
    </p:spTree>
    <p:extLst>
      <p:ext uri="{BB962C8B-B14F-4D97-AF65-F5344CB8AC3E}">
        <p14:creationId xmlns:p14="http://schemas.microsoft.com/office/powerpoint/2010/main" val="1695045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Publication cycle</a:t>
            </a:r>
          </a:p>
          <a:p>
            <a:endParaRPr lang="en-GB" dirty="0" smtClean="0"/>
          </a:p>
          <a:p>
            <a:r>
              <a:rPr lang="en-GB" dirty="0" smtClean="0"/>
              <a:t>Plus</a:t>
            </a:r>
            <a:r>
              <a:rPr lang="en-GB" baseline="0" dirty="0" smtClean="0"/>
              <a:t> women in NI – every 18months to 2 years</a:t>
            </a:r>
          </a:p>
          <a:p>
            <a:endParaRPr lang="en-GB" baseline="0" dirty="0" smtClean="0"/>
          </a:p>
          <a:p>
            <a:r>
              <a:rPr lang="en-GB" baseline="0" dirty="0" smtClean="0"/>
              <a:t>Draw attention to additional pieces published – work quality, self employment topic paper</a:t>
            </a:r>
          </a:p>
          <a:p>
            <a:endParaRPr lang="en-GB" baseline="0" dirty="0" smtClean="0"/>
          </a:p>
          <a:p>
            <a:r>
              <a:rPr lang="en-GB" baseline="0" dirty="0" smtClean="0"/>
              <a:t>COVID impact on publications to some extent – delayed publication of annual report until September, originally planned for June….but other outputs maintained on schedule</a:t>
            </a:r>
          </a:p>
          <a:p>
            <a:endParaRPr lang="en-GB" baseline="0" dirty="0" smtClean="0"/>
          </a:p>
          <a:p>
            <a:r>
              <a:rPr lang="en-GB" baseline="0" dirty="0" smtClean="0"/>
              <a:t>COVID impact on data collection. LFS</a:t>
            </a:r>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3</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3581572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31</a:t>
            </a:fld>
            <a:endParaRPr lang="en-GB" dirty="0"/>
          </a:p>
        </p:txBody>
      </p:sp>
      <p:sp>
        <p:nvSpPr>
          <p:cNvPr id="5" name="Date Placeholder 4"/>
          <p:cNvSpPr>
            <a:spLocks noGrp="1"/>
          </p:cNvSpPr>
          <p:nvPr>
            <p:ph type="dt" idx="11"/>
          </p:nvPr>
        </p:nvSpPr>
        <p:spPr/>
        <p:txBody>
          <a:bodyPr/>
          <a:lstStyle/>
          <a:p>
            <a:r>
              <a:rPr lang="en-GB" dirty="0"/>
              <a:t>24/09/2019</a:t>
            </a:r>
          </a:p>
        </p:txBody>
      </p:sp>
    </p:spTree>
    <p:extLst>
      <p:ext uri="{BB962C8B-B14F-4D97-AF65-F5344CB8AC3E}">
        <p14:creationId xmlns:p14="http://schemas.microsoft.com/office/powerpoint/2010/main" val="10894520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32</a:t>
            </a:fld>
            <a:endParaRPr lang="en-GB" dirty="0"/>
          </a:p>
        </p:txBody>
      </p:sp>
      <p:sp>
        <p:nvSpPr>
          <p:cNvPr id="5" name="Date Placeholder 4"/>
          <p:cNvSpPr>
            <a:spLocks noGrp="1"/>
          </p:cNvSpPr>
          <p:nvPr>
            <p:ph type="dt" idx="11"/>
          </p:nvPr>
        </p:nvSpPr>
        <p:spPr/>
        <p:txBody>
          <a:bodyPr/>
          <a:lstStyle/>
          <a:p>
            <a:r>
              <a:rPr lang="en-GB" dirty="0"/>
              <a:t>24/09/2019</a:t>
            </a:r>
          </a:p>
        </p:txBody>
      </p:sp>
    </p:spTree>
    <p:extLst>
      <p:ext uri="{BB962C8B-B14F-4D97-AF65-F5344CB8AC3E}">
        <p14:creationId xmlns:p14="http://schemas.microsoft.com/office/powerpoint/2010/main" val="2245421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r>
              <a:rPr lang="en-GB"/>
              <a:t>24/09/2019</a:t>
            </a:r>
            <a:endParaRPr lang="en-GB" dirty="0"/>
          </a:p>
        </p:txBody>
      </p:sp>
      <p:sp>
        <p:nvSpPr>
          <p:cNvPr id="5" name="Slide Number Placeholder 4"/>
          <p:cNvSpPr>
            <a:spLocks noGrp="1"/>
          </p:cNvSpPr>
          <p:nvPr>
            <p:ph type="sldNum" sz="quarter" idx="5"/>
          </p:nvPr>
        </p:nvSpPr>
        <p:spPr/>
        <p:txBody>
          <a:bodyPr/>
          <a:lstStyle/>
          <a:p>
            <a:fld id="{624427D2-9D77-449E-8C3A-B1666F53B37B}" type="slidenum">
              <a:rPr lang="en-GB" smtClean="0"/>
              <a:pPr/>
              <a:t>33</a:t>
            </a:fld>
            <a:endParaRPr lang="en-GB" dirty="0"/>
          </a:p>
        </p:txBody>
      </p:sp>
    </p:spTree>
    <p:extLst>
      <p:ext uri="{BB962C8B-B14F-4D97-AF65-F5344CB8AC3E}">
        <p14:creationId xmlns:p14="http://schemas.microsoft.com/office/powerpoint/2010/main" val="2252726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BRES collects</a:t>
            </a:r>
            <a:r>
              <a:rPr lang="en-GB" baseline="0" dirty="0" smtClean="0"/>
              <a:t> employee job data at a local unit level so can provide a geography split of the data as well as an industry split.</a:t>
            </a:r>
          </a:p>
          <a:p>
            <a:r>
              <a:rPr lang="en-GB" baseline="0" dirty="0" smtClean="0"/>
              <a:t>BRES as the title suggests is also the main survey within ELMS that updates the business register – </a:t>
            </a:r>
            <a:r>
              <a:rPr lang="en-GB" baseline="0" dirty="0" err="1" smtClean="0"/>
              <a:t>ie</a:t>
            </a:r>
            <a:r>
              <a:rPr lang="en-GB" baseline="0" dirty="0" smtClean="0"/>
              <a:t> information taken from BRES is used for SIC codes, addresses, contact details, number of local units, activity transfers</a:t>
            </a:r>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35</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23470515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smtClean="0"/>
              <a:t>To refresh your memories we have a 4-year survey cycle.</a:t>
            </a:r>
          </a:p>
          <a:p>
            <a:pPr marL="0" indent="0">
              <a:buFont typeface="Arial" panose="020B0604020202020204" pitchFamily="34" charset="0"/>
              <a:buNone/>
            </a:pPr>
            <a:r>
              <a:rPr lang="en-GB" baseline="0" dirty="0" smtClean="0"/>
              <a:t>A full census and a big BRES allow disaggregation of the data to all geographies and industry levels.</a:t>
            </a:r>
          </a:p>
          <a:p>
            <a:pPr marL="0" indent="0">
              <a:buFont typeface="Arial" panose="020B0604020202020204" pitchFamily="34" charset="0"/>
              <a:buNone/>
            </a:pPr>
            <a:r>
              <a:rPr lang="en-GB" baseline="0" dirty="0" smtClean="0"/>
              <a:t>A small </a:t>
            </a:r>
            <a:r>
              <a:rPr lang="en-GB" baseline="0" dirty="0" err="1" smtClean="0"/>
              <a:t>bres</a:t>
            </a:r>
            <a:r>
              <a:rPr lang="en-GB" baseline="0" dirty="0" smtClean="0"/>
              <a:t> produces results at DCA and headline only – but we will keep the small BRES as that is what you have told us to do.</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BRES 2019 should have been a census year but the decision was taken within the branch that it would be a big BRES as we were undergoing a data transformation and the resources were not available to process 55K forms</a:t>
            </a:r>
          </a:p>
          <a:p>
            <a:pPr marL="0" indent="0">
              <a:buFont typeface="Arial" panose="020B0604020202020204" pitchFamily="34" charset="0"/>
              <a:buNone/>
            </a:pPr>
            <a:r>
              <a:rPr lang="en-GB" baseline="0" dirty="0" smtClean="0"/>
              <a:t>Also we are continually trying to reduce burden on business so from a users perspective the output would be the same but we would have reduced our survey burden.</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baseline="0" dirty="0" smtClean="0"/>
              <a:t>Errors around big BRES data are in the region of &lt;1% at DCA and Section Level and remain relatively low at other </a:t>
            </a:r>
            <a:r>
              <a:rPr lang="en-GB" baseline="0" dirty="0" err="1" smtClean="0"/>
              <a:t>disaggregations</a:t>
            </a:r>
            <a:r>
              <a:rPr lang="en-GB" baseline="0" dirty="0" smtClean="0"/>
              <a:t> &lt;2% so still an extremely </a:t>
            </a:r>
            <a:r>
              <a:rPr lang="en-GB" baseline="0" smtClean="0"/>
              <a:t>accurate dataset</a:t>
            </a:r>
          </a:p>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624427D2-9D77-449E-8C3A-B1666F53B37B}" type="slidenum">
              <a:rPr lang="en-GB" smtClean="0"/>
              <a:pPr/>
              <a:t>37</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4198702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38</a:t>
            </a:fld>
            <a:endParaRPr lang="en-GB" dirty="0"/>
          </a:p>
        </p:txBody>
      </p:sp>
    </p:spTree>
    <p:extLst>
      <p:ext uri="{BB962C8B-B14F-4D97-AF65-F5344CB8AC3E}">
        <p14:creationId xmlns:p14="http://schemas.microsoft.com/office/powerpoint/2010/main" val="1340710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624427D2-9D77-449E-8C3A-B1666F53B37B}" type="slidenum">
              <a:rPr lang="en-GB" smtClean="0"/>
              <a:pPr/>
              <a:t>39</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4552929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Another push to increase the number of businesses using </a:t>
            </a:r>
            <a:r>
              <a:rPr lang="en-GB" baseline="0" dirty="0" err="1" smtClean="0"/>
              <a:t>webforms</a:t>
            </a:r>
            <a:r>
              <a:rPr lang="en-GB" baseline="0" dirty="0" smtClean="0"/>
              <a:t> which have replaced our </a:t>
            </a:r>
            <a:r>
              <a:rPr lang="en-GB" baseline="0" dirty="0" err="1" smtClean="0"/>
              <a:t>eForms</a:t>
            </a:r>
            <a:endParaRPr lang="en-GB" baseline="0" dirty="0" smtClean="0"/>
          </a:p>
          <a:p>
            <a:r>
              <a:rPr lang="en-GB" baseline="0" dirty="0" smtClean="0"/>
              <a:t>800 from proving</a:t>
            </a:r>
          </a:p>
          <a:p>
            <a:r>
              <a:rPr lang="en-GB" baseline="0" dirty="0" smtClean="0"/>
              <a:t>2,200 a boost in anticipation of a reduced sample size</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624427D2-9D77-449E-8C3A-B1666F53B37B}" type="slidenum">
              <a:rPr lang="en-GB" smtClean="0"/>
              <a:pPr/>
              <a:t>42</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2261479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44</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33816041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47</a:t>
            </a:fld>
            <a:endParaRPr lang="en-GB"/>
          </a:p>
        </p:txBody>
      </p:sp>
    </p:spTree>
    <p:extLst>
      <p:ext uri="{BB962C8B-B14F-4D97-AF65-F5344CB8AC3E}">
        <p14:creationId xmlns:p14="http://schemas.microsoft.com/office/powerpoint/2010/main" val="811309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4</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31023023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624427D2-9D77-449E-8C3A-B1666F53B37B}" type="slidenum">
              <a:rPr lang="en-GB" smtClean="0"/>
              <a:pPr/>
              <a:t>48</a:t>
            </a:fld>
            <a:endParaRPr lang="en-GB"/>
          </a:p>
        </p:txBody>
      </p:sp>
    </p:spTree>
    <p:extLst>
      <p:ext uri="{BB962C8B-B14F-4D97-AF65-F5344CB8AC3E}">
        <p14:creationId xmlns:p14="http://schemas.microsoft.com/office/powerpoint/2010/main" val="14584866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49</a:t>
            </a:fld>
            <a:endParaRPr lang="en-GB"/>
          </a:p>
        </p:txBody>
      </p:sp>
    </p:spTree>
    <p:extLst>
      <p:ext uri="{BB962C8B-B14F-4D97-AF65-F5344CB8AC3E}">
        <p14:creationId xmlns:p14="http://schemas.microsoft.com/office/powerpoint/2010/main" val="5455275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smtClean="0"/>
          </a:p>
        </p:txBody>
      </p:sp>
      <p:sp>
        <p:nvSpPr>
          <p:cNvPr id="4" name="Slide Number Placeholder 3"/>
          <p:cNvSpPr>
            <a:spLocks noGrp="1"/>
          </p:cNvSpPr>
          <p:nvPr>
            <p:ph type="sldNum" sz="quarter" idx="10"/>
          </p:nvPr>
        </p:nvSpPr>
        <p:spPr/>
        <p:txBody>
          <a:bodyPr/>
          <a:lstStyle/>
          <a:p>
            <a:fld id="{624427D2-9D77-449E-8C3A-B1666F53B37B}" type="slidenum">
              <a:rPr lang="en-GB" smtClean="0"/>
              <a:pPr/>
              <a:t>50</a:t>
            </a:fld>
            <a:endParaRPr lang="en-GB"/>
          </a:p>
        </p:txBody>
      </p:sp>
    </p:spTree>
    <p:extLst>
      <p:ext uri="{BB962C8B-B14F-4D97-AF65-F5344CB8AC3E}">
        <p14:creationId xmlns:p14="http://schemas.microsoft.com/office/powerpoint/2010/main" val="41064638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51</a:t>
            </a:fld>
            <a:endParaRPr lang="en-GB"/>
          </a:p>
        </p:txBody>
      </p:sp>
    </p:spTree>
    <p:extLst>
      <p:ext uri="{BB962C8B-B14F-4D97-AF65-F5344CB8AC3E}">
        <p14:creationId xmlns:p14="http://schemas.microsoft.com/office/powerpoint/2010/main" val="30935401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52</a:t>
            </a:fld>
            <a:endParaRPr lang="en-GB"/>
          </a:p>
        </p:txBody>
      </p:sp>
    </p:spTree>
    <p:extLst>
      <p:ext uri="{BB962C8B-B14F-4D97-AF65-F5344CB8AC3E}">
        <p14:creationId xmlns:p14="http://schemas.microsoft.com/office/powerpoint/2010/main" val="24789164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53</a:t>
            </a:fld>
            <a:endParaRPr lang="en-GB"/>
          </a:p>
        </p:txBody>
      </p:sp>
    </p:spTree>
    <p:extLst>
      <p:ext uri="{BB962C8B-B14F-4D97-AF65-F5344CB8AC3E}">
        <p14:creationId xmlns:p14="http://schemas.microsoft.com/office/powerpoint/2010/main" val="36008181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54</a:t>
            </a:fld>
            <a:endParaRPr lang="en-GB"/>
          </a:p>
        </p:txBody>
      </p:sp>
    </p:spTree>
    <p:extLst>
      <p:ext uri="{BB962C8B-B14F-4D97-AF65-F5344CB8AC3E}">
        <p14:creationId xmlns:p14="http://schemas.microsoft.com/office/powerpoint/2010/main" val="42680403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aseline="0" dirty="0" smtClean="0"/>
          </a:p>
        </p:txBody>
      </p:sp>
      <p:sp>
        <p:nvSpPr>
          <p:cNvPr id="4" name="Slide Number Placeholder 3"/>
          <p:cNvSpPr>
            <a:spLocks noGrp="1"/>
          </p:cNvSpPr>
          <p:nvPr>
            <p:ph type="sldNum" sz="quarter" idx="10"/>
          </p:nvPr>
        </p:nvSpPr>
        <p:spPr/>
        <p:txBody>
          <a:bodyPr/>
          <a:lstStyle/>
          <a:p>
            <a:fld id="{624427D2-9D77-449E-8C3A-B1666F53B37B}" type="slidenum">
              <a:rPr lang="en-GB" smtClean="0"/>
              <a:pPr/>
              <a:t>55</a:t>
            </a:fld>
            <a:endParaRPr lang="en-GB"/>
          </a:p>
        </p:txBody>
      </p:sp>
    </p:spTree>
    <p:extLst>
      <p:ext uri="{BB962C8B-B14F-4D97-AF65-F5344CB8AC3E}">
        <p14:creationId xmlns:p14="http://schemas.microsoft.com/office/powerpoint/2010/main" val="27034009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56</a:t>
            </a:fld>
            <a:endParaRPr lang="en-GB"/>
          </a:p>
        </p:txBody>
      </p:sp>
    </p:spTree>
    <p:extLst>
      <p:ext uri="{BB962C8B-B14F-4D97-AF65-F5344CB8AC3E}">
        <p14:creationId xmlns:p14="http://schemas.microsoft.com/office/powerpoint/2010/main" val="16817006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57</a:t>
            </a:fld>
            <a:endParaRPr lang="en-GB"/>
          </a:p>
        </p:txBody>
      </p:sp>
    </p:spTree>
    <p:extLst>
      <p:ext uri="{BB962C8B-B14F-4D97-AF65-F5344CB8AC3E}">
        <p14:creationId xmlns:p14="http://schemas.microsoft.com/office/powerpoint/2010/main" val="32725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5</a:t>
            </a:fld>
            <a:endParaRPr lang="en-GB" dirty="0"/>
          </a:p>
        </p:txBody>
      </p:sp>
    </p:spTree>
    <p:extLst>
      <p:ext uri="{BB962C8B-B14F-4D97-AF65-F5344CB8AC3E}">
        <p14:creationId xmlns:p14="http://schemas.microsoft.com/office/powerpoint/2010/main" val="42791432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58</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11637141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59</a:t>
            </a:fld>
            <a:endParaRPr lang="en-GB" dirty="0"/>
          </a:p>
        </p:txBody>
      </p:sp>
    </p:spTree>
    <p:extLst>
      <p:ext uri="{BB962C8B-B14F-4D97-AF65-F5344CB8AC3E}">
        <p14:creationId xmlns:p14="http://schemas.microsoft.com/office/powerpoint/2010/main" val="2256195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60</a:t>
            </a:fld>
            <a:endParaRPr lang="en-GB" dirty="0"/>
          </a:p>
        </p:txBody>
      </p:sp>
    </p:spTree>
    <p:extLst>
      <p:ext uri="{BB962C8B-B14F-4D97-AF65-F5344CB8AC3E}">
        <p14:creationId xmlns:p14="http://schemas.microsoft.com/office/powerpoint/2010/main" val="33816256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624427D2-9D77-449E-8C3A-B1666F53B37B}" type="slidenum">
              <a:rPr lang="en-GB" smtClean="0"/>
              <a:pPr/>
              <a:t>61</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29120385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62</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1752994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65</a:t>
            </a:fld>
            <a:endParaRPr lang="en-GB" dirty="0"/>
          </a:p>
        </p:txBody>
      </p:sp>
    </p:spTree>
    <p:extLst>
      <p:ext uri="{BB962C8B-B14F-4D97-AF65-F5344CB8AC3E}">
        <p14:creationId xmlns:p14="http://schemas.microsoft.com/office/powerpoint/2010/main" val="35396529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66</a:t>
            </a:fld>
            <a:endParaRPr lang="en-GB" dirty="0"/>
          </a:p>
        </p:txBody>
      </p:sp>
    </p:spTree>
    <p:extLst>
      <p:ext uri="{BB962C8B-B14F-4D97-AF65-F5344CB8AC3E}">
        <p14:creationId xmlns:p14="http://schemas.microsoft.com/office/powerpoint/2010/main" val="10926754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67</a:t>
            </a:fld>
            <a:endParaRPr lang="en-GB" dirty="0"/>
          </a:p>
        </p:txBody>
      </p:sp>
    </p:spTree>
    <p:extLst>
      <p:ext uri="{BB962C8B-B14F-4D97-AF65-F5344CB8AC3E}">
        <p14:creationId xmlns:p14="http://schemas.microsoft.com/office/powerpoint/2010/main" val="6517222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69</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10024764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70</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735702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4427D2-9D77-449E-8C3A-B1666F53B37B}" type="slidenum">
              <a:rPr lang="en-GB" smtClean="0"/>
              <a:pPr/>
              <a:t>6</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1388164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C4B89BB5-7349-4371-9609-0C1E6FB38ABB}" type="slidenum">
              <a:rPr lang="en-GB" smtClean="0"/>
              <a:t>7</a:t>
            </a:fld>
            <a:endParaRPr lang="en-GB" dirty="0"/>
          </a:p>
        </p:txBody>
      </p:sp>
      <p:sp>
        <p:nvSpPr>
          <p:cNvPr id="5" name="Date Placeholder 4"/>
          <p:cNvSpPr>
            <a:spLocks noGrp="1"/>
          </p:cNvSpPr>
          <p:nvPr>
            <p:ph type="dt" idx="11"/>
          </p:nvPr>
        </p:nvSpPr>
        <p:spPr/>
        <p:txBody>
          <a:bodyPr/>
          <a:lstStyle/>
          <a:p>
            <a:r>
              <a:rPr lang="en-GB" dirty="0" smtClean="0"/>
              <a:t>24/09/2019</a:t>
            </a:r>
            <a:endParaRPr lang="en-GB" dirty="0"/>
          </a:p>
        </p:txBody>
      </p:sp>
    </p:spTree>
    <p:extLst>
      <p:ext uri="{BB962C8B-B14F-4D97-AF65-F5344CB8AC3E}">
        <p14:creationId xmlns:p14="http://schemas.microsoft.com/office/powerpoint/2010/main" val="2251034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8</a:t>
            </a:fld>
            <a:endParaRPr lang="en-GB" dirty="0"/>
          </a:p>
        </p:txBody>
      </p:sp>
    </p:spTree>
    <p:extLst>
      <p:ext uri="{BB962C8B-B14F-4D97-AF65-F5344CB8AC3E}">
        <p14:creationId xmlns:p14="http://schemas.microsoft.com/office/powerpoint/2010/main" val="1942624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Date Placeholder 3"/>
          <p:cNvSpPr>
            <a:spLocks noGrp="1"/>
          </p:cNvSpPr>
          <p:nvPr>
            <p:ph type="dt" idx="10"/>
          </p:nvPr>
        </p:nvSpPr>
        <p:spPr/>
        <p:txBody>
          <a:bodyPr/>
          <a:lstStyle/>
          <a:p>
            <a:r>
              <a:rPr lang="en-GB" smtClean="0"/>
              <a:t>24/09/2019</a:t>
            </a:r>
            <a:endParaRPr lang="en-GB" dirty="0"/>
          </a:p>
        </p:txBody>
      </p:sp>
      <p:sp>
        <p:nvSpPr>
          <p:cNvPr id="5" name="Slide Number Placeholder 4"/>
          <p:cNvSpPr>
            <a:spLocks noGrp="1"/>
          </p:cNvSpPr>
          <p:nvPr>
            <p:ph type="sldNum" sz="quarter" idx="11"/>
          </p:nvPr>
        </p:nvSpPr>
        <p:spPr/>
        <p:txBody>
          <a:bodyPr/>
          <a:lstStyle/>
          <a:p>
            <a:fld id="{624427D2-9D77-449E-8C3A-B1666F53B37B}" type="slidenum">
              <a:rPr lang="en-GB" smtClean="0"/>
              <a:pPr/>
              <a:t>9</a:t>
            </a:fld>
            <a:endParaRPr lang="en-GB" dirty="0"/>
          </a:p>
        </p:txBody>
      </p:sp>
    </p:spTree>
    <p:extLst>
      <p:ext uri="{BB962C8B-B14F-4D97-AF65-F5344CB8AC3E}">
        <p14:creationId xmlns:p14="http://schemas.microsoft.com/office/powerpoint/2010/main" val="1109270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Freeform 22"/>
          <p:cNvSpPr/>
          <p:nvPr userDrawn="1"/>
        </p:nvSpPr>
        <p:spPr>
          <a:xfrm rot="20153357">
            <a:off x="-292151" y="1284705"/>
            <a:ext cx="3052125" cy="1566466"/>
          </a:xfrm>
          <a:custGeom>
            <a:avLst/>
            <a:gdLst>
              <a:gd name="connsiteX0" fmla="*/ 3052125 w 3052125"/>
              <a:gd name="connsiteY0" fmla="*/ 0 h 1566466"/>
              <a:gd name="connsiteX1" fmla="*/ 3052125 w 3052125"/>
              <a:gd name="connsiteY1" fmla="*/ 1566466 h 1566466"/>
              <a:gd name="connsiteX2" fmla="*/ 0 w 3052125"/>
              <a:gd name="connsiteY2" fmla="*/ 1566466 h 1566466"/>
              <a:gd name="connsiteX3" fmla="*/ 0 w 3052125"/>
              <a:gd name="connsiteY3" fmla="*/ 1156661 h 1566466"/>
              <a:gd name="connsiteX4" fmla="*/ 517659 w 3052125"/>
              <a:gd name="connsiteY4" fmla="*/ 0 h 156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2125" h="1566466">
                <a:moveTo>
                  <a:pt x="3052125" y="0"/>
                </a:moveTo>
                <a:lnTo>
                  <a:pt x="3052125" y="1566466"/>
                </a:lnTo>
                <a:lnTo>
                  <a:pt x="0" y="1566466"/>
                </a:lnTo>
                <a:lnTo>
                  <a:pt x="0" y="1156661"/>
                </a:lnTo>
                <a:lnTo>
                  <a:pt x="517659" y="0"/>
                </a:lnTo>
                <a:close/>
              </a:path>
            </a:pathLst>
          </a:custGeom>
          <a:solidFill>
            <a:srgbClr val="CCD60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endParaRPr>
          </a:p>
        </p:txBody>
      </p:sp>
      <p:sp>
        <p:nvSpPr>
          <p:cNvPr id="44" name="Freeform 43"/>
          <p:cNvSpPr/>
          <p:nvPr userDrawn="1"/>
        </p:nvSpPr>
        <p:spPr>
          <a:xfrm rot="11061754">
            <a:off x="-36601" y="-16739"/>
            <a:ext cx="12462172" cy="7151460"/>
          </a:xfrm>
          <a:custGeom>
            <a:avLst/>
            <a:gdLst>
              <a:gd name="connsiteX0" fmla="*/ 6282143 w 12462172"/>
              <a:gd name="connsiteY0" fmla="*/ 7150527 h 7151460"/>
              <a:gd name="connsiteX1" fmla="*/ 6222588 w 12462172"/>
              <a:gd name="connsiteY1" fmla="*/ 7151460 h 7151460"/>
              <a:gd name="connsiteX2" fmla="*/ 488931 w 12462172"/>
              <a:gd name="connsiteY2" fmla="*/ 7151459 h 7151460"/>
              <a:gd name="connsiteX3" fmla="*/ 0 w 12462172"/>
              <a:gd name="connsiteY3" fmla="*/ 742496 h 7151460"/>
              <a:gd name="connsiteX4" fmla="*/ 9732734 w 12462172"/>
              <a:gd name="connsiteY4" fmla="*/ 0 h 7151460"/>
              <a:gd name="connsiteX5" fmla="*/ 9745798 w 12462172"/>
              <a:gd name="connsiteY5" fmla="*/ 4920 h 7151460"/>
              <a:gd name="connsiteX6" fmla="*/ 12325668 w 12462172"/>
              <a:gd name="connsiteY6" fmla="*/ 2268181 h 7151460"/>
              <a:gd name="connsiteX7" fmla="*/ 12355133 w 12462172"/>
              <a:gd name="connsiteY7" fmla="*/ 2349664 h 7151460"/>
              <a:gd name="connsiteX8" fmla="*/ 12462172 w 12462172"/>
              <a:gd name="connsiteY8" fmla="*/ 3763593 h 7151460"/>
              <a:gd name="connsiteX9" fmla="*/ 12411302 w 12462172"/>
              <a:gd name="connsiteY9" fmla="*/ 3984155 h 7151460"/>
              <a:gd name="connsiteX10" fmla="*/ 7882132 w 12462172"/>
              <a:gd name="connsiteY10" fmla="*/ 7014555 h 7151460"/>
              <a:gd name="connsiteX11" fmla="*/ 7669719 w 12462172"/>
              <a:gd name="connsiteY11" fmla="*/ 7044670 h 715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62172" h="7151460">
                <a:moveTo>
                  <a:pt x="6282143" y="7150527"/>
                </a:moveTo>
                <a:lnTo>
                  <a:pt x="6222588" y="7151460"/>
                </a:lnTo>
                <a:lnTo>
                  <a:pt x="488931" y="7151459"/>
                </a:lnTo>
                <a:lnTo>
                  <a:pt x="0" y="742496"/>
                </a:lnTo>
                <a:lnTo>
                  <a:pt x="9732734" y="0"/>
                </a:lnTo>
                <a:lnTo>
                  <a:pt x="9745798" y="4920"/>
                </a:lnTo>
                <a:cubicBezTo>
                  <a:pt x="11002949" y="531491"/>
                  <a:pt x="11937143" y="1331940"/>
                  <a:pt x="12325668" y="2268181"/>
                </a:cubicBezTo>
                <a:lnTo>
                  <a:pt x="12355133" y="2349664"/>
                </a:lnTo>
                <a:lnTo>
                  <a:pt x="12462172" y="3763593"/>
                </a:lnTo>
                <a:lnTo>
                  <a:pt x="12411302" y="3984155"/>
                </a:lnTo>
                <a:cubicBezTo>
                  <a:pt x="11958000" y="5450962"/>
                  <a:pt x="10181738" y="6626349"/>
                  <a:pt x="7882132" y="7014555"/>
                </a:cubicBezTo>
                <a:lnTo>
                  <a:pt x="7669719" y="7044670"/>
                </a:lnTo>
                <a:close/>
              </a:path>
            </a:pathLst>
          </a:custGeom>
          <a:solidFill>
            <a:srgbClr val="4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sp>
        <p:nvSpPr>
          <p:cNvPr id="40" name="Freeform 39"/>
          <p:cNvSpPr/>
          <p:nvPr userDrawn="1"/>
        </p:nvSpPr>
        <p:spPr>
          <a:xfrm>
            <a:off x="-2" y="0"/>
            <a:ext cx="12192001" cy="6858000"/>
          </a:xfrm>
          <a:custGeom>
            <a:avLst/>
            <a:gdLst>
              <a:gd name="connsiteX0" fmla="*/ 6340149 w 12680298"/>
              <a:gd name="connsiteY0" fmla="*/ 0 h 6858000"/>
              <a:gd name="connsiteX1" fmla="*/ 12437706 w 12680298"/>
              <a:gd name="connsiteY1" fmla="*/ 0 h 6858000"/>
              <a:gd name="connsiteX2" fmla="*/ 12680298 w 12680298"/>
              <a:gd name="connsiteY2" fmla="*/ 0 h 6858000"/>
              <a:gd name="connsiteX3" fmla="*/ 12680298 w 12680298"/>
              <a:gd name="connsiteY3" fmla="*/ 70202 h 6858000"/>
              <a:gd name="connsiteX4" fmla="*/ 12680298 w 12680298"/>
              <a:gd name="connsiteY4" fmla="*/ 1455576 h 6858000"/>
              <a:gd name="connsiteX5" fmla="*/ 12680298 w 12680298"/>
              <a:gd name="connsiteY5" fmla="*/ 6858000 h 6858000"/>
              <a:gd name="connsiteX6" fmla="*/ 2845837 w 12680298"/>
              <a:gd name="connsiteY6" fmla="*/ 6858000 h 6858000"/>
              <a:gd name="connsiteX7" fmla="*/ 2844036 w 12680298"/>
              <a:gd name="connsiteY7" fmla="*/ 6858000 h 6858000"/>
              <a:gd name="connsiteX8" fmla="*/ 0 w 12680298"/>
              <a:gd name="connsiteY8" fmla="*/ 6858000 h 6858000"/>
              <a:gd name="connsiteX9" fmla="*/ 0 w 12680298"/>
              <a:gd name="connsiteY9" fmla="*/ 4300371 h 6858000"/>
              <a:gd name="connsiteX10" fmla="*/ 0 w 12680298"/>
              <a:gd name="connsiteY10" fmla="*/ 4292082 h 6858000"/>
              <a:gd name="connsiteX11" fmla="*/ 309 w 12680298"/>
              <a:gd name="connsiteY11" fmla="*/ 4292082 h 6858000"/>
              <a:gd name="connsiteX12" fmla="*/ 8250 w 12680298"/>
              <a:gd name="connsiteY12" fmla="*/ 4079074 h 6858000"/>
              <a:gd name="connsiteX13" fmla="*/ 6340149 w 12680298"/>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0298" h="6858000">
                <a:moveTo>
                  <a:pt x="6340149" y="0"/>
                </a:moveTo>
                <a:lnTo>
                  <a:pt x="12437706" y="0"/>
                </a:lnTo>
                <a:lnTo>
                  <a:pt x="12680298" y="0"/>
                </a:lnTo>
                <a:lnTo>
                  <a:pt x="12680298" y="70202"/>
                </a:lnTo>
                <a:lnTo>
                  <a:pt x="12680298" y="1455576"/>
                </a:lnTo>
                <a:lnTo>
                  <a:pt x="12680298" y="6858000"/>
                </a:lnTo>
                <a:lnTo>
                  <a:pt x="2845837" y="6858000"/>
                </a:lnTo>
                <a:lnTo>
                  <a:pt x="2844036" y="6858000"/>
                </a:lnTo>
                <a:lnTo>
                  <a:pt x="0" y="6858000"/>
                </a:lnTo>
                <a:lnTo>
                  <a:pt x="0" y="4300371"/>
                </a:lnTo>
                <a:lnTo>
                  <a:pt x="0" y="4292082"/>
                </a:lnTo>
                <a:lnTo>
                  <a:pt x="309" y="4292082"/>
                </a:lnTo>
                <a:lnTo>
                  <a:pt x="8250" y="4079074"/>
                </a:lnTo>
                <a:cubicBezTo>
                  <a:pt x="178059" y="1806888"/>
                  <a:pt x="2948005" y="0"/>
                  <a:pt x="6340149" y="0"/>
                </a:cubicBezTo>
                <a:close/>
              </a:path>
            </a:pathLst>
          </a:custGeom>
          <a:solidFill>
            <a:srgbClr val="1E2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08" y="70202"/>
            <a:ext cx="1832581" cy="773628"/>
          </a:xfrm>
          <a:prstGeom prst="rect">
            <a:avLst/>
          </a:prstGeom>
        </p:spPr>
      </p:pic>
      <p:sp>
        <p:nvSpPr>
          <p:cNvPr id="2" name="Title 1"/>
          <p:cNvSpPr>
            <a:spLocks noGrp="1"/>
          </p:cNvSpPr>
          <p:nvPr userDrawn="1">
            <p:ph type="ctrTitle"/>
          </p:nvPr>
        </p:nvSpPr>
        <p:spPr>
          <a:xfrm>
            <a:off x="1524000" y="1301977"/>
            <a:ext cx="9144000" cy="2387600"/>
          </a:xfrm>
        </p:spPr>
        <p:txBody>
          <a:bodyPr anchor="b"/>
          <a:lstStyle>
            <a:lvl1pPr algn="ctr">
              <a:defRPr sz="6000">
                <a:solidFill>
                  <a:schemeClr val="bg1"/>
                </a:solidFill>
              </a:defRPr>
            </a:lvl1pPr>
          </a:lstStyle>
          <a:p>
            <a:r>
              <a:rPr lang="en-US" smtClean="0"/>
              <a:t>Click to edit Master title style</a:t>
            </a:r>
            <a:endParaRPr lang="en-GB" dirty="0"/>
          </a:p>
        </p:txBody>
      </p:sp>
      <p:sp>
        <p:nvSpPr>
          <p:cNvPr id="3" name="Subtitle 2"/>
          <p:cNvSpPr>
            <a:spLocks noGrp="1"/>
          </p:cNvSpPr>
          <p:nvPr userDrawn="1">
            <p:ph type="subTitle" idx="1"/>
          </p:nvPr>
        </p:nvSpPr>
        <p:spPr>
          <a:xfrm>
            <a:off x="1524000" y="3781652"/>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Tree>
    <p:extLst>
      <p:ext uri="{BB962C8B-B14F-4D97-AF65-F5344CB8AC3E}">
        <p14:creationId xmlns:p14="http://schemas.microsoft.com/office/powerpoint/2010/main" val="41991783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10C3B9-7F7F-4B30-B5E7-0693369E9EB8}" type="datetimeFigureOut">
              <a:rPr lang="en-GB" smtClean="0"/>
              <a:pPr/>
              <a:t>21/10/2020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5514184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10C3B9-7F7F-4B30-B5E7-0693369E9EB8}" type="datetimeFigureOut">
              <a:rPr lang="en-GB" smtClean="0"/>
              <a:pPr/>
              <a:t>21/10/2020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18168040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64498" y="297994"/>
            <a:ext cx="8489302" cy="1200831"/>
          </a:xfrm>
        </p:spPr>
        <p:txBody>
          <a:bodyPr/>
          <a:lstStyle>
            <a:lvl1pPr>
              <a:defRPr>
                <a:solidFill>
                  <a:srgbClr val="1E2B50"/>
                </a:solidFill>
              </a:defRPr>
            </a:lvl1pPr>
          </a:lstStyle>
          <a:p>
            <a:r>
              <a:rPr lang="en-US" smtClean="0"/>
              <a:t>Click to edit Master title style</a:t>
            </a:r>
            <a:endParaRPr lang="en-GB"/>
          </a:p>
        </p:txBody>
      </p:sp>
      <p:sp>
        <p:nvSpPr>
          <p:cNvPr id="3" name="Content Placeholder 2"/>
          <p:cNvSpPr>
            <a:spLocks noGrp="1"/>
          </p:cNvSpPr>
          <p:nvPr>
            <p:ph idx="1"/>
          </p:nvPr>
        </p:nvSpPr>
        <p:spPr>
          <a:xfrm>
            <a:off x="1343608" y="1657349"/>
            <a:ext cx="10010192" cy="5042127"/>
          </a:xfrm>
        </p:spPr>
        <p:txBody>
          <a:bodyPr/>
          <a:lstStyle>
            <a:lvl1pPr>
              <a:defRPr>
                <a:solidFill>
                  <a:srgbClr val="1E2B50"/>
                </a:solidFill>
              </a:defRPr>
            </a:lvl1pPr>
            <a:lvl2pPr>
              <a:defRPr>
                <a:solidFill>
                  <a:srgbClr val="1E2B50"/>
                </a:solidFill>
              </a:defRPr>
            </a:lvl2pPr>
            <a:lvl3pPr>
              <a:defRPr>
                <a:solidFill>
                  <a:srgbClr val="1E2B50"/>
                </a:solidFill>
              </a:defRPr>
            </a:lvl3pPr>
            <a:lvl4pPr>
              <a:defRPr>
                <a:solidFill>
                  <a:srgbClr val="1E2B50"/>
                </a:solidFill>
              </a:defRPr>
            </a:lvl4pPr>
            <a:lvl5pPr>
              <a:defRPr>
                <a:solidFill>
                  <a:srgbClr val="1E2B5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Freeform 15"/>
          <p:cNvSpPr/>
          <p:nvPr userDrawn="1"/>
        </p:nvSpPr>
        <p:spPr>
          <a:xfrm rot="20153357">
            <a:off x="-300235" y="1286431"/>
            <a:ext cx="3052125" cy="1526888"/>
          </a:xfrm>
          <a:custGeom>
            <a:avLst/>
            <a:gdLst>
              <a:gd name="connsiteX0" fmla="*/ 3052125 w 3052125"/>
              <a:gd name="connsiteY0" fmla="*/ 0 h 1526888"/>
              <a:gd name="connsiteX1" fmla="*/ 3052125 w 3052125"/>
              <a:gd name="connsiteY1" fmla="*/ 178319 h 1526888"/>
              <a:gd name="connsiteX2" fmla="*/ 2982409 w 3052125"/>
              <a:gd name="connsiteY2" fmla="*/ 183057 h 1526888"/>
              <a:gd name="connsiteX3" fmla="*/ 83037 w 3052125"/>
              <a:gd name="connsiteY3" fmla="*/ 1434030 h 1526888"/>
              <a:gd name="connsiteX4" fmla="*/ 0 w 3052125"/>
              <a:gd name="connsiteY4" fmla="*/ 1526888 h 1526888"/>
              <a:gd name="connsiteX5" fmla="*/ 0 w 3052125"/>
              <a:gd name="connsiteY5" fmla="*/ 1156661 h 1526888"/>
              <a:gd name="connsiteX6" fmla="*/ 517659 w 3052125"/>
              <a:gd name="connsiteY6" fmla="*/ 0 h 152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2125" h="1526888">
                <a:moveTo>
                  <a:pt x="3052125" y="0"/>
                </a:moveTo>
                <a:lnTo>
                  <a:pt x="3052125" y="178319"/>
                </a:lnTo>
                <a:lnTo>
                  <a:pt x="2982409" y="183057"/>
                </a:lnTo>
                <a:cubicBezTo>
                  <a:pt x="1797709" y="287579"/>
                  <a:pt x="767501" y="717066"/>
                  <a:pt x="83037" y="1434030"/>
                </a:cubicBezTo>
                <a:lnTo>
                  <a:pt x="0" y="1526888"/>
                </a:lnTo>
                <a:lnTo>
                  <a:pt x="0" y="1156661"/>
                </a:lnTo>
                <a:lnTo>
                  <a:pt x="517659" y="0"/>
                </a:lnTo>
                <a:close/>
              </a:path>
            </a:pathLst>
          </a:custGeom>
          <a:solidFill>
            <a:srgbClr val="CCD60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chemeClr val="bg1"/>
              </a:solidFill>
            </a:endParaRPr>
          </a:p>
        </p:txBody>
      </p:sp>
      <p:sp>
        <p:nvSpPr>
          <p:cNvPr id="14" name="Freeform 13"/>
          <p:cNvSpPr/>
          <p:nvPr userDrawn="1"/>
        </p:nvSpPr>
        <p:spPr>
          <a:xfrm rot="11061754">
            <a:off x="-8361" y="-15664"/>
            <a:ext cx="12462172" cy="6408964"/>
          </a:xfrm>
          <a:custGeom>
            <a:avLst/>
            <a:gdLst>
              <a:gd name="connsiteX0" fmla="*/ 488932 w 12462172"/>
              <a:gd name="connsiteY0" fmla="*/ 6408963 h 6408964"/>
              <a:gd name="connsiteX1" fmla="*/ 488931 w 12462172"/>
              <a:gd name="connsiteY1" fmla="*/ 6408963 h 6408964"/>
              <a:gd name="connsiteX2" fmla="*/ 0 w 12462172"/>
              <a:gd name="connsiteY2" fmla="*/ 0 h 6408964"/>
              <a:gd name="connsiteX3" fmla="*/ 1 w 12462172"/>
              <a:gd name="connsiteY3" fmla="*/ 0 h 6408964"/>
              <a:gd name="connsiteX4" fmla="*/ 410951 w 12462172"/>
              <a:gd name="connsiteY4" fmla="*/ 5386771 h 6408964"/>
              <a:gd name="connsiteX5" fmla="*/ 6282143 w 12462172"/>
              <a:gd name="connsiteY5" fmla="*/ 6408031 h 6408964"/>
              <a:gd name="connsiteX6" fmla="*/ 6222588 w 12462172"/>
              <a:gd name="connsiteY6" fmla="*/ 6408964 h 6408964"/>
              <a:gd name="connsiteX7" fmla="*/ 6147228 w 12462172"/>
              <a:gd name="connsiteY7" fmla="*/ 6408964 h 6408964"/>
              <a:gd name="connsiteX8" fmla="*/ 6600011 w 12462172"/>
              <a:gd name="connsiteY8" fmla="*/ 6374422 h 6408964"/>
              <a:gd name="connsiteX9" fmla="*/ 12360154 w 12462172"/>
              <a:gd name="connsiteY9" fmla="*/ 1844062 h 6408964"/>
              <a:gd name="connsiteX10" fmla="*/ 12351565 w 12462172"/>
              <a:gd name="connsiteY10" fmla="*/ 1631090 h 6408964"/>
              <a:gd name="connsiteX11" fmla="*/ 12351861 w 12462172"/>
              <a:gd name="connsiteY11" fmla="*/ 1631067 h 6408964"/>
              <a:gd name="connsiteX12" fmla="*/ 12351230 w 12462172"/>
              <a:gd name="connsiteY12" fmla="*/ 1622802 h 6408964"/>
              <a:gd name="connsiteX13" fmla="*/ 12348675 w 12462172"/>
              <a:gd name="connsiteY13" fmla="*/ 1589310 h 6408964"/>
              <a:gd name="connsiteX14" fmla="*/ 12355133 w 12462172"/>
              <a:gd name="connsiteY14" fmla="*/ 1607168 h 6408964"/>
              <a:gd name="connsiteX15" fmla="*/ 12462172 w 12462172"/>
              <a:gd name="connsiteY15" fmla="*/ 3021097 h 6408964"/>
              <a:gd name="connsiteX16" fmla="*/ 12411302 w 12462172"/>
              <a:gd name="connsiteY16" fmla="*/ 3241659 h 6408964"/>
              <a:gd name="connsiteX17" fmla="*/ 7882132 w 12462172"/>
              <a:gd name="connsiteY17" fmla="*/ 6272059 h 6408964"/>
              <a:gd name="connsiteX18" fmla="*/ 7669719 w 12462172"/>
              <a:gd name="connsiteY18" fmla="*/ 6302174 h 640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462172" h="6408964">
                <a:moveTo>
                  <a:pt x="488932" y="6408963"/>
                </a:moveTo>
                <a:lnTo>
                  <a:pt x="488931" y="6408963"/>
                </a:lnTo>
                <a:lnTo>
                  <a:pt x="0" y="0"/>
                </a:lnTo>
                <a:lnTo>
                  <a:pt x="1" y="0"/>
                </a:lnTo>
                <a:lnTo>
                  <a:pt x="410951" y="5386771"/>
                </a:lnTo>
                <a:close/>
                <a:moveTo>
                  <a:pt x="6282143" y="6408031"/>
                </a:moveTo>
                <a:lnTo>
                  <a:pt x="6222588" y="6408964"/>
                </a:lnTo>
                <a:lnTo>
                  <a:pt x="6147228" y="6408964"/>
                </a:lnTo>
                <a:lnTo>
                  <a:pt x="6600011" y="6374422"/>
                </a:lnTo>
                <a:cubicBezTo>
                  <a:pt x="9852079" y="6126326"/>
                  <a:pt x="12370197" y="4122084"/>
                  <a:pt x="12360154" y="1844062"/>
                </a:cubicBezTo>
                <a:lnTo>
                  <a:pt x="12351565" y="1631090"/>
                </a:lnTo>
                <a:lnTo>
                  <a:pt x="12351861" y="1631067"/>
                </a:lnTo>
                <a:lnTo>
                  <a:pt x="12351230" y="1622802"/>
                </a:lnTo>
                <a:lnTo>
                  <a:pt x="12348675" y="1589310"/>
                </a:lnTo>
                <a:lnTo>
                  <a:pt x="12355133" y="1607168"/>
                </a:lnTo>
                <a:lnTo>
                  <a:pt x="12462172" y="3021097"/>
                </a:lnTo>
                <a:lnTo>
                  <a:pt x="12411302" y="3241659"/>
                </a:lnTo>
                <a:cubicBezTo>
                  <a:pt x="11958000" y="4708466"/>
                  <a:pt x="10181738" y="5883853"/>
                  <a:pt x="7882132" y="6272059"/>
                </a:cubicBezTo>
                <a:lnTo>
                  <a:pt x="7669719" y="6302174"/>
                </a:lnTo>
                <a:close/>
              </a:path>
            </a:pathLst>
          </a:custGeom>
          <a:solidFill>
            <a:srgbClr val="4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108" y="70202"/>
            <a:ext cx="1832581" cy="773628"/>
          </a:xfrm>
          <a:prstGeom prst="rect">
            <a:avLst/>
          </a:prstGeom>
        </p:spPr>
      </p:pic>
    </p:spTree>
    <p:extLst>
      <p:ext uri="{BB962C8B-B14F-4D97-AF65-F5344CB8AC3E}">
        <p14:creationId xmlns:p14="http://schemas.microsoft.com/office/powerpoint/2010/main" val="22698155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10C3B9-7F7F-4B30-B5E7-0693369E9EB8}" type="datetimeFigureOut">
              <a:rPr lang="en-GB" smtClean="0"/>
              <a:pPr/>
              <a:t>21/10/2020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11107866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10C3B9-7F7F-4B30-B5E7-0693369E9EB8}" type="datetimeFigureOut">
              <a:rPr lang="en-GB" smtClean="0"/>
              <a:pPr/>
              <a:t>21/10/2020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25481055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10C3B9-7F7F-4B30-B5E7-0693369E9EB8}" type="datetimeFigureOut">
              <a:rPr lang="en-GB" smtClean="0"/>
              <a:pPr/>
              <a:t>21/10/2020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8218557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10C3B9-7F7F-4B30-B5E7-0693369E9EB8}" type="datetimeFigureOut">
              <a:rPr lang="en-GB" smtClean="0"/>
              <a:pPr/>
              <a:t>21/10/2020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20385804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10C3B9-7F7F-4B30-B5E7-0693369E9EB8}" type="datetimeFigureOut">
              <a:rPr lang="en-GB" smtClean="0"/>
              <a:pPr/>
              <a:t>21/10/2020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32871345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10C3B9-7F7F-4B30-B5E7-0693369E9EB8}" type="datetimeFigureOut">
              <a:rPr lang="en-GB" smtClean="0"/>
              <a:pPr/>
              <a:t>21/10/2020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487101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10C3B9-7F7F-4B30-B5E7-0693369E9EB8}" type="datetimeFigureOut">
              <a:rPr lang="en-GB" smtClean="0"/>
              <a:pPr/>
              <a:t>21/10/2020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8252915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0C3B9-7F7F-4B30-B5E7-0693369E9EB8}" type="datetimeFigureOut">
              <a:rPr lang="en-GB" smtClean="0"/>
              <a:pPr/>
              <a:t>21/10/2020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49C1B-DF71-4DBC-829F-0017601EBD93}" type="slidenum">
              <a:rPr lang="en-GB" smtClean="0"/>
              <a:pPr/>
              <a:t>‹#›</a:t>
            </a:fld>
            <a:endParaRPr lang="en-GB" dirty="0"/>
          </a:p>
        </p:txBody>
      </p:sp>
    </p:spTree>
    <p:extLst>
      <p:ext uri="{BB962C8B-B14F-4D97-AF65-F5344CB8AC3E}">
        <p14:creationId xmlns:p14="http://schemas.microsoft.com/office/powerpoint/2010/main" val="1091975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blog.ons.gov.uk/2020/10/12/measuring-the-labour-market-during-the-pandemic"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mailto:clare.kennedy@nisra.gov.uk" TargetMode="External"/><Relationship Id="rId5" Type="http://schemas.openxmlformats.org/officeDocument/2006/relationships/hyperlink" Target="mailto:neil.Mulhern@nisra.gov.uk" TargetMode="External"/><Relationship Id="rId4" Type="http://schemas.openxmlformats.org/officeDocument/2006/relationships/hyperlink" Target="mailto:arlene.connolly@nisra.gov.uk"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hyperlink" Target="https://www.nisra.gov.uk/publications/current-publication-and-idbr-tables-1" TargetMode="External"/><Relationship Id="rId2" Type="http://schemas.openxmlformats.org/officeDocument/2006/relationships/hyperlink" Target="https://www.nisra.gov.uk/publications/bres-publications-and-tables-2019" TargetMode="External"/><Relationship Id="rId1" Type="http://schemas.openxmlformats.org/officeDocument/2006/relationships/slideLayout" Target="../slideLayouts/slideLayout2.xml"/><Relationship Id="rId4" Type="http://schemas.openxmlformats.org/officeDocument/2006/relationships/hyperlink" Target="https://www.nisra.gov.uk/publications/business-demography-ni"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daera-ni.gov.uk/articles/agricultural-census-northern-ireland" TargetMode="External"/><Relationship Id="rId2" Type="http://schemas.openxmlformats.org/officeDocument/2006/relationships/hyperlink" Target="https://www.ons.gov.uk/businessindustryandtrade/business/activitysizeandlocation/bulletins/businessdemographyquarterlyexperimentalstatisticsuk/apriltojune2020" TargetMode="External"/><Relationship Id="rId1" Type="http://schemas.openxmlformats.org/officeDocument/2006/relationships/slideLayout" Target="../slideLayouts/slideLayout2.xml"/><Relationship Id="rId4" Type="http://schemas.openxmlformats.org/officeDocument/2006/relationships/hyperlink" Target="https://assets.publishing.service.gov.uk/government/uploads/system/uploads/attachment_data/file/922793/BPE__2020_detailed_tables.xlsx"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nisra.gov.uk/statistics/labour-market-and-social-welfare/quarterly-employment-survey"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mailto:Lynda.kennedy@nisra.gov.uk"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2239" y="2120842"/>
            <a:ext cx="9144000" cy="2387600"/>
          </a:xfrm>
        </p:spPr>
        <p:txBody>
          <a:bodyPr>
            <a:noAutofit/>
          </a:bodyPr>
          <a:lstStyle/>
          <a:p>
            <a:r>
              <a:rPr lang="en-GB" dirty="0" smtClean="0"/>
              <a:t>Labour Market Statistics</a:t>
            </a:r>
            <a:br>
              <a:rPr lang="en-GB" dirty="0" smtClean="0"/>
            </a:br>
            <a:r>
              <a:rPr lang="en-GB" dirty="0" smtClean="0"/>
              <a:t/>
            </a:r>
            <a:br>
              <a:rPr lang="en-GB" dirty="0" smtClean="0"/>
            </a:br>
            <a:r>
              <a:rPr lang="en-GB" dirty="0" smtClean="0"/>
              <a:t>User Group</a:t>
            </a:r>
            <a:endParaRPr lang="en-GB" dirty="0"/>
          </a:p>
        </p:txBody>
      </p:sp>
      <p:sp>
        <p:nvSpPr>
          <p:cNvPr id="3" name="Title 1"/>
          <p:cNvSpPr txBox="1">
            <a:spLocks/>
          </p:cNvSpPr>
          <p:nvPr/>
        </p:nvSpPr>
        <p:spPr>
          <a:xfrm>
            <a:off x="1341504" y="4088293"/>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sz="4400" dirty="0" smtClean="0"/>
              <a:t>21 October 2020</a:t>
            </a:r>
            <a:endParaRPr lang="en-GB" sz="4400" dirty="0"/>
          </a:p>
        </p:txBody>
      </p:sp>
    </p:spTree>
    <p:extLst>
      <p:ext uri="{BB962C8B-B14F-4D97-AF65-F5344CB8AC3E}">
        <p14:creationId xmlns:p14="http://schemas.microsoft.com/office/powerpoint/2010/main" val="3714368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504" y="297994"/>
            <a:ext cx="8113295" cy="1200831"/>
          </a:xfrm>
        </p:spPr>
        <p:txBody>
          <a:bodyPr/>
          <a:lstStyle/>
          <a:p>
            <a:r>
              <a:rPr lang="en-GB" dirty="0" smtClean="0"/>
              <a:t>Impact on sample size</a:t>
            </a:r>
            <a:endParaRPr lang="en-GB" dirty="0"/>
          </a:p>
        </p:txBody>
      </p:sp>
      <p:sp>
        <p:nvSpPr>
          <p:cNvPr id="8" name="Rectangle 7"/>
          <p:cNvSpPr/>
          <p:nvPr/>
        </p:nvSpPr>
        <p:spPr>
          <a:xfrm>
            <a:off x="1343608" y="2775285"/>
            <a:ext cx="9693360" cy="3272590"/>
          </a:xfrm>
          <a:custGeom>
            <a:avLst/>
            <a:gdLst>
              <a:gd name="connsiteX0" fmla="*/ 0 w 9693360"/>
              <a:gd name="connsiteY0" fmla="*/ 0 h 2871537"/>
              <a:gd name="connsiteX1" fmla="*/ 9693360 w 9693360"/>
              <a:gd name="connsiteY1" fmla="*/ 0 h 2871537"/>
              <a:gd name="connsiteX2" fmla="*/ 9693360 w 9693360"/>
              <a:gd name="connsiteY2" fmla="*/ 2871537 h 2871537"/>
              <a:gd name="connsiteX3" fmla="*/ 0 w 9693360"/>
              <a:gd name="connsiteY3" fmla="*/ 2871537 h 2871537"/>
              <a:gd name="connsiteX4" fmla="*/ 0 w 9693360"/>
              <a:gd name="connsiteY4" fmla="*/ 0 h 2871537"/>
              <a:gd name="connsiteX0" fmla="*/ 0 w 9693360"/>
              <a:gd name="connsiteY0" fmla="*/ 0 h 2871537"/>
              <a:gd name="connsiteX1" fmla="*/ 9661276 w 9693360"/>
              <a:gd name="connsiteY1" fmla="*/ 1588168 h 2871537"/>
              <a:gd name="connsiteX2" fmla="*/ 9693360 w 9693360"/>
              <a:gd name="connsiteY2" fmla="*/ 2871537 h 2871537"/>
              <a:gd name="connsiteX3" fmla="*/ 0 w 9693360"/>
              <a:gd name="connsiteY3" fmla="*/ 2871537 h 2871537"/>
              <a:gd name="connsiteX4" fmla="*/ 0 w 9693360"/>
              <a:gd name="connsiteY4" fmla="*/ 0 h 2871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360" h="2871537">
                <a:moveTo>
                  <a:pt x="0" y="0"/>
                </a:moveTo>
                <a:lnTo>
                  <a:pt x="9661276" y="1588168"/>
                </a:lnTo>
                <a:lnTo>
                  <a:pt x="9693360" y="2871537"/>
                </a:lnTo>
                <a:lnTo>
                  <a:pt x="0" y="2871537"/>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98357" y="6272463"/>
            <a:ext cx="2903621" cy="369332"/>
          </a:xfrm>
          <a:prstGeom prst="rect">
            <a:avLst/>
          </a:prstGeom>
          <a:noFill/>
        </p:spPr>
        <p:txBody>
          <a:bodyPr wrap="square" rtlCol="0">
            <a:spAutoFit/>
          </a:bodyPr>
          <a:lstStyle/>
          <a:p>
            <a:r>
              <a:rPr lang="en-GB" dirty="0" smtClean="0"/>
              <a:t>October-December 2019</a:t>
            </a:r>
            <a:endParaRPr lang="en-GB" dirty="0"/>
          </a:p>
        </p:txBody>
      </p:sp>
      <p:sp>
        <p:nvSpPr>
          <p:cNvPr id="12" name="TextBox 11"/>
          <p:cNvSpPr txBox="1"/>
          <p:nvPr/>
        </p:nvSpPr>
        <p:spPr>
          <a:xfrm>
            <a:off x="9512968" y="6187294"/>
            <a:ext cx="2085474" cy="369332"/>
          </a:xfrm>
          <a:prstGeom prst="rect">
            <a:avLst/>
          </a:prstGeom>
          <a:noFill/>
        </p:spPr>
        <p:txBody>
          <a:bodyPr wrap="square" rtlCol="0">
            <a:spAutoFit/>
          </a:bodyPr>
          <a:lstStyle/>
          <a:p>
            <a:r>
              <a:rPr lang="en-GB" dirty="0" smtClean="0"/>
              <a:t>April-June 2020</a:t>
            </a:r>
            <a:endParaRPr lang="en-GB" dirty="0"/>
          </a:p>
        </p:txBody>
      </p:sp>
      <p:sp>
        <p:nvSpPr>
          <p:cNvPr id="13" name="TextBox 12"/>
          <p:cNvSpPr txBox="1"/>
          <p:nvPr/>
        </p:nvSpPr>
        <p:spPr>
          <a:xfrm>
            <a:off x="1459831" y="3155273"/>
            <a:ext cx="1507958" cy="461665"/>
          </a:xfrm>
          <a:prstGeom prst="rect">
            <a:avLst/>
          </a:prstGeom>
          <a:noFill/>
        </p:spPr>
        <p:txBody>
          <a:bodyPr wrap="square" rtlCol="0">
            <a:spAutoFit/>
          </a:bodyPr>
          <a:lstStyle/>
          <a:p>
            <a:r>
              <a:rPr lang="en-GB" sz="2400" dirty="0" smtClean="0">
                <a:solidFill>
                  <a:schemeClr val="bg1"/>
                </a:solidFill>
              </a:rPr>
              <a:t>72%</a:t>
            </a:r>
            <a:endParaRPr lang="en-GB" sz="2400" dirty="0">
              <a:solidFill>
                <a:schemeClr val="bg1"/>
              </a:solidFill>
            </a:endParaRPr>
          </a:p>
        </p:txBody>
      </p:sp>
      <p:sp>
        <p:nvSpPr>
          <p:cNvPr id="14" name="TextBox 13"/>
          <p:cNvSpPr txBox="1"/>
          <p:nvPr/>
        </p:nvSpPr>
        <p:spPr>
          <a:xfrm>
            <a:off x="10122568" y="5037210"/>
            <a:ext cx="866274" cy="461665"/>
          </a:xfrm>
          <a:prstGeom prst="rect">
            <a:avLst/>
          </a:prstGeom>
          <a:noFill/>
        </p:spPr>
        <p:txBody>
          <a:bodyPr wrap="square" rtlCol="0">
            <a:spAutoFit/>
          </a:bodyPr>
          <a:lstStyle/>
          <a:p>
            <a:r>
              <a:rPr lang="en-GB" sz="2400" dirty="0" smtClean="0">
                <a:solidFill>
                  <a:schemeClr val="bg1"/>
                </a:solidFill>
              </a:rPr>
              <a:t>47%</a:t>
            </a:r>
          </a:p>
        </p:txBody>
      </p:sp>
    </p:spTree>
    <p:extLst>
      <p:ext uri="{BB962C8B-B14F-4D97-AF65-F5344CB8AC3E}">
        <p14:creationId xmlns:p14="http://schemas.microsoft.com/office/powerpoint/2010/main" val="167650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4498" y="480060"/>
            <a:ext cx="8489302" cy="1018765"/>
          </a:xfrm>
        </p:spPr>
        <p:txBody>
          <a:bodyPr>
            <a:normAutofit/>
          </a:bodyPr>
          <a:lstStyle/>
          <a:p>
            <a:r>
              <a:rPr lang="en-GB" sz="4000" dirty="0" smtClean="0">
                <a:latin typeface="+mn-lt"/>
              </a:rPr>
              <a:t>Impact to Precision</a:t>
            </a:r>
            <a:endParaRPr lang="en-GB" sz="4000" dirty="0">
              <a:latin typeface="+mn-lt"/>
            </a:endParaRPr>
          </a:p>
        </p:txBody>
      </p:sp>
      <p:graphicFrame>
        <p:nvGraphicFramePr>
          <p:cNvPr id="4" name="Table 3"/>
          <p:cNvGraphicFramePr>
            <a:graphicFrameLocks noGrp="1"/>
          </p:cNvGraphicFramePr>
          <p:nvPr>
            <p:extLst/>
          </p:nvPr>
        </p:nvGraphicFramePr>
        <p:xfrm>
          <a:off x="1463040" y="2343148"/>
          <a:ext cx="9464041" cy="3623312"/>
        </p:xfrm>
        <a:graphic>
          <a:graphicData uri="http://schemas.openxmlformats.org/drawingml/2006/table">
            <a:tbl>
              <a:tblPr firstRow="1" bandRow="1">
                <a:tableStyleId>{5C22544A-7EE6-4342-B048-85BDC9FD1C3A}</a:tableStyleId>
              </a:tblPr>
              <a:tblGrid>
                <a:gridCol w="3658519"/>
                <a:gridCol w="3041562"/>
                <a:gridCol w="2763960"/>
              </a:tblGrid>
              <a:tr h="452914">
                <a:tc rowSpan="2">
                  <a:txBody>
                    <a:bodyPr/>
                    <a:lstStyle/>
                    <a:p>
                      <a:endParaRPr lang="en-GB" dirty="0">
                        <a:solidFill>
                          <a:schemeClr val="bg1"/>
                        </a:solidFill>
                      </a:endParaRPr>
                    </a:p>
                  </a:txBody>
                  <a:tcPr/>
                </a:tc>
                <a:tc gridSpan="2">
                  <a:txBody>
                    <a:bodyPr/>
                    <a:lstStyle/>
                    <a:p>
                      <a:pPr algn="ctr"/>
                      <a:r>
                        <a:rPr lang="en-GB" dirty="0" smtClean="0"/>
                        <a:t>Confidence Intervals</a:t>
                      </a:r>
                      <a:endParaRPr lang="en-GB" dirty="0"/>
                    </a:p>
                  </a:txBody>
                  <a:tcPr/>
                </a:tc>
                <a:tc hMerge="1">
                  <a:txBody>
                    <a:bodyPr/>
                    <a:lstStyle/>
                    <a:p>
                      <a:pPr algn="r"/>
                      <a:endParaRPr lang="en-GB" dirty="0"/>
                    </a:p>
                  </a:txBody>
                  <a:tcPr/>
                </a:tc>
              </a:tr>
              <a:tr h="452914">
                <a:tc vMerge="1">
                  <a:txBody>
                    <a:bodyPr/>
                    <a:lstStyle/>
                    <a:p>
                      <a:endParaRPr lang="en-GB" dirty="0"/>
                    </a:p>
                  </a:txBody>
                  <a:tcPr/>
                </a:tc>
                <a:tc>
                  <a:txBody>
                    <a:bodyPr/>
                    <a:lstStyle/>
                    <a:p>
                      <a:pPr marL="0" algn="ctr" defTabSz="914400" rtl="0" eaLnBrk="1" latinLnBrk="0" hangingPunct="1"/>
                      <a:r>
                        <a:rPr lang="en-GB" sz="1800" b="1" kern="1200" dirty="0" smtClean="0">
                          <a:solidFill>
                            <a:schemeClr val="lt1"/>
                          </a:solidFill>
                          <a:latin typeface="+mn-lt"/>
                          <a:ea typeface="+mn-ea"/>
                          <a:cs typeface="+mn-cs"/>
                        </a:rPr>
                        <a:t>October-December 2019</a:t>
                      </a:r>
                      <a:endParaRPr lang="en-GB" sz="1800" b="1" kern="1200" dirty="0">
                        <a:solidFill>
                          <a:schemeClr val="lt1"/>
                        </a:solidFill>
                        <a:latin typeface="+mn-lt"/>
                        <a:ea typeface="+mn-ea"/>
                        <a:cs typeface="+mn-cs"/>
                      </a:endParaRPr>
                    </a:p>
                  </a:txBody>
                  <a:tcPr>
                    <a:solidFill>
                      <a:schemeClr val="accent1"/>
                    </a:solidFill>
                  </a:tcPr>
                </a:tc>
                <a:tc>
                  <a:txBody>
                    <a:bodyPr/>
                    <a:lstStyle/>
                    <a:p>
                      <a:pPr marL="0" algn="ctr" defTabSz="914400" rtl="0" eaLnBrk="1" latinLnBrk="0" hangingPunct="1"/>
                      <a:r>
                        <a:rPr lang="en-GB" sz="1800" b="1" kern="1200" dirty="0" smtClean="0">
                          <a:solidFill>
                            <a:schemeClr val="lt1"/>
                          </a:solidFill>
                          <a:latin typeface="+mn-lt"/>
                          <a:ea typeface="+mn-ea"/>
                          <a:cs typeface="+mn-cs"/>
                        </a:rPr>
                        <a:t>April-June 2020</a:t>
                      </a:r>
                      <a:endParaRPr lang="en-GB" sz="1800" b="1" kern="1200" dirty="0">
                        <a:solidFill>
                          <a:schemeClr val="lt1"/>
                        </a:solidFill>
                        <a:latin typeface="+mn-lt"/>
                        <a:ea typeface="+mn-ea"/>
                        <a:cs typeface="+mn-cs"/>
                      </a:endParaRPr>
                    </a:p>
                  </a:txBody>
                  <a:tcPr>
                    <a:solidFill>
                      <a:schemeClr val="accent1"/>
                    </a:solidFill>
                  </a:tcPr>
                </a:tc>
              </a:tr>
              <a:tr h="452914">
                <a:tc>
                  <a:txBody>
                    <a:bodyPr/>
                    <a:lstStyle/>
                    <a:p>
                      <a:r>
                        <a:rPr lang="en-GB" dirty="0" smtClean="0"/>
                        <a:t>Employed (number)</a:t>
                      </a:r>
                      <a:endParaRPr lang="en-GB" dirty="0"/>
                    </a:p>
                  </a:txBody>
                  <a:tcPr/>
                </a:tc>
                <a:tc>
                  <a:txBody>
                    <a:bodyPr/>
                    <a:lstStyle/>
                    <a:p>
                      <a:pPr algn="r"/>
                      <a:r>
                        <a:rPr lang="en-GB" u="sng" dirty="0" smtClean="0"/>
                        <a:t>+</a:t>
                      </a:r>
                      <a:r>
                        <a:rPr lang="en-GB" u="none" dirty="0" smtClean="0"/>
                        <a:t>19</a:t>
                      </a:r>
                      <a:r>
                        <a:rPr lang="en-GB" dirty="0" smtClean="0"/>
                        <a:t>,000</a:t>
                      </a:r>
                      <a:endParaRPr lang="en-GB" dirty="0"/>
                    </a:p>
                  </a:txBody>
                  <a:tcPr/>
                </a:tc>
                <a:tc>
                  <a:txBody>
                    <a:bodyPr/>
                    <a:lstStyle/>
                    <a:p>
                      <a:pPr algn="r"/>
                      <a:r>
                        <a:rPr lang="en-GB" u="sng" dirty="0" smtClean="0"/>
                        <a:t>+</a:t>
                      </a:r>
                      <a:r>
                        <a:rPr lang="en-GB" dirty="0" smtClean="0"/>
                        <a:t> 21,000</a:t>
                      </a:r>
                      <a:endParaRPr lang="en-GB" dirty="0"/>
                    </a:p>
                  </a:txBody>
                  <a:tcPr/>
                </a:tc>
              </a:tr>
              <a:tr h="452914">
                <a:tc>
                  <a:txBody>
                    <a:bodyPr/>
                    <a:lstStyle/>
                    <a:p>
                      <a:r>
                        <a:rPr lang="en-GB" dirty="0" smtClean="0"/>
                        <a:t>Unemployed</a:t>
                      </a:r>
                      <a:r>
                        <a:rPr lang="en-GB" baseline="0" dirty="0" smtClean="0"/>
                        <a:t> (number)</a:t>
                      </a:r>
                      <a:endParaRPr lang="en-GB" dirty="0"/>
                    </a:p>
                  </a:txBody>
                  <a:tcPr/>
                </a:tc>
                <a:tc>
                  <a:txBody>
                    <a:bodyPr/>
                    <a:lstStyle/>
                    <a:p>
                      <a:pPr algn="r"/>
                      <a:r>
                        <a:rPr lang="en-GB" u="sng" dirty="0" smtClean="0"/>
                        <a:t>+</a:t>
                      </a:r>
                      <a:r>
                        <a:rPr lang="en-GB" u="none" dirty="0" smtClean="0"/>
                        <a:t>5</a:t>
                      </a:r>
                      <a:r>
                        <a:rPr lang="en-GB" dirty="0" smtClean="0"/>
                        <a:t>,000</a:t>
                      </a:r>
                      <a:endParaRPr lang="en-GB" dirty="0"/>
                    </a:p>
                  </a:txBody>
                  <a:tcPr/>
                </a:tc>
                <a:tc>
                  <a:txBody>
                    <a:bodyPr/>
                    <a:lstStyle/>
                    <a:p>
                      <a:pPr algn="r"/>
                      <a:r>
                        <a:rPr lang="en-GB" u="sng" dirty="0" smtClean="0"/>
                        <a:t>+</a:t>
                      </a:r>
                      <a:r>
                        <a:rPr lang="en-GB" dirty="0" smtClean="0"/>
                        <a:t>6,000</a:t>
                      </a:r>
                      <a:endParaRPr lang="en-GB" dirty="0"/>
                    </a:p>
                  </a:txBody>
                  <a:tcPr/>
                </a:tc>
              </a:tr>
              <a:tr h="452914">
                <a:tc>
                  <a:txBody>
                    <a:bodyPr/>
                    <a:lstStyle/>
                    <a:p>
                      <a:r>
                        <a:rPr lang="en-GB" dirty="0" smtClean="0"/>
                        <a:t>Economically Inactive (number)</a:t>
                      </a:r>
                      <a:endParaRPr lang="en-GB" dirty="0"/>
                    </a:p>
                  </a:txBody>
                  <a:tcPr/>
                </a:tc>
                <a:tc>
                  <a:txBody>
                    <a:bodyPr/>
                    <a:lstStyle/>
                    <a:p>
                      <a:pPr algn="r"/>
                      <a:r>
                        <a:rPr lang="en-GB" u="sng" dirty="0" smtClean="0"/>
                        <a:t>+</a:t>
                      </a:r>
                      <a:r>
                        <a:rPr lang="en-GB" u="none" dirty="0" smtClean="0"/>
                        <a:t>18</a:t>
                      </a:r>
                      <a:r>
                        <a:rPr lang="en-GB" dirty="0" smtClean="0"/>
                        <a:t>,000</a:t>
                      </a:r>
                      <a:endParaRPr lang="en-GB" dirty="0"/>
                    </a:p>
                  </a:txBody>
                  <a:tcPr/>
                </a:tc>
                <a:tc>
                  <a:txBody>
                    <a:bodyPr/>
                    <a:lstStyle/>
                    <a:p>
                      <a:pPr algn="r"/>
                      <a:r>
                        <a:rPr lang="en-GB" u="sng" dirty="0" smtClean="0"/>
                        <a:t>+</a:t>
                      </a:r>
                      <a:r>
                        <a:rPr lang="en-GB" u="none" dirty="0" smtClean="0"/>
                        <a:t>21</a:t>
                      </a:r>
                      <a:r>
                        <a:rPr lang="en-GB" dirty="0" smtClean="0"/>
                        <a:t>,000</a:t>
                      </a:r>
                      <a:endParaRPr lang="en-GB" dirty="0"/>
                    </a:p>
                  </a:txBody>
                  <a:tcPr/>
                </a:tc>
              </a:tr>
              <a:tr h="452914">
                <a:tc>
                  <a:txBody>
                    <a:bodyPr/>
                    <a:lstStyle/>
                    <a:p>
                      <a:r>
                        <a:rPr lang="en-GB" dirty="0" smtClean="0"/>
                        <a:t>Employment Rate</a:t>
                      </a:r>
                      <a:endParaRPr lang="en-GB" dirty="0"/>
                    </a:p>
                  </a:txBody>
                  <a:tcPr/>
                </a:tc>
                <a:tc>
                  <a:txBody>
                    <a:bodyPr/>
                    <a:lstStyle/>
                    <a:p>
                      <a:pPr algn="r"/>
                      <a:r>
                        <a:rPr lang="en-GB" u="sng" dirty="0" smtClean="0"/>
                        <a:t>+</a:t>
                      </a:r>
                      <a:r>
                        <a:rPr lang="en-GB" dirty="0" smtClean="0"/>
                        <a:t>1.5</a:t>
                      </a:r>
                      <a:endParaRPr lang="en-GB" dirty="0"/>
                    </a:p>
                  </a:txBody>
                  <a:tcPr/>
                </a:tc>
                <a:tc>
                  <a:txBody>
                    <a:bodyPr/>
                    <a:lstStyle/>
                    <a:p>
                      <a:pPr algn="r"/>
                      <a:r>
                        <a:rPr lang="en-GB" u="sng" dirty="0" smtClean="0"/>
                        <a:t>+</a:t>
                      </a:r>
                      <a:r>
                        <a:rPr lang="en-GB" dirty="0" smtClean="0"/>
                        <a:t>1.7</a:t>
                      </a:r>
                      <a:endParaRPr lang="en-GB" dirty="0"/>
                    </a:p>
                  </a:txBody>
                  <a:tcPr/>
                </a:tc>
              </a:tr>
              <a:tr h="452914">
                <a:tc>
                  <a:txBody>
                    <a:bodyPr/>
                    <a:lstStyle/>
                    <a:p>
                      <a:r>
                        <a:rPr lang="en-GB" dirty="0" smtClean="0"/>
                        <a:t>Unemployment Rate</a:t>
                      </a:r>
                      <a:endParaRPr lang="en-GB" dirty="0"/>
                    </a:p>
                  </a:txBody>
                  <a:tcPr/>
                </a:tc>
                <a:tc>
                  <a:txBody>
                    <a:bodyPr/>
                    <a:lstStyle/>
                    <a:p>
                      <a:pPr algn="r"/>
                      <a:r>
                        <a:rPr lang="en-GB" u="sng" dirty="0" smtClean="0"/>
                        <a:t>+</a:t>
                      </a:r>
                      <a:r>
                        <a:rPr lang="en-GB" u="none" dirty="0" smtClean="0"/>
                        <a:t>0.6</a:t>
                      </a:r>
                      <a:endParaRPr lang="en-GB" dirty="0"/>
                    </a:p>
                  </a:txBody>
                  <a:tcPr/>
                </a:tc>
                <a:tc>
                  <a:txBody>
                    <a:bodyPr/>
                    <a:lstStyle/>
                    <a:p>
                      <a:pPr algn="r"/>
                      <a:r>
                        <a:rPr lang="en-GB" u="sng" dirty="0" smtClean="0"/>
                        <a:t>+</a:t>
                      </a:r>
                      <a:r>
                        <a:rPr lang="en-GB" dirty="0" smtClean="0"/>
                        <a:t>0.6</a:t>
                      </a:r>
                      <a:endParaRPr lang="en-GB" dirty="0"/>
                    </a:p>
                  </a:txBody>
                  <a:tcPr/>
                </a:tc>
              </a:tr>
              <a:tr h="452914">
                <a:tc>
                  <a:txBody>
                    <a:bodyPr/>
                    <a:lstStyle/>
                    <a:p>
                      <a:r>
                        <a:rPr lang="en-GB" dirty="0" smtClean="0"/>
                        <a:t>Economic Inactivity Rate</a:t>
                      </a:r>
                      <a:endParaRPr lang="en-GB" dirty="0"/>
                    </a:p>
                  </a:txBody>
                  <a:tcPr/>
                </a:tc>
                <a:tc>
                  <a:txBody>
                    <a:bodyPr/>
                    <a:lstStyle/>
                    <a:p>
                      <a:pPr algn="r"/>
                      <a:r>
                        <a:rPr lang="en-GB" u="sng" dirty="0" smtClean="0"/>
                        <a:t>+</a:t>
                      </a:r>
                      <a:r>
                        <a:rPr lang="en-GB" dirty="0" smtClean="0"/>
                        <a:t>1.5</a:t>
                      </a:r>
                      <a:endParaRPr lang="en-GB" dirty="0"/>
                    </a:p>
                  </a:txBody>
                  <a:tcPr/>
                </a:tc>
                <a:tc>
                  <a:txBody>
                    <a:bodyPr/>
                    <a:lstStyle/>
                    <a:p>
                      <a:pPr algn="r"/>
                      <a:r>
                        <a:rPr lang="en-GB" u="sng" dirty="0" smtClean="0"/>
                        <a:t>+</a:t>
                      </a:r>
                      <a:r>
                        <a:rPr lang="en-GB" dirty="0" smtClean="0"/>
                        <a:t>1.6</a:t>
                      </a:r>
                      <a:endParaRPr lang="en-GB" dirty="0"/>
                    </a:p>
                  </a:txBody>
                  <a:tcPr/>
                </a:tc>
              </a:tr>
            </a:tbl>
          </a:graphicData>
        </a:graphic>
      </p:graphicFrame>
    </p:spTree>
    <p:extLst>
      <p:ext uri="{BB962C8B-B14F-4D97-AF65-F5344CB8AC3E}">
        <p14:creationId xmlns:p14="http://schemas.microsoft.com/office/powerpoint/2010/main" val="22927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on Data Processing</a:t>
            </a:r>
            <a:endParaRPr lang="en-GB" dirty="0"/>
          </a:p>
        </p:txBody>
      </p:sp>
      <p:sp>
        <p:nvSpPr>
          <p:cNvPr id="3" name="Content Placeholder 2"/>
          <p:cNvSpPr>
            <a:spLocks noGrp="1"/>
          </p:cNvSpPr>
          <p:nvPr>
            <p:ph idx="1"/>
          </p:nvPr>
        </p:nvSpPr>
        <p:spPr>
          <a:xfrm>
            <a:off x="1343607" y="1657349"/>
            <a:ext cx="10447339" cy="5042127"/>
          </a:xfrm>
        </p:spPr>
        <p:txBody>
          <a:bodyPr>
            <a:norm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u="sng" dirty="0">
                <a:hlinkClick r:id="rId3"/>
              </a:rPr>
              <a:t>https://blog.ons.gov.uk/2020/10/12/measuring-the-labour-market-during-the-pandemic</a:t>
            </a:r>
            <a:endParaRPr lang="en-GB" dirty="0"/>
          </a:p>
        </p:txBody>
      </p:sp>
      <p:pic>
        <p:nvPicPr>
          <p:cNvPr id="4" name="Picture 3"/>
          <p:cNvPicPr/>
          <p:nvPr/>
        </p:nvPicPr>
        <p:blipFill rotWithShape="1">
          <a:blip r:embed="rId4"/>
          <a:srcRect l="11621" t="10338" r="70845" b="4305"/>
          <a:stretch/>
        </p:blipFill>
        <p:spPr bwMode="auto">
          <a:xfrm>
            <a:off x="4503821" y="1336508"/>
            <a:ext cx="3031958" cy="408572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28491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837044" y="0"/>
            <a:ext cx="4625010" cy="3044494"/>
            <a:chOff x="4837044" y="0"/>
            <a:chExt cx="4625010" cy="3044494"/>
          </a:xfrm>
        </p:grpSpPr>
        <p:graphicFrame>
          <p:nvGraphicFramePr>
            <p:cNvPr id="5" name="Chart 4" title="NI Employment Rates (16-64), Previously Published and Revised Estimates (non-zero axis)"/>
            <p:cNvGraphicFramePr/>
            <p:nvPr>
              <p:extLst/>
            </p:nvPr>
          </p:nvGraphicFramePr>
          <p:xfrm>
            <a:off x="4837044" y="537706"/>
            <a:ext cx="4625010" cy="2506788"/>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5055706" y="0"/>
              <a:ext cx="4187686" cy="646331"/>
            </a:xfrm>
            <a:prstGeom prst="rect">
              <a:avLst/>
            </a:prstGeom>
          </p:spPr>
          <p:txBody>
            <a:bodyPr wrap="square">
              <a:spAutoFit/>
            </a:bodyPr>
            <a:lstStyle/>
            <a:p>
              <a:pPr algn="just">
                <a:lnSpc>
                  <a:spcPct val="150000"/>
                </a:lnSpc>
                <a:spcAft>
                  <a:spcPts val="0"/>
                </a:spcAft>
              </a:pPr>
              <a:r>
                <a:rPr lang="en-GB" sz="1200" b="1" dirty="0">
                  <a:latin typeface="Arial" panose="020B0604020202020204" pitchFamily="34" charset="0"/>
                  <a:ea typeface="Times New Roman" panose="02020603050405020304" pitchFamily="18" charset="0"/>
                  <a:cs typeface="Times New Roman" panose="02020603050405020304" pitchFamily="18" charset="0"/>
                </a:rPr>
                <a:t>NI Employment Rates (16-64), Previously Published and Revised Estimates (non-zero axis)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13" name="Group 12"/>
          <p:cNvGrpSpPr/>
          <p:nvPr/>
        </p:nvGrpSpPr>
        <p:grpSpPr>
          <a:xfrm>
            <a:off x="558346" y="3067492"/>
            <a:ext cx="4711146" cy="3405841"/>
            <a:chOff x="558346" y="3067492"/>
            <a:chExt cx="4711146" cy="3405841"/>
          </a:xfrm>
        </p:grpSpPr>
        <p:graphicFrame>
          <p:nvGraphicFramePr>
            <p:cNvPr id="7" name="Chart 6" title="NI Economic Inactivity Rates (16-64), Previously Published and Revised Estimates (non-zero axis)"/>
            <p:cNvGraphicFramePr/>
            <p:nvPr>
              <p:extLst/>
            </p:nvPr>
          </p:nvGraphicFramePr>
          <p:xfrm>
            <a:off x="558346" y="3864712"/>
            <a:ext cx="4497360" cy="2608621"/>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781878" y="3067492"/>
              <a:ext cx="4487614" cy="646331"/>
            </a:xfrm>
            <a:prstGeom prst="rect">
              <a:avLst/>
            </a:prstGeom>
          </p:spPr>
          <p:txBody>
            <a:bodyPr wrap="square">
              <a:spAutoFit/>
            </a:bodyPr>
            <a:lstStyle/>
            <a:p>
              <a:pPr algn="just">
                <a:lnSpc>
                  <a:spcPct val="150000"/>
                </a:lnSpc>
                <a:spcAft>
                  <a:spcPts val="0"/>
                </a:spcAft>
              </a:pPr>
              <a:r>
                <a:rPr lang="en-GB" sz="1200" b="1" dirty="0">
                  <a:latin typeface="Arial" panose="020B0604020202020204" pitchFamily="34" charset="0"/>
                  <a:ea typeface="Times New Roman" panose="02020603050405020304" pitchFamily="18" charset="0"/>
                  <a:cs typeface="Times New Roman" panose="02020603050405020304" pitchFamily="18" charset="0"/>
                </a:rPr>
                <a:t>NI Economic Inactivity Rates (16-64), Previously Published and Revised Estimates (non-zero axis)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6488693" y="3067492"/>
            <a:ext cx="4709395" cy="3299824"/>
            <a:chOff x="6488693" y="3067492"/>
            <a:chExt cx="4709395" cy="3299824"/>
          </a:xfrm>
        </p:grpSpPr>
        <p:graphicFrame>
          <p:nvGraphicFramePr>
            <p:cNvPr id="9" name="Chart 8" title="NI Unemployment Rates (16+), Previously Published and Revised Estimates (non-zero axis)"/>
            <p:cNvGraphicFramePr/>
            <p:nvPr>
              <p:extLst/>
            </p:nvPr>
          </p:nvGraphicFramePr>
          <p:xfrm>
            <a:off x="6488694" y="3665496"/>
            <a:ext cx="4298578" cy="2701820"/>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p:cNvSpPr/>
            <p:nvPr/>
          </p:nvSpPr>
          <p:spPr>
            <a:xfrm>
              <a:off x="6488693" y="3067492"/>
              <a:ext cx="4709395" cy="646331"/>
            </a:xfrm>
            <a:prstGeom prst="rect">
              <a:avLst/>
            </a:prstGeom>
          </p:spPr>
          <p:txBody>
            <a:bodyPr wrap="square">
              <a:spAutoFit/>
            </a:bodyPr>
            <a:lstStyle/>
            <a:p>
              <a:pPr algn="just">
                <a:lnSpc>
                  <a:spcPct val="150000"/>
                </a:lnSpc>
                <a:spcAft>
                  <a:spcPts val="0"/>
                </a:spcAft>
              </a:pPr>
              <a:r>
                <a:rPr lang="en-GB" sz="1200" b="1" dirty="0">
                  <a:latin typeface="Arial" panose="020B0604020202020204" pitchFamily="34" charset="0"/>
                  <a:ea typeface="Times New Roman" panose="02020603050405020304" pitchFamily="18" charset="0"/>
                  <a:cs typeface="Times New Roman" panose="02020603050405020304" pitchFamily="18" charset="0"/>
                </a:rPr>
                <a:t>NI Unemployment Rates (16+), Previously Published and Revised Estimates (non-zero axis)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9531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on Outputs</a:t>
            </a:r>
            <a:endParaRPr lang="en-GB" dirty="0"/>
          </a:p>
        </p:txBody>
      </p:sp>
      <p:sp>
        <p:nvSpPr>
          <p:cNvPr id="3" name="Content Placeholder 2"/>
          <p:cNvSpPr>
            <a:spLocks noGrp="1"/>
          </p:cNvSpPr>
          <p:nvPr>
            <p:ph idx="1"/>
          </p:nvPr>
        </p:nvSpPr>
        <p:spPr/>
        <p:txBody>
          <a:bodyPr>
            <a:normAutofit/>
          </a:bodyPr>
          <a:lstStyle/>
          <a:p>
            <a:pPr marL="0" indent="0">
              <a:buNone/>
            </a:pPr>
            <a:r>
              <a:rPr lang="en-GB" dirty="0"/>
              <a:t>N</a:t>
            </a:r>
            <a:r>
              <a:rPr lang="en-GB" dirty="0" smtClean="0"/>
              <a:t>ew LMR analysis:</a:t>
            </a:r>
          </a:p>
          <a:p>
            <a:pPr marL="0" indent="0">
              <a:buNone/>
            </a:pPr>
            <a:r>
              <a:rPr lang="en-GB" dirty="0" smtClean="0"/>
              <a:t>Actual hours worked included </a:t>
            </a:r>
          </a:p>
          <a:p>
            <a:pPr marL="0" indent="0">
              <a:buNone/>
            </a:pPr>
            <a:r>
              <a:rPr lang="en-GB" dirty="0" smtClean="0"/>
              <a:t>Temporary away from work and reasons</a:t>
            </a:r>
          </a:p>
          <a:p>
            <a:pPr marL="0" indent="0">
              <a:buNone/>
            </a:pPr>
            <a:endParaRPr lang="en-GB" dirty="0"/>
          </a:p>
          <a:p>
            <a:pPr marL="0" indent="0">
              <a:buNone/>
            </a:pPr>
            <a:r>
              <a:rPr lang="en-GB" dirty="0" smtClean="0"/>
              <a:t>Standalone paper on composition of </a:t>
            </a:r>
          </a:p>
          <a:p>
            <a:pPr marL="0" indent="0">
              <a:buNone/>
            </a:pPr>
            <a:r>
              <a:rPr lang="en-GB" dirty="0" smtClean="0"/>
              <a:t>employment and hours worked</a:t>
            </a:r>
            <a:endParaRPr lang="en-GB" dirty="0"/>
          </a:p>
          <a:p>
            <a:pPr marL="0" indent="0">
              <a:buNone/>
            </a:pPr>
            <a:endParaRPr lang="en-GB" dirty="0" smtClean="0"/>
          </a:p>
          <a:p>
            <a:pPr marL="0" indent="0">
              <a:buNone/>
            </a:pPr>
            <a:r>
              <a:rPr lang="en-GB" dirty="0" smtClean="0"/>
              <a:t>Self employment topic paper</a:t>
            </a:r>
          </a:p>
          <a:p>
            <a:pPr marL="0" indent="0">
              <a:buNone/>
            </a:pPr>
            <a:endParaRPr lang="en-GB" dirty="0"/>
          </a:p>
        </p:txBody>
      </p:sp>
      <p:pic>
        <p:nvPicPr>
          <p:cNvPr id="6" name="Picture 5"/>
          <p:cNvPicPr/>
          <p:nvPr/>
        </p:nvPicPr>
        <p:blipFill rotWithShape="1">
          <a:blip r:embed="rId3"/>
          <a:srcRect l="66444" t="9941" r="16830" b="6060"/>
          <a:stretch/>
        </p:blipFill>
        <p:spPr bwMode="auto">
          <a:xfrm>
            <a:off x="8133347" y="169496"/>
            <a:ext cx="3675764" cy="491585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9" name="Picture 8"/>
          <p:cNvPicPr/>
          <p:nvPr/>
        </p:nvPicPr>
        <p:blipFill rotWithShape="1">
          <a:blip r:embed="rId4"/>
          <a:srcRect l="66455" t="13734" r="16871" b="6196"/>
          <a:stretch/>
        </p:blipFill>
        <p:spPr bwMode="auto">
          <a:xfrm rot="1247244">
            <a:off x="8685725" y="2467795"/>
            <a:ext cx="3166513" cy="395710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0" name="Picture 9"/>
          <p:cNvPicPr/>
          <p:nvPr/>
        </p:nvPicPr>
        <p:blipFill rotWithShape="1">
          <a:blip r:embed="rId5"/>
          <a:srcRect l="66497" t="10458" r="16838" b="5865"/>
          <a:stretch/>
        </p:blipFill>
        <p:spPr bwMode="auto">
          <a:xfrm rot="20293532">
            <a:off x="7320539" y="2913621"/>
            <a:ext cx="2730901" cy="356504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51180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questions on LFS</a:t>
            </a:r>
            <a:endParaRPr lang="en-GB" dirty="0"/>
          </a:p>
        </p:txBody>
      </p:sp>
      <p:sp>
        <p:nvSpPr>
          <p:cNvPr id="3" name="Content Placeholder 2"/>
          <p:cNvSpPr>
            <a:spLocks noGrp="1"/>
          </p:cNvSpPr>
          <p:nvPr>
            <p:ph idx="1"/>
          </p:nvPr>
        </p:nvSpPr>
        <p:spPr/>
        <p:txBody>
          <a:bodyPr/>
          <a:lstStyle/>
          <a:p>
            <a:pPr lvl="1"/>
            <a:r>
              <a:rPr lang="en-GB" sz="2800" dirty="0" smtClean="0"/>
              <a:t>Change in working hours due to coronavirus</a:t>
            </a:r>
          </a:p>
          <a:p>
            <a:pPr lvl="1"/>
            <a:endParaRPr lang="en-GB" sz="2800" dirty="0" smtClean="0"/>
          </a:p>
          <a:p>
            <a:pPr lvl="1"/>
            <a:r>
              <a:rPr lang="en-GB" sz="2800" dirty="0" smtClean="0"/>
              <a:t>Change in role due to coronavirus</a:t>
            </a:r>
          </a:p>
          <a:p>
            <a:pPr lvl="1"/>
            <a:endParaRPr lang="en-GB" sz="2800" dirty="0" smtClean="0"/>
          </a:p>
          <a:p>
            <a:pPr lvl="1"/>
            <a:r>
              <a:rPr lang="en-GB" sz="2800" dirty="0" smtClean="0"/>
              <a:t>Sickness absence due to coronavirus</a:t>
            </a:r>
          </a:p>
          <a:p>
            <a:pPr lvl="1"/>
            <a:endParaRPr lang="en-GB" sz="2800" dirty="0" smtClean="0"/>
          </a:p>
          <a:p>
            <a:pPr lvl="1"/>
            <a:r>
              <a:rPr lang="en-GB" sz="2800" dirty="0" smtClean="0"/>
              <a:t>Universal credit and coronavirus</a:t>
            </a:r>
          </a:p>
          <a:p>
            <a:pPr lvl="1"/>
            <a:endParaRPr lang="en-GB" sz="2800" dirty="0" smtClean="0"/>
          </a:p>
          <a:p>
            <a:pPr lvl="1"/>
            <a:r>
              <a:rPr lang="en-GB" sz="2800" dirty="0" smtClean="0"/>
              <a:t>Redundancies and coronavirus</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8203" y="1498825"/>
            <a:ext cx="3623797" cy="3088105"/>
          </a:xfrm>
          <a:prstGeom prst="rect">
            <a:avLst/>
          </a:prstGeom>
        </p:spPr>
      </p:pic>
    </p:spTree>
    <p:extLst>
      <p:ext uri="{BB962C8B-B14F-4D97-AF65-F5344CB8AC3E}">
        <p14:creationId xmlns:p14="http://schemas.microsoft.com/office/powerpoint/2010/main" val="1032030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6052" y="337751"/>
            <a:ext cx="7696200" cy="1200831"/>
          </a:xfrm>
        </p:spPr>
        <p:txBody>
          <a:bodyPr/>
          <a:lstStyle/>
          <a:p>
            <a:r>
              <a:rPr lang="en-GB" dirty="0" smtClean="0"/>
              <a:t>Publications – Annual Report</a:t>
            </a:r>
            <a:endParaRPr lang="en-GB" dirty="0"/>
          </a:p>
        </p:txBody>
      </p:sp>
      <p:sp>
        <p:nvSpPr>
          <p:cNvPr id="3" name="Content Placeholder 2"/>
          <p:cNvSpPr>
            <a:spLocks noGrp="1"/>
          </p:cNvSpPr>
          <p:nvPr>
            <p:ph idx="1"/>
          </p:nvPr>
        </p:nvSpPr>
        <p:spPr/>
        <p:txBody>
          <a:bodyPr>
            <a:normAutofit/>
          </a:bodyPr>
          <a:lstStyle/>
          <a:p>
            <a:pPr marL="0" indent="0">
              <a:buNone/>
            </a:pPr>
            <a:endParaRPr lang="en-GB" dirty="0"/>
          </a:p>
          <a:p>
            <a:pPr marL="0" indent="0">
              <a:buNone/>
            </a:pPr>
            <a:r>
              <a:rPr lang="en-GB" dirty="0" smtClean="0"/>
              <a:t>Annual Summary - March</a:t>
            </a:r>
          </a:p>
          <a:p>
            <a:r>
              <a:rPr lang="en-GB" dirty="0" smtClean="0"/>
              <a:t>headline data</a:t>
            </a:r>
          </a:p>
          <a:p>
            <a:r>
              <a:rPr lang="en-GB" dirty="0" err="1" smtClean="0"/>
              <a:t>PfG</a:t>
            </a:r>
            <a:r>
              <a:rPr lang="en-GB" dirty="0" smtClean="0"/>
              <a:t> indicators 16 and 17 </a:t>
            </a:r>
          </a:p>
          <a:p>
            <a:pPr marL="0" indent="0">
              <a:buNone/>
            </a:pPr>
            <a:endParaRPr lang="en-GB" dirty="0"/>
          </a:p>
          <a:p>
            <a:pPr marL="0" indent="0">
              <a:buNone/>
            </a:pPr>
            <a:r>
              <a:rPr lang="en-GB" dirty="0" smtClean="0"/>
              <a:t>Annual Report - October</a:t>
            </a:r>
          </a:p>
          <a:p>
            <a:r>
              <a:rPr lang="en-GB" dirty="0" smtClean="0"/>
              <a:t> </a:t>
            </a:r>
            <a:r>
              <a:rPr lang="en-GB" dirty="0" err="1" smtClean="0"/>
              <a:t>PfG</a:t>
            </a:r>
            <a:r>
              <a:rPr lang="en-GB" dirty="0" smtClean="0"/>
              <a:t> indicators (14, 16, 17, 32, 33, 34) </a:t>
            </a:r>
          </a:p>
          <a:p>
            <a:r>
              <a:rPr lang="en-GB" dirty="0" smtClean="0"/>
              <a:t>sub-population data (back to 2006, section 75 categories, LGD, PC)</a:t>
            </a:r>
            <a:endParaRPr lang="en-GB" dirty="0"/>
          </a:p>
          <a:p>
            <a:r>
              <a:rPr lang="en-GB" dirty="0" smtClean="0"/>
              <a:t>new look – individual District Council Profile </a:t>
            </a:r>
            <a:endParaRPr lang="en-GB" i="1" dirty="0" smtClean="0"/>
          </a:p>
        </p:txBody>
      </p:sp>
      <p:pic>
        <p:nvPicPr>
          <p:cNvPr id="6" name="Picture 5"/>
          <p:cNvPicPr/>
          <p:nvPr/>
        </p:nvPicPr>
        <p:blipFill rotWithShape="1">
          <a:blip r:embed="rId3"/>
          <a:srcRect l="16500" t="10450" r="66862" b="7144"/>
          <a:stretch/>
        </p:blipFill>
        <p:spPr bwMode="auto">
          <a:xfrm rot="20813912">
            <a:off x="8464006" y="1349235"/>
            <a:ext cx="2474068" cy="358359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0740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60700" y="492125"/>
            <a:ext cx="6724650" cy="740728"/>
          </a:xfrm>
        </p:spPr>
        <p:txBody>
          <a:bodyPr>
            <a:normAutofit/>
          </a:bodyPr>
          <a:lstStyle/>
          <a:p>
            <a:r>
              <a:rPr lang="en-GB" sz="4000" dirty="0" smtClean="0">
                <a:latin typeface="+mn-lt"/>
              </a:rPr>
              <a:t>Publications – </a:t>
            </a:r>
            <a:r>
              <a:rPr lang="en-GB" sz="4000" dirty="0">
                <a:latin typeface="+mn-lt"/>
              </a:rPr>
              <a:t>W</a:t>
            </a:r>
            <a:r>
              <a:rPr lang="en-GB" sz="4000" dirty="0" smtClean="0">
                <a:latin typeface="+mn-lt"/>
              </a:rPr>
              <a:t>ork Quality</a:t>
            </a:r>
            <a:endParaRPr lang="en-GB" sz="4000" dirty="0">
              <a:latin typeface="+mn-lt"/>
            </a:endParaRPr>
          </a:p>
        </p:txBody>
      </p:sp>
      <p:sp>
        <p:nvSpPr>
          <p:cNvPr id="5" name="Content Placeholder 2"/>
          <p:cNvSpPr>
            <a:spLocks noGrp="1"/>
          </p:cNvSpPr>
          <p:nvPr>
            <p:ph idx="1"/>
          </p:nvPr>
        </p:nvSpPr>
        <p:spPr>
          <a:xfrm>
            <a:off x="838200" y="1397000"/>
            <a:ext cx="10515600" cy="5317173"/>
          </a:xfrm>
        </p:spPr>
        <p:txBody>
          <a:bodyPr>
            <a:normAutofit lnSpcReduction="10000"/>
          </a:bodyPr>
          <a:lstStyle/>
          <a:p>
            <a:pPr marL="0" indent="0">
              <a:buNone/>
            </a:pPr>
            <a:r>
              <a:rPr lang="en-GB" dirty="0" smtClean="0">
                <a:solidFill>
                  <a:srgbClr val="1E2B50"/>
                </a:solidFill>
              </a:rPr>
              <a:t>	Updated in September</a:t>
            </a:r>
          </a:p>
          <a:p>
            <a:pPr marL="0" indent="0">
              <a:buNone/>
            </a:pPr>
            <a:endParaRPr lang="en-GB" dirty="0"/>
          </a:p>
          <a:p>
            <a:pPr marL="0" indent="0">
              <a:buNone/>
            </a:pPr>
            <a:r>
              <a:rPr lang="en-GB" dirty="0" smtClean="0">
                <a:solidFill>
                  <a:srgbClr val="1E2B50"/>
                </a:solidFill>
              </a:rPr>
              <a:t>New </a:t>
            </a:r>
            <a:r>
              <a:rPr lang="en-GB" dirty="0">
                <a:solidFill>
                  <a:srgbClr val="1E2B50"/>
                </a:solidFill>
              </a:rPr>
              <a:t>questions </a:t>
            </a:r>
            <a:r>
              <a:rPr lang="en-GB" dirty="0" smtClean="0">
                <a:solidFill>
                  <a:srgbClr val="1E2B50"/>
                </a:solidFill>
              </a:rPr>
              <a:t>added </a:t>
            </a:r>
            <a:r>
              <a:rPr lang="en-GB" dirty="0">
                <a:solidFill>
                  <a:srgbClr val="1E2B50"/>
                </a:solidFill>
              </a:rPr>
              <a:t>to NI LFS from July </a:t>
            </a:r>
            <a:r>
              <a:rPr lang="en-GB" dirty="0" smtClean="0">
                <a:solidFill>
                  <a:srgbClr val="1E2B50"/>
                </a:solidFill>
              </a:rPr>
              <a:t>2019:</a:t>
            </a:r>
            <a:endParaRPr lang="en-GB" dirty="0">
              <a:solidFill>
                <a:srgbClr val="1E2B50"/>
              </a:solidFill>
            </a:endParaRPr>
          </a:p>
          <a:p>
            <a:endParaRPr lang="en-GB" dirty="0">
              <a:solidFill>
                <a:srgbClr val="1E2B50"/>
              </a:solidFill>
            </a:endParaRPr>
          </a:p>
          <a:p>
            <a:r>
              <a:rPr lang="en-GB" dirty="0">
                <a:solidFill>
                  <a:srgbClr val="1E2B50"/>
                </a:solidFill>
              </a:rPr>
              <a:t>The extent to which your job offers good opportunities for career progression?</a:t>
            </a:r>
          </a:p>
          <a:p>
            <a:endParaRPr lang="en-GB" dirty="0">
              <a:solidFill>
                <a:srgbClr val="1E2B50"/>
              </a:solidFill>
            </a:endParaRPr>
          </a:p>
          <a:p>
            <a:r>
              <a:rPr lang="en-GB" dirty="0">
                <a:solidFill>
                  <a:srgbClr val="1E2B50"/>
                </a:solidFill>
              </a:rPr>
              <a:t>How good are managers at involving employees and their representatives in decision making?</a:t>
            </a:r>
          </a:p>
          <a:p>
            <a:endParaRPr lang="en-GB" dirty="0">
              <a:solidFill>
                <a:srgbClr val="1E2B50"/>
              </a:solidFill>
            </a:endParaRPr>
          </a:p>
          <a:p>
            <a:r>
              <a:rPr lang="en-GB" dirty="0">
                <a:solidFill>
                  <a:srgbClr val="1E2B50"/>
                </a:solidFill>
              </a:rPr>
              <a:t>The extent to which you feel you do meaningful work?</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047" y="102870"/>
            <a:ext cx="2333625" cy="2857500"/>
          </a:xfrm>
          <a:prstGeom prst="rect">
            <a:avLst/>
          </a:prstGeom>
        </p:spPr>
      </p:pic>
    </p:spTree>
    <p:extLst>
      <p:ext uri="{BB962C8B-B14F-4D97-AF65-F5344CB8AC3E}">
        <p14:creationId xmlns:p14="http://schemas.microsoft.com/office/powerpoint/2010/main" val="342044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 calcmode="lin" valueType="num">
                                      <p:cBhvr additive="base">
                                        <p:cTn id="1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 calcmode="lin" valueType="num">
                                      <p:cBhvr additive="base">
                                        <p:cTn id="19"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012" y="1897610"/>
            <a:ext cx="3473053" cy="3505921"/>
          </a:xfrm>
          <a:prstGeom prst="rect">
            <a:avLst/>
          </a:prstGeom>
        </p:spPr>
      </p:pic>
      <p:sp>
        <p:nvSpPr>
          <p:cNvPr id="4" name="Title 1"/>
          <p:cNvSpPr>
            <a:spLocks noGrp="1"/>
          </p:cNvSpPr>
          <p:nvPr>
            <p:ph type="title"/>
          </p:nvPr>
        </p:nvSpPr>
        <p:spPr>
          <a:xfrm>
            <a:off x="1177290" y="360866"/>
            <a:ext cx="7901940" cy="1325563"/>
          </a:xfrm>
        </p:spPr>
        <p:txBody>
          <a:bodyPr>
            <a:normAutofit/>
          </a:bodyPr>
          <a:lstStyle/>
          <a:p>
            <a:pPr algn="ctr"/>
            <a:r>
              <a:rPr lang="en-GB" sz="4000" dirty="0">
                <a:solidFill>
                  <a:srgbClr val="1E2B50"/>
                </a:solidFill>
                <a:latin typeface="+mn-lt"/>
              </a:rPr>
              <a:t>Plans for the Future</a:t>
            </a:r>
          </a:p>
        </p:txBody>
      </p:sp>
      <p:sp>
        <p:nvSpPr>
          <p:cNvPr id="5" name="Content Placeholder 2"/>
          <p:cNvSpPr>
            <a:spLocks noGrp="1"/>
          </p:cNvSpPr>
          <p:nvPr>
            <p:ph idx="1"/>
          </p:nvPr>
        </p:nvSpPr>
        <p:spPr>
          <a:xfrm>
            <a:off x="1177290" y="1985645"/>
            <a:ext cx="10176510" cy="4351338"/>
          </a:xfrm>
        </p:spPr>
        <p:txBody>
          <a:bodyPr>
            <a:normAutofit fontScale="85000" lnSpcReduction="20000"/>
          </a:bodyPr>
          <a:lstStyle/>
          <a:p>
            <a:r>
              <a:rPr lang="en-GB" dirty="0" smtClean="0">
                <a:solidFill>
                  <a:srgbClr val="1E2B50"/>
                </a:solidFill>
              </a:rPr>
              <a:t>Work Quality additional indicators</a:t>
            </a:r>
          </a:p>
          <a:p>
            <a:pPr marL="0" indent="0">
              <a:buNone/>
            </a:pPr>
            <a:endParaRPr lang="en-GB" dirty="0">
              <a:solidFill>
                <a:srgbClr val="1E2B50"/>
              </a:solidFill>
            </a:endParaRPr>
          </a:p>
          <a:p>
            <a:r>
              <a:rPr lang="en-GB" dirty="0" smtClean="0">
                <a:solidFill>
                  <a:srgbClr val="1E2B50"/>
                </a:solidFill>
              </a:rPr>
              <a:t>Underemployment topic paper</a:t>
            </a:r>
          </a:p>
          <a:p>
            <a:pPr marL="0" indent="0">
              <a:buNone/>
            </a:pPr>
            <a:endParaRPr lang="en-GB" dirty="0" smtClean="0">
              <a:solidFill>
                <a:srgbClr val="1E2B50"/>
              </a:solidFill>
            </a:endParaRPr>
          </a:p>
          <a:p>
            <a:r>
              <a:rPr lang="en-GB" dirty="0" smtClean="0"/>
              <a:t>Postpone quarterly household outputs</a:t>
            </a:r>
            <a:endParaRPr lang="en-GB" dirty="0" smtClean="0">
              <a:solidFill>
                <a:srgbClr val="1E2B50"/>
              </a:solidFill>
            </a:endParaRPr>
          </a:p>
          <a:p>
            <a:pPr marL="0" indent="0">
              <a:buNone/>
            </a:pPr>
            <a:endParaRPr lang="en-GB" dirty="0" smtClean="0">
              <a:solidFill>
                <a:srgbClr val="1E2B50"/>
              </a:solidFill>
            </a:endParaRPr>
          </a:p>
          <a:p>
            <a:r>
              <a:rPr lang="en-GB" dirty="0" smtClean="0"/>
              <a:t>Investigate </a:t>
            </a:r>
            <a:r>
              <a:rPr lang="en-GB" dirty="0" err="1" smtClean="0"/>
              <a:t>Covid</a:t>
            </a:r>
            <a:r>
              <a:rPr lang="en-GB" dirty="0" smtClean="0"/>
              <a:t> related questions on LFS</a:t>
            </a:r>
          </a:p>
          <a:p>
            <a:endParaRPr lang="en-GB" dirty="0"/>
          </a:p>
          <a:p>
            <a:r>
              <a:rPr lang="en-GB" dirty="0" smtClean="0"/>
              <a:t>Women in NI</a:t>
            </a:r>
          </a:p>
          <a:p>
            <a:endParaRPr lang="en-GB" dirty="0" smtClean="0"/>
          </a:p>
          <a:p>
            <a:r>
              <a:rPr lang="en-GB" dirty="0" smtClean="0"/>
              <a:t>Reweighting (population estimates)</a:t>
            </a:r>
          </a:p>
          <a:p>
            <a:pPr marL="0" indent="0">
              <a:buNone/>
            </a:pPr>
            <a:endParaRPr lang="en-GB" dirty="0" smtClean="0">
              <a:solidFill>
                <a:srgbClr val="1E2B50"/>
              </a:solidFill>
            </a:endParaRPr>
          </a:p>
          <a:p>
            <a:endParaRPr lang="en-GB" dirty="0">
              <a:solidFill>
                <a:srgbClr val="1E2B50"/>
              </a:solidFill>
            </a:endParaRPr>
          </a:p>
          <a:p>
            <a:pPr marL="0" indent="0">
              <a:buNone/>
            </a:pPr>
            <a:endParaRPr lang="en-GB" dirty="0"/>
          </a:p>
        </p:txBody>
      </p:sp>
      <p:sp>
        <p:nvSpPr>
          <p:cNvPr id="2" name="TextBox 1"/>
          <p:cNvSpPr txBox="1"/>
          <p:nvPr/>
        </p:nvSpPr>
        <p:spPr>
          <a:xfrm>
            <a:off x="9382539" y="2305878"/>
            <a:ext cx="1431235" cy="369332"/>
          </a:xfrm>
          <a:prstGeom prst="rect">
            <a:avLst/>
          </a:prstGeom>
          <a:solidFill>
            <a:srgbClr val="00205B"/>
          </a:solidFill>
        </p:spPr>
        <p:txBody>
          <a:bodyPr wrap="square" rtlCol="0">
            <a:spAutoFit/>
          </a:bodyPr>
          <a:lstStyle/>
          <a:p>
            <a:r>
              <a:rPr lang="en-GB" dirty="0" smtClean="0">
                <a:solidFill>
                  <a:srgbClr val="CCD607"/>
                </a:solidFill>
              </a:rPr>
              <a:t>2019/20</a:t>
            </a:r>
            <a:endParaRPr lang="en-GB" dirty="0">
              <a:solidFill>
                <a:srgbClr val="CCD607"/>
              </a:solidFill>
            </a:endParaRPr>
          </a:p>
        </p:txBody>
      </p:sp>
      <p:sp>
        <p:nvSpPr>
          <p:cNvPr id="3" name="TextBox 2"/>
          <p:cNvSpPr txBox="1"/>
          <p:nvPr/>
        </p:nvSpPr>
        <p:spPr>
          <a:xfrm>
            <a:off x="9382538" y="3281239"/>
            <a:ext cx="1482261" cy="369332"/>
          </a:xfrm>
          <a:prstGeom prst="rect">
            <a:avLst/>
          </a:prstGeom>
          <a:solidFill>
            <a:srgbClr val="CEDC00"/>
          </a:solidFill>
        </p:spPr>
        <p:txBody>
          <a:bodyPr wrap="square" rtlCol="0">
            <a:spAutoFit/>
          </a:bodyPr>
          <a:lstStyle/>
          <a:p>
            <a:r>
              <a:rPr lang="en-GB" dirty="0" smtClean="0">
                <a:solidFill>
                  <a:srgbClr val="1E2B50"/>
                </a:solidFill>
              </a:rPr>
              <a:t> 2020/21</a:t>
            </a:r>
            <a:endParaRPr lang="en-GB" dirty="0">
              <a:solidFill>
                <a:srgbClr val="1E2B50"/>
              </a:solidFill>
            </a:endParaRPr>
          </a:p>
        </p:txBody>
      </p:sp>
    </p:spTree>
    <p:extLst>
      <p:ext uri="{BB962C8B-B14F-4D97-AF65-F5344CB8AC3E}">
        <p14:creationId xmlns:p14="http://schemas.microsoft.com/office/powerpoint/2010/main" val="1978622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28057" y="4357234"/>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GB" dirty="0"/>
          </a:p>
        </p:txBody>
      </p:sp>
      <p:sp>
        <p:nvSpPr>
          <p:cNvPr id="4" name="Title 1"/>
          <p:cNvSpPr txBox="1">
            <a:spLocks/>
          </p:cNvSpPr>
          <p:nvPr/>
        </p:nvSpPr>
        <p:spPr>
          <a:xfrm>
            <a:off x="1160060" y="4090000"/>
            <a:ext cx="9579659" cy="23876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sz="7200" dirty="0"/>
              <a:t/>
            </a:r>
            <a:br>
              <a:rPr lang="en-GB" sz="7200" dirty="0"/>
            </a:br>
            <a:r>
              <a:rPr lang="en-GB" dirty="0"/>
              <a:t>		</a:t>
            </a:r>
            <a:br>
              <a:rPr lang="en-GB" dirty="0"/>
            </a:br>
            <a:r>
              <a:rPr lang="en-GB" i="1" dirty="0"/>
              <a:t/>
            </a:r>
            <a:br>
              <a:rPr lang="en-GB" i="1" dirty="0"/>
            </a:br>
            <a:endParaRPr lang="en-GB" dirty="0"/>
          </a:p>
        </p:txBody>
      </p:sp>
      <p:sp>
        <p:nvSpPr>
          <p:cNvPr id="5" name="Title 4"/>
          <p:cNvSpPr>
            <a:spLocks noGrp="1"/>
          </p:cNvSpPr>
          <p:nvPr>
            <p:ph type="ctrTitle"/>
          </p:nvPr>
        </p:nvSpPr>
        <p:spPr>
          <a:xfrm>
            <a:off x="1461888" y="2038964"/>
            <a:ext cx="9144000" cy="2387600"/>
          </a:xfrm>
        </p:spPr>
        <p:txBody>
          <a:bodyPr>
            <a:normAutofit fontScale="90000"/>
          </a:bodyPr>
          <a:lstStyle/>
          <a:p>
            <a:r>
              <a:rPr lang="en-GB" sz="6700" dirty="0"/>
              <a:t>Experimental Claimant Count</a:t>
            </a:r>
            <a:r>
              <a:rPr lang="en-GB" dirty="0"/>
              <a:t/>
            </a:r>
            <a:br>
              <a:rPr lang="en-GB" dirty="0"/>
            </a:br>
            <a:endParaRPr lang="en-GB" dirty="0"/>
          </a:p>
        </p:txBody>
      </p:sp>
      <p:sp>
        <p:nvSpPr>
          <p:cNvPr id="6" name="Title 1"/>
          <p:cNvSpPr txBox="1">
            <a:spLocks/>
          </p:cNvSpPr>
          <p:nvPr/>
        </p:nvSpPr>
        <p:spPr>
          <a:xfrm>
            <a:off x="909918" y="4722332"/>
            <a:ext cx="10515599" cy="25007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sz="4300" dirty="0"/>
              <a:t/>
            </a:r>
            <a:br>
              <a:rPr lang="en-GB" sz="4300" dirty="0"/>
            </a:br>
            <a:r>
              <a:rPr lang="en-GB" sz="4300" dirty="0"/>
              <a:t>		</a:t>
            </a:r>
            <a:br>
              <a:rPr lang="en-GB" sz="4300" dirty="0"/>
            </a:br>
            <a:r>
              <a:rPr lang="en-GB" sz="4300" i="1" dirty="0"/>
              <a:t>Economic and Labour Market </a:t>
            </a:r>
          </a:p>
          <a:p>
            <a:r>
              <a:rPr lang="en-GB" sz="4300" i="1" dirty="0"/>
              <a:t>Statistics, Cathryn Blair</a:t>
            </a:r>
            <a:endParaRPr lang="en-GB" sz="4300" dirty="0"/>
          </a:p>
          <a:p>
            <a:r>
              <a:rPr lang="en-GB" sz="4300" i="1" dirty="0"/>
              <a:t/>
            </a:r>
            <a:br>
              <a:rPr lang="en-GB" sz="4300" i="1" dirty="0"/>
            </a:br>
            <a:endParaRPr lang="en-GB" sz="4300" dirty="0"/>
          </a:p>
        </p:txBody>
      </p:sp>
    </p:spTree>
    <p:extLst>
      <p:ext uri="{BB962C8B-B14F-4D97-AF65-F5344CB8AC3E}">
        <p14:creationId xmlns:p14="http://schemas.microsoft.com/office/powerpoint/2010/main" val="3563564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Aim of today’s meeting </a:t>
            </a:r>
            <a:endParaRPr lang="en-GB" sz="4000" dirty="0"/>
          </a:p>
        </p:txBody>
      </p:sp>
      <p:sp>
        <p:nvSpPr>
          <p:cNvPr id="3" name="Content Placeholder 2"/>
          <p:cNvSpPr>
            <a:spLocks noGrp="1"/>
          </p:cNvSpPr>
          <p:nvPr>
            <p:ph idx="1"/>
          </p:nvPr>
        </p:nvSpPr>
        <p:spPr>
          <a:xfrm>
            <a:off x="1343608" y="2133600"/>
            <a:ext cx="10010192" cy="4565876"/>
          </a:xfrm>
        </p:spPr>
        <p:txBody>
          <a:bodyPr/>
          <a:lstStyle/>
          <a:p>
            <a:pPr marL="0" indent="0">
              <a:buNone/>
            </a:pPr>
            <a:r>
              <a:rPr lang="en-GB" dirty="0" smtClean="0"/>
              <a:t>Update users on </a:t>
            </a:r>
          </a:p>
          <a:p>
            <a:pPr marL="0" indent="0">
              <a:buNone/>
            </a:pPr>
            <a:r>
              <a:rPr lang="en-GB" dirty="0" smtClean="0"/>
              <a:t>	</a:t>
            </a:r>
            <a:r>
              <a:rPr lang="en-GB" dirty="0"/>
              <a:t>1) publication cycle </a:t>
            </a:r>
            <a:endParaRPr lang="en-GB" dirty="0" smtClean="0"/>
          </a:p>
          <a:p>
            <a:pPr marL="0" indent="0">
              <a:buNone/>
            </a:pPr>
            <a:r>
              <a:rPr lang="en-GB" dirty="0" smtClean="0"/>
              <a:t>	2) impact of COVID-19 on data collection</a:t>
            </a:r>
          </a:p>
          <a:p>
            <a:pPr marL="0" indent="0">
              <a:buNone/>
            </a:pPr>
            <a:r>
              <a:rPr lang="en-GB" dirty="0" smtClean="0"/>
              <a:t>	2) new data and analysis to understand COVID-19 impacts</a:t>
            </a:r>
          </a:p>
          <a:p>
            <a:endParaRPr lang="en-GB" dirty="0" smtClean="0"/>
          </a:p>
          <a:p>
            <a:pPr marL="0" indent="0">
              <a:buNone/>
            </a:pPr>
            <a:r>
              <a:rPr lang="en-GB" dirty="0"/>
              <a:t>O</a:t>
            </a:r>
            <a:r>
              <a:rPr lang="en-GB" dirty="0" smtClean="0"/>
              <a:t>btain feedback from users on </a:t>
            </a:r>
          </a:p>
          <a:p>
            <a:pPr marL="0" indent="0">
              <a:buNone/>
            </a:pPr>
            <a:r>
              <a:rPr lang="en-GB" dirty="0" smtClean="0"/>
              <a:t>	1) proposed changes</a:t>
            </a:r>
          </a:p>
          <a:p>
            <a:pPr marL="0" indent="0">
              <a:buNone/>
            </a:pPr>
            <a:r>
              <a:rPr lang="en-GB" dirty="0" smtClean="0"/>
              <a:t>	2) information needs</a:t>
            </a:r>
          </a:p>
          <a:p>
            <a:pPr marL="0" indent="0">
              <a:buNone/>
            </a:pPr>
            <a:endParaRPr lang="en-GB" dirty="0"/>
          </a:p>
        </p:txBody>
      </p:sp>
    </p:spTree>
    <p:extLst>
      <p:ext uri="{BB962C8B-B14F-4D97-AF65-F5344CB8AC3E}">
        <p14:creationId xmlns:p14="http://schemas.microsoft.com/office/powerpoint/2010/main" val="2440633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8452" y="297994"/>
            <a:ext cx="9289026" cy="1200831"/>
          </a:xfrm>
        </p:spPr>
        <p:txBody>
          <a:bodyPr>
            <a:normAutofit/>
          </a:bodyPr>
          <a:lstStyle/>
          <a:p>
            <a:r>
              <a:rPr lang="en-GB" dirty="0"/>
              <a:t>Claimant Count- Overview</a:t>
            </a:r>
          </a:p>
        </p:txBody>
      </p:sp>
      <p:sp>
        <p:nvSpPr>
          <p:cNvPr id="8" name="Content Placeholder 2">
            <a:extLst>
              <a:ext uri="{FF2B5EF4-FFF2-40B4-BE49-F238E27FC236}">
                <a16:creationId xmlns="" xmlns:a16="http://schemas.microsoft.com/office/drawing/2014/main" id="{2945CD24-ED36-478F-B867-C607A65C498E}"/>
              </a:ext>
            </a:extLst>
          </p:cNvPr>
          <p:cNvSpPr txBox="1">
            <a:spLocks/>
          </p:cNvSpPr>
          <p:nvPr/>
        </p:nvSpPr>
        <p:spPr>
          <a:xfrm>
            <a:off x="706633" y="1498825"/>
            <a:ext cx="9888466" cy="62851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371600" lvl="4" indent="-457200">
              <a:spcBef>
                <a:spcPts val="1000"/>
              </a:spcBef>
              <a:spcAft>
                <a:spcPts val="1200"/>
              </a:spcAft>
            </a:pPr>
            <a:r>
              <a:rPr lang="en-GB" sz="3000" dirty="0"/>
              <a:t>Measure of the number of people claiming unemployment related benefits </a:t>
            </a:r>
          </a:p>
          <a:p>
            <a:pPr marL="1371600" lvl="4" indent="-457200">
              <a:spcBef>
                <a:spcPts val="1000"/>
              </a:spcBef>
              <a:spcAft>
                <a:spcPts val="1200"/>
              </a:spcAft>
            </a:pPr>
            <a:r>
              <a:rPr lang="en-GB" sz="3000" dirty="0"/>
              <a:t>Data is derived from Jobs and Benefits Offices systems</a:t>
            </a:r>
          </a:p>
          <a:p>
            <a:pPr marL="1371600" lvl="4" indent="-457200">
              <a:spcBef>
                <a:spcPts val="1000"/>
              </a:spcBef>
              <a:spcAft>
                <a:spcPts val="1200"/>
              </a:spcAft>
            </a:pPr>
            <a:r>
              <a:rPr lang="en-GB" sz="3000" dirty="0"/>
              <a:t>Counts relate to second Thursday in each month</a:t>
            </a:r>
          </a:p>
          <a:p>
            <a:pPr marL="1371600" lvl="4" indent="-457200">
              <a:spcBef>
                <a:spcPts val="1000"/>
              </a:spcBef>
              <a:spcAft>
                <a:spcPts val="1200"/>
              </a:spcAft>
            </a:pPr>
            <a:r>
              <a:rPr lang="en-GB" sz="3000" dirty="0"/>
              <a:t>Published a month after count date</a:t>
            </a:r>
          </a:p>
          <a:p>
            <a:pPr marL="1371600" lvl="4" indent="-457200">
              <a:spcBef>
                <a:spcPts val="1000"/>
              </a:spcBef>
            </a:pPr>
            <a:r>
              <a:rPr lang="en-GB" sz="3000" dirty="0"/>
              <a:t>Timely economic indicator</a:t>
            </a:r>
          </a:p>
        </p:txBody>
      </p:sp>
    </p:spTree>
    <p:extLst>
      <p:ext uri="{BB962C8B-B14F-4D97-AF65-F5344CB8AC3E}">
        <p14:creationId xmlns:p14="http://schemas.microsoft.com/office/powerpoint/2010/main" val="392863763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9918" b="21122"/>
          <a:stretch/>
        </p:blipFill>
        <p:spPr>
          <a:xfrm>
            <a:off x="9395460" y="297994"/>
            <a:ext cx="2317966" cy="910386"/>
          </a:xfrm>
          <a:prstGeom prst="rect">
            <a:avLst/>
          </a:prstGeom>
        </p:spPr>
      </p:pic>
      <p:sp>
        <p:nvSpPr>
          <p:cNvPr id="2" name="Title 1"/>
          <p:cNvSpPr>
            <a:spLocks noGrp="1"/>
          </p:cNvSpPr>
          <p:nvPr>
            <p:ph type="title"/>
          </p:nvPr>
        </p:nvSpPr>
        <p:spPr>
          <a:xfrm>
            <a:off x="2728452" y="297994"/>
            <a:ext cx="9289026" cy="1200831"/>
          </a:xfrm>
        </p:spPr>
        <p:txBody>
          <a:bodyPr>
            <a:normAutofit/>
          </a:bodyPr>
          <a:lstStyle/>
          <a:p>
            <a:r>
              <a:rPr lang="en-GB" dirty="0"/>
              <a:t>Claimant Count- Overview</a:t>
            </a:r>
          </a:p>
        </p:txBody>
      </p:sp>
      <p:sp>
        <p:nvSpPr>
          <p:cNvPr id="3" name="Content Placeholder 2"/>
          <p:cNvSpPr>
            <a:spLocks noGrp="1"/>
          </p:cNvSpPr>
          <p:nvPr>
            <p:ph idx="1"/>
          </p:nvPr>
        </p:nvSpPr>
        <p:spPr>
          <a:xfrm>
            <a:off x="539754" y="1498825"/>
            <a:ext cx="11370306" cy="5057288"/>
          </a:xfrm>
        </p:spPr>
        <p:txBody>
          <a:bodyPr>
            <a:noAutofit/>
          </a:bodyPr>
          <a:lstStyle/>
          <a:p>
            <a:pPr marL="1371600" lvl="4" indent="-457200">
              <a:spcBef>
                <a:spcPts val="1000"/>
              </a:spcBef>
              <a:spcAft>
                <a:spcPts val="1200"/>
              </a:spcAft>
            </a:pPr>
            <a:r>
              <a:rPr lang="en-GB" sz="3000" dirty="0"/>
              <a:t>Universal Credit was rolled out for new claimants on a phased basis between September 2017 and December 2018</a:t>
            </a:r>
          </a:p>
          <a:p>
            <a:pPr marL="1371600" lvl="4" indent="-457200">
              <a:spcBef>
                <a:spcPts val="1000"/>
              </a:spcBef>
              <a:spcAft>
                <a:spcPts val="1200"/>
              </a:spcAft>
            </a:pPr>
            <a:r>
              <a:rPr lang="en-GB" sz="3000" dirty="0"/>
              <a:t>Jobseeker’s Allowance Claimants and those in the searching for work conditionality of Universal Credit – since March 2018</a:t>
            </a:r>
          </a:p>
          <a:p>
            <a:pPr marL="1371600" lvl="4" indent="-457200">
              <a:spcBef>
                <a:spcPts val="1000"/>
              </a:spcBef>
              <a:spcAft>
                <a:spcPts val="1200"/>
              </a:spcAft>
            </a:pPr>
            <a:r>
              <a:rPr lang="en-GB" sz="3000" dirty="0"/>
              <a:t>Steady decline in the proportion of JSA claimants in the Claimant Count </a:t>
            </a:r>
          </a:p>
          <a:p>
            <a:pPr marL="1828800" lvl="5" indent="-457200">
              <a:spcBef>
                <a:spcPts val="1000"/>
              </a:spcBef>
              <a:spcAft>
                <a:spcPts val="1200"/>
              </a:spcAft>
            </a:pPr>
            <a:r>
              <a:rPr lang="en-GB" sz="3000" dirty="0"/>
              <a:t>March 2019 broadly 50/50</a:t>
            </a:r>
          </a:p>
          <a:p>
            <a:pPr marL="1828800" lvl="5" indent="-457200">
              <a:spcBef>
                <a:spcPts val="1000"/>
              </a:spcBef>
              <a:spcAft>
                <a:spcPts val="1200"/>
              </a:spcAft>
            </a:pPr>
            <a:r>
              <a:rPr lang="en-GB" sz="3000" dirty="0"/>
              <a:t>March 2020 JSA -36%, UC 64%</a:t>
            </a:r>
          </a:p>
          <a:p>
            <a:pPr marL="1371600" lvl="4" indent="-457200">
              <a:spcBef>
                <a:spcPts val="1000"/>
              </a:spcBef>
              <a:spcAft>
                <a:spcPts val="1200"/>
              </a:spcAft>
            </a:pPr>
            <a:r>
              <a:rPr lang="en-GB" sz="3000" dirty="0"/>
              <a:t>Removed the CC from LMR due to a period of revisions</a:t>
            </a:r>
          </a:p>
          <a:p>
            <a:pPr marL="914400" lvl="4" indent="0">
              <a:spcBef>
                <a:spcPts val="1000"/>
              </a:spcBef>
              <a:spcAft>
                <a:spcPts val="1200"/>
              </a:spcAft>
              <a:buNone/>
            </a:pPr>
            <a:endParaRPr lang="en-GB" sz="3000" dirty="0"/>
          </a:p>
        </p:txBody>
      </p:sp>
    </p:spTree>
    <p:extLst>
      <p:ext uri="{BB962C8B-B14F-4D97-AF65-F5344CB8AC3E}">
        <p14:creationId xmlns:p14="http://schemas.microsoft.com/office/powerpoint/2010/main" val="248480742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5000">
        <p159:morph option="byObject"/>
      </p:transition>
    </mc:Choice>
    <mc:Fallback>
      <p:transition spd="slow" advClick="0" advTm="5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AD7FFB4-5114-4A20-8ED4-4BCCB17A982C}"/>
              </a:ext>
            </a:extLst>
          </p:cNvPr>
          <p:cNvGrpSpPr/>
          <p:nvPr/>
        </p:nvGrpSpPr>
        <p:grpSpPr>
          <a:xfrm>
            <a:off x="2289501" y="615949"/>
            <a:ext cx="8427805" cy="803275"/>
            <a:chOff x="0" y="0"/>
            <a:chExt cx="9851141" cy="803544"/>
          </a:xfrm>
        </p:grpSpPr>
        <p:sp>
          <p:nvSpPr>
            <p:cNvPr id="7" name="Rectangle 6">
              <a:extLst>
                <a:ext uri="{FF2B5EF4-FFF2-40B4-BE49-F238E27FC236}">
                  <a16:creationId xmlns="" xmlns:a16="http://schemas.microsoft.com/office/drawing/2014/main" id="{6854CC2E-FB5E-4000-8DE9-2F001FF6F01C}"/>
                </a:ext>
              </a:extLst>
            </p:cNvPr>
            <p:cNvSpPr/>
            <p:nvPr/>
          </p:nvSpPr>
          <p:spPr>
            <a:xfrm>
              <a:off x="0" y="0"/>
              <a:ext cx="9851141" cy="611475"/>
            </a:xfrm>
            <a:prstGeom prst="rect">
              <a:avLst/>
            </a:prstGeom>
            <a:solidFill>
              <a:srgbClr val="1A285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fontAlgn="base">
                <a:spcAft>
                  <a:spcPts val="600"/>
                </a:spcAft>
              </a:pPr>
              <a:r>
                <a:rPr lang="en-GB" sz="1800" b="1" kern="1200" dirty="0">
                  <a:solidFill>
                    <a:srgbClr val="FFFFFF"/>
                  </a:solidFill>
                  <a:effectLst/>
                  <a:latin typeface="Arial" panose="020B0604020202020204" pitchFamily="34" charset="0"/>
                  <a:ea typeface="Times New Roman" panose="02020603050405020304" pitchFamily="18" charset="0"/>
                </a:rPr>
                <a:t>Seasonally adjusted claimant count (experimental) monthly rates</a:t>
              </a:r>
              <a:endParaRPr lang="en-GB" sz="1200" dirty="0">
                <a:effectLst/>
                <a:latin typeface="Times New Roman" panose="02020603050405020304" pitchFamily="18" charset="0"/>
                <a:ea typeface="Times New Roman" panose="02020603050405020304" pitchFamily="18" charset="0"/>
              </a:endParaRPr>
            </a:p>
            <a:p>
              <a:pPr algn="ctr" fontAlgn="base">
                <a:spcAft>
                  <a:spcPts val="600"/>
                </a:spcAft>
              </a:pPr>
              <a:r>
                <a:rPr lang="en-GB" sz="1200" b="1" kern="1200" dirty="0">
                  <a:solidFill>
                    <a:srgbClr val="FFFFFF"/>
                  </a:solidFill>
                  <a:effectLst/>
                  <a:latin typeface="Arial" panose="020B0604020202020204" pitchFamily="34" charset="0"/>
                  <a:ea typeface="Times New Roman" panose="02020603050405020304" pitchFamily="18" charset="0"/>
                </a:rPr>
                <a:t>September 2005 - September 2020</a:t>
              </a:r>
              <a:endParaRPr lang="en-GB" sz="1200" dirty="0">
                <a:effectLst/>
                <a:latin typeface="Times New Roman" panose="02020603050405020304" pitchFamily="18" charset="0"/>
                <a:ea typeface="Times New Roman" panose="02020603050405020304" pitchFamily="18" charset="0"/>
              </a:endParaRPr>
            </a:p>
          </p:txBody>
        </p:sp>
        <p:sp>
          <p:nvSpPr>
            <p:cNvPr id="8" name="Rounded Rectangle 33">
              <a:extLst>
                <a:ext uri="{FF2B5EF4-FFF2-40B4-BE49-F238E27FC236}">
                  <a16:creationId xmlns="" xmlns:a16="http://schemas.microsoft.com/office/drawing/2014/main" id="{DD26C3D9-0F05-468B-81CE-20A7CBAC29E8}"/>
                </a:ext>
              </a:extLst>
            </p:cNvPr>
            <p:cNvSpPr/>
            <p:nvPr/>
          </p:nvSpPr>
          <p:spPr>
            <a:xfrm>
              <a:off x="0" y="612475"/>
              <a:ext cx="9850755" cy="191069"/>
            </a:xfrm>
            <a:prstGeom prst="rect">
              <a:avLst/>
            </a:prstGeom>
            <a:solidFill>
              <a:srgbClr val="CCDB28"/>
            </a:solidFill>
            <a:ln>
              <a:solidFill>
                <a:srgbClr val="CCDB2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fontAlgn="base">
                <a:spcAft>
                  <a:spcPts val="0"/>
                </a:spcAft>
              </a:pPr>
              <a:r>
                <a:rPr lang="en-GB" sz="1200">
                  <a:effectLst/>
                  <a:latin typeface="Times New Roman" panose="02020603050405020304" pitchFamily="18" charset="0"/>
                  <a:ea typeface="Times New Roman" panose="02020603050405020304" pitchFamily="18" charset="0"/>
                </a:rPr>
                <a:t> </a:t>
              </a:r>
            </a:p>
          </p:txBody>
        </p:sp>
      </p:grpSp>
      <p:grpSp>
        <p:nvGrpSpPr>
          <p:cNvPr id="9" name="Group 8">
            <a:extLst>
              <a:ext uri="{FF2B5EF4-FFF2-40B4-BE49-F238E27FC236}">
                <a16:creationId xmlns="" xmlns:a16="http://schemas.microsoft.com/office/drawing/2014/main" id="{B3BDCF7E-DDD6-406C-A703-3BE154691F88}"/>
              </a:ext>
            </a:extLst>
          </p:cNvPr>
          <p:cNvGrpSpPr/>
          <p:nvPr/>
        </p:nvGrpSpPr>
        <p:grpSpPr>
          <a:xfrm>
            <a:off x="2289501" y="5929257"/>
            <a:ext cx="8427475" cy="851535"/>
            <a:chOff x="0" y="0"/>
            <a:chExt cx="9842500" cy="851763"/>
          </a:xfrm>
        </p:grpSpPr>
        <p:sp>
          <p:nvSpPr>
            <p:cNvPr id="10" name="Rectangle 9">
              <a:extLst>
                <a:ext uri="{FF2B5EF4-FFF2-40B4-BE49-F238E27FC236}">
                  <a16:creationId xmlns="" xmlns:a16="http://schemas.microsoft.com/office/drawing/2014/main" id="{7F4731A5-D46A-4488-8F5C-C62FC8A03562}"/>
                </a:ext>
              </a:extLst>
            </p:cNvPr>
            <p:cNvSpPr/>
            <p:nvPr/>
          </p:nvSpPr>
          <p:spPr>
            <a:xfrm>
              <a:off x="0" y="0"/>
              <a:ext cx="9842500" cy="840022"/>
            </a:xfrm>
            <a:prstGeom prst="rect">
              <a:avLst/>
            </a:prstGeom>
            <a:solidFill>
              <a:srgbClr val="1A285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11" name="Picture 10" descr="C:\Users\2336732\AppData\Local\Temp\PKBF5E.tmp\NISRA-acronym-bilingual-white.png">
              <a:extLst>
                <a:ext uri="{FF2B5EF4-FFF2-40B4-BE49-F238E27FC236}">
                  <a16:creationId xmlns="" xmlns:a16="http://schemas.microsoft.com/office/drawing/2014/main" id="{AB0702A0-64A3-41A3-A954-E75B0926A0F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2732" y="112144"/>
              <a:ext cx="1484630" cy="575945"/>
            </a:xfrm>
            <a:prstGeom prst="rect">
              <a:avLst/>
            </a:prstGeom>
            <a:noFill/>
            <a:ln w="9525">
              <a:noFill/>
              <a:miter lim="800000"/>
              <a:headEnd/>
              <a:tailEnd/>
            </a:ln>
          </p:spPr>
        </p:pic>
        <p:sp>
          <p:nvSpPr>
            <p:cNvPr id="12" name="TextBox 35">
              <a:extLst>
                <a:ext uri="{FF2B5EF4-FFF2-40B4-BE49-F238E27FC236}">
                  <a16:creationId xmlns="" xmlns:a16="http://schemas.microsoft.com/office/drawing/2014/main" id="{51BA92B6-AAF5-41B7-A740-62D829785AE9}"/>
                </a:ext>
              </a:extLst>
            </p:cNvPr>
            <p:cNvSpPr txBox="1"/>
            <p:nvPr/>
          </p:nvSpPr>
          <p:spPr>
            <a:xfrm>
              <a:off x="163898" y="0"/>
              <a:ext cx="7424747" cy="851763"/>
            </a:xfrm>
            <a:prstGeom prst="rect">
              <a:avLst/>
            </a:prstGeom>
            <a:noFill/>
          </p:spPr>
          <p:txBody>
            <a:bodyPr wrap="square" rtlCol="0">
              <a:noAutofit/>
            </a:bodyPr>
            <a:lstStyle/>
            <a:p>
              <a:pPr fontAlgn="base">
                <a:lnSpc>
                  <a:spcPct val="115000"/>
                </a:lnSpc>
                <a:spcAft>
                  <a:spcPts val="0"/>
                </a:spcAft>
              </a:pPr>
              <a:r>
                <a:rPr lang="en-GB" sz="1200" b="1" i="1" kern="1200" dirty="0">
                  <a:solidFill>
                    <a:srgbClr val="FFFFFF"/>
                  </a:solidFill>
                  <a:effectLst/>
                  <a:latin typeface="Arial" panose="020B0604020202020204" pitchFamily="34" charset="0"/>
                  <a:ea typeface="MS PGothic" panose="020B0600070205080204" pitchFamily="34" charset="-128"/>
                </a:rPr>
                <a:t>Note: there was an undercount between December 2018 and November 2019  </a:t>
              </a:r>
              <a:endParaRPr lang="en-GB" sz="1200" dirty="0">
                <a:effectLst/>
                <a:latin typeface="Times New Roman" panose="02020603050405020304" pitchFamily="18" charset="0"/>
                <a:ea typeface="Times New Roman" panose="02020603050405020304" pitchFamily="18" charset="0"/>
              </a:endParaRPr>
            </a:p>
            <a:p>
              <a:pPr fontAlgn="base">
                <a:lnSpc>
                  <a:spcPct val="115000"/>
                </a:lnSpc>
                <a:spcAft>
                  <a:spcPts val="0"/>
                </a:spcAft>
              </a:pPr>
              <a:r>
                <a:rPr lang="en-GB" sz="1200" b="1" i="1" kern="1200" dirty="0">
                  <a:solidFill>
                    <a:srgbClr val="FFFFFF"/>
                  </a:solidFill>
                  <a:effectLst/>
                  <a:latin typeface="Arial" panose="020B0604020202020204" pitchFamily="34" charset="0"/>
                  <a:ea typeface="MS PGothic" panose="020B0600070205080204" pitchFamily="34" charset="-128"/>
                </a:rPr>
                <a:t>See correction note in Labour Market Report for more details</a:t>
              </a:r>
              <a:endParaRPr lang="en-GB" sz="1200" dirty="0">
                <a:effectLst/>
                <a:latin typeface="Times New Roman" panose="02020603050405020304" pitchFamily="18" charset="0"/>
                <a:ea typeface="Times New Roman" panose="02020603050405020304" pitchFamily="18" charset="0"/>
              </a:endParaRPr>
            </a:p>
            <a:p>
              <a:pPr fontAlgn="base">
                <a:lnSpc>
                  <a:spcPct val="115000"/>
                </a:lnSpc>
                <a:spcAft>
                  <a:spcPts val="0"/>
                </a:spcAft>
              </a:pPr>
              <a:r>
                <a:rPr lang="en-GB" sz="600" b="1" i="1" kern="1200" dirty="0">
                  <a:solidFill>
                    <a:srgbClr val="FFFFFF"/>
                  </a:solidFill>
                  <a:effectLst/>
                  <a:latin typeface="Arial" panose="020B0604020202020204" pitchFamily="34" charset="0"/>
                  <a:ea typeface="MS PGothic" panose="020B0600070205080204" pitchFamily="34" charset="-128"/>
                </a:rPr>
                <a:t> </a:t>
              </a:r>
              <a:endParaRPr lang="en-GB" sz="1200" dirty="0">
                <a:effectLst/>
                <a:latin typeface="Times New Roman" panose="02020603050405020304" pitchFamily="18" charset="0"/>
                <a:ea typeface="Times New Roman" panose="02020603050405020304" pitchFamily="18" charset="0"/>
              </a:endParaRPr>
            </a:p>
            <a:p>
              <a:pPr fontAlgn="base">
                <a:lnSpc>
                  <a:spcPct val="115000"/>
                </a:lnSpc>
                <a:spcAft>
                  <a:spcPts val="0"/>
                </a:spcAft>
              </a:pPr>
              <a:r>
                <a:rPr lang="en-GB" sz="1200" b="1" i="1" kern="1200" dirty="0">
                  <a:solidFill>
                    <a:srgbClr val="FFFFFF"/>
                  </a:solidFill>
                  <a:effectLst/>
                  <a:latin typeface="Arial" panose="020B0604020202020204" pitchFamily="34" charset="0"/>
                  <a:ea typeface="MS PGothic" panose="020B0600070205080204" pitchFamily="34" charset="-128"/>
                </a:rPr>
                <a:t>Data published – 13</a:t>
              </a:r>
              <a:r>
                <a:rPr lang="en-GB" sz="1200" b="1" i="1" kern="1200" baseline="30000" dirty="0">
                  <a:solidFill>
                    <a:srgbClr val="FFFFFF"/>
                  </a:solidFill>
                  <a:effectLst/>
                  <a:latin typeface="Arial" panose="020B0604020202020204" pitchFamily="34" charset="0"/>
                  <a:ea typeface="MS PGothic" panose="020B0600070205080204" pitchFamily="34" charset="-128"/>
                </a:rPr>
                <a:t>th</a:t>
              </a:r>
              <a:r>
                <a:rPr lang="en-GB" sz="1200" b="1" i="1" kern="1200" dirty="0">
                  <a:solidFill>
                    <a:srgbClr val="FFFFFF"/>
                  </a:solidFill>
                  <a:effectLst/>
                  <a:latin typeface="Arial" panose="020B0604020202020204" pitchFamily="34" charset="0"/>
                  <a:ea typeface="MS PGothic" panose="020B0600070205080204" pitchFamily="34" charset="-128"/>
                </a:rPr>
                <a:t> October 2020 </a:t>
              </a:r>
              <a:endParaRPr lang="en-GB" sz="1200" dirty="0">
                <a:effectLst/>
                <a:latin typeface="Times New Roman" panose="02020603050405020304" pitchFamily="18" charset="0"/>
                <a:ea typeface="Times New Roman" panose="02020603050405020304" pitchFamily="18" charset="0"/>
              </a:endParaRPr>
            </a:p>
          </p:txBody>
        </p:sp>
      </p:grpSp>
      <p:sp>
        <p:nvSpPr>
          <p:cNvPr id="2" name="Rectangle 9">
            <a:extLst>
              <a:ext uri="{FF2B5EF4-FFF2-40B4-BE49-F238E27FC236}">
                <a16:creationId xmlns="" xmlns:a16="http://schemas.microsoft.com/office/drawing/2014/main" id="{AC3CBCB4-E716-42D5-952E-84E2AA5B52C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539580" rIns="457056" bIns="539580" numCol="1" anchor="ctr" anchorCtr="0" compatLnSpc="1">
            <a:prstTxWarp prst="textNoShape">
              <a:avLst/>
            </a:prstTxWarp>
            <a:spAutoFit/>
          </a:bodyPr>
          <a:lstStyle/>
          <a:p>
            <a:endParaRPr lang="en-GB"/>
          </a:p>
        </p:txBody>
      </p:sp>
      <p:sp>
        <p:nvSpPr>
          <p:cNvPr id="14" name="Rectangle 13">
            <a:extLst>
              <a:ext uri="{FF2B5EF4-FFF2-40B4-BE49-F238E27FC236}">
                <a16:creationId xmlns="" xmlns:a16="http://schemas.microsoft.com/office/drawing/2014/main" id="{03D65424-6640-41F0-B251-724D9DD5F1B6}"/>
              </a:ext>
            </a:extLst>
          </p:cNvPr>
          <p:cNvSpPr>
            <a:spLocks noChangeArrowheads="1"/>
          </p:cNvSpPr>
          <p:nvPr/>
        </p:nvSpPr>
        <p:spPr bwMode="auto">
          <a:xfrm>
            <a:off x="0" y="4981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5">
            <a:extLst>
              <a:ext uri="{FF2B5EF4-FFF2-40B4-BE49-F238E27FC236}">
                <a16:creationId xmlns="" xmlns:a16="http://schemas.microsoft.com/office/drawing/2014/main" id="{DC43A03C-7888-49D1-85D4-CCABA8CF0DB6}"/>
              </a:ext>
            </a:extLst>
          </p:cNvPr>
          <p:cNvSpPr>
            <a:spLocks noChangeArrowheads="1"/>
          </p:cNvSpPr>
          <p:nvPr/>
        </p:nvSpPr>
        <p:spPr bwMode="auto">
          <a:xfrm>
            <a:off x="0" y="543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r>
            <a:b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kumimoji="0" lang="en-GB" altLang="en-US"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6" name="Chart 15" descr="y axis shows rounded claimant count percentage to 1 decimal place x axis shows month and year over the last 15 years" title="Line graph showing the seasonally adjusted claimant count over the last 15 years">
            <a:extLst>
              <a:ext uri="{FF2B5EF4-FFF2-40B4-BE49-F238E27FC236}">
                <a16:creationId xmlns="" xmlns:a16="http://schemas.microsoft.com/office/drawing/2014/main" id="{B49C127A-8CDE-4B45-962E-A7B17B3020DB}"/>
              </a:ext>
            </a:extLst>
          </p:cNvPr>
          <p:cNvGraphicFramePr/>
          <p:nvPr>
            <p:extLst/>
          </p:nvPr>
        </p:nvGraphicFramePr>
        <p:xfrm>
          <a:off x="2203507" y="1419224"/>
          <a:ext cx="8890317" cy="44702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79238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graphicEl>
                                              <a:chart seriesIdx="-3" categoryIdx="-3" bldStep="gridLegend"/>
                                            </p:graphicEl>
                                          </p:spTgt>
                                        </p:tgtEl>
                                        <p:attrNameLst>
                                          <p:attrName>style.visibility</p:attrName>
                                        </p:attrNameLst>
                                      </p:cBhvr>
                                      <p:to>
                                        <p:strVal val="visible"/>
                                      </p:to>
                                    </p:set>
                                    <p:animEffect transition="in" filter="wipe(left)">
                                      <p:cBhvr>
                                        <p:cTn id="7" dur="1250"/>
                                        <p:tgtEl>
                                          <p:spTgt spid="16">
                                            <p:graphicEl>
                                              <a:chart seriesIdx="-3" categoryIdx="-3" bldStep="gridLegend"/>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graphicEl>
                                              <a:chart seriesIdx="0" categoryIdx="-4" bldStep="series"/>
                                            </p:graphicEl>
                                          </p:spTgt>
                                        </p:tgtEl>
                                        <p:attrNameLst>
                                          <p:attrName>style.visibility</p:attrName>
                                        </p:attrNameLst>
                                      </p:cBhvr>
                                      <p:to>
                                        <p:strVal val="visible"/>
                                      </p:to>
                                    </p:set>
                                    <p:animEffect transition="in" filter="wipe(left)">
                                      <p:cBhvr>
                                        <p:cTn id="10" dur="1250"/>
                                        <p:tgtEl>
                                          <p:spTgt spid="16">
                                            <p:graphicEl>
                                              <a:chart seriesIdx="0" categoryIdx="-4" bldStep="series"/>
                                            </p:graphicEl>
                                          </p:spTgt>
                                        </p:tgtEl>
                                      </p:cBhvr>
                                    </p:animEffect>
                                  </p:childTnLst>
                                </p:cTn>
                              </p:par>
                            </p:childTnLst>
                          </p:cTn>
                        </p:par>
                        <p:par>
                          <p:cTn id="11" fill="hold">
                            <p:stCondLst>
                              <p:cond delay="1250"/>
                            </p:stCondLst>
                            <p:childTnLst>
                              <p:par>
                                <p:cTn id="12" presetID="22" presetClass="entr" presetSubtype="8" fill="hold" grpId="0" nodeType="afterEffect">
                                  <p:stCondLst>
                                    <p:cond delay="0"/>
                                  </p:stCondLst>
                                  <p:childTnLst>
                                    <p:set>
                                      <p:cBhvr>
                                        <p:cTn id="13" dur="1" fill="hold">
                                          <p:stCondLst>
                                            <p:cond delay="0"/>
                                          </p:stCondLst>
                                        </p:cTn>
                                        <p:tgtEl>
                                          <p:spTgt spid="16">
                                            <p:graphicEl>
                                              <a:chart seriesIdx="1" categoryIdx="-4" bldStep="series"/>
                                            </p:graphicEl>
                                          </p:spTgt>
                                        </p:tgtEl>
                                        <p:attrNameLst>
                                          <p:attrName>style.visibility</p:attrName>
                                        </p:attrNameLst>
                                      </p:cBhvr>
                                      <p:to>
                                        <p:strVal val="visible"/>
                                      </p:to>
                                    </p:set>
                                    <p:animEffect transition="in" filter="wipe(left)">
                                      <p:cBhvr>
                                        <p:cTn id="14" dur="500"/>
                                        <p:tgtEl>
                                          <p:spTgt spid="16">
                                            <p:graphicEl>
                                              <a:chart seriesIdx="1" categoryIdx="-4" bldStep="series"/>
                                            </p:graphicEl>
                                          </p:spTgt>
                                        </p:tgtEl>
                                      </p:cBhvr>
                                    </p:animEffect>
                                  </p:childTnLst>
                                </p:cTn>
                              </p:par>
                            </p:childTnLst>
                          </p:cTn>
                        </p:par>
                        <p:par>
                          <p:cTn id="15" fill="hold">
                            <p:stCondLst>
                              <p:cond delay="1750"/>
                            </p:stCondLst>
                            <p:childTnLst>
                              <p:par>
                                <p:cTn id="16" presetID="22" presetClass="entr" presetSubtype="4" fill="hold" grpId="0" nodeType="afterEffect">
                                  <p:stCondLst>
                                    <p:cond delay="0"/>
                                  </p:stCondLst>
                                  <p:childTnLst>
                                    <p:set>
                                      <p:cBhvr>
                                        <p:cTn id="17" dur="1" fill="hold">
                                          <p:stCondLst>
                                            <p:cond delay="0"/>
                                          </p:stCondLst>
                                        </p:cTn>
                                        <p:tgtEl>
                                          <p:spTgt spid="16">
                                            <p:graphicEl>
                                              <a:chart seriesIdx="2" categoryIdx="-4" bldStep="series"/>
                                            </p:graphicEl>
                                          </p:spTgt>
                                        </p:tgtEl>
                                        <p:attrNameLst>
                                          <p:attrName>style.visibility</p:attrName>
                                        </p:attrNameLst>
                                      </p:cBhvr>
                                      <p:to>
                                        <p:strVal val="visible"/>
                                      </p:to>
                                    </p:set>
                                    <p:animEffect transition="in" filter="wipe(down)">
                                      <p:cBhvr>
                                        <p:cTn id="18" dur="500"/>
                                        <p:tgtEl>
                                          <p:spTgt spid="16">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Chart bld="series"/>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nvPr>
        </p:nvGraphicFramePr>
        <p:xfrm>
          <a:off x="2148408" y="1419224"/>
          <a:ext cx="8709660" cy="5303225"/>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 xmlns:a16="http://schemas.microsoft.com/office/drawing/2014/main" id="{7AD7FFB4-5114-4A20-8ED4-4BCCB17A982C}"/>
              </a:ext>
            </a:extLst>
          </p:cNvPr>
          <p:cNvGrpSpPr/>
          <p:nvPr/>
        </p:nvGrpSpPr>
        <p:grpSpPr>
          <a:xfrm>
            <a:off x="2289501" y="615949"/>
            <a:ext cx="8427805" cy="803275"/>
            <a:chOff x="0" y="0"/>
            <a:chExt cx="9851141" cy="803544"/>
          </a:xfrm>
        </p:grpSpPr>
        <p:sp>
          <p:nvSpPr>
            <p:cNvPr id="7" name="Rectangle 6">
              <a:extLst>
                <a:ext uri="{FF2B5EF4-FFF2-40B4-BE49-F238E27FC236}">
                  <a16:creationId xmlns="" xmlns:a16="http://schemas.microsoft.com/office/drawing/2014/main" id="{6854CC2E-FB5E-4000-8DE9-2F001FF6F01C}"/>
                </a:ext>
              </a:extLst>
            </p:cNvPr>
            <p:cNvSpPr/>
            <p:nvPr/>
          </p:nvSpPr>
          <p:spPr>
            <a:xfrm>
              <a:off x="0" y="0"/>
              <a:ext cx="9851141" cy="611475"/>
            </a:xfrm>
            <a:prstGeom prst="rect">
              <a:avLst/>
            </a:prstGeom>
            <a:solidFill>
              <a:srgbClr val="1A285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fontAlgn="base">
                <a:spcAft>
                  <a:spcPts val="600"/>
                </a:spcAft>
              </a:pPr>
              <a:r>
                <a:rPr lang="en-GB" sz="1800" b="1" kern="1200" dirty="0">
                  <a:solidFill>
                    <a:srgbClr val="FFFFFF"/>
                  </a:solidFill>
                  <a:effectLst/>
                  <a:latin typeface="Arial" panose="020B0604020202020204" pitchFamily="34" charset="0"/>
                  <a:ea typeface="Times New Roman" panose="02020603050405020304" pitchFamily="18" charset="0"/>
                </a:rPr>
                <a:t>Seasonally adjusted claimant count and LFS Unemployment</a:t>
              </a:r>
              <a:endParaRPr lang="en-GB" sz="1200" dirty="0">
                <a:effectLst/>
                <a:latin typeface="Times New Roman" panose="02020603050405020304" pitchFamily="18" charset="0"/>
                <a:ea typeface="Times New Roman" panose="02020603050405020304" pitchFamily="18" charset="0"/>
              </a:endParaRPr>
            </a:p>
            <a:p>
              <a:pPr algn="ctr" fontAlgn="base">
                <a:spcAft>
                  <a:spcPts val="600"/>
                </a:spcAft>
              </a:pPr>
              <a:r>
                <a:rPr lang="en-GB" sz="1200" b="1" kern="1200" dirty="0">
                  <a:solidFill>
                    <a:srgbClr val="FFFFFF"/>
                  </a:solidFill>
                  <a:effectLst/>
                  <a:latin typeface="Arial" panose="020B0604020202020204" pitchFamily="34" charset="0"/>
                  <a:ea typeface="Times New Roman" panose="02020603050405020304" pitchFamily="18" charset="0"/>
                </a:rPr>
                <a:t>September 2005 - September 2020</a:t>
              </a:r>
              <a:endParaRPr lang="en-GB" sz="1200" dirty="0">
                <a:effectLst/>
                <a:latin typeface="Times New Roman" panose="02020603050405020304" pitchFamily="18" charset="0"/>
                <a:ea typeface="Times New Roman" panose="02020603050405020304" pitchFamily="18" charset="0"/>
              </a:endParaRPr>
            </a:p>
          </p:txBody>
        </p:sp>
        <p:sp>
          <p:nvSpPr>
            <p:cNvPr id="8" name="Rounded Rectangle 33">
              <a:extLst>
                <a:ext uri="{FF2B5EF4-FFF2-40B4-BE49-F238E27FC236}">
                  <a16:creationId xmlns="" xmlns:a16="http://schemas.microsoft.com/office/drawing/2014/main" id="{DD26C3D9-0F05-468B-81CE-20A7CBAC29E8}"/>
                </a:ext>
              </a:extLst>
            </p:cNvPr>
            <p:cNvSpPr/>
            <p:nvPr/>
          </p:nvSpPr>
          <p:spPr>
            <a:xfrm>
              <a:off x="0" y="612475"/>
              <a:ext cx="9850755" cy="191069"/>
            </a:xfrm>
            <a:prstGeom prst="rect">
              <a:avLst/>
            </a:prstGeom>
            <a:solidFill>
              <a:srgbClr val="CCDB28"/>
            </a:solidFill>
            <a:ln>
              <a:solidFill>
                <a:srgbClr val="CCDB2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fontAlgn="base">
                <a:spcAft>
                  <a:spcPts val="0"/>
                </a:spcAft>
              </a:pPr>
              <a:r>
                <a:rPr lang="en-GB" sz="1200">
                  <a:effectLst/>
                  <a:latin typeface="Times New Roman" panose="02020603050405020304" pitchFamily="18" charset="0"/>
                  <a:ea typeface="Times New Roman" panose="02020603050405020304" pitchFamily="18" charset="0"/>
                </a:rPr>
                <a:t> </a:t>
              </a:r>
            </a:p>
          </p:txBody>
        </p:sp>
      </p:grpSp>
      <p:grpSp>
        <p:nvGrpSpPr>
          <p:cNvPr id="9" name="Group 8">
            <a:extLst>
              <a:ext uri="{FF2B5EF4-FFF2-40B4-BE49-F238E27FC236}">
                <a16:creationId xmlns="" xmlns:a16="http://schemas.microsoft.com/office/drawing/2014/main" id="{B3BDCF7E-DDD6-406C-A703-3BE154691F88}"/>
              </a:ext>
            </a:extLst>
          </p:cNvPr>
          <p:cNvGrpSpPr/>
          <p:nvPr/>
        </p:nvGrpSpPr>
        <p:grpSpPr>
          <a:xfrm>
            <a:off x="2289501" y="5929257"/>
            <a:ext cx="8427475" cy="851535"/>
            <a:chOff x="0" y="0"/>
            <a:chExt cx="9842500" cy="851763"/>
          </a:xfrm>
        </p:grpSpPr>
        <p:sp>
          <p:nvSpPr>
            <p:cNvPr id="10" name="Rectangle 9">
              <a:extLst>
                <a:ext uri="{FF2B5EF4-FFF2-40B4-BE49-F238E27FC236}">
                  <a16:creationId xmlns="" xmlns:a16="http://schemas.microsoft.com/office/drawing/2014/main" id="{7F4731A5-D46A-4488-8F5C-C62FC8A03562}"/>
                </a:ext>
              </a:extLst>
            </p:cNvPr>
            <p:cNvSpPr/>
            <p:nvPr/>
          </p:nvSpPr>
          <p:spPr>
            <a:xfrm>
              <a:off x="0" y="0"/>
              <a:ext cx="9842500" cy="840022"/>
            </a:xfrm>
            <a:prstGeom prst="rect">
              <a:avLst/>
            </a:prstGeom>
            <a:solidFill>
              <a:srgbClr val="1A2859"/>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pic>
          <p:nvPicPr>
            <p:cNvPr id="11" name="Picture 10" descr="C:\Users\2336732\AppData\Local\Temp\PKBF5E.tmp\NISRA-acronym-bilingual-white.png">
              <a:extLst>
                <a:ext uri="{FF2B5EF4-FFF2-40B4-BE49-F238E27FC236}">
                  <a16:creationId xmlns="" xmlns:a16="http://schemas.microsoft.com/office/drawing/2014/main" id="{AB0702A0-64A3-41A3-A954-E75B0926A0F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2732" y="112144"/>
              <a:ext cx="1484630" cy="575945"/>
            </a:xfrm>
            <a:prstGeom prst="rect">
              <a:avLst/>
            </a:prstGeom>
            <a:noFill/>
            <a:ln w="9525">
              <a:noFill/>
              <a:miter lim="800000"/>
              <a:headEnd/>
              <a:tailEnd/>
            </a:ln>
          </p:spPr>
        </p:pic>
        <p:sp>
          <p:nvSpPr>
            <p:cNvPr id="12" name="TextBox 35">
              <a:extLst>
                <a:ext uri="{FF2B5EF4-FFF2-40B4-BE49-F238E27FC236}">
                  <a16:creationId xmlns="" xmlns:a16="http://schemas.microsoft.com/office/drawing/2014/main" id="{51BA92B6-AAF5-41B7-A740-62D829785AE9}"/>
                </a:ext>
              </a:extLst>
            </p:cNvPr>
            <p:cNvSpPr txBox="1"/>
            <p:nvPr/>
          </p:nvSpPr>
          <p:spPr>
            <a:xfrm>
              <a:off x="163898" y="0"/>
              <a:ext cx="8253113" cy="851763"/>
            </a:xfrm>
            <a:prstGeom prst="rect">
              <a:avLst/>
            </a:prstGeom>
            <a:noFill/>
          </p:spPr>
          <p:txBody>
            <a:bodyPr wrap="square" rtlCol="0">
              <a:noAutofit/>
            </a:bodyPr>
            <a:lstStyle/>
            <a:p>
              <a:pPr fontAlgn="base">
                <a:lnSpc>
                  <a:spcPct val="115000"/>
                </a:lnSpc>
                <a:spcAft>
                  <a:spcPts val="0"/>
                </a:spcAft>
              </a:pPr>
              <a:r>
                <a:rPr lang="en-GB" sz="1200" b="1" i="1" kern="1200" dirty="0">
                  <a:solidFill>
                    <a:srgbClr val="FFFFFF"/>
                  </a:solidFill>
                  <a:effectLst/>
                  <a:latin typeface="Arial" panose="020B0604020202020204" pitchFamily="34" charset="0"/>
                  <a:ea typeface="MS PGothic" panose="020B0600070205080204" pitchFamily="34" charset="-128"/>
                </a:rPr>
                <a:t>Note: there was an undercount in claimant count between December 2018 and November 2019  </a:t>
              </a:r>
              <a:endParaRPr lang="en-GB" sz="1200" dirty="0">
                <a:effectLst/>
                <a:latin typeface="Times New Roman" panose="02020603050405020304" pitchFamily="18" charset="0"/>
                <a:ea typeface="Times New Roman" panose="02020603050405020304" pitchFamily="18" charset="0"/>
              </a:endParaRPr>
            </a:p>
            <a:p>
              <a:pPr fontAlgn="base">
                <a:lnSpc>
                  <a:spcPct val="115000"/>
                </a:lnSpc>
                <a:spcAft>
                  <a:spcPts val="0"/>
                </a:spcAft>
              </a:pPr>
              <a:r>
                <a:rPr lang="en-GB" sz="1200" b="1" i="1" kern="1200" dirty="0">
                  <a:solidFill>
                    <a:srgbClr val="FFFFFF"/>
                  </a:solidFill>
                  <a:effectLst/>
                  <a:latin typeface="Arial" panose="020B0604020202020204" pitchFamily="34" charset="0"/>
                  <a:ea typeface="MS PGothic" panose="020B0600070205080204" pitchFamily="34" charset="-128"/>
                </a:rPr>
                <a:t>See correction note in Labour Market Report for more details</a:t>
              </a:r>
              <a:endParaRPr lang="en-GB" sz="1200" dirty="0">
                <a:effectLst/>
                <a:latin typeface="Times New Roman" panose="02020603050405020304" pitchFamily="18" charset="0"/>
                <a:ea typeface="Times New Roman" panose="02020603050405020304" pitchFamily="18" charset="0"/>
              </a:endParaRPr>
            </a:p>
            <a:p>
              <a:pPr fontAlgn="base">
                <a:lnSpc>
                  <a:spcPct val="115000"/>
                </a:lnSpc>
                <a:spcAft>
                  <a:spcPts val="0"/>
                </a:spcAft>
              </a:pPr>
              <a:r>
                <a:rPr lang="en-GB" sz="600" b="1" i="1" kern="1200" dirty="0">
                  <a:solidFill>
                    <a:srgbClr val="FFFFFF"/>
                  </a:solidFill>
                  <a:effectLst/>
                  <a:latin typeface="Arial" panose="020B0604020202020204" pitchFamily="34" charset="0"/>
                  <a:ea typeface="MS PGothic" panose="020B0600070205080204" pitchFamily="34" charset="-128"/>
                </a:rPr>
                <a:t> </a:t>
              </a:r>
              <a:endParaRPr lang="en-GB" sz="1200" dirty="0">
                <a:effectLst/>
                <a:latin typeface="Times New Roman" panose="02020603050405020304" pitchFamily="18" charset="0"/>
                <a:ea typeface="Times New Roman" panose="02020603050405020304" pitchFamily="18" charset="0"/>
              </a:endParaRPr>
            </a:p>
            <a:p>
              <a:pPr fontAlgn="base">
                <a:lnSpc>
                  <a:spcPct val="115000"/>
                </a:lnSpc>
                <a:spcAft>
                  <a:spcPts val="0"/>
                </a:spcAft>
              </a:pPr>
              <a:r>
                <a:rPr lang="en-GB" sz="1200" b="1" i="1" kern="1200" dirty="0">
                  <a:solidFill>
                    <a:srgbClr val="FFFFFF"/>
                  </a:solidFill>
                  <a:effectLst/>
                  <a:latin typeface="Arial" panose="020B0604020202020204" pitchFamily="34" charset="0"/>
                  <a:ea typeface="MS PGothic" panose="020B0600070205080204" pitchFamily="34" charset="-128"/>
                </a:rPr>
                <a:t>Data published – 13</a:t>
              </a:r>
              <a:r>
                <a:rPr lang="en-GB" sz="1200" b="1" i="1" kern="1200" baseline="30000" dirty="0">
                  <a:solidFill>
                    <a:srgbClr val="FFFFFF"/>
                  </a:solidFill>
                  <a:effectLst/>
                  <a:latin typeface="Arial" panose="020B0604020202020204" pitchFamily="34" charset="0"/>
                  <a:ea typeface="MS PGothic" panose="020B0600070205080204" pitchFamily="34" charset="-128"/>
                </a:rPr>
                <a:t>th</a:t>
              </a:r>
              <a:r>
                <a:rPr lang="en-GB" sz="1200" b="1" i="1" kern="1200" dirty="0">
                  <a:solidFill>
                    <a:srgbClr val="FFFFFF"/>
                  </a:solidFill>
                  <a:effectLst/>
                  <a:latin typeface="Arial" panose="020B0604020202020204" pitchFamily="34" charset="0"/>
                  <a:ea typeface="MS PGothic" panose="020B0600070205080204" pitchFamily="34" charset="-128"/>
                </a:rPr>
                <a:t> October 2020 </a:t>
              </a:r>
              <a:endParaRPr lang="en-GB" sz="1200" dirty="0">
                <a:effectLst/>
                <a:latin typeface="Times New Roman" panose="02020603050405020304" pitchFamily="18" charset="0"/>
                <a:ea typeface="Times New Roman" panose="02020603050405020304" pitchFamily="18" charset="0"/>
              </a:endParaRPr>
            </a:p>
          </p:txBody>
        </p:sp>
      </p:grpSp>
      <p:sp>
        <p:nvSpPr>
          <p:cNvPr id="2" name="Rectangle 9">
            <a:extLst>
              <a:ext uri="{FF2B5EF4-FFF2-40B4-BE49-F238E27FC236}">
                <a16:creationId xmlns="" xmlns:a16="http://schemas.microsoft.com/office/drawing/2014/main" id="{AC3CBCB4-E716-42D5-952E-84E2AA5B52C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539580" rIns="457056" bIns="539580" numCol="1" anchor="ctr" anchorCtr="0" compatLnSpc="1">
            <a:prstTxWarp prst="textNoShape">
              <a:avLst/>
            </a:prstTxWarp>
            <a:spAutoFit/>
          </a:bodyPr>
          <a:lstStyle/>
          <a:p>
            <a:endParaRPr lang="en-GB"/>
          </a:p>
        </p:txBody>
      </p:sp>
      <p:sp>
        <p:nvSpPr>
          <p:cNvPr id="14" name="Rectangle 13">
            <a:extLst>
              <a:ext uri="{FF2B5EF4-FFF2-40B4-BE49-F238E27FC236}">
                <a16:creationId xmlns="" xmlns:a16="http://schemas.microsoft.com/office/drawing/2014/main" id="{03D65424-6640-41F0-B251-724D9DD5F1B6}"/>
              </a:ext>
            </a:extLst>
          </p:cNvPr>
          <p:cNvSpPr>
            <a:spLocks noChangeArrowheads="1"/>
          </p:cNvSpPr>
          <p:nvPr/>
        </p:nvSpPr>
        <p:spPr bwMode="auto">
          <a:xfrm>
            <a:off x="0" y="4981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5">
            <a:extLst>
              <a:ext uri="{FF2B5EF4-FFF2-40B4-BE49-F238E27FC236}">
                <a16:creationId xmlns="" xmlns:a16="http://schemas.microsoft.com/office/drawing/2014/main" id="{DC43A03C-7888-49D1-85D4-CCABA8CF0DB6}"/>
              </a:ext>
            </a:extLst>
          </p:cNvPr>
          <p:cNvSpPr>
            <a:spLocks noChangeArrowheads="1"/>
          </p:cNvSpPr>
          <p:nvPr/>
        </p:nvSpPr>
        <p:spPr bwMode="auto">
          <a:xfrm>
            <a:off x="0" y="5438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r>
            <a:b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endParaRPr kumimoji="0" lang="en-GB" altLang="en-US"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TextBox 1">
            <a:extLst>
              <a:ext uri="{FF2B5EF4-FFF2-40B4-BE49-F238E27FC236}">
                <a16:creationId xmlns="" xmlns:a16="http://schemas.microsoft.com/office/drawing/2014/main" id="{7798B5A7-682F-42E5-AFA2-1076B3661FD9}"/>
              </a:ext>
            </a:extLst>
          </p:cNvPr>
          <p:cNvSpPr txBox="1"/>
          <p:nvPr/>
        </p:nvSpPr>
        <p:spPr>
          <a:xfrm>
            <a:off x="4062747" y="2732539"/>
            <a:ext cx="1701258" cy="3119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400" b="1" dirty="0">
                <a:solidFill>
                  <a:srgbClr val="CEDC00"/>
                </a:solidFill>
              </a:rPr>
              <a:t>LFS Unemployment</a:t>
            </a:r>
          </a:p>
        </p:txBody>
      </p:sp>
    </p:spTree>
    <p:extLst>
      <p:ext uri="{BB962C8B-B14F-4D97-AF65-F5344CB8AC3E}">
        <p14:creationId xmlns:p14="http://schemas.microsoft.com/office/powerpoint/2010/main" val="3430463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graphicEl>
                                              <a:chart seriesIdx="1" categoryIdx="-4" bldStep="series"/>
                                            </p:graphicEl>
                                          </p:spTgt>
                                        </p:tgtEl>
                                        <p:attrNameLst>
                                          <p:attrName>style.visibility</p:attrName>
                                        </p:attrNameLst>
                                      </p:cBhvr>
                                      <p:to>
                                        <p:strVal val="visible"/>
                                      </p:to>
                                    </p:set>
                                    <p:animEffect transition="in" filter="wipe(left)">
                                      <p:cBhvr>
                                        <p:cTn id="7" dur="1250"/>
                                        <p:tgtEl>
                                          <p:spTgt spid="16">
                                            <p:graphicEl>
                                              <a:chart seriesIdx="1" categoryIdx="-4" bldStep="series"/>
                                            </p:graphicEl>
                                          </p:spTgt>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Chart bld="series"/>
        </p:bldSub>
      </p:bldGraphic>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20756" y="2629041"/>
            <a:ext cx="4808541" cy="3604054"/>
            <a:chOff x="-184568" y="2629042"/>
            <a:chExt cx="5784926" cy="3969625"/>
          </a:xfrm>
        </p:grpSpPr>
        <p:sp>
          <p:nvSpPr>
            <p:cNvPr id="10" name="Rounded Rectangular Callout 9"/>
            <p:cNvSpPr/>
            <p:nvPr/>
          </p:nvSpPr>
          <p:spPr>
            <a:xfrm>
              <a:off x="528034" y="2629042"/>
              <a:ext cx="5072324" cy="3578575"/>
            </a:xfrm>
            <a:prstGeom prst="wedgeRoundRectCallout">
              <a:avLst>
                <a:gd name="adj1" fmla="val -45970"/>
                <a:gd name="adj2" fmla="val 63580"/>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p:cNvSpPr txBox="1">
              <a:spLocks/>
            </p:cNvSpPr>
            <p:nvPr/>
          </p:nvSpPr>
          <p:spPr>
            <a:xfrm>
              <a:off x="-184568" y="2792960"/>
              <a:ext cx="5434860" cy="38057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4" indent="0" algn="ctr">
                <a:spcBef>
                  <a:spcPts val="0"/>
                </a:spcBef>
                <a:buNone/>
              </a:pPr>
              <a:r>
                <a:rPr lang="en-GB" sz="3200" u="sng" dirty="0"/>
                <a:t>LFS Unemployment</a:t>
              </a:r>
              <a:endParaRPr lang="en-GB" sz="3200" dirty="0"/>
            </a:p>
            <a:p>
              <a:pPr marL="914400" lvl="4" indent="0" algn="ctr">
                <a:spcBef>
                  <a:spcPts val="0"/>
                </a:spcBef>
                <a:buNone/>
              </a:pPr>
              <a:endParaRPr lang="en-GB" sz="1200" dirty="0"/>
            </a:p>
            <a:p>
              <a:pPr marL="914400" lvl="4" indent="0" algn="ctr">
                <a:spcBef>
                  <a:spcPts val="0"/>
                </a:spcBef>
                <a:buNone/>
              </a:pPr>
              <a:r>
                <a:rPr lang="en-GB" sz="2000" dirty="0"/>
                <a:t>…includes those </a:t>
              </a:r>
              <a:r>
                <a:rPr lang="en-GB" sz="2000" b="1" dirty="0"/>
                <a:t>without</a:t>
              </a:r>
              <a:r>
                <a:rPr lang="en-GB" sz="2000" dirty="0"/>
                <a:t> </a:t>
              </a:r>
              <a:r>
                <a:rPr lang="en-GB" sz="2000" b="1" dirty="0"/>
                <a:t>a</a:t>
              </a:r>
              <a:r>
                <a:rPr lang="en-GB" sz="2000" dirty="0"/>
                <a:t> </a:t>
              </a:r>
              <a:r>
                <a:rPr lang="en-GB" sz="2000" b="1" dirty="0"/>
                <a:t>job</a:t>
              </a:r>
              <a:r>
                <a:rPr lang="en-GB" sz="2000" dirty="0"/>
                <a:t> who were able to </a:t>
              </a:r>
              <a:r>
                <a:rPr lang="en-GB" sz="2000" b="1" dirty="0"/>
                <a:t>start</a:t>
              </a:r>
              <a:r>
                <a:rPr lang="en-GB" sz="2000" dirty="0"/>
                <a:t> </a:t>
              </a:r>
              <a:r>
                <a:rPr lang="en-GB" sz="2000" b="1" dirty="0"/>
                <a:t>work in the</a:t>
              </a:r>
              <a:r>
                <a:rPr lang="en-GB" sz="2000" dirty="0"/>
                <a:t> </a:t>
              </a:r>
              <a:r>
                <a:rPr lang="en-GB" sz="2000" b="1" dirty="0"/>
                <a:t>two weeks</a:t>
              </a:r>
              <a:r>
                <a:rPr lang="en-GB" sz="2000" dirty="0"/>
                <a:t> following their LFS interview and had either </a:t>
              </a:r>
              <a:r>
                <a:rPr lang="en-GB" sz="2000" b="1" dirty="0"/>
                <a:t>looked</a:t>
              </a:r>
              <a:r>
                <a:rPr lang="en-GB" sz="2000" dirty="0"/>
                <a:t> </a:t>
              </a:r>
              <a:r>
                <a:rPr lang="en-GB" sz="2000" b="1" dirty="0"/>
                <a:t>for work in</a:t>
              </a:r>
              <a:r>
                <a:rPr lang="en-GB" sz="2000" dirty="0"/>
                <a:t> </a:t>
              </a:r>
              <a:r>
                <a:rPr lang="en-GB" sz="2000" b="1" dirty="0"/>
                <a:t>the four</a:t>
              </a:r>
              <a:r>
                <a:rPr lang="en-GB" sz="2000" dirty="0"/>
                <a:t> </a:t>
              </a:r>
              <a:r>
                <a:rPr lang="en-GB" sz="2000" b="1" dirty="0"/>
                <a:t>weeks</a:t>
              </a:r>
              <a:r>
                <a:rPr lang="en-GB" sz="2000" dirty="0"/>
                <a:t> prior to interview or were waiting to start a job they had already obtained. </a:t>
              </a:r>
              <a:endParaRPr lang="en-GB" sz="2400" i="1" dirty="0"/>
            </a:p>
          </p:txBody>
        </p:sp>
      </p:grpSp>
      <p:sp>
        <p:nvSpPr>
          <p:cNvPr id="2" name="Title 1"/>
          <p:cNvSpPr>
            <a:spLocks noGrp="1"/>
          </p:cNvSpPr>
          <p:nvPr>
            <p:ph type="title"/>
          </p:nvPr>
        </p:nvSpPr>
        <p:spPr>
          <a:xfrm>
            <a:off x="3931921" y="592552"/>
            <a:ext cx="7987578" cy="1200831"/>
          </a:xfrm>
        </p:spPr>
        <p:txBody>
          <a:bodyPr>
            <a:noAutofit/>
          </a:bodyPr>
          <a:lstStyle/>
          <a:p>
            <a:r>
              <a:rPr lang="en-GB" sz="4800" dirty="0"/>
              <a:t>Difference between </a:t>
            </a:r>
            <a:br>
              <a:rPr lang="en-GB" sz="4800" dirty="0"/>
            </a:br>
            <a:r>
              <a:rPr lang="en-GB" sz="4800" dirty="0"/>
              <a:t>LFS Unemployment </a:t>
            </a:r>
            <a:br>
              <a:rPr lang="en-GB" sz="4800" dirty="0"/>
            </a:br>
            <a:r>
              <a:rPr lang="en-GB" sz="4800" dirty="0"/>
              <a:t>and Claimant Count</a:t>
            </a:r>
          </a:p>
        </p:txBody>
      </p:sp>
      <p:grpSp>
        <p:nvGrpSpPr>
          <p:cNvPr id="19" name="Group 18"/>
          <p:cNvGrpSpPr/>
          <p:nvPr/>
        </p:nvGrpSpPr>
        <p:grpSpPr>
          <a:xfrm>
            <a:off x="5096435" y="2422592"/>
            <a:ext cx="6490093" cy="3810503"/>
            <a:chOff x="5096435" y="2422592"/>
            <a:chExt cx="6490093" cy="4107258"/>
          </a:xfrm>
        </p:grpSpPr>
        <p:sp>
          <p:nvSpPr>
            <p:cNvPr id="12" name="Rounded Rectangular Callout 11"/>
            <p:cNvSpPr/>
            <p:nvPr/>
          </p:nvSpPr>
          <p:spPr>
            <a:xfrm>
              <a:off x="5847188" y="2422592"/>
              <a:ext cx="5739340" cy="4107258"/>
            </a:xfrm>
            <a:prstGeom prst="wedgeRoundRectCallout">
              <a:avLst>
                <a:gd name="adj1" fmla="val 38221"/>
                <a:gd name="adj2" fmla="val 56495"/>
                <a:gd name="adj3" fmla="val 16667"/>
              </a:avLst>
            </a:prstGeom>
            <a:solidFill>
              <a:srgbClr val="CEDC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a:xfrm>
              <a:off x="5096435" y="2484665"/>
              <a:ext cx="6490093" cy="382295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4" indent="0" algn="ctr">
                <a:spcBef>
                  <a:spcPts val="0"/>
                </a:spcBef>
                <a:buNone/>
              </a:pPr>
              <a:r>
                <a:rPr lang="en-GB" sz="3200" u="sng" dirty="0"/>
                <a:t>Claimant Count</a:t>
              </a:r>
              <a:endParaRPr lang="en-GB" sz="3200" dirty="0"/>
            </a:p>
            <a:p>
              <a:pPr marL="914400" lvl="4" indent="0" algn="ctr">
                <a:spcBef>
                  <a:spcPts val="0"/>
                </a:spcBef>
                <a:buNone/>
              </a:pPr>
              <a:endParaRPr lang="en-GB" sz="1200" dirty="0"/>
            </a:p>
            <a:p>
              <a:pPr marL="914400" lvl="4" indent="0" algn="ctr">
                <a:spcBef>
                  <a:spcPts val="0"/>
                </a:spcBef>
                <a:buNone/>
              </a:pPr>
              <a:r>
                <a:rPr lang="en-GB" sz="2000" dirty="0"/>
                <a:t>… includes </a:t>
              </a:r>
              <a:r>
                <a:rPr lang="en-GB" sz="2000" b="1" dirty="0"/>
                <a:t>JSA claimants </a:t>
              </a:r>
              <a:r>
                <a:rPr lang="en-GB" sz="2000" b="1" u="sng" dirty="0"/>
                <a:t>plus</a:t>
              </a:r>
              <a:r>
                <a:rPr lang="en-GB" sz="2000" b="1" dirty="0"/>
                <a:t> out-of-work Universal Credit (UC) claimants</a:t>
              </a:r>
              <a:r>
                <a:rPr lang="en-GB" sz="2000" dirty="0"/>
                <a:t> who were claiming it principally for the reason of being unemployed (those in the “searching for work” conditionality regime). </a:t>
              </a:r>
            </a:p>
            <a:p>
              <a:pPr marL="914400" lvl="4" indent="0" algn="ctr">
                <a:spcBef>
                  <a:spcPts val="0"/>
                </a:spcBef>
                <a:buNone/>
              </a:pPr>
              <a:endParaRPr lang="en-GB" sz="2000" i="1" dirty="0"/>
            </a:p>
            <a:p>
              <a:pPr marL="914400" lvl="4" indent="0" algn="ctr">
                <a:spcBef>
                  <a:spcPts val="0"/>
                </a:spcBef>
                <a:buNone/>
              </a:pPr>
              <a:r>
                <a:rPr lang="en-GB" sz="2000" i="1" dirty="0"/>
                <a:t>Those claiming such benefits may be </a:t>
              </a:r>
              <a:r>
                <a:rPr lang="en-GB" sz="2000" b="1" i="1" dirty="0"/>
                <a:t>wholly unemployed </a:t>
              </a:r>
              <a:r>
                <a:rPr lang="en-GB" sz="2000" i="1" dirty="0"/>
                <a:t>and seeking work, or </a:t>
              </a:r>
              <a:r>
                <a:rPr lang="en-GB" sz="2000" b="1" i="1" dirty="0"/>
                <a:t>may be employed </a:t>
              </a:r>
              <a:r>
                <a:rPr lang="en-GB" sz="2000" i="1" dirty="0"/>
                <a:t>but with low income and/or low hours, that make them eligible for unemployment-related benefit support. </a:t>
              </a:r>
              <a:endParaRPr lang="en-GB" sz="2400" i="1" dirty="0"/>
            </a:p>
          </p:txBody>
        </p:sp>
      </p:grpSp>
    </p:spTree>
    <p:extLst>
      <p:ext uri="{BB962C8B-B14F-4D97-AF65-F5344CB8AC3E}">
        <p14:creationId xmlns:p14="http://schemas.microsoft.com/office/powerpoint/2010/main" val="321573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Increase in Claimant Count</a:t>
            </a:r>
          </a:p>
        </p:txBody>
      </p:sp>
      <p:sp>
        <p:nvSpPr>
          <p:cNvPr id="3" name="Content Placeholder 2"/>
          <p:cNvSpPr>
            <a:spLocks noGrp="1"/>
          </p:cNvSpPr>
          <p:nvPr>
            <p:ph idx="1"/>
          </p:nvPr>
        </p:nvSpPr>
        <p:spPr/>
        <p:txBody>
          <a:bodyPr>
            <a:normAutofit/>
          </a:bodyPr>
          <a:lstStyle/>
          <a:p>
            <a:pPr marL="0" indent="0">
              <a:buNone/>
            </a:pPr>
            <a:r>
              <a:rPr lang="en-US" dirty="0"/>
              <a:t>The recent increases in claimant count can largely be attributed to the increase in the numbers of people becoming unemployed, </a:t>
            </a:r>
          </a:p>
          <a:p>
            <a:pPr marL="0" indent="0">
              <a:buNone/>
            </a:pPr>
            <a:endParaRPr lang="en-US" dirty="0"/>
          </a:p>
          <a:p>
            <a:pPr marL="0" indent="0">
              <a:buNone/>
            </a:pPr>
            <a:r>
              <a:rPr lang="en-US" dirty="0"/>
              <a:t>or having their hours reduced, resulting in very low earnings below the administrative earnings threshold. </a:t>
            </a:r>
          </a:p>
          <a:p>
            <a:pPr marL="0" indent="0">
              <a:buNone/>
            </a:pPr>
            <a:endParaRPr lang="en-US" dirty="0"/>
          </a:p>
          <a:p>
            <a:pPr marL="0" indent="0">
              <a:buNone/>
            </a:pPr>
            <a:r>
              <a:rPr lang="en-US" dirty="0"/>
              <a:t>There may be some persons, previously not eligible for UC due to partner earnings, now eligible as a result of work allowance increases who would now be included within the count. </a:t>
            </a:r>
          </a:p>
          <a:p>
            <a:pPr marL="0" indent="0">
              <a:buNone/>
            </a:pPr>
            <a:endParaRPr lang="en-US" dirty="0"/>
          </a:p>
        </p:txBody>
      </p:sp>
    </p:spTree>
    <p:extLst>
      <p:ext uri="{BB962C8B-B14F-4D97-AF65-F5344CB8AC3E}">
        <p14:creationId xmlns:p14="http://schemas.microsoft.com/office/powerpoint/2010/main" val="894461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A240AB-09F5-4A40-A656-0808014327F3}"/>
              </a:ext>
            </a:extLst>
          </p:cNvPr>
          <p:cNvSpPr>
            <a:spLocks noGrp="1"/>
          </p:cNvSpPr>
          <p:nvPr>
            <p:ph type="title"/>
          </p:nvPr>
        </p:nvSpPr>
        <p:spPr>
          <a:xfrm>
            <a:off x="2352137" y="553488"/>
            <a:ext cx="10010192" cy="1200831"/>
          </a:xfrm>
        </p:spPr>
        <p:txBody>
          <a:bodyPr>
            <a:normAutofit/>
          </a:bodyPr>
          <a:lstStyle/>
          <a:p>
            <a:r>
              <a:rPr lang="en-GB" dirty="0"/>
              <a:t>Claimants who are Employed – GB </a:t>
            </a:r>
          </a:p>
        </p:txBody>
      </p:sp>
      <p:sp>
        <p:nvSpPr>
          <p:cNvPr id="3" name="Content Placeholder 2">
            <a:extLst>
              <a:ext uri="{FF2B5EF4-FFF2-40B4-BE49-F238E27FC236}">
                <a16:creationId xmlns="" xmlns:a16="http://schemas.microsoft.com/office/drawing/2014/main" id="{BCD751FB-528D-41D4-8D8C-5FEC8A97222C}"/>
              </a:ext>
            </a:extLst>
          </p:cNvPr>
          <p:cNvSpPr>
            <a:spLocks noGrp="1"/>
          </p:cNvSpPr>
          <p:nvPr>
            <p:ph idx="1"/>
          </p:nvPr>
        </p:nvSpPr>
        <p:spPr>
          <a:xfrm>
            <a:off x="1712258" y="1882588"/>
            <a:ext cx="8767483" cy="4642077"/>
          </a:xfrm>
        </p:spPr>
        <p:txBody>
          <a:bodyPr>
            <a:normAutofit/>
          </a:bodyPr>
          <a:lstStyle/>
          <a:p>
            <a:pPr lvl="0" fontAlgn="base"/>
            <a:r>
              <a:rPr lang="en-GB" dirty="0"/>
              <a:t> DWP released information on the employment status of UC claimants in GB</a:t>
            </a:r>
          </a:p>
          <a:p>
            <a:pPr lvl="0" fontAlgn="base"/>
            <a:endParaRPr lang="en-GB" dirty="0"/>
          </a:p>
          <a:p>
            <a:pPr lvl="0" fontAlgn="base"/>
            <a:r>
              <a:rPr lang="en-GB" dirty="0"/>
              <a:t>In March 2020, </a:t>
            </a:r>
            <a:r>
              <a:rPr lang="en-GB" sz="3600" b="1" dirty="0">
                <a:solidFill>
                  <a:srgbClr val="417ABD"/>
                </a:solidFill>
              </a:rPr>
              <a:t>15% </a:t>
            </a:r>
            <a:r>
              <a:rPr lang="en-GB" dirty="0"/>
              <a:t>of those claiming under the searching for work conditionality were employed</a:t>
            </a:r>
          </a:p>
          <a:p>
            <a:pPr lvl="0" fontAlgn="base"/>
            <a:endParaRPr lang="en-GB" dirty="0"/>
          </a:p>
          <a:p>
            <a:pPr lvl="0" fontAlgn="base"/>
            <a:r>
              <a:rPr lang="en-GB" dirty="0"/>
              <a:t>By April this had increased to </a:t>
            </a:r>
            <a:r>
              <a:rPr lang="en-GB" sz="3600" b="1" dirty="0">
                <a:solidFill>
                  <a:srgbClr val="417ABD"/>
                </a:solidFill>
              </a:rPr>
              <a:t>20%</a:t>
            </a:r>
          </a:p>
          <a:p>
            <a:pPr lvl="0" fontAlgn="base"/>
            <a:endParaRPr lang="en-GB" dirty="0"/>
          </a:p>
          <a:p>
            <a:pPr lvl="0" fontAlgn="base"/>
            <a:r>
              <a:rPr lang="en-GB" dirty="0"/>
              <a:t>In August it had fallen to </a:t>
            </a:r>
            <a:r>
              <a:rPr lang="en-GB" sz="3600" b="1" dirty="0">
                <a:solidFill>
                  <a:srgbClr val="417ABD"/>
                </a:solidFill>
              </a:rPr>
              <a:t>12%</a:t>
            </a:r>
          </a:p>
        </p:txBody>
      </p:sp>
    </p:spTree>
    <p:extLst>
      <p:ext uri="{BB962C8B-B14F-4D97-AF65-F5344CB8AC3E}">
        <p14:creationId xmlns:p14="http://schemas.microsoft.com/office/powerpoint/2010/main" val="3966449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071" y="1301977"/>
            <a:ext cx="11676527" cy="2387600"/>
          </a:xfrm>
        </p:spPr>
        <p:txBody>
          <a:bodyPr>
            <a:normAutofit/>
          </a:bodyPr>
          <a:lstStyle/>
          <a:p>
            <a:r>
              <a:rPr lang="en-GB" sz="6600" dirty="0">
                <a:latin typeface="+mn-lt"/>
              </a:rPr>
              <a:t>Earnings</a:t>
            </a:r>
            <a:r>
              <a:rPr lang="en-GB" dirty="0">
                <a:latin typeface="+mn-lt"/>
              </a:rPr>
              <a:t/>
            </a:r>
            <a:br>
              <a:rPr lang="en-GB" dirty="0">
                <a:latin typeface="+mn-lt"/>
              </a:rPr>
            </a:br>
            <a:r>
              <a:rPr lang="en-GB" sz="4400" dirty="0">
                <a:latin typeface="+mn-lt"/>
              </a:rPr>
              <a:t>Annual Survey of Hours and Earnings </a:t>
            </a:r>
            <a:br>
              <a:rPr lang="en-GB" sz="4400" dirty="0">
                <a:latin typeface="+mn-lt"/>
              </a:rPr>
            </a:br>
            <a:r>
              <a:rPr lang="en-GB" sz="4400" dirty="0">
                <a:latin typeface="+mn-lt"/>
              </a:rPr>
              <a:t>and HMRC RTI PAYE</a:t>
            </a:r>
            <a:endParaRPr lang="en-GB" dirty="0">
              <a:latin typeface="+mn-lt"/>
            </a:endParaRPr>
          </a:p>
        </p:txBody>
      </p:sp>
      <p:sp>
        <p:nvSpPr>
          <p:cNvPr id="4" name="Title 1"/>
          <p:cNvSpPr txBox="1">
            <a:spLocks/>
          </p:cNvSpPr>
          <p:nvPr/>
        </p:nvSpPr>
        <p:spPr>
          <a:xfrm>
            <a:off x="909918" y="4722332"/>
            <a:ext cx="10515599" cy="25007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sz="4300" dirty="0"/>
              <a:t/>
            </a:r>
            <a:br>
              <a:rPr lang="en-GB" sz="4300" dirty="0"/>
            </a:br>
            <a:r>
              <a:rPr lang="en-GB" sz="4300" dirty="0"/>
              <a:t>		</a:t>
            </a:r>
            <a:br>
              <a:rPr lang="en-GB" sz="4300" dirty="0"/>
            </a:br>
            <a:r>
              <a:rPr lang="en-GB" sz="4300" i="1" dirty="0"/>
              <a:t>Economic and Labour Market </a:t>
            </a:r>
          </a:p>
          <a:p>
            <a:r>
              <a:rPr lang="en-GB" sz="4300" i="1" dirty="0"/>
              <a:t>Statistics</a:t>
            </a:r>
            <a:br>
              <a:rPr lang="en-GB" sz="4300" i="1" dirty="0"/>
            </a:br>
            <a:endParaRPr lang="en-GB" sz="4300" dirty="0"/>
          </a:p>
        </p:txBody>
      </p:sp>
    </p:spTree>
    <p:extLst>
      <p:ext uri="{BB962C8B-B14F-4D97-AF65-F5344CB8AC3E}">
        <p14:creationId xmlns:p14="http://schemas.microsoft.com/office/powerpoint/2010/main" val="4244067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1952" y="1004327"/>
            <a:ext cx="10704576" cy="707886"/>
          </a:xfrm>
          <a:prstGeom prst="rect">
            <a:avLst/>
          </a:prstGeom>
          <a:noFill/>
        </p:spPr>
        <p:txBody>
          <a:bodyPr wrap="square" rtlCol="0">
            <a:spAutoFit/>
          </a:bodyPr>
          <a:lstStyle/>
          <a:p>
            <a:r>
              <a:rPr lang="en-GB" sz="4000" dirty="0"/>
              <a:t>Annual Survey of Hours and Earnings 2020</a:t>
            </a:r>
          </a:p>
        </p:txBody>
      </p:sp>
      <p:pic>
        <p:nvPicPr>
          <p:cNvPr id="28" name="Picture 27">
            <a:extLst>
              <a:ext uri="{FF2B5EF4-FFF2-40B4-BE49-F238E27FC236}">
                <a16:creationId xmlns="" xmlns:a16="http://schemas.microsoft.com/office/drawing/2014/main" id="{B2DD8D03-653F-433F-A384-9D6E399E4257}"/>
              </a:ext>
            </a:extLst>
          </p:cNvPr>
          <p:cNvPicPr>
            <a:picLocks noChangeAspect="1"/>
          </p:cNvPicPr>
          <p:nvPr/>
        </p:nvPicPr>
        <p:blipFill>
          <a:blip r:embed="rId3"/>
          <a:stretch>
            <a:fillRect/>
          </a:stretch>
        </p:blipFill>
        <p:spPr>
          <a:xfrm>
            <a:off x="1175004" y="2273046"/>
            <a:ext cx="10134600" cy="3905250"/>
          </a:xfrm>
          <a:prstGeom prst="rect">
            <a:avLst/>
          </a:prstGeom>
        </p:spPr>
      </p:pic>
    </p:spTree>
    <p:extLst>
      <p:ext uri="{BB962C8B-B14F-4D97-AF65-F5344CB8AC3E}">
        <p14:creationId xmlns:p14="http://schemas.microsoft.com/office/powerpoint/2010/main" val="3225929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55008" y="1650774"/>
            <a:ext cx="7544360" cy="1255776"/>
          </a:xfrm>
        </p:spPr>
        <p:txBody>
          <a:bodyPr>
            <a:normAutofit/>
          </a:bodyPr>
          <a:lstStyle/>
          <a:p>
            <a:pPr marL="0" indent="0">
              <a:buNone/>
            </a:pPr>
            <a:r>
              <a:rPr lang="en-GB" dirty="0"/>
              <a:t>Extra guidance for completing the form, particularly for furloughed employees</a:t>
            </a:r>
          </a:p>
          <a:p>
            <a:endParaRPr lang="en-GB" dirty="0"/>
          </a:p>
          <a:p>
            <a:pPr marL="0" indent="0">
              <a:buNone/>
            </a:pPr>
            <a:endParaRPr lang="en-GB" dirty="0"/>
          </a:p>
        </p:txBody>
      </p:sp>
      <p:sp>
        <p:nvSpPr>
          <p:cNvPr id="3" name="TextBox 2"/>
          <p:cNvSpPr txBox="1"/>
          <p:nvPr/>
        </p:nvSpPr>
        <p:spPr>
          <a:xfrm>
            <a:off x="3054146" y="408958"/>
            <a:ext cx="7317004" cy="830997"/>
          </a:xfrm>
          <a:prstGeom prst="rect">
            <a:avLst/>
          </a:prstGeom>
          <a:noFill/>
        </p:spPr>
        <p:txBody>
          <a:bodyPr wrap="square" rtlCol="0">
            <a:spAutoFit/>
          </a:bodyPr>
          <a:lstStyle/>
          <a:p>
            <a:r>
              <a:rPr lang="en-GB" sz="4800" dirty="0"/>
              <a:t>ASHE Data Collection 2020</a:t>
            </a:r>
          </a:p>
        </p:txBody>
      </p:sp>
      <p:grpSp>
        <p:nvGrpSpPr>
          <p:cNvPr id="13" name="Group 12">
            <a:extLst>
              <a:ext uri="{FF2B5EF4-FFF2-40B4-BE49-F238E27FC236}">
                <a16:creationId xmlns="" xmlns:a16="http://schemas.microsoft.com/office/drawing/2014/main" id="{F5EAD464-D04E-46CC-9DA5-4B147F61EF16}"/>
              </a:ext>
            </a:extLst>
          </p:cNvPr>
          <p:cNvGrpSpPr/>
          <p:nvPr/>
        </p:nvGrpSpPr>
        <p:grpSpPr>
          <a:xfrm>
            <a:off x="8400182" y="3661068"/>
            <a:ext cx="2795576" cy="2138589"/>
            <a:chOff x="8055304" y="4486656"/>
            <a:chExt cx="2795576" cy="2138589"/>
          </a:xfrm>
        </p:grpSpPr>
        <p:sp>
          <p:nvSpPr>
            <p:cNvPr id="12" name="Plaque 11">
              <a:extLst>
                <a:ext uri="{FF2B5EF4-FFF2-40B4-BE49-F238E27FC236}">
                  <a16:creationId xmlns="" xmlns:a16="http://schemas.microsoft.com/office/drawing/2014/main" id="{8241EAB3-C197-4ACF-889B-8D1D3D318346}"/>
                </a:ext>
              </a:extLst>
            </p:cNvPr>
            <p:cNvSpPr/>
            <p:nvPr/>
          </p:nvSpPr>
          <p:spPr>
            <a:xfrm>
              <a:off x="8055304" y="4486656"/>
              <a:ext cx="2795576" cy="2138589"/>
            </a:xfrm>
            <a:prstGeom prst="plaque">
              <a:avLst/>
            </a:prstGeom>
            <a:solidFill>
              <a:srgbClr val="417ABD"/>
            </a:solidFill>
            <a:ln w="76200">
              <a:solidFill>
                <a:srgbClr val="0020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1">
              <a:extLst>
                <a:ext uri="{FF2B5EF4-FFF2-40B4-BE49-F238E27FC236}">
                  <a16:creationId xmlns="" xmlns:a16="http://schemas.microsoft.com/office/drawing/2014/main" id="{039273AE-D08C-40BB-B4DA-F0F7708A4715}"/>
                </a:ext>
              </a:extLst>
            </p:cNvPr>
            <p:cNvSpPr txBox="1">
              <a:spLocks/>
            </p:cNvSpPr>
            <p:nvPr/>
          </p:nvSpPr>
          <p:spPr>
            <a:xfrm>
              <a:off x="8396680" y="4822770"/>
              <a:ext cx="2112824" cy="157608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rgbClr val="CCD607"/>
                  </a:solidFill>
                </a:rPr>
                <a:t>Response rate</a:t>
              </a:r>
            </a:p>
            <a:p>
              <a:pPr marL="0" indent="0" algn="ctr">
                <a:buNone/>
              </a:pPr>
              <a:r>
                <a:rPr lang="en-GB" sz="7100" b="1" dirty="0">
                  <a:solidFill>
                    <a:srgbClr val="CCD607"/>
                  </a:solidFill>
                </a:rPr>
                <a:t>80%</a:t>
              </a:r>
            </a:p>
            <a:p>
              <a:pPr marL="0" indent="0">
                <a:buFont typeface="Arial" panose="020B0604020202020204" pitchFamily="34" charset="0"/>
                <a:buNone/>
              </a:pPr>
              <a:endParaRPr lang="en-GB" dirty="0">
                <a:solidFill>
                  <a:srgbClr val="CCD607"/>
                </a:solidFill>
              </a:endParaRPr>
            </a:p>
          </p:txBody>
        </p:sp>
      </p:grpSp>
      <p:pic>
        <p:nvPicPr>
          <p:cNvPr id="14" name="Graphic 13">
            <a:extLst>
              <a:ext uri="{FF2B5EF4-FFF2-40B4-BE49-F238E27FC236}">
                <a16:creationId xmlns="" xmlns:a16="http://schemas.microsoft.com/office/drawing/2014/main" id="{99BC2C5B-29E7-4602-AA26-AEBF334835F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054146" y="1510604"/>
            <a:ext cx="1200862" cy="1200862"/>
          </a:xfrm>
          <a:prstGeom prst="rect">
            <a:avLst/>
          </a:prstGeom>
        </p:spPr>
      </p:pic>
      <p:grpSp>
        <p:nvGrpSpPr>
          <p:cNvPr id="18" name="Group 17">
            <a:extLst>
              <a:ext uri="{FF2B5EF4-FFF2-40B4-BE49-F238E27FC236}">
                <a16:creationId xmlns="" xmlns:a16="http://schemas.microsoft.com/office/drawing/2014/main" id="{15FFDA93-0B72-44F7-857C-0385E403836E}"/>
              </a:ext>
            </a:extLst>
          </p:cNvPr>
          <p:cNvGrpSpPr/>
          <p:nvPr/>
        </p:nvGrpSpPr>
        <p:grpSpPr>
          <a:xfrm>
            <a:off x="1161288" y="3013850"/>
            <a:ext cx="6187440" cy="3690080"/>
            <a:chOff x="652272" y="2906550"/>
            <a:chExt cx="6187440" cy="3690080"/>
          </a:xfrm>
        </p:grpSpPr>
        <p:sp>
          <p:nvSpPr>
            <p:cNvPr id="9" name="Content Placeholder 1">
              <a:extLst>
                <a:ext uri="{FF2B5EF4-FFF2-40B4-BE49-F238E27FC236}">
                  <a16:creationId xmlns="" xmlns:a16="http://schemas.microsoft.com/office/drawing/2014/main" id="{18FB7B9F-F8D7-40E1-A165-9D0DE242EC22}"/>
                </a:ext>
              </a:extLst>
            </p:cNvPr>
            <p:cNvSpPr txBox="1">
              <a:spLocks/>
            </p:cNvSpPr>
            <p:nvPr/>
          </p:nvSpPr>
          <p:spPr>
            <a:xfrm>
              <a:off x="916888" y="3032966"/>
              <a:ext cx="2137258" cy="6636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New </a:t>
              </a:r>
              <a:r>
                <a:rPr lang="en-GB" dirty="0" err="1"/>
                <a:t>eForm</a:t>
              </a:r>
              <a:endParaRPr lang="en-GB" dirty="0"/>
            </a:p>
          </p:txBody>
        </p:sp>
        <p:pic>
          <p:nvPicPr>
            <p:cNvPr id="15" name="Picture 14">
              <a:extLst>
                <a:ext uri="{FF2B5EF4-FFF2-40B4-BE49-F238E27FC236}">
                  <a16:creationId xmlns="" xmlns:a16="http://schemas.microsoft.com/office/drawing/2014/main" id="{30A36231-778E-48D4-9101-694DF120582C}"/>
                </a:ext>
              </a:extLst>
            </p:cNvPr>
            <p:cNvPicPr>
              <a:picLocks noChangeAspect="1"/>
            </p:cNvPicPr>
            <p:nvPr/>
          </p:nvPicPr>
          <p:blipFill>
            <a:blip r:embed="rId5"/>
            <a:stretch>
              <a:fillRect/>
            </a:stretch>
          </p:blipFill>
          <p:spPr>
            <a:xfrm>
              <a:off x="719328" y="3559865"/>
              <a:ext cx="6111632" cy="3036765"/>
            </a:xfrm>
            <a:prstGeom prst="rect">
              <a:avLst/>
            </a:prstGeom>
            <a:ln w="38100">
              <a:noFill/>
            </a:ln>
          </p:spPr>
        </p:pic>
        <p:sp>
          <p:nvSpPr>
            <p:cNvPr id="16" name="Rectangle 15">
              <a:extLst>
                <a:ext uri="{FF2B5EF4-FFF2-40B4-BE49-F238E27FC236}">
                  <a16:creationId xmlns="" xmlns:a16="http://schemas.microsoft.com/office/drawing/2014/main" id="{5B1050BC-FEAE-48DB-A786-179B8C7C5962}"/>
                </a:ext>
              </a:extLst>
            </p:cNvPr>
            <p:cNvSpPr/>
            <p:nvPr/>
          </p:nvSpPr>
          <p:spPr>
            <a:xfrm>
              <a:off x="658368" y="2906550"/>
              <a:ext cx="6181344" cy="3690080"/>
            </a:xfrm>
            <a:prstGeom prst="rect">
              <a:avLst/>
            </a:prstGeom>
            <a:noFill/>
            <a:ln w="38100">
              <a:solidFill>
                <a:srgbClr val="417A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 xmlns:a16="http://schemas.microsoft.com/office/drawing/2014/main" id="{02BB5A52-1E7B-4C4A-9E05-1CD3E581F40B}"/>
                </a:ext>
              </a:extLst>
            </p:cNvPr>
            <p:cNvSpPr/>
            <p:nvPr/>
          </p:nvSpPr>
          <p:spPr>
            <a:xfrm>
              <a:off x="652272" y="3553768"/>
              <a:ext cx="6181344" cy="3036766"/>
            </a:xfrm>
            <a:prstGeom prst="rect">
              <a:avLst/>
            </a:prstGeom>
            <a:noFill/>
            <a:ln w="38100">
              <a:solidFill>
                <a:srgbClr val="417A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96058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9992" y="456518"/>
            <a:ext cx="8489302" cy="1200831"/>
          </a:xfrm>
        </p:spPr>
        <p:txBody>
          <a:bodyPr>
            <a:normAutofit fontScale="90000"/>
          </a:bodyPr>
          <a:lstStyle/>
          <a:p>
            <a:r>
              <a:rPr lang="en-GB" dirty="0" smtClean="0"/>
              <a:t>Agenda</a:t>
            </a:r>
            <a:r>
              <a:rPr lang="en-GB" dirty="0"/>
              <a:t/>
            </a:r>
            <a:br>
              <a:rPr lang="en-GB" dirty="0"/>
            </a:b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629321036"/>
              </p:ext>
            </p:extLst>
          </p:nvPr>
        </p:nvGraphicFramePr>
        <p:xfrm>
          <a:off x="2591558" y="1479931"/>
          <a:ext cx="8128000" cy="5524299"/>
        </p:xfrm>
        <a:graphic>
          <a:graphicData uri="http://schemas.openxmlformats.org/drawingml/2006/table">
            <a:tbl>
              <a:tblPr firstRow="1" bandRow="1">
                <a:tableStyleId>{5C22544A-7EE6-4342-B048-85BDC9FD1C3A}</a:tableStyleId>
              </a:tblPr>
              <a:tblGrid>
                <a:gridCol w="8128000"/>
              </a:tblGrid>
              <a:tr h="542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smtClean="0">
                          <a:solidFill>
                            <a:srgbClr val="1E2B50"/>
                          </a:solidFill>
                        </a:rPr>
                        <a:t>Overall Publication</a:t>
                      </a:r>
                      <a:r>
                        <a:rPr lang="en-GB" sz="2800" b="0" baseline="0" dirty="0" smtClean="0">
                          <a:solidFill>
                            <a:srgbClr val="1E2B50"/>
                          </a:solidFill>
                        </a:rPr>
                        <a:t> Cycle for Labour Market Stats</a:t>
                      </a:r>
                      <a:endParaRPr lang="en-GB" dirty="0"/>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82001">
                <a:tc>
                  <a:txBody>
                    <a:bodyPr/>
                    <a:lstStyle/>
                    <a:p>
                      <a:r>
                        <a:rPr lang="en-GB" sz="2800" b="0" dirty="0" smtClean="0">
                          <a:solidFill>
                            <a:srgbClr val="1E2B50"/>
                          </a:solidFill>
                        </a:rPr>
                        <a:t>Unemployment,</a:t>
                      </a:r>
                      <a:r>
                        <a:rPr lang="en-GB" sz="2800" b="0" baseline="0" dirty="0" smtClean="0">
                          <a:solidFill>
                            <a:srgbClr val="1E2B50"/>
                          </a:solidFill>
                        </a:rPr>
                        <a:t> Employment, Inactivity </a:t>
                      </a:r>
                    </a:p>
                    <a:p>
                      <a:r>
                        <a:rPr lang="en-GB" sz="2800" b="0" baseline="0" dirty="0" smtClean="0">
                          <a:solidFill>
                            <a:srgbClr val="1E2B50"/>
                          </a:solidFill>
                        </a:rPr>
                        <a:t>Experimental Claimant Count</a:t>
                      </a:r>
                    </a:p>
                    <a:p>
                      <a:r>
                        <a:rPr lang="en-GB" sz="2800" b="0" baseline="0" dirty="0" smtClean="0">
                          <a:solidFill>
                            <a:srgbClr val="1E2B50"/>
                          </a:solidFill>
                        </a:rPr>
                        <a:t>Earnings</a:t>
                      </a:r>
                      <a:endParaRPr lang="en-GB" dirty="0" smtClean="0"/>
                    </a:p>
                    <a:p>
                      <a:pPr marL="0" algn="l" defTabSz="914400" rtl="0" eaLnBrk="1" latinLnBrk="0" hangingPunct="1"/>
                      <a:r>
                        <a:rPr lang="en-GB" sz="2800" b="0" kern="1200" baseline="0" dirty="0" smtClean="0">
                          <a:solidFill>
                            <a:srgbClr val="1E2B50"/>
                          </a:solidFill>
                          <a:latin typeface="+mn-lt"/>
                          <a:ea typeface="+mn-ea"/>
                          <a:cs typeface="+mn-cs"/>
                        </a:rPr>
                        <a:t>Q&amp;A</a:t>
                      </a:r>
                      <a:endParaRPr lang="en-GB" sz="2800" b="0" kern="1200" baseline="0" dirty="0">
                        <a:solidFill>
                          <a:srgbClr val="1E2B50"/>
                        </a:solidFill>
                        <a:latin typeface="+mn-lt"/>
                        <a:ea typeface="+mn-ea"/>
                        <a:cs typeface="+mn-cs"/>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350021">
                <a:tc>
                  <a:txBody>
                    <a:bodyPr/>
                    <a:lstStyle/>
                    <a:p>
                      <a:r>
                        <a:rPr lang="en-GB" sz="2800" b="0" baseline="0" dirty="0" smtClean="0">
                          <a:solidFill>
                            <a:srgbClr val="1E2B50"/>
                          </a:solidFill>
                        </a:rPr>
                        <a:t>Business Register and Employment Survey </a:t>
                      </a:r>
                    </a:p>
                    <a:p>
                      <a:r>
                        <a:rPr lang="en-GB" sz="2800" b="0" baseline="0" dirty="0" smtClean="0">
                          <a:solidFill>
                            <a:srgbClr val="1E2B50"/>
                          </a:solidFill>
                        </a:rPr>
                        <a:t>Quarterly Employment Survey</a:t>
                      </a:r>
                    </a:p>
                    <a:p>
                      <a:r>
                        <a:rPr lang="en-GB" sz="2800" b="0" baseline="0" dirty="0" smtClean="0">
                          <a:solidFill>
                            <a:srgbClr val="1E2B50"/>
                          </a:solidFill>
                        </a:rPr>
                        <a:t>Furlough data and Redundancies</a:t>
                      </a:r>
                    </a:p>
                    <a:p>
                      <a:r>
                        <a:rPr lang="en-GB" sz="2800" b="0" baseline="0" dirty="0" smtClean="0">
                          <a:solidFill>
                            <a:srgbClr val="1E2B50"/>
                          </a:solidFill>
                        </a:rPr>
                        <a:t>Q&amp;A</a:t>
                      </a:r>
                    </a:p>
                    <a:p>
                      <a:endParaRPr lang="en-GB" sz="2800" b="0" baseline="0" dirty="0" smtClean="0">
                        <a:solidFill>
                          <a:srgbClr val="1E2B50"/>
                        </a:solidFill>
                      </a:endParaRPr>
                    </a:p>
                    <a:p>
                      <a:endParaRPr lang="en-GB" sz="1800" b="0" dirty="0" smtClean="0">
                        <a:solidFill>
                          <a:srgbClr val="1E2B50"/>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23606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06880" y="1731264"/>
            <a:ext cx="8989695" cy="5010912"/>
          </a:xfrm>
        </p:spPr>
        <p:txBody>
          <a:bodyPr>
            <a:normAutofit fontScale="85000" lnSpcReduction="20000"/>
          </a:bodyPr>
          <a:lstStyle/>
          <a:p>
            <a:r>
              <a:rPr lang="en-GB" dirty="0"/>
              <a:t>New furlough variable – linked across from HMRC Coronavirus Job Retention Scheme information</a:t>
            </a:r>
          </a:p>
          <a:p>
            <a:pPr marL="0" indent="0">
              <a:buNone/>
            </a:pPr>
            <a:endParaRPr lang="en-GB" sz="1900" dirty="0"/>
          </a:p>
          <a:p>
            <a:r>
              <a:rPr lang="en-GB" dirty="0"/>
              <a:t>Usually employees who’s earnings were reduced by absence are excluded from the ASHE estimates</a:t>
            </a:r>
          </a:p>
          <a:p>
            <a:endParaRPr lang="en-GB" sz="1900" dirty="0"/>
          </a:p>
          <a:p>
            <a:r>
              <a:rPr lang="en-GB" dirty="0"/>
              <a:t>To remove furloughed staff, who were more likely to be lower earners, would over inflate the estimates</a:t>
            </a:r>
          </a:p>
          <a:p>
            <a:endParaRPr lang="en-GB" sz="1900" dirty="0"/>
          </a:p>
          <a:p>
            <a:r>
              <a:rPr lang="en-GB" dirty="0"/>
              <a:t>Created an adapted version of the loss of pay variable which identifies those employees with a loss of pay but were not furloughed. </a:t>
            </a:r>
            <a:r>
              <a:rPr lang="en-GB" b="1" i="1" dirty="0"/>
              <a:t>This group will be excluded from 2020 estimates.</a:t>
            </a:r>
          </a:p>
          <a:p>
            <a:endParaRPr lang="en-GB" sz="1900" dirty="0"/>
          </a:p>
          <a:p>
            <a:r>
              <a:rPr lang="en-GB" dirty="0"/>
              <a:t>Similar to previous years, this group accounts for around 5% of the UK sample</a:t>
            </a:r>
          </a:p>
        </p:txBody>
      </p:sp>
      <p:sp>
        <p:nvSpPr>
          <p:cNvPr id="3" name="TextBox 2"/>
          <p:cNvSpPr txBox="1"/>
          <p:nvPr/>
        </p:nvSpPr>
        <p:spPr>
          <a:xfrm>
            <a:off x="2217140" y="758952"/>
            <a:ext cx="2990088" cy="830997"/>
          </a:xfrm>
          <a:prstGeom prst="rect">
            <a:avLst/>
          </a:prstGeom>
          <a:noFill/>
        </p:spPr>
        <p:txBody>
          <a:bodyPr wrap="square" rtlCol="0">
            <a:spAutoFit/>
          </a:bodyPr>
          <a:lstStyle/>
          <a:p>
            <a:r>
              <a:rPr lang="en-GB" sz="4800" dirty="0"/>
              <a:t>ASHE 2020</a:t>
            </a:r>
          </a:p>
        </p:txBody>
      </p:sp>
    </p:spTree>
    <p:extLst>
      <p:ext uri="{BB962C8B-B14F-4D97-AF65-F5344CB8AC3E}">
        <p14:creationId xmlns:p14="http://schemas.microsoft.com/office/powerpoint/2010/main" val="39018003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60728" y="1889760"/>
            <a:ext cx="5102912" cy="4864580"/>
          </a:xfrm>
        </p:spPr>
        <p:txBody>
          <a:bodyPr>
            <a:normAutofit/>
          </a:bodyPr>
          <a:lstStyle/>
          <a:p>
            <a:r>
              <a:rPr lang="en-GB" dirty="0"/>
              <a:t>Publication date – 3</a:t>
            </a:r>
            <a:r>
              <a:rPr lang="en-GB" baseline="30000" dirty="0"/>
              <a:t>rd</a:t>
            </a:r>
            <a:r>
              <a:rPr lang="en-GB" dirty="0"/>
              <a:t> November</a:t>
            </a:r>
          </a:p>
          <a:p>
            <a:pPr marL="0" indent="0">
              <a:buNone/>
            </a:pPr>
            <a:endParaRPr lang="en-GB" dirty="0"/>
          </a:p>
          <a:p>
            <a:r>
              <a:rPr lang="en-GB" dirty="0"/>
              <a:t>3 sections as last year, but adapted to reflect the unusual situation in the labour market this year</a:t>
            </a:r>
          </a:p>
          <a:p>
            <a:endParaRPr lang="en-GB" dirty="0"/>
          </a:p>
          <a:p>
            <a:r>
              <a:rPr lang="en-GB" dirty="0"/>
              <a:t>Hope to publish all data tables on the publications date or quickly thereafter</a:t>
            </a:r>
          </a:p>
          <a:p>
            <a:endParaRPr lang="en-GB" dirty="0"/>
          </a:p>
        </p:txBody>
      </p:sp>
      <p:sp>
        <p:nvSpPr>
          <p:cNvPr id="3" name="TextBox 2"/>
          <p:cNvSpPr txBox="1"/>
          <p:nvPr/>
        </p:nvSpPr>
        <p:spPr>
          <a:xfrm>
            <a:off x="2217140" y="758952"/>
            <a:ext cx="2990088" cy="830997"/>
          </a:xfrm>
          <a:prstGeom prst="rect">
            <a:avLst/>
          </a:prstGeom>
          <a:noFill/>
        </p:spPr>
        <p:txBody>
          <a:bodyPr wrap="square" rtlCol="0">
            <a:spAutoFit/>
          </a:bodyPr>
          <a:lstStyle/>
          <a:p>
            <a:r>
              <a:rPr lang="en-GB" sz="4800" dirty="0"/>
              <a:t>ASHE 2020</a:t>
            </a:r>
          </a:p>
        </p:txBody>
      </p:sp>
      <p:pic>
        <p:nvPicPr>
          <p:cNvPr id="7" name="Picture 6">
            <a:extLst>
              <a:ext uri="{FF2B5EF4-FFF2-40B4-BE49-F238E27FC236}">
                <a16:creationId xmlns="" xmlns:a16="http://schemas.microsoft.com/office/drawing/2014/main" id="{B3AD5B46-1EAA-4B49-9DCC-9B7ED9EF0274}"/>
              </a:ext>
            </a:extLst>
          </p:cNvPr>
          <p:cNvPicPr>
            <a:picLocks noChangeAspect="1"/>
          </p:cNvPicPr>
          <p:nvPr/>
        </p:nvPicPr>
        <p:blipFill>
          <a:blip r:embed="rId3"/>
          <a:stretch>
            <a:fillRect/>
          </a:stretch>
        </p:blipFill>
        <p:spPr>
          <a:xfrm>
            <a:off x="6565997" y="0"/>
            <a:ext cx="5472997" cy="6858000"/>
          </a:xfrm>
          <a:prstGeom prst="rect">
            <a:avLst/>
          </a:prstGeom>
        </p:spPr>
      </p:pic>
    </p:spTree>
    <p:extLst>
      <p:ext uri="{BB962C8B-B14F-4D97-AF65-F5344CB8AC3E}">
        <p14:creationId xmlns:p14="http://schemas.microsoft.com/office/powerpoint/2010/main" val="40367737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1374834" y="1941893"/>
            <a:ext cx="6949486" cy="4561777"/>
          </a:xfrm>
        </p:spPr>
        <p:txBody>
          <a:bodyPr>
            <a:normAutofit lnSpcReduction="10000"/>
          </a:bodyPr>
          <a:lstStyle/>
          <a:p>
            <a:r>
              <a:rPr lang="en-GB" sz="2400" i="1" dirty="0"/>
              <a:t>Real Time Information Pay As You Earn system</a:t>
            </a:r>
          </a:p>
          <a:p>
            <a:endParaRPr lang="en-GB" sz="2400" i="1" dirty="0"/>
          </a:p>
          <a:p>
            <a:r>
              <a:rPr lang="en-GB" sz="2400" dirty="0"/>
              <a:t>Monthly data on earnings and pay-rolled employees</a:t>
            </a:r>
          </a:p>
          <a:p>
            <a:endParaRPr lang="en-GB" sz="2400" dirty="0"/>
          </a:p>
          <a:p>
            <a:r>
              <a:rPr lang="en-GB" sz="2400" dirty="0"/>
              <a:t>Now included in the Labour Market Report</a:t>
            </a:r>
          </a:p>
          <a:p>
            <a:endParaRPr lang="en-GB" sz="2400" dirty="0"/>
          </a:p>
          <a:p>
            <a:r>
              <a:rPr lang="en-GB" sz="2400" dirty="0"/>
              <a:t>Since October, median earnings and employee counts are available for individual months             (t+6 weeks)</a:t>
            </a:r>
          </a:p>
          <a:p>
            <a:endParaRPr lang="en-GB" sz="2400" dirty="0"/>
          </a:p>
          <a:p>
            <a:r>
              <a:rPr lang="en-GB" sz="2400" dirty="0"/>
              <a:t>Flash estimates (t+2 weeks) </a:t>
            </a:r>
          </a:p>
          <a:p>
            <a:endParaRPr lang="en-GB" sz="2400" dirty="0"/>
          </a:p>
          <a:p>
            <a:endParaRPr lang="en-GB" sz="2400" dirty="0"/>
          </a:p>
          <a:p>
            <a:endParaRPr lang="en-GB" sz="2400" dirty="0"/>
          </a:p>
          <a:p>
            <a:pPr marL="0" indent="0">
              <a:buNone/>
            </a:pPr>
            <a:endParaRPr lang="en-GB" sz="1200" dirty="0"/>
          </a:p>
        </p:txBody>
      </p:sp>
      <p:sp>
        <p:nvSpPr>
          <p:cNvPr id="81" name="Title 1"/>
          <p:cNvSpPr>
            <a:spLocks noGrp="1"/>
          </p:cNvSpPr>
          <p:nvPr>
            <p:ph type="title"/>
          </p:nvPr>
        </p:nvSpPr>
        <p:spPr>
          <a:xfrm>
            <a:off x="2240280" y="583685"/>
            <a:ext cx="5805309" cy="1200831"/>
          </a:xfrm>
        </p:spPr>
        <p:txBody>
          <a:bodyPr>
            <a:noAutofit/>
          </a:bodyPr>
          <a:lstStyle/>
          <a:p>
            <a:r>
              <a:rPr lang="en-GB" sz="4800" dirty="0">
                <a:latin typeface="+mn-lt"/>
              </a:rPr>
              <a:t>HMRC’s RTI PAYE Data</a:t>
            </a:r>
          </a:p>
        </p:txBody>
      </p:sp>
      <p:sp>
        <p:nvSpPr>
          <p:cNvPr id="49" name="Rounded Rectangle 48"/>
          <p:cNvSpPr/>
          <p:nvPr/>
        </p:nvSpPr>
        <p:spPr>
          <a:xfrm rot="20581941">
            <a:off x="8679585" y="760046"/>
            <a:ext cx="2906726" cy="613689"/>
          </a:xfrm>
          <a:prstGeom prst="roundRect">
            <a:avLst>
              <a:gd name="adj" fmla="val 32683"/>
            </a:avLst>
          </a:prstGeom>
          <a:noFill/>
          <a:ln w="111125" cmpd="dbl">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C00000"/>
                </a:solidFill>
                <a:effectLst>
                  <a:outerShdw blurRad="50800" dist="38100" dir="8100000" algn="tr" rotWithShape="0">
                    <a:prstClr val="black">
                      <a:alpha val="40000"/>
                    </a:prstClr>
                  </a:outerShdw>
                </a:effectLst>
                <a:latin typeface="Tempus Sans ITC" panose="04020404030D07020202" pitchFamily="82" charset="0"/>
              </a:rPr>
              <a:t>EXPERIMENTAL</a:t>
            </a:r>
          </a:p>
        </p:txBody>
      </p:sp>
    </p:spTree>
    <p:extLst>
      <p:ext uri="{BB962C8B-B14F-4D97-AF65-F5344CB8AC3E}">
        <p14:creationId xmlns:p14="http://schemas.microsoft.com/office/powerpoint/2010/main" val="427246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9"/>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Median Monthly Employee Pay</a:t>
            </a:r>
          </a:p>
        </p:txBody>
      </p:sp>
      <p:graphicFrame>
        <p:nvGraphicFramePr>
          <p:cNvPr id="4" name="Content Placeholder 3" descr="Y axis shows the media pay per month in pounds sterling&#10;X axis shows the quarter and year&#10;" title="Line graph showing median monthly pay from PAYE RTI for the UK and NI over the last 6 years"/>
          <p:cNvGraphicFramePr>
            <a:graphicFrameLocks noGrp="1"/>
          </p:cNvGraphicFramePr>
          <p:nvPr>
            <p:ph idx="1"/>
            <p:extLst/>
          </p:nvPr>
        </p:nvGraphicFramePr>
        <p:xfrm>
          <a:off x="1714500" y="1498825"/>
          <a:ext cx="9401175" cy="5200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6408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7650" y="456519"/>
            <a:ext cx="8489302" cy="1200831"/>
          </a:xfrm>
        </p:spPr>
        <p:txBody>
          <a:bodyPr>
            <a:normAutofit/>
          </a:bodyPr>
          <a:lstStyle/>
          <a:p>
            <a:r>
              <a:rPr lang="en-GB" dirty="0"/>
              <a:t>Number of Paid </a:t>
            </a:r>
            <a:r>
              <a:rPr lang="en-GB" dirty="0" smtClean="0"/>
              <a:t>Employees</a:t>
            </a:r>
            <a:br>
              <a:rPr lang="en-GB" dirty="0" smtClean="0"/>
            </a:br>
            <a:r>
              <a:rPr lang="en-GB" sz="1800" dirty="0" smtClean="0"/>
              <a:t>Seasonally Adjusted</a:t>
            </a:r>
            <a:endParaRPr lang="en-GB" sz="4800" dirty="0"/>
          </a:p>
        </p:txBody>
      </p:sp>
      <p:graphicFrame>
        <p:nvGraphicFramePr>
          <p:cNvPr id="4" name="Content Placeholder 3"/>
          <p:cNvGraphicFramePr>
            <a:graphicFrameLocks noGrp="1"/>
          </p:cNvGraphicFramePr>
          <p:nvPr>
            <p:ph idx="1"/>
            <p:extLst/>
          </p:nvPr>
        </p:nvGraphicFramePr>
        <p:xfrm>
          <a:off x="1343026" y="1657350"/>
          <a:ext cx="9658349" cy="5041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19970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28057" y="4357234"/>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GB" dirty="0"/>
          </a:p>
        </p:txBody>
      </p:sp>
      <p:sp>
        <p:nvSpPr>
          <p:cNvPr id="4" name="Title 1"/>
          <p:cNvSpPr txBox="1">
            <a:spLocks/>
          </p:cNvSpPr>
          <p:nvPr/>
        </p:nvSpPr>
        <p:spPr>
          <a:xfrm>
            <a:off x="973418" y="5097036"/>
            <a:ext cx="10515599" cy="16477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sz="4300" dirty="0" smtClean="0"/>
              <a:t/>
            </a:r>
            <a:br>
              <a:rPr lang="en-GB" sz="4300" dirty="0" smtClean="0"/>
            </a:br>
            <a:r>
              <a:rPr lang="en-GB" sz="4300" dirty="0" smtClean="0"/>
              <a:t>		</a:t>
            </a:r>
            <a:br>
              <a:rPr lang="en-GB" sz="4300" dirty="0" smtClean="0"/>
            </a:br>
            <a:r>
              <a:rPr lang="en-GB" sz="4300" i="1" dirty="0" smtClean="0"/>
              <a:t>Arlene Connolly</a:t>
            </a:r>
            <a:br>
              <a:rPr lang="en-GB" sz="4300" i="1" dirty="0" smtClean="0"/>
            </a:br>
            <a:endParaRPr lang="en-GB" sz="4300" dirty="0"/>
          </a:p>
        </p:txBody>
      </p:sp>
      <p:sp>
        <p:nvSpPr>
          <p:cNvPr id="5" name="Title 4"/>
          <p:cNvSpPr>
            <a:spLocks noGrp="1"/>
          </p:cNvSpPr>
          <p:nvPr>
            <p:ph type="ctrTitle"/>
          </p:nvPr>
        </p:nvSpPr>
        <p:spPr>
          <a:xfrm>
            <a:off x="1595718" y="4357234"/>
            <a:ext cx="9144000" cy="843362"/>
          </a:xfrm>
        </p:spPr>
        <p:txBody>
          <a:bodyPr>
            <a:noAutofit/>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Business Register and Employment Survey </a:t>
            </a:r>
            <a:br>
              <a:rPr lang="en-GB" dirty="0" smtClean="0"/>
            </a:br>
            <a:r>
              <a:rPr lang="en-GB" dirty="0" smtClean="0"/>
              <a:t>(BRES) </a:t>
            </a:r>
            <a:r>
              <a:rPr lang="en-GB" dirty="0"/>
              <a:t/>
            </a:r>
            <a:br>
              <a:rPr lang="en-GB" dirty="0"/>
            </a:br>
            <a:r>
              <a:rPr lang="en-GB" dirty="0"/>
              <a:t/>
            </a:r>
            <a:br>
              <a:rPr lang="en-GB" dirty="0"/>
            </a:br>
            <a:endParaRPr lang="en-GB" dirty="0"/>
          </a:p>
        </p:txBody>
      </p:sp>
    </p:spTree>
    <p:extLst>
      <p:ext uri="{BB962C8B-B14F-4D97-AF65-F5344CB8AC3E}">
        <p14:creationId xmlns:p14="http://schemas.microsoft.com/office/powerpoint/2010/main" val="3586295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17397" y="1950164"/>
            <a:ext cx="2142724" cy="2336344"/>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6487" y="2075036"/>
            <a:ext cx="1750612" cy="19088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6942" y="4286508"/>
            <a:ext cx="1750612" cy="1908800"/>
          </a:xfrm>
          <a:prstGeom prst="rect">
            <a:avLst/>
          </a:prstGeom>
        </p:spPr>
      </p:pic>
      <p:sp>
        <p:nvSpPr>
          <p:cNvPr id="9" name="TextBox 8"/>
          <p:cNvSpPr txBox="1"/>
          <p:nvPr/>
        </p:nvSpPr>
        <p:spPr>
          <a:xfrm>
            <a:off x="2756894" y="508000"/>
            <a:ext cx="7898406" cy="707886"/>
          </a:xfrm>
          <a:prstGeom prst="rect">
            <a:avLst/>
          </a:prstGeom>
          <a:noFill/>
        </p:spPr>
        <p:txBody>
          <a:bodyPr wrap="square" rtlCol="0">
            <a:spAutoFit/>
          </a:bodyPr>
          <a:lstStyle/>
          <a:p>
            <a:r>
              <a:rPr lang="en-GB" sz="4000" dirty="0" smtClean="0">
                <a:solidFill>
                  <a:srgbClr val="00205B"/>
                </a:solidFill>
                <a:latin typeface="+mj-lt"/>
              </a:rPr>
              <a:t>Meet </a:t>
            </a:r>
            <a:r>
              <a:rPr lang="en-GB" sz="4000" dirty="0">
                <a:solidFill>
                  <a:srgbClr val="00205B"/>
                </a:solidFill>
                <a:latin typeface="+mj-lt"/>
                <a:ea typeface="+mj-ea"/>
                <a:cs typeface="+mj-cs"/>
              </a:rPr>
              <a:t>the</a:t>
            </a:r>
            <a:r>
              <a:rPr lang="en-GB" sz="4000" dirty="0" smtClean="0">
                <a:solidFill>
                  <a:srgbClr val="00205B"/>
                </a:solidFill>
                <a:latin typeface="+mj-lt"/>
              </a:rPr>
              <a:t> team: </a:t>
            </a:r>
            <a:r>
              <a:rPr lang="en-GB" sz="4000" b="1" dirty="0" smtClean="0">
                <a:solidFill>
                  <a:srgbClr val="00205B"/>
                </a:solidFill>
                <a:latin typeface="+mj-lt"/>
              </a:rPr>
              <a:t>BRES and IDBR</a:t>
            </a:r>
            <a:endParaRPr lang="en-GB" sz="4000" b="1" dirty="0">
              <a:solidFill>
                <a:srgbClr val="00205B"/>
              </a:solidFill>
              <a:latin typeface="+mj-lt"/>
            </a:endParaRPr>
          </a:p>
        </p:txBody>
      </p:sp>
      <p:sp>
        <p:nvSpPr>
          <p:cNvPr id="10" name="TextBox 9"/>
          <p:cNvSpPr txBox="1"/>
          <p:nvPr/>
        </p:nvSpPr>
        <p:spPr>
          <a:xfrm>
            <a:off x="1899893" y="3407795"/>
            <a:ext cx="2641600" cy="1077218"/>
          </a:xfrm>
          <a:prstGeom prst="rect">
            <a:avLst/>
          </a:prstGeom>
          <a:noFill/>
        </p:spPr>
        <p:txBody>
          <a:bodyPr wrap="square" rtlCol="0">
            <a:spAutoFit/>
          </a:bodyPr>
          <a:lstStyle/>
          <a:p>
            <a:pPr algn="ctr"/>
            <a:r>
              <a:rPr lang="en-GB" sz="3200" dirty="0" smtClean="0">
                <a:solidFill>
                  <a:srgbClr val="00205B"/>
                </a:solidFill>
              </a:rPr>
              <a:t>Clare Kennedy</a:t>
            </a:r>
          </a:p>
          <a:p>
            <a:pPr algn="ctr"/>
            <a:r>
              <a:rPr lang="en-GB" sz="3200" dirty="0" smtClean="0">
                <a:solidFill>
                  <a:srgbClr val="00205B"/>
                </a:solidFill>
              </a:rPr>
              <a:t>BRES</a:t>
            </a:r>
            <a:endParaRPr lang="en-GB" sz="3200" dirty="0">
              <a:solidFill>
                <a:srgbClr val="00205B"/>
              </a:solidFill>
            </a:endParaRPr>
          </a:p>
        </p:txBody>
      </p:sp>
      <p:sp>
        <p:nvSpPr>
          <p:cNvPr id="12" name="TextBox 11"/>
          <p:cNvSpPr txBox="1"/>
          <p:nvPr/>
        </p:nvSpPr>
        <p:spPr>
          <a:xfrm>
            <a:off x="8013700" y="3577435"/>
            <a:ext cx="2641600" cy="1077218"/>
          </a:xfrm>
          <a:prstGeom prst="rect">
            <a:avLst/>
          </a:prstGeom>
          <a:noFill/>
        </p:spPr>
        <p:txBody>
          <a:bodyPr wrap="square" rtlCol="0">
            <a:spAutoFit/>
          </a:bodyPr>
          <a:lstStyle/>
          <a:p>
            <a:pPr algn="ctr"/>
            <a:r>
              <a:rPr lang="en-GB" sz="3200" dirty="0" smtClean="0">
                <a:solidFill>
                  <a:srgbClr val="00205B"/>
                </a:solidFill>
              </a:rPr>
              <a:t>Neil Mulhern</a:t>
            </a:r>
          </a:p>
          <a:p>
            <a:pPr algn="ctr"/>
            <a:r>
              <a:rPr lang="en-GB" sz="3200" dirty="0" smtClean="0">
                <a:solidFill>
                  <a:srgbClr val="00205B"/>
                </a:solidFill>
              </a:rPr>
              <a:t>IDBR</a:t>
            </a:r>
            <a:endParaRPr lang="en-GB" sz="3200" dirty="0">
              <a:solidFill>
                <a:srgbClr val="00205B"/>
              </a:solidFill>
            </a:endParaRPr>
          </a:p>
        </p:txBody>
      </p:sp>
      <p:sp>
        <p:nvSpPr>
          <p:cNvPr id="13" name="TextBox 12"/>
          <p:cNvSpPr txBox="1"/>
          <p:nvPr/>
        </p:nvSpPr>
        <p:spPr>
          <a:xfrm>
            <a:off x="4820892" y="5610533"/>
            <a:ext cx="2811807" cy="584775"/>
          </a:xfrm>
          <a:prstGeom prst="rect">
            <a:avLst/>
          </a:prstGeom>
          <a:noFill/>
        </p:spPr>
        <p:txBody>
          <a:bodyPr wrap="square" rtlCol="0">
            <a:spAutoFit/>
          </a:bodyPr>
          <a:lstStyle/>
          <a:p>
            <a:r>
              <a:rPr lang="en-GB" sz="3200" dirty="0" smtClean="0">
                <a:solidFill>
                  <a:srgbClr val="00205B"/>
                </a:solidFill>
              </a:rPr>
              <a:t>Arlene Connolly</a:t>
            </a:r>
            <a:endParaRPr lang="en-GB" sz="3200" dirty="0">
              <a:solidFill>
                <a:srgbClr val="00205B"/>
              </a:solidFill>
            </a:endParaRPr>
          </a:p>
        </p:txBody>
      </p:sp>
      <p:sp>
        <p:nvSpPr>
          <p:cNvPr id="14" name="TextBox 13"/>
          <p:cNvSpPr txBox="1"/>
          <p:nvPr/>
        </p:nvSpPr>
        <p:spPr>
          <a:xfrm>
            <a:off x="73646" y="4798408"/>
            <a:ext cx="3765799" cy="2308324"/>
          </a:xfrm>
          <a:prstGeom prst="rect">
            <a:avLst/>
          </a:prstGeom>
          <a:noFill/>
        </p:spPr>
        <p:txBody>
          <a:bodyPr wrap="square" rtlCol="0">
            <a:spAutoFit/>
          </a:bodyPr>
          <a:lstStyle/>
          <a:p>
            <a:endParaRPr lang="en-GB" dirty="0" smtClean="0">
              <a:hlinkClick r:id="rId4"/>
            </a:endParaRPr>
          </a:p>
          <a:p>
            <a:r>
              <a:rPr lang="en-GB" dirty="0" smtClean="0">
                <a:hlinkClick r:id="rId4"/>
              </a:rPr>
              <a:t>arlene.connolly@nisra.gov.uk</a:t>
            </a:r>
            <a:endParaRPr lang="en-GB" dirty="0" smtClean="0"/>
          </a:p>
          <a:p>
            <a:endParaRPr lang="en-GB" dirty="0" smtClean="0"/>
          </a:p>
          <a:p>
            <a:r>
              <a:rPr lang="en-GB" dirty="0" smtClean="0">
                <a:hlinkClick r:id="rId5"/>
              </a:rPr>
              <a:t>neil.Mulhern@nisra.gov.uk</a:t>
            </a:r>
            <a:endParaRPr lang="en-GB" dirty="0" smtClean="0"/>
          </a:p>
          <a:p>
            <a:endParaRPr lang="en-GB" dirty="0" smtClean="0"/>
          </a:p>
          <a:p>
            <a:r>
              <a:rPr lang="en-GB" dirty="0" smtClean="0">
                <a:hlinkClick r:id="rId6"/>
              </a:rPr>
              <a:t>clare.kennedy@nisra.gov.uk</a:t>
            </a:r>
            <a:endParaRPr lang="en-GB" dirty="0" smtClean="0"/>
          </a:p>
          <a:p>
            <a:endParaRPr lang="en-GB" dirty="0" smtClean="0"/>
          </a:p>
          <a:p>
            <a:endParaRPr lang="en-GB" dirty="0"/>
          </a:p>
        </p:txBody>
      </p:sp>
    </p:spTree>
    <p:extLst>
      <p:ext uri="{BB962C8B-B14F-4D97-AF65-F5344CB8AC3E}">
        <p14:creationId xmlns:p14="http://schemas.microsoft.com/office/powerpoint/2010/main" val="3251242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4394" y="564488"/>
            <a:ext cx="8489302" cy="1200831"/>
          </a:xfrm>
        </p:spPr>
        <p:txBody>
          <a:bodyPr>
            <a:normAutofit/>
          </a:bodyPr>
          <a:lstStyle/>
          <a:p>
            <a:r>
              <a:rPr lang="en-US" sz="4000" dirty="0"/>
              <a:t>BRES </a:t>
            </a:r>
            <a:r>
              <a:rPr lang="en-US" sz="4000" dirty="0" smtClean="0"/>
              <a:t>Survey Cycle</a:t>
            </a:r>
            <a:endParaRPr lang="en-GB" sz="4000" dirty="0">
              <a:solidFill>
                <a:srgbClr val="417ABD"/>
              </a:solidFill>
            </a:endParaRPr>
          </a:p>
        </p:txBody>
      </p:sp>
      <p:pic>
        <p:nvPicPr>
          <p:cNvPr id="3" name="Picture 2"/>
          <p:cNvPicPr>
            <a:picLocks noChangeAspect="1"/>
          </p:cNvPicPr>
          <p:nvPr/>
        </p:nvPicPr>
        <p:blipFill>
          <a:blip r:embed="rId3"/>
          <a:stretch>
            <a:fillRect/>
          </a:stretch>
        </p:blipFill>
        <p:spPr>
          <a:xfrm>
            <a:off x="1674096" y="2517775"/>
            <a:ext cx="8963741" cy="2905125"/>
          </a:xfrm>
          <a:prstGeom prst="rect">
            <a:avLst/>
          </a:prstGeom>
        </p:spPr>
      </p:pic>
      <p:sp>
        <p:nvSpPr>
          <p:cNvPr id="13" name="Oval Callout 12"/>
          <p:cNvSpPr/>
          <p:nvPr/>
        </p:nvSpPr>
        <p:spPr>
          <a:xfrm>
            <a:off x="8382000" y="333374"/>
            <a:ext cx="3181350" cy="2460625"/>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rgbClr val="1E2B50"/>
                </a:solidFill>
              </a:rPr>
              <a:t>BRES 2019 should have been a Census BRES</a:t>
            </a:r>
            <a:endParaRPr lang="en-GB" sz="2800" dirty="0">
              <a:solidFill>
                <a:srgbClr val="1E2B50"/>
              </a:solidFill>
            </a:endParaRPr>
          </a:p>
        </p:txBody>
      </p:sp>
    </p:spTree>
    <p:extLst>
      <p:ext uri="{BB962C8B-B14F-4D97-AF65-F5344CB8AC3E}">
        <p14:creationId xmlns:p14="http://schemas.microsoft.com/office/powerpoint/2010/main" val="27328525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600" y="0"/>
            <a:ext cx="6883400" cy="6857999"/>
          </a:xfrm>
          <a:prstGeom prst="rect">
            <a:avLst/>
          </a:prstGeom>
        </p:spPr>
      </p:pic>
      <p:sp>
        <p:nvSpPr>
          <p:cNvPr id="3" name="TextBox 2"/>
          <p:cNvSpPr txBox="1"/>
          <p:nvPr/>
        </p:nvSpPr>
        <p:spPr>
          <a:xfrm>
            <a:off x="0" y="-1"/>
            <a:ext cx="2768600" cy="6858000"/>
          </a:xfrm>
          <a:prstGeom prst="rect">
            <a:avLst/>
          </a:prstGeom>
          <a:solidFill>
            <a:srgbClr val="00205B"/>
          </a:solidFill>
          <a:ln>
            <a:noFill/>
          </a:ln>
        </p:spPr>
        <p:txBody>
          <a:bodyPr wrap="square" rtlCol="0">
            <a:spAutoFit/>
          </a:bodyPr>
          <a:lstStyle/>
          <a:p>
            <a:endParaRPr lang="en-GB" dirty="0"/>
          </a:p>
        </p:txBody>
      </p:sp>
      <p:sp>
        <p:nvSpPr>
          <p:cNvPr id="4" name="TextBox 3"/>
          <p:cNvSpPr txBox="1"/>
          <p:nvPr/>
        </p:nvSpPr>
        <p:spPr>
          <a:xfrm>
            <a:off x="9042400" y="0"/>
            <a:ext cx="3149600" cy="6858000"/>
          </a:xfrm>
          <a:prstGeom prst="rect">
            <a:avLst/>
          </a:prstGeom>
          <a:solidFill>
            <a:srgbClr val="00205B"/>
          </a:solidFill>
          <a:ln>
            <a:noFill/>
          </a:ln>
        </p:spPr>
        <p:txBody>
          <a:bodyPr wrap="square" rtlCol="0">
            <a:spAutoFit/>
          </a:bodyPr>
          <a:lstStyle/>
          <a:p>
            <a:endParaRPr lang="en-GB" dirty="0"/>
          </a:p>
        </p:txBody>
      </p:sp>
      <p:sp>
        <p:nvSpPr>
          <p:cNvPr id="5" name="TextBox 4"/>
          <p:cNvSpPr txBox="1"/>
          <p:nvPr/>
        </p:nvSpPr>
        <p:spPr>
          <a:xfrm>
            <a:off x="2921000" y="2438400"/>
            <a:ext cx="1854200" cy="369332"/>
          </a:xfrm>
          <a:prstGeom prst="rect">
            <a:avLst/>
          </a:prstGeom>
          <a:solidFill>
            <a:srgbClr val="00205B"/>
          </a:solidFill>
        </p:spPr>
        <p:txBody>
          <a:bodyPr wrap="square" rtlCol="0">
            <a:spAutoFit/>
          </a:bodyPr>
          <a:lstStyle/>
          <a:p>
            <a:endParaRPr lang="en-GB" dirty="0"/>
          </a:p>
        </p:txBody>
      </p:sp>
      <p:sp>
        <p:nvSpPr>
          <p:cNvPr id="6" name="TextBox 5"/>
          <p:cNvSpPr txBox="1"/>
          <p:nvPr/>
        </p:nvSpPr>
        <p:spPr>
          <a:xfrm>
            <a:off x="3124200" y="4278867"/>
            <a:ext cx="1854200" cy="369332"/>
          </a:xfrm>
          <a:prstGeom prst="rect">
            <a:avLst/>
          </a:prstGeom>
          <a:solidFill>
            <a:srgbClr val="00205B"/>
          </a:solidFill>
        </p:spPr>
        <p:txBody>
          <a:bodyPr wrap="square" rtlCol="0">
            <a:spAutoFit/>
          </a:bodyPr>
          <a:lstStyle/>
          <a:p>
            <a:endParaRPr lang="en-GB" dirty="0"/>
          </a:p>
        </p:txBody>
      </p:sp>
      <p:sp>
        <p:nvSpPr>
          <p:cNvPr id="7" name="TextBox 6"/>
          <p:cNvSpPr txBox="1"/>
          <p:nvPr/>
        </p:nvSpPr>
        <p:spPr>
          <a:xfrm>
            <a:off x="2921000" y="6119334"/>
            <a:ext cx="1854200" cy="369332"/>
          </a:xfrm>
          <a:prstGeom prst="rect">
            <a:avLst/>
          </a:prstGeom>
          <a:solidFill>
            <a:srgbClr val="00205B"/>
          </a:solidFill>
        </p:spPr>
        <p:txBody>
          <a:bodyPr wrap="square" rtlCol="0">
            <a:spAutoFit/>
          </a:bodyPr>
          <a:lstStyle/>
          <a:p>
            <a:endParaRPr lang="en-GB" dirty="0"/>
          </a:p>
        </p:txBody>
      </p:sp>
    </p:spTree>
    <p:extLst>
      <p:ext uri="{BB962C8B-B14F-4D97-AF65-F5344CB8AC3E}">
        <p14:creationId xmlns:p14="http://schemas.microsoft.com/office/powerpoint/2010/main" val="15820538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0658" y="614986"/>
            <a:ext cx="8489302" cy="1200831"/>
          </a:xfrm>
        </p:spPr>
        <p:txBody>
          <a:bodyPr>
            <a:normAutofit/>
          </a:bodyPr>
          <a:lstStyle/>
          <a:p>
            <a:r>
              <a:rPr lang="en-US" sz="3200" dirty="0">
                <a:latin typeface="+mn-lt"/>
                <a:ea typeface="+mn-ea"/>
                <a:cs typeface="+mn-cs"/>
              </a:rPr>
              <a:t>BRES 2019</a:t>
            </a:r>
          </a:p>
        </p:txBody>
      </p:sp>
      <p:sp>
        <p:nvSpPr>
          <p:cNvPr id="7" name="Content Placeholder 2"/>
          <p:cNvSpPr txBox="1">
            <a:spLocks/>
          </p:cNvSpPr>
          <p:nvPr/>
        </p:nvSpPr>
        <p:spPr>
          <a:xfrm>
            <a:off x="1288744" y="1815873"/>
            <a:ext cx="10010192" cy="50421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No impact from COVID-19 lockdown</a:t>
            </a:r>
          </a:p>
          <a:p>
            <a:r>
              <a:rPr lang="en-GB" dirty="0" smtClean="0"/>
              <a:t>Publication Date: 30</a:t>
            </a:r>
            <a:r>
              <a:rPr lang="en-GB" baseline="30000" dirty="0" smtClean="0"/>
              <a:t>th</a:t>
            </a:r>
            <a:r>
              <a:rPr lang="en-GB" dirty="0" smtClean="0"/>
              <a:t> June 2020</a:t>
            </a:r>
          </a:p>
          <a:p>
            <a:r>
              <a:rPr lang="en-GB" dirty="0" smtClean="0"/>
              <a:t>Big BRES (Sample size ≈ 33,000)</a:t>
            </a:r>
          </a:p>
          <a:p>
            <a:r>
              <a:rPr lang="en-GB" dirty="0" smtClean="0"/>
              <a:t>72% response rate (45% EDC)</a:t>
            </a:r>
          </a:p>
          <a:p>
            <a:r>
              <a:rPr lang="en-GB" dirty="0" smtClean="0"/>
              <a:t>Outputs:</a:t>
            </a:r>
          </a:p>
          <a:p>
            <a:pPr marL="0" indent="0">
              <a:buNone/>
            </a:pPr>
            <a:r>
              <a:rPr lang="en-GB" sz="2000" dirty="0" smtClean="0"/>
              <a:t>-   Statistical </a:t>
            </a:r>
            <a:r>
              <a:rPr lang="en-GB" sz="2000" dirty="0"/>
              <a:t>r</a:t>
            </a:r>
            <a:r>
              <a:rPr lang="en-GB" sz="2000" dirty="0" smtClean="0"/>
              <a:t>eport with charts and commentary</a:t>
            </a:r>
          </a:p>
          <a:p>
            <a:pPr>
              <a:buFontTx/>
              <a:buChar char="-"/>
            </a:pPr>
            <a:r>
              <a:rPr lang="en-GB" sz="2000" dirty="0" smtClean="0"/>
              <a:t>Infographics</a:t>
            </a:r>
          </a:p>
          <a:p>
            <a:pPr>
              <a:buFontTx/>
              <a:buChar char="-"/>
            </a:pPr>
            <a:r>
              <a:rPr lang="en-GB" sz="2000" dirty="0" smtClean="0"/>
              <a:t>Data tables</a:t>
            </a:r>
          </a:p>
          <a:p>
            <a:pPr>
              <a:buFontTx/>
              <a:buChar char="-"/>
            </a:pPr>
            <a:r>
              <a:rPr lang="en-GB" sz="2000" dirty="0" smtClean="0"/>
              <a:t>Lots of ad-hoc queries</a:t>
            </a:r>
          </a:p>
        </p:txBody>
      </p:sp>
      <p:sp>
        <p:nvSpPr>
          <p:cNvPr id="8" name="Content Placeholder 2"/>
          <p:cNvSpPr txBox="1">
            <a:spLocks/>
          </p:cNvSpPr>
          <p:nvPr/>
        </p:nvSpPr>
        <p:spPr>
          <a:xfrm>
            <a:off x="10128906" y="6170819"/>
            <a:ext cx="1962108" cy="3163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dirty="0" smtClean="0"/>
              <a:t>Summary Infographic</a:t>
            </a:r>
          </a:p>
        </p:txBody>
      </p:sp>
      <p:pic>
        <p:nvPicPr>
          <p:cNvPr id="4" name="Picture 3"/>
          <p:cNvPicPr>
            <a:picLocks noChangeAspect="1"/>
          </p:cNvPicPr>
          <p:nvPr/>
        </p:nvPicPr>
        <p:blipFill>
          <a:blip r:embed="rId3"/>
          <a:stretch>
            <a:fillRect/>
          </a:stretch>
        </p:blipFill>
        <p:spPr>
          <a:xfrm>
            <a:off x="7144449" y="465087"/>
            <a:ext cx="4154487" cy="2701460"/>
          </a:xfrm>
          <a:prstGeom prst="rect">
            <a:avLst/>
          </a:prstGeom>
        </p:spPr>
      </p:pic>
      <p:pic>
        <p:nvPicPr>
          <p:cNvPr id="9" name="Picture 8"/>
          <p:cNvPicPr>
            <a:picLocks noChangeAspect="1"/>
          </p:cNvPicPr>
          <p:nvPr/>
        </p:nvPicPr>
        <p:blipFill>
          <a:blip r:embed="rId4"/>
          <a:stretch>
            <a:fillRect/>
          </a:stretch>
        </p:blipFill>
        <p:spPr>
          <a:xfrm>
            <a:off x="7423849" y="3166547"/>
            <a:ext cx="4550526" cy="3018910"/>
          </a:xfrm>
          <a:prstGeom prst="rect">
            <a:avLst/>
          </a:prstGeom>
        </p:spPr>
      </p:pic>
    </p:spTree>
    <p:extLst>
      <p:ext uri="{BB962C8B-B14F-4D97-AF65-F5344CB8AC3E}">
        <p14:creationId xmlns:p14="http://schemas.microsoft.com/office/powerpoint/2010/main" val="16153472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28057" y="4357234"/>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GB" dirty="0"/>
          </a:p>
        </p:txBody>
      </p:sp>
      <p:sp>
        <p:nvSpPr>
          <p:cNvPr id="4" name="Title 1"/>
          <p:cNvSpPr txBox="1">
            <a:spLocks/>
          </p:cNvSpPr>
          <p:nvPr/>
        </p:nvSpPr>
        <p:spPr>
          <a:xfrm>
            <a:off x="1160060" y="4090000"/>
            <a:ext cx="9579659" cy="23876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sz="7200" dirty="0" smtClean="0"/>
              <a:t/>
            </a:r>
            <a:br>
              <a:rPr lang="en-GB" sz="7200" dirty="0" smtClean="0"/>
            </a:br>
            <a:r>
              <a:rPr lang="en-GB" dirty="0" smtClean="0"/>
              <a:t>		</a:t>
            </a:r>
            <a:br>
              <a:rPr lang="en-GB" dirty="0" smtClean="0"/>
            </a:br>
            <a:r>
              <a:rPr lang="en-GB" i="1" dirty="0" smtClean="0"/>
              <a:t/>
            </a:r>
            <a:br>
              <a:rPr lang="en-GB" i="1" dirty="0" smtClean="0"/>
            </a:br>
            <a:endParaRPr lang="en-GB" dirty="0"/>
          </a:p>
        </p:txBody>
      </p:sp>
      <p:sp>
        <p:nvSpPr>
          <p:cNvPr id="5" name="Title 4"/>
          <p:cNvSpPr>
            <a:spLocks noGrp="1"/>
          </p:cNvSpPr>
          <p:nvPr>
            <p:ph type="ctrTitle"/>
          </p:nvPr>
        </p:nvSpPr>
        <p:spPr>
          <a:xfrm>
            <a:off x="1461888" y="2038964"/>
            <a:ext cx="9144000" cy="2387600"/>
          </a:xfrm>
        </p:spPr>
        <p:txBody>
          <a:bodyPr>
            <a:normAutofit/>
          </a:bodyPr>
          <a:lstStyle/>
          <a:p>
            <a:r>
              <a:rPr lang="en-GB" sz="6700" dirty="0" smtClean="0"/>
              <a:t>Publication Cycle</a:t>
            </a:r>
            <a:r>
              <a:rPr lang="en-GB" dirty="0"/>
              <a:t/>
            </a:r>
            <a:br>
              <a:rPr lang="en-GB" dirty="0"/>
            </a:br>
            <a:endParaRPr lang="en-GB" dirty="0"/>
          </a:p>
        </p:txBody>
      </p:sp>
    </p:spTree>
    <p:extLst>
      <p:ext uri="{BB962C8B-B14F-4D97-AF65-F5344CB8AC3E}">
        <p14:creationId xmlns:p14="http://schemas.microsoft.com/office/powerpoint/2010/main" val="16258848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t>Earlier publication date</a:t>
            </a:r>
            <a:endParaRPr lang="en-GB" sz="3600" b="1" dirty="0"/>
          </a:p>
        </p:txBody>
      </p:sp>
      <p:sp>
        <p:nvSpPr>
          <p:cNvPr id="3" name="Content Placeholder 2"/>
          <p:cNvSpPr>
            <a:spLocks noGrp="1"/>
          </p:cNvSpPr>
          <p:nvPr>
            <p:ph idx="1"/>
          </p:nvPr>
        </p:nvSpPr>
        <p:spPr/>
        <p:txBody>
          <a:bodyPr/>
          <a:lstStyle/>
          <a:p>
            <a:r>
              <a:rPr lang="en-GB" dirty="0" smtClean="0"/>
              <a:t>We looked at coverage and not response rate </a:t>
            </a:r>
          </a:p>
          <a:p>
            <a:r>
              <a:rPr lang="en-GB" dirty="0" smtClean="0"/>
              <a:t>Targeted businesses needed to reach our coverage limits</a:t>
            </a:r>
          </a:p>
          <a:p>
            <a:r>
              <a:rPr lang="en-GB" dirty="0" smtClean="0"/>
              <a:t>We SAS coded an outlier methodology</a:t>
            </a:r>
          </a:p>
          <a:p>
            <a:r>
              <a:rPr lang="en-GB" dirty="0" smtClean="0"/>
              <a:t> Introduced </a:t>
            </a:r>
            <a:r>
              <a:rPr lang="en-GB" dirty="0" err="1" smtClean="0"/>
              <a:t>PowerBI</a:t>
            </a:r>
            <a:r>
              <a:rPr lang="en-GB" dirty="0" smtClean="0"/>
              <a:t> to help analyse the data identifying reasons for change</a:t>
            </a:r>
          </a:p>
          <a:p>
            <a:pPr marL="0" indent="0" algn="ctr">
              <a:buNone/>
            </a:pPr>
            <a:r>
              <a:rPr lang="en-GB" sz="4400" dirty="0" smtClean="0"/>
              <a:t>Balance</a:t>
            </a:r>
          </a:p>
          <a:p>
            <a:pPr marL="0" indent="0">
              <a:buNone/>
            </a:pPr>
            <a:r>
              <a:rPr lang="en-GB" dirty="0" smtClean="0"/>
              <a:t>		Timeliness 				Accuracy</a:t>
            </a:r>
          </a:p>
          <a:p>
            <a:endParaRPr lang="en-GB" dirty="0" smtClean="0"/>
          </a:p>
          <a:p>
            <a:pPr marL="0" indent="0">
              <a:buNone/>
            </a:pPr>
            <a:endParaRPr lang="en-GB" dirty="0"/>
          </a:p>
        </p:txBody>
      </p:sp>
      <p:sp>
        <p:nvSpPr>
          <p:cNvPr id="4" name="Rectangle 3"/>
          <p:cNvSpPr/>
          <p:nvPr/>
        </p:nvSpPr>
        <p:spPr>
          <a:xfrm>
            <a:off x="4196702" y="5378224"/>
            <a:ext cx="4394200" cy="165100"/>
          </a:xfrm>
          <a:prstGeom prst="rect">
            <a:avLst/>
          </a:prstGeom>
          <a:solidFill>
            <a:srgbClr val="4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p:cNvSpPr/>
          <p:nvPr/>
        </p:nvSpPr>
        <p:spPr>
          <a:xfrm>
            <a:off x="6036906" y="5524500"/>
            <a:ext cx="623596" cy="596900"/>
          </a:xfrm>
          <a:prstGeom prst="triangle">
            <a:avLst/>
          </a:prstGeom>
          <a:solidFill>
            <a:srgbClr val="417A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87147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5998" y="297994"/>
            <a:ext cx="8489302" cy="997631"/>
          </a:xfrm>
        </p:spPr>
        <p:txBody>
          <a:bodyPr>
            <a:normAutofit/>
          </a:bodyPr>
          <a:lstStyle/>
          <a:p>
            <a:r>
              <a:rPr lang="en-GB" sz="3200" dirty="0">
                <a:latin typeface="+mn-lt"/>
                <a:ea typeface="+mn-ea"/>
                <a:cs typeface="+mn-cs"/>
              </a:rPr>
              <a:t>BRES 2019 output</a:t>
            </a:r>
          </a:p>
        </p:txBody>
      </p:sp>
      <p:pic>
        <p:nvPicPr>
          <p:cNvPr id="4" name="Content Placeholder 3"/>
          <p:cNvPicPr>
            <a:picLocks noGrp="1" noChangeAspect="1"/>
          </p:cNvPicPr>
          <p:nvPr>
            <p:ph idx="1"/>
          </p:nvPr>
        </p:nvPicPr>
        <p:blipFill>
          <a:blip r:embed="rId2"/>
          <a:stretch>
            <a:fillRect/>
          </a:stretch>
        </p:blipFill>
        <p:spPr>
          <a:xfrm>
            <a:off x="1930400" y="1079500"/>
            <a:ext cx="9690100" cy="5473699"/>
          </a:xfrm>
          <a:prstGeom prst="rect">
            <a:avLst/>
          </a:prstGeom>
        </p:spPr>
      </p:pic>
    </p:spTree>
    <p:extLst>
      <p:ext uri="{BB962C8B-B14F-4D97-AF65-F5344CB8AC3E}">
        <p14:creationId xmlns:p14="http://schemas.microsoft.com/office/powerpoint/2010/main" val="41705877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latin typeface="+mn-lt"/>
                <a:ea typeface="+mn-ea"/>
                <a:cs typeface="+mn-cs"/>
              </a:rPr>
              <a:t>BRES 2020</a:t>
            </a:r>
          </a:p>
        </p:txBody>
      </p:sp>
      <p:sp>
        <p:nvSpPr>
          <p:cNvPr id="5" name="Content Placeholder 4"/>
          <p:cNvSpPr>
            <a:spLocks noGrp="1"/>
          </p:cNvSpPr>
          <p:nvPr>
            <p:ph idx="1"/>
          </p:nvPr>
        </p:nvSpPr>
        <p:spPr/>
        <p:txBody>
          <a:bodyPr/>
          <a:lstStyle/>
          <a:p>
            <a:r>
              <a:rPr lang="en-GB" dirty="0" smtClean="0"/>
              <a:t>Survey date: 7</a:t>
            </a:r>
            <a:r>
              <a:rPr lang="en-GB" baseline="30000" dirty="0" smtClean="0"/>
              <a:t>th</a:t>
            </a:r>
            <a:r>
              <a:rPr lang="en-GB" dirty="0" smtClean="0"/>
              <a:t> September 2020</a:t>
            </a:r>
            <a:endParaRPr lang="en-GB" dirty="0"/>
          </a:p>
          <a:p>
            <a:r>
              <a:rPr lang="en-GB" dirty="0" smtClean="0"/>
              <a:t>Small </a:t>
            </a:r>
            <a:r>
              <a:rPr lang="en-GB" dirty="0"/>
              <a:t>BRES (Sample size ≈ </a:t>
            </a:r>
            <a:r>
              <a:rPr lang="en-GB" dirty="0" smtClean="0"/>
              <a:t>16,000)</a:t>
            </a:r>
          </a:p>
          <a:p>
            <a:r>
              <a:rPr lang="en-GB" dirty="0" smtClean="0"/>
              <a:t>New </a:t>
            </a:r>
            <a:r>
              <a:rPr lang="en-GB" dirty="0" err="1" smtClean="0"/>
              <a:t>webforms</a:t>
            </a:r>
            <a:endParaRPr lang="en-GB" dirty="0" smtClean="0"/>
          </a:p>
          <a:p>
            <a:pPr marL="0" indent="0">
              <a:buNone/>
            </a:pPr>
            <a:endParaRPr lang="en-GB" dirty="0" smtClean="0"/>
          </a:p>
          <a:p>
            <a:pPr marL="0" indent="0">
              <a:buNone/>
            </a:pPr>
            <a:r>
              <a:rPr lang="en-GB" dirty="0" smtClean="0"/>
              <a:t>Outputs June 2021:</a:t>
            </a:r>
          </a:p>
          <a:p>
            <a:pPr marL="0" indent="0">
              <a:buNone/>
            </a:pPr>
            <a:r>
              <a:rPr lang="en-GB" dirty="0" smtClean="0"/>
              <a:t>Geography – DCA only;</a:t>
            </a:r>
          </a:p>
          <a:p>
            <a:pPr marL="0" indent="0">
              <a:buNone/>
            </a:pPr>
            <a:r>
              <a:rPr lang="en-GB" dirty="0" smtClean="0"/>
              <a:t>Industry – Headline only, and</a:t>
            </a:r>
          </a:p>
          <a:p>
            <a:pPr marL="0" indent="0">
              <a:buNone/>
            </a:pPr>
            <a:r>
              <a:rPr lang="en-GB" dirty="0" smtClean="0"/>
              <a:t>Geography by Industry – DCA by Headline.</a:t>
            </a:r>
          </a:p>
          <a:p>
            <a:pPr marL="0" indent="0">
              <a:buNone/>
            </a:pPr>
            <a:endParaRPr lang="en-GB" dirty="0" smtClean="0"/>
          </a:p>
        </p:txBody>
      </p:sp>
    </p:spTree>
    <p:extLst>
      <p:ext uri="{BB962C8B-B14F-4D97-AF65-F5344CB8AC3E}">
        <p14:creationId xmlns:p14="http://schemas.microsoft.com/office/powerpoint/2010/main" val="8179912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BRES 2020</a:t>
            </a:r>
            <a:endParaRPr lang="en-GB" b="1" dirty="0"/>
          </a:p>
        </p:txBody>
      </p:sp>
      <p:sp>
        <p:nvSpPr>
          <p:cNvPr id="3" name="Content Placeholder 2"/>
          <p:cNvSpPr>
            <a:spLocks noGrp="1"/>
          </p:cNvSpPr>
          <p:nvPr>
            <p:ph idx="1"/>
          </p:nvPr>
        </p:nvSpPr>
        <p:spPr/>
        <p:txBody>
          <a:bodyPr/>
          <a:lstStyle/>
          <a:p>
            <a:r>
              <a:rPr lang="en-GB" dirty="0" smtClean="0"/>
              <a:t>Not included a furlough question</a:t>
            </a:r>
          </a:p>
          <a:p>
            <a:r>
              <a:rPr lang="en-GB" dirty="0" smtClean="0"/>
              <a:t>All staff on furlough are to be included in BRES counts</a:t>
            </a:r>
          </a:p>
          <a:p>
            <a:r>
              <a:rPr lang="en-GB" dirty="0" smtClean="0"/>
              <a:t>Employees working from home will be placed in their normal office (local unit) even if the office has been closed – methodology agreed by ONS BRES and ONS IDBR</a:t>
            </a:r>
          </a:p>
          <a:p>
            <a:r>
              <a:rPr lang="en-GB" dirty="0" smtClean="0"/>
              <a:t>We will be involved with ONS IDBR discussions on increased </a:t>
            </a:r>
            <a:r>
              <a:rPr lang="en-GB" dirty="0" err="1" smtClean="0"/>
              <a:t>wfh</a:t>
            </a:r>
            <a:r>
              <a:rPr lang="en-GB" dirty="0" smtClean="0"/>
              <a:t> and geographical placement of employee jobs</a:t>
            </a:r>
          </a:p>
          <a:p>
            <a:r>
              <a:rPr lang="en-GB" dirty="0" smtClean="0"/>
              <a:t>To date the BRES 2020 response rate is commensurate with previous years ~45% with survey closing end of Jan 2021</a:t>
            </a:r>
            <a:endParaRPr lang="en-GB" dirty="0"/>
          </a:p>
        </p:txBody>
      </p:sp>
    </p:spTree>
    <p:extLst>
      <p:ext uri="{BB962C8B-B14F-4D97-AF65-F5344CB8AC3E}">
        <p14:creationId xmlns:p14="http://schemas.microsoft.com/office/powerpoint/2010/main" val="19103780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0652" y="1104900"/>
            <a:ext cx="10806248" cy="5457670"/>
          </a:xfrm>
        </p:spPr>
        <p:txBody>
          <a:bodyPr>
            <a:normAutofit/>
          </a:bodyPr>
          <a:lstStyle/>
          <a:p>
            <a:pPr marL="0" indent="0">
              <a:buNone/>
            </a:pPr>
            <a:r>
              <a:rPr lang="en-GB" dirty="0" smtClean="0"/>
              <a:t>        Update on migrant and vacancy data collected via BRES 2018, 2019</a:t>
            </a:r>
          </a:p>
          <a:p>
            <a:pPr marL="0" indent="0">
              <a:buNone/>
            </a:pPr>
            <a:endParaRPr lang="en-GB" dirty="0"/>
          </a:p>
          <a:p>
            <a:r>
              <a:rPr lang="en-GB" dirty="0"/>
              <a:t>We have 2 years worth of data (1 small and 1 </a:t>
            </a:r>
            <a:r>
              <a:rPr lang="en-GB" dirty="0" smtClean="0"/>
              <a:t>big)</a:t>
            </a:r>
          </a:p>
          <a:p>
            <a:r>
              <a:rPr lang="en-GB" dirty="0" smtClean="0"/>
              <a:t>Questions are retained on the BRES 2020 form</a:t>
            </a:r>
          </a:p>
          <a:p>
            <a:r>
              <a:rPr lang="en-GB" dirty="0" smtClean="0"/>
              <a:t>Initial results are due soon – analysis delayed as a result of COVID-19</a:t>
            </a:r>
          </a:p>
          <a:p>
            <a:pPr marL="0" indent="0">
              <a:buNone/>
            </a:pPr>
            <a:endParaRPr lang="en-GB" dirty="0" smtClean="0"/>
          </a:p>
          <a:p>
            <a:pPr marL="0" indent="0">
              <a:buNone/>
            </a:pPr>
            <a:endParaRPr lang="en-GB" dirty="0" smtClean="0"/>
          </a:p>
          <a:p>
            <a:endParaRPr lang="en-GB" dirty="0"/>
          </a:p>
          <a:p>
            <a:endParaRPr lang="en-GB" dirty="0" smtClean="0"/>
          </a:p>
          <a:p>
            <a:pPr marL="0" indent="0">
              <a:buNone/>
            </a:pPr>
            <a:endParaRPr lang="en-GB" dirty="0" smtClean="0"/>
          </a:p>
          <a:p>
            <a:pPr marL="0" indent="0">
              <a:buNone/>
            </a:pPr>
            <a:endParaRPr lang="en-GB" dirty="0"/>
          </a:p>
          <a:p>
            <a:endParaRPr lang="en-GB" dirty="0" smtClean="0"/>
          </a:p>
          <a:p>
            <a:endParaRPr lang="en-GB" dirty="0"/>
          </a:p>
        </p:txBody>
      </p:sp>
      <p:grpSp>
        <p:nvGrpSpPr>
          <p:cNvPr id="8" name="Group 7"/>
          <p:cNvGrpSpPr/>
          <p:nvPr/>
        </p:nvGrpSpPr>
        <p:grpSpPr>
          <a:xfrm>
            <a:off x="2051002" y="3743170"/>
            <a:ext cx="9059176" cy="2819400"/>
            <a:chOff x="1343608" y="2142454"/>
            <a:chExt cx="9059176" cy="2682814"/>
          </a:xfrm>
        </p:grpSpPr>
        <p:pic>
          <p:nvPicPr>
            <p:cNvPr id="4" name="Picture 3"/>
            <p:cNvPicPr>
              <a:picLocks noChangeAspect="1"/>
            </p:cNvPicPr>
            <p:nvPr/>
          </p:nvPicPr>
          <p:blipFill>
            <a:blip r:embed="rId3"/>
            <a:stretch>
              <a:fillRect/>
            </a:stretch>
          </p:blipFill>
          <p:spPr>
            <a:xfrm>
              <a:off x="1343608" y="2386843"/>
              <a:ext cx="9059176" cy="1281684"/>
            </a:xfrm>
            <a:prstGeom prst="rect">
              <a:avLst/>
            </a:prstGeom>
          </p:spPr>
        </p:pic>
        <p:pic>
          <p:nvPicPr>
            <p:cNvPr id="5" name="Picture 4"/>
            <p:cNvPicPr>
              <a:picLocks noChangeAspect="1"/>
            </p:cNvPicPr>
            <p:nvPr/>
          </p:nvPicPr>
          <p:blipFill>
            <a:blip r:embed="rId4"/>
            <a:stretch>
              <a:fillRect/>
            </a:stretch>
          </p:blipFill>
          <p:spPr>
            <a:xfrm>
              <a:off x="1347385" y="3825552"/>
              <a:ext cx="9055399" cy="999716"/>
            </a:xfrm>
            <a:prstGeom prst="rect">
              <a:avLst/>
            </a:prstGeom>
          </p:spPr>
        </p:pic>
        <p:sp>
          <p:nvSpPr>
            <p:cNvPr id="6" name="TextBox 5"/>
            <p:cNvSpPr txBox="1"/>
            <p:nvPr/>
          </p:nvSpPr>
          <p:spPr>
            <a:xfrm>
              <a:off x="1343608" y="2142454"/>
              <a:ext cx="1938147" cy="369332"/>
            </a:xfrm>
            <a:prstGeom prst="rect">
              <a:avLst/>
            </a:prstGeom>
            <a:noFill/>
          </p:spPr>
          <p:txBody>
            <a:bodyPr wrap="square" rtlCol="0">
              <a:spAutoFit/>
            </a:bodyPr>
            <a:lstStyle/>
            <a:p>
              <a:r>
                <a:rPr lang="en-GB" dirty="0" smtClean="0">
                  <a:solidFill>
                    <a:srgbClr val="417ABD"/>
                  </a:solidFill>
                </a:rPr>
                <a:t>Migrant Question</a:t>
              </a:r>
              <a:endParaRPr lang="en-GB" dirty="0">
                <a:solidFill>
                  <a:srgbClr val="417ABD"/>
                </a:solidFill>
              </a:endParaRPr>
            </a:p>
          </p:txBody>
        </p:sp>
        <p:sp>
          <p:nvSpPr>
            <p:cNvPr id="7" name="TextBox 6"/>
            <p:cNvSpPr txBox="1"/>
            <p:nvPr/>
          </p:nvSpPr>
          <p:spPr>
            <a:xfrm>
              <a:off x="1343608" y="3544821"/>
              <a:ext cx="1938147" cy="369332"/>
            </a:xfrm>
            <a:prstGeom prst="rect">
              <a:avLst/>
            </a:prstGeom>
            <a:noFill/>
            <a:ln>
              <a:noFill/>
            </a:ln>
          </p:spPr>
          <p:txBody>
            <a:bodyPr wrap="square" rtlCol="0">
              <a:spAutoFit/>
            </a:bodyPr>
            <a:lstStyle/>
            <a:p>
              <a:r>
                <a:rPr lang="en-GB" dirty="0" smtClean="0">
                  <a:solidFill>
                    <a:srgbClr val="417ABD"/>
                  </a:solidFill>
                </a:rPr>
                <a:t>Vacancy Question</a:t>
              </a:r>
              <a:endParaRPr lang="en-GB" dirty="0">
                <a:solidFill>
                  <a:srgbClr val="417ABD"/>
                </a:solidFill>
              </a:endParaRPr>
            </a:p>
          </p:txBody>
        </p:sp>
      </p:grpSp>
    </p:spTree>
    <p:extLst>
      <p:ext uri="{BB962C8B-B14F-4D97-AF65-F5344CB8AC3E}">
        <p14:creationId xmlns:p14="http://schemas.microsoft.com/office/powerpoint/2010/main" val="27571624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Links to our most recent publications</a:t>
            </a:r>
            <a:endParaRPr lang="en-GB" b="1" dirty="0"/>
          </a:p>
        </p:txBody>
      </p:sp>
      <p:sp>
        <p:nvSpPr>
          <p:cNvPr id="3" name="Content Placeholder 2"/>
          <p:cNvSpPr>
            <a:spLocks noGrp="1"/>
          </p:cNvSpPr>
          <p:nvPr>
            <p:ph idx="1"/>
          </p:nvPr>
        </p:nvSpPr>
        <p:spPr/>
        <p:txBody>
          <a:bodyPr>
            <a:normAutofit lnSpcReduction="10000"/>
          </a:bodyPr>
          <a:lstStyle/>
          <a:p>
            <a:r>
              <a:rPr lang="en-GB" dirty="0" smtClean="0"/>
              <a:t>BRES 2019</a:t>
            </a:r>
          </a:p>
          <a:p>
            <a:pPr marL="0" indent="0">
              <a:buNone/>
            </a:pPr>
            <a:r>
              <a:rPr lang="en-GB" dirty="0">
                <a:hlinkClick r:id="rId2"/>
              </a:rPr>
              <a:t>https://</a:t>
            </a:r>
            <a:r>
              <a:rPr lang="en-GB" dirty="0" smtClean="0">
                <a:hlinkClick r:id="rId2"/>
              </a:rPr>
              <a:t>www.nisra.gov.uk/publications/bres-publications-and-tables-2019</a:t>
            </a:r>
            <a:endParaRPr lang="en-GB" dirty="0" smtClean="0"/>
          </a:p>
          <a:p>
            <a:pPr marL="0" indent="0">
              <a:buNone/>
            </a:pPr>
            <a:endParaRPr lang="en-GB" dirty="0"/>
          </a:p>
          <a:p>
            <a:r>
              <a:rPr lang="en-GB" dirty="0" smtClean="0"/>
              <a:t>IDBR: Northern Ireland Business; activity, size, location and ownership, 2020</a:t>
            </a:r>
          </a:p>
          <a:p>
            <a:pPr marL="0" indent="0">
              <a:buNone/>
            </a:pPr>
            <a:r>
              <a:rPr lang="en-GB" dirty="0">
                <a:hlinkClick r:id="rId3"/>
              </a:rPr>
              <a:t>https://</a:t>
            </a:r>
            <a:r>
              <a:rPr lang="en-GB" dirty="0" smtClean="0">
                <a:hlinkClick r:id="rId3"/>
              </a:rPr>
              <a:t>www.nisra.gov.uk/publications/current-publication-and-idbr-tables-1</a:t>
            </a:r>
            <a:endParaRPr lang="en-GB" dirty="0" smtClean="0"/>
          </a:p>
          <a:p>
            <a:pPr marL="0" indent="0">
              <a:buNone/>
            </a:pPr>
            <a:endParaRPr lang="en-GB" dirty="0"/>
          </a:p>
          <a:p>
            <a:r>
              <a:rPr lang="en-GB" dirty="0" smtClean="0"/>
              <a:t>IDBR: Business Demography NI 2018 (births and deaths)</a:t>
            </a:r>
          </a:p>
          <a:p>
            <a:pPr marL="0" indent="0">
              <a:buNone/>
            </a:pPr>
            <a:r>
              <a:rPr lang="en-GB" dirty="0">
                <a:hlinkClick r:id="rId4"/>
              </a:rPr>
              <a:t>https://</a:t>
            </a:r>
            <a:r>
              <a:rPr lang="en-GB" dirty="0" smtClean="0">
                <a:hlinkClick r:id="rId4"/>
              </a:rPr>
              <a:t>www.nisra.gov.uk/publications/business-demography-ni</a:t>
            </a:r>
            <a:endParaRPr lang="en-GB" dirty="0" smtClean="0"/>
          </a:p>
          <a:p>
            <a:pPr marL="0" indent="0">
              <a:buNone/>
            </a:pPr>
            <a:endParaRPr lang="en-GB" dirty="0"/>
          </a:p>
        </p:txBody>
      </p:sp>
    </p:spTree>
    <p:extLst>
      <p:ext uri="{BB962C8B-B14F-4D97-AF65-F5344CB8AC3E}">
        <p14:creationId xmlns:p14="http://schemas.microsoft.com/office/powerpoint/2010/main" val="16008536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Links</a:t>
            </a:r>
            <a:endParaRPr lang="en-GB" dirty="0"/>
          </a:p>
        </p:txBody>
      </p:sp>
      <p:sp>
        <p:nvSpPr>
          <p:cNvPr id="3" name="Content Placeholder 2"/>
          <p:cNvSpPr>
            <a:spLocks noGrp="1"/>
          </p:cNvSpPr>
          <p:nvPr>
            <p:ph idx="1"/>
          </p:nvPr>
        </p:nvSpPr>
        <p:spPr/>
        <p:txBody>
          <a:bodyPr>
            <a:normAutofit fontScale="92500" lnSpcReduction="20000"/>
          </a:bodyPr>
          <a:lstStyle/>
          <a:p>
            <a:r>
              <a:rPr lang="en-GB" dirty="0"/>
              <a:t>ONS quarterly release of IDBR birth and death statistics (experimental</a:t>
            </a:r>
            <a:r>
              <a:rPr lang="en-GB" dirty="0" smtClean="0"/>
              <a:t>)</a:t>
            </a:r>
          </a:p>
          <a:p>
            <a:pPr marL="0" indent="0">
              <a:buNone/>
            </a:pPr>
            <a:r>
              <a:rPr lang="en-GB" dirty="0">
                <a:hlinkClick r:id="rId2"/>
              </a:rPr>
              <a:t>https://</a:t>
            </a:r>
            <a:r>
              <a:rPr lang="en-GB" dirty="0" smtClean="0">
                <a:hlinkClick r:id="rId2"/>
              </a:rPr>
              <a:t>www.ons.gov.uk/businessindustryandtrade/business/activitysizeandlocation/bulletins/businessdemographyquarterlyexperimentalstatisticsuk/apriltojune2020</a:t>
            </a:r>
            <a:endParaRPr lang="en-GB" dirty="0" smtClean="0"/>
          </a:p>
          <a:p>
            <a:pPr marL="0" indent="0">
              <a:buNone/>
            </a:pPr>
            <a:endParaRPr lang="en-GB" dirty="0"/>
          </a:p>
          <a:p>
            <a:pPr marL="0" indent="0">
              <a:buNone/>
            </a:pPr>
            <a:endParaRPr lang="en-GB" dirty="0" smtClean="0"/>
          </a:p>
          <a:p>
            <a:r>
              <a:rPr lang="en-GB" dirty="0" smtClean="0"/>
              <a:t>Agricultural Census in Northern Ireland</a:t>
            </a:r>
          </a:p>
          <a:p>
            <a:pPr marL="0" indent="0">
              <a:buNone/>
            </a:pPr>
            <a:r>
              <a:rPr lang="en-GB" dirty="0">
                <a:hlinkClick r:id="rId3"/>
              </a:rPr>
              <a:t>https://</a:t>
            </a:r>
            <a:r>
              <a:rPr lang="en-GB" dirty="0" smtClean="0">
                <a:hlinkClick r:id="rId3"/>
              </a:rPr>
              <a:t>www.daera-ni.gov.uk/articles/agricultural-census-northern-ireland</a:t>
            </a:r>
            <a:endParaRPr lang="en-GB" dirty="0" smtClean="0"/>
          </a:p>
          <a:p>
            <a:pPr marL="0" indent="0">
              <a:buNone/>
            </a:pPr>
            <a:endParaRPr lang="en-GB" dirty="0"/>
          </a:p>
          <a:p>
            <a:r>
              <a:rPr lang="en-GB" dirty="0" smtClean="0"/>
              <a:t>BEIS report providing estimates for self-employed in NI</a:t>
            </a:r>
          </a:p>
          <a:p>
            <a:pPr marL="0" indent="0">
              <a:buNone/>
            </a:pPr>
            <a:r>
              <a:rPr lang="en-GB" dirty="0">
                <a:hlinkClick r:id="rId4"/>
              </a:rPr>
              <a:t>https://assets.publishing.service.gov.uk/government/uploads/system/uploads/attachment_data/file/922793/BPE__</a:t>
            </a:r>
            <a:r>
              <a:rPr lang="en-GB" dirty="0" smtClean="0">
                <a:hlinkClick r:id="rId4"/>
              </a:rPr>
              <a:t>2020_detailed_tables.xlsx</a:t>
            </a:r>
            <a:endParaRPr lang="en-GB" dirty="0" smtClean="0"/>
          </a:p>
          <a:p>
            <a:pPr marL="0" indent="0">
              <a:buNone/>
            </a:pPr>
            <a:endParaRPr lang="en-GB" dirty="0"/>
          </a:p>
        </p:txBody>
      </p:sp>
    </p:spTree>
    <p:extLst>
      <p:ext uri="{BB962C8B-B14F-4D97-AF65-F5344CB8AC3E}">
        <p14:creationId xmlns:p14="http://schemas.microsoft.com/office/powerpoint/2010/main" val="267904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5528" y="1922484"/>
            <a:ext cx="10960608" cy="916409"/>
          </a:xfrm>
        </p:spPr>
        <p:txBody>
          <a:bodyPr>
            <a:normAutofit/>
          </a:bodyPr>
          <a:lstStyle/>
          <a:p>
            <a:r>
              <a:rPr lang="en-GB" sz="5000" b="1" dirty="0" smtClean="0"/>
              <a:t>Quarterly Employment Survey (QES)</a:t>
            </a:r>
            <a:endParaRPr lang="en-GB" sz="5000" b="1" dirty="0"/>
          </a:p>
        </p:txBody>
      </p:sp>
      <p:sp>
        <p:nvSpPr>
          <p:cNvPr id="3" name="Title 1"/>
          <p:cNvSpPr txBox="1">
            <a:spLocks/>
          </p:cNvSpPr>
          <p:nvPr/>
        </p:nvSpPr>
        <p:spPr>
          <a:xfrm>
            <a:off x="1363072" y="3321060"/>
            <a:ext cx="9193639" cy="48777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sz="2400" dirty="0" smtClean="0"/>
              <a:t>Lynda Kennedy</a:t>
            </a:r>
            <a:endParaRPr lang="en-GB" sz="2400" dirty="0"/>
          </a:p>
        </p:txBody>
      </p:sp>
    </p:spTree>
    <p:extLst>
      <p:ext uri="{BB962C8B-B14F-4D97-AF65-F5344CB8AC3E}">
        <p14:creationId xmlns:p14="http://schemas.microsoft.com/office/powerpoint/2010/main" val="1329373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493" y="401346"/>
            <a:ext cx="8489302" cy="1200831"/>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342800" y="1656000"/>
            <a:ext cx="8663219" cy="54238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t>Overview</a:t>
            </a:r>
          </a:p>
          <a:p>
            <a:r>
              <a:rPr lang="en-GB" sz="1800" dirty="0" smtClean="0"/>
              <a:t>Provides short term </a:t>
            </a:r>
            <a:r>
              <a:rPr lang="en-GB" sz="1800" b="1" dirty="0" smtClean="0"/>
              <a:t>estimates of employee jobs </a:t>
            </a:r>
            <a:r>
              <a:rPr lang="en-GB" sz="1800" dirty="0" smtClean="0"/>
              <a:t>in Northern Ireland through a quarterly sample survey of approx. 6,000 businesses.</a:t>
            </a:r>
          </a:p>
          <a:p>
            <a:r>
              <a:rPr lang="en-GB" sz="1800" dirty="0" smtClean="0"/>
              <a:t>Only includes Pay As You Earn (PAYE) jobs – the self employed are </a:t>
            </a:r>
            <a:r>
              <a:rPr lang="en-GB" sz="1800" b="1" dirty="0" smtClean="0"/>
              <a:t>not</a:t>
            </a:r>
            <a:r>
              <a:rPr lang="en-GB" sz="1800" dirty="0" smtClean="0"/>
              <a:t> included.</a:t>
            </a:r>
          </a:p>
          <a:p>
            <a:r>
              <a:rPr lang="en-US" sz="1800" dirty="0" smtClean="0"/>
              <a:t>QES estimates are used in the calculation of:</a:t>
            </a:r>
          </a:p>
          <a:p>
            <a:pPr lvl="1"/>
            <a:r>
              <a:rPr lang="en-US" sz="1600" dirty="0" smtClean="0"/>
              <a:t>ONS UK Workforce Jobs</a:t>
            </a:r>
          </a:p>
          <a:p>
            <a:pPr lvl="1"/>
            <a:r>
              <a:rPr lang="en-US" sz="1600" dirty="0" smtClean="0"/>
              <a:t>ONS UK Public Sector Employment estimates</a:t>
            </a:r>
          </a:p>
          <a:p>
            <a:pPr lvl="1"/>
            <a:r>
              <a:rPr lang="en-US" sz="1600" dirty="0" smtClean="0"/>
              <a:t>NICEI calculations</a:t>
            </a:r>
          </a:p>
          <a:p>
            <a:endParaRPr lang="en-US" sz="1800" dirty="0"/>
          </a:p>
          <a:p>
            <a:endParaRPr lang="en-US" sz="1800" dirty="0" smtClean="0"/>
          </a:p>
          <a:p>
            <a:endParaRPr lang="en-US" sz="1800" dirty="0"/>
          </a:p>
          <a:p>
            <a:endParaRPr lang="en-US" sz="1800" dirty="0" smtClean="0"/>
          </a:p>
          <a:p>
            <a:endParaRPr lang="en-US" sz="1800" dirty="0" smtClean="0"/>
          </a:p>
          <a:p>
            <a:endParaRPr lang="en-US" sz="1800" dirty="0"/>
          </a:p>
        </p:txBody>
      </p:sp>
      <p:pic>
        <p:nvPicPr>
          <p:cNvPr id="3" name="Picture 2"/>
          <p:cNvPicPr>
            <a:picLocks noChangeAspect="1"/>
          </p:cNvPicPr>
          <p:nvPr/>
        </p:nvPicPr>
        <p:blipFill rotWithShape="1">
          <a:blip r:embed="rId3"/>
          <a:srcRect l="23648" t="13332" r="24992" b="47717"/>
          <a:stretch/>
        </p:blipFill>
        <p:spPr>
          <a:xfrm>
            <a:off x="1417229" y="4315791"/>
            <a:ext cx="5034711" cy="2147776"/>
          </a:xfrm>
          <a:prstGeom prst="rect">
            <a:avLst/>
          </a:prstGeom>
        </p:spPr>
      </p:pic>
      <p:pic>
        <p:nvPicPr>
          <p:cNvPr id="4" name="Picture 3"/>
          <p:cNvPicPr>
            <a:picLocks noChangeAspect="1"/>
          </p:cNvPicPr>
          <p:nvPr/>
        </p:nvPicPr>
        <p:blipFill rotWithShape="1">
          <a:blip r:embed="rId4"/>
          <a:srcRect l="24086" t="6667" r="24549" b="35504"/>
          <a:stretch/>
        </p:blipFill>
        <p:spPr>
          <a:xfrm>
            <a:off x="6682144" y="3082952"/>
            <a:ext cx="4040372" cy="2558665"/>
          </a:xfrm>
          <a:prstGeom prst="rect">
            <a:avLst/>
          </a:prstGeom>
        </p:spPr>
      </p:pic>
      <p:pic>
        <p:nvPicPr>
          <p:cNvPr id="5" name="Picture 4"/>
          <p:cNvPicPr>
            <a:picLocks noChangeAspect="1"/>
          </p:cNvPicPr>
          <p:nvPr/>
        </p:nvPicPr>
        <p:blipFill rotWithShape="1">
          <a:blip r:embed="rId5"/>
          <a:srcRect l="32268" t="15349" r="32064" b="56899"/>
          <a:stretch/>
        </p:blipFill>
        <p:spPr>
          <a:xfrm>
            <a:off x="5531343" y="4743825"/>
            <a:ext cx="4348716" cy="1903229"/>
          </a:xfrm>
          <a:prstGeom prst="rect">
            <a:avLst/>
          </a:prstGeom>
        </p:spPr>
      </p:pic>
    </p:spTree>
    <p:extLst>
      <p:ext uri="{BB962C8B-B14F-4D97-AF65-F5344CB8AC3E}">
        <p14:creationId xmlns:p14="http://schemas.microsoft.com/office/powerpoint/2010/main" val="36880574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n-GB" sz="3400" b="1" dirty="0" smtClean="0"/>
              <a:t>Latest Results</a:t>
            </a:r>
          </a:p>
          <a:p>
            <a:r>
              <a:rPr lang="en-GB" dirty="0" smtClean="0"/>
              <a:t>Published </a:t>
            </a:r>
            <a:r>
              <a:rPr lang="en-GB" dirty="0"/>
              <a:t>on 15</a:t>
            </a:r>
            <a:r>
              <a:rPr lang="en-GB" baseline="30000" dirty="0"/>
              <a:t>th</a:t>
            </a:r>
            <a:r>
              <a:rPr lang="en-GB" dirty="0"/>
              <a:t> September 2020 at </a:t>
            </a:r>
            <a:r>
              <a:rPr lang="en-GB" b="1" dirty="0"/>
              <a:t>7.00am</a:t>
            </a:r>
            <a:r>
              <a:rPr lang="en-GB" dirty="0"/>
              <a:t> for </a:t>
            </a:r>
            <a:r>
              <a:rPr lang="en-GB" b="1" dirty="0"/>
              <a:t>Q2 2020</a:t>
            </a:r>
            <a:r>
              <a:rPr lang="en-GB" dirty="0"/>
              <a:t>.</a:t>
            </a:r>
          </a:p>
          <a:p>
            <a:r>
              <a:rPr lang="en-US" dirty="0"/>
              <a:t>The survey date for Q2 was </a:t>
            </a:r>
            <a:r>
              <a:rPr lang="en-US" b="1" dirty="0"/>
              <a:t>1st June 2020</a:t>
            </a:r>
            <a:r>
              <a:rPr lang="en-US" dirty="0"/>
              <a:t>. This was following the introduction of the Coronavirus Job Retention Scheme (CJRS) in April 2020.</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Those who are furloughed under the CJRS are</a:t>
            </a:r>
            <a:r>
              <a:rPr lang="en-US" b="1" dirty="0"/>
              <a:t> included </a:t>
            </a:r>
            <a:r>
              <a:rPr lang="en-US" dirty="0"/>
              <a:t>in QES employee jobs estimates.</a:t>
            </a:r>
          </a:p>
          <a:p>
            <a:r>
              <a:rPr lang="en-US" dirty="0"/>
              <a:t>Latest HMRC furlough data (next release 22</a:t>
            </a:r>
            <a:r>
              <a:rPr lang="en-US" baseline="30000" dirty="0"/>
              <a:t>nd</a:t>
            </a:r>
            <a:r>
              <a:rPr lang="en-US" dirty="0"/>
              <a:t> October 2020): </a:t>
            </a:r>
            <a:r>
              <a:rPr lang="en-US" sz="2400" dirty="0"/>
              <a:t>www.gov.uk/government/statistics/coronavirus-job-retention-scheme-statistics-september-2020 </a:t>
            </a:r>
          </a:p>
          <a:p>
            <a:endParaRPr lang="en-GB"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437493" y="2942636"/>
            <a:ext cx="7470147" cy="2574904"/>
          </a:xfrm>
          <a:prstGeom prst="rect">
            <a:avLst/>
          </a:prstGeom>
          <a:noFill/>
          <a:ln>
            <a:noFill/>
          </a:ln>
        </p:spPr>
      </p:pic>
      <p:sp>
        <p:nvSpPr>
          <p:cNvPr id="5" name="Rectangle 4"/>
          <p:cNvSpPr/>
          <p:nvPr/>
        </p:nvSpPr>
        <p:spPr>
          <a:xfrm>
            <a:off x="877451" y="3798880"/>
            <a:ext cx="1560042" cy="431208"/>
          </a:xfrm>
          <a:prstGeom prst="rect">
            <a:avLst/>
          </a:prstGeom>
        </p:spPr>
        <p:txBody>
          <a:bodyPr wrap="none">
            <a:spAutoFit/>
          </a:bodyPr>
          <a:lstStyle/>
          <a:p>
            <a:pPr>
              <a:lnSpc>
                <a:spcPct val="115000"/>
              </a:lnSpc>
            </a:pPr>
            <a:r>
              <a:rPr lang="en-GB" sz="1000" b="1" dirty="0">
                <a:latin typeface="Arial" panose="020B0604020202020204" pitchFamily="34" charset="0"/>
                <a:ea typeface="Times New Roman" panose="02020603050405020304" pitchFamily="18" charset="0"/>
                <a:cs typeface="Arial" panose="020B0604020202020204" pitchFamily="34" charset="0"/>
              </a:rPr>
              <a:t>Data source </a:t>
            </a:r>
            <a:r>
              <a:rPr lang="en-GB" sz="1000" b="1" dirty="0" smtClean="0">
                <a:latin typeface="Arial" panose="020B0604020202020204" pitchFamily="34" charset="0"/>
                <a:ea typeface="Times New Roman" panose="02020603050405020304" pitchFamily="18" charset="0"/>
                <a:cs typeface="Arial" panose="020B0604020202020204" pitchFamily="34" charset="0"/>
              </a:rPr>
              <a:t>reference</a:t>
            </a:r>
          </a:p>
          <a:p>
            <a:pPr>
              <a:lnSpc>
                <a:spcPct val="115000"/>
              </a:lnSpc>
            </a:pPr>
            <a:r>
              <a:rPr lang="en-GB" sz="1000" b="1" dirty="0" smtClean="0">
                <a:latin typeface="Arial" panose="020B0604020202020204" pitchFamily="34" charset="0"/>
                <a:ea typeface="Times New Roman" panose="02020603050405020304" pitchFamily="18" charset="0"/>
                <a:cs typeface="Arial" panose="020B0604020202020204" pitchFamily="34" charset="0"/>
              </a:rPr>
              <a:t>periods </a:t>
            </a:r>
            <a:r>
              <a:rPr lang="en-GB" sz="1000" b="1" dirty="0">
                <a:latin typeface="Arial" panose="020B0604020202020204" pitchFamily="34" charset="0"/>
                <a:ea typeface="Times New Roman" panose="02020603050405020304" pitchFamily="18" charset="0"/>
                <a:cs typeface="Arial" panose="020B0604020202020204" pitchFamily="34" charset="0"/>
              </a:rPr>
              <a:t>and key dates</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a:xfrm>
            <a:off x="2437493" y="401346"/>
            <a:ext cx="8489302" cy="1200831"/>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Tree>
    <p:extLst>
      <p:ext uri="{BB962C8B-B14F-4D97-AF65-F5344CB8AC3E}">
        <p14:creationId xmlns:p14="http://schemas.microsoft.com/office/powerpoint/2010/main" val="2547677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8329" y="3251922"/>
            <a:ext cx="11096884" cy="434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5" name="Group 34"/>
          <p:cNvGrpSpPr/>
          <p:nvPr/>
        </p:nvGrpSpPr>
        <p:grpSpPr>
          <a:xfrm>
            <a:off x="578329" y="2683711"/>
            <a:ext cx="11093167" cy="573554"/>
            <a:chOff x="578329" y="2683711"/>
            <a:chExt cx="11093167" cy="573554"/>
          </a:xfrm>
        </p:grpSpPr>
        <p:sp>
          <p:nvSpPr>
            <p:cNvPr id="10" name="TextBox 9"/>
            <p:cNvSpPr txBox="1"/>
            <p:nvPr/>
          </p:nvSpPr>
          <p:spPr>
            <a:xfrm>
              <a:off x="578329" y="2683711"/>
              <a:ext cx="769434" cy="369332"/>
            </a:xfrm>
            <a:prstGeom prst="rect">
              <a:avLst/>
            </a:prstGeom>
            <a:solidFill>
              <a:srgbClr val="00205B"/>
            </a:solidFill>
          </p:spPr>
          <p:txBody>
            <a:bodyPr wrap="square" rtlCol="0">
              <a:spAutoFit/>
            </a:bodyPr>
            <a:lstStyle/>
            <a:p>
              <a:pPr algn="ctr"/>
              <a:r>
                <a:rPr lang="en-GB" dirty="0" smtClean="0">
                  <a:solidFill>
                    <a:schemeClr val="bg1"/>
                  </a:solidFill>
                </a:rPr>
                <a:t>LMR</a:t>
              </a:r>
              <a:endParaRPr lang="en-GB" dirty="0">
                <a:solidFill>
                  <a:schemeClr val="bg1"/>
                </a:solidFill>
              </a:endParaRPr>
            </a:p>
          </p:txBody>
        </p:sp>
        <p:sp>
          <p:nvSpPr>
            <p:cNvPr id="11" name="TextBox 10"/>
            <p:cNvSpPr txBox="1"/>
            <p:nvPr/>
          </p:nvSpPr>
          <p:spPr>
            <a:xfrm>
              <a:off x="1508978" y="2683711"/>
              <a:ext cx="769434" cy="369332"/>
            </a:xfrm>
            <a:prstGeom prst="rect">
              <a:avLst/>
            </a:prstGeom>
            <a:solidFill>
              <a:srgbClr val="00205B"/>
            </a:solidFill>
          </p:spPr>
          <p:txBody>
            <a:bodyPr wrap="square" rtlCol="0">
              <a:spAutoFit/>
            </a:bodyPr>
            <a:lstStyle/>
            <a:p>
              <a:pPr algn="ctr"/>
              <a:r>
                <a:rPr lang="en-GB" dirty="0" smtClean="0">
                  <a:solidFill>
                    <a:schemeClr val="bg1"/>
                  </a:solidFill>
                </a:rPr>
                <a:t>LMR</a:t>
              </a:r>
              <a:endParaRPr lang="en-GB" dirty="0">
                <a:solidFill>
                  <a:schemeClr val="bg1"/>
                </a:solidFill>
              </a:endParaRPr>
            </a:p>
          </p:txBody>
        </p:sp>
        <p:sp>
          <p:nvSpPr>
            <p:cNvPr id="12" name="TextBox 11"/>
            <p:cNvSpPr txBox="1"/>
            <p:nvPr/>
          </p:nvSpPr>
          <p:spPr>
            <a:xfrm>
              <a:off x="2457023" y="2683711"/>
              <a:ext cx="769434" cy="369332"/>
            </a:xfrm>
            <a:prstGeom prst="rect">
              <a:avLst/>
            </a:prstGeom>
            <a:solidFill>
              <a:srgbClr val="00205B"/>
            </a:solidFill>
          </p:spPr>
          <p:txBody>
            <a:bodyPr wrap="square" rtlCol="0">
              <a:spAutoFit/>
            </a:bodyPr>
            <a:lstStyle/>
            <a:p>
              <a:pPr algn="ctr"/>
              <a:r>
                <a:rPr lang="en-GB" dirty="0" smtClean="0">
                  <a:solidFill>
                    <a:schemeClr val="bg1"/>
                  </a:solidFill>
                </a:rPr>
                <a:t>LMR</a:t>
              </a:r>
              <a:endParaRPr lang="en-GB" dirty="0">
                <a:solidFill>
                  <a:schemeClr val="bg1"/>
                </a:solidFill>
              </a:endParaRPr>
            </a:p>
          </p:txBody>
        </p:sp>
        <p:sp>
          <p:nvSpPr>
            <p:cNvPr id="13" name="TextBox 12"/>
            <p:cNvSpPr txBox="1"/>
            <p:nvPr/>
          </p:nvSpPr>
          <p:spPr>
            <a:xfrm>
              <a:off x="3418720" y="2683711"/>
              <a:ext cx="769434" cy="369332"/>
            </a:xfrm>
            <a:prstGeom prst="rect">
              <a:avLst/>
            </a:prstGeom>
            <a:solidFill>
              <a:srgbClr val="00205B"/>
            </a:solidFill>
          </p:spPr>
          <p:txBody>
            <a:bodyPr wrap="square" rtlCol="0">
              <a:spAutoFit/>
            </a:bodyPr>
            <a:lstStyle/>
            <a:p>
              <a:pPr algn="ctr"/>
              <a:r>
                <a:rPr lang="en-GB" dirty="0" smtClean="0">
                  <a:solidFill>
                    <a:schemeClr val="bg1"/>
                  </a:solidFill>
                </a:rPr>
                <a:t>LMR</a:t>
              </a:r>
              <a:endParaRPr lang="en-GB" dirty="0">
                <a:solidFill>
                  <a:schemeClr val="bg1"/>
                </a:solidFill>
              </a:endParaRPr>
            </a:p>
          </p:txBody>
        </p:sp>
        <p:sp>
          <p:nvSpPr>
            <p:cNvPr id="14" name="TextBox 13"/>
            <p:cNvSpPr txBox="1"/>
            <p:nvPr/>
          </p:nvSpPr>
          <p:spPr>
            <a:xfrm>
              <a:off x="4362100" y="2686102"/>
              <a:ext cx="769434" cy="369332"/>
            </a:xfrm>
            <a:prstGeom prst="rect">
              <a:avLst/>
            </a:prstGeom>
            <a:solidFill>
              <a:srgbClr val="00205B"/>
            </a:solidFill>
          </p:spPr>
          <p:txBody>
            <a:bodyPr wrap="square" rtlCol="0">
              <a:spAutoFit/>
            </a:bodyPr>
            <a:lstStyle/>
            <a:p>
              <a:pPr algn="ctr"/>
              <a:r>
                <a:rPr lang="en-GB" dirty="0" smtClean="0">
                  <a:solidFill>
                    <a:schemeClr val="bg1"/>
                  </a:solidFill>
                </a:rPr>
                <a:t>LMR</a:t>
              </a:r>
              <a:endParaRPr lang="en-GB" dirty="0">
                <a:solidFill>
                  <a:schemeClr val="bg1"/>
                </a:solidFill>
              </a:endParaRPr>
            </a:p>
          </p:txBody>
        </p:sp>
        <p:sp>
          <p:nvSpPr>
            <p:cNvPr id="15" name="TextBox 14"/>
            <p:cNvSpPr txBox="1"/>
            <p:nvPr/>
          </p:nvSpPr>
          <p:spPr>
            <a:xfrm>
              <a:off x="5300661" y="2688631"/>
              <a:ext cx="769434" cy="369332"/>
            </a:xfrm>
            <a:prstGeom prst="rect">
              <a:avLst/>
            </a:prstGeom>
            <a:solidFill>
              <a:srgbClr val="00205B"/>
            </a:solidFill>
          </p:spPr>
          <p:txBody>
            <a:bodyPr wrap="square" rtlCol="0">
              <a:spAutoFit/>
            </a:bodyPr>
            <a:lstStyle/>
            <a:p>
              <a:pPr algn="ctr"/>
              <a:r>
                <a:rPr lang="en-GB" dirty="0" smtClean="0">
                  <a:solidFill>
                    <a:schemeClr val="bg1"/>
                  </a:solidFill>
                </a:rPr>
                <a:t>LMR</a:t>
              </a:r>
              <a:endParaRPr lang="en-GB" dirty="0">
                <a:solidFill>
                  <a:schemeClr val="bg1"/>
                </a:solidFill>
              </a:endParaRPr>
            </a:p>
          </p:txBody>
        </p:sp>
        <p:sp>
          <p:nvSpPr>
            <p:cNvPr id="16" name="TextBox 15"/>
            <p:cNvSpPr txBox="1"/>
            <p:nvPr/>
          </p:nvSpPr>
          <p:spPr>
            <a:xfrm>
              <a:off x="6239222" y="2686102"/>
              <a:ext cx="769434" cy="369332"/>
            </a:xfrm>
            <a:prstGeom prst="rect">
              <a:avLst/>
            </a:prstGeom>
            <a:solidFill>
              <a:srgbClr val="00205B"/>
            </a:solidFill>
          </p:spPr>
          <p:txBody>
            <a:bodyPr wrap="square" rtlCol="0">
              <a:spAutoFit/>
            </a:bodyPr>
            <a:lstStyle/>
            <a:p>
              <a:pPr algn="ctr"/>
              <a:r>
                <a:rPr lang="en-GB" dirty="0" smtClean="0">
                  <a:solidFill>
                    <a:schemeClr val="bg1"/>
                  </a:solidFill>
                </a:rPr>
                <a:t>LMR</a:t>
              </a:r>
              <a:endParaRPr lang="en-GB" dirty="0">
                <a:solidFill>
                  <a:schemeClr val="bg1"/>
                </a:solidFill>
              </a:endParaRPr>
            </a:p>
          </p:txBody>
        </p:sp>
        <p:sp>
          <p:nvSpPr>
            <p:cNvPr id="17" name="TextBox 16"/>
            <p:cNvSpPr txBox="1"/>
            <p:nvPr/>
          </p:nvSpPr>
          <p:spPr>
            <a:xfrm>
              <a:off x="7177783" y="2686102"/>
              <a:ext cx="769434" cy="369332"/>
            </a:xfrm>
            <a:prstGeom prst="rect">
              <a:avLst/>
            </a:prstGeom>
            <a:solidFill>
              <a:srgbClr val="00205B"/>
            </a:solidFill>
          </p:spPr>
          <p:txBody>
            <a:bodyPr wrap="square" rtlCol="0">
              <a:spAutoFit/>
            </a:bodyPr>
            <a:lstStyle/>
            <a:p>
              <a:pPr algn="ctr"/>
              <a:r>
                <a:rPr lang="en-GB" dirty="0" smtClean="0">
                  <a:solidFill>
                    <a:schemeClr val="bg1"/>
                  </a:solidFill>
                </a:rPr>
                <a:t>LMR</a:t>
              </a:r>
              <a:endParaRPr lang="en-GB" dirty="0">
                <a:solidFill>
                  <a:schemeClr val="bg1"/>
                </a:solidFill>
              </a:endParaRPr>
            </a:p>
          </p:txBody>
        </p:sp>
        <p:sp>
          <p:nvSpPr>
            <p:cNvPr id="18" name="TextBox 17"/>
            <p:cNvSpPr txBox="1"/>
            <p:nvPr/>
          </p:nvSpPr>
          <p:spPr>
            <a:xfrm>
              <a:off x="8109782" y="2689054"/>
              <a:ext cx="769434" cy="369332"/>
            </a:xfrm>
            <a:prstGeom prst="rect">
              <a:avLst/>
            </a:prstGeom>
            <a:solidFill>
              <a:srgbClr val="00205B"/>
            </a:solidFill>
          </p:spPr>
          <p:txBody>
            <a:bodyPr wrap="square" rtlCol="0">
              <a:spAutoFit/>
            </a:bodyPr>
            <a:lstStyle/>
            <a:p>
              <a:pPr algn="ctr"/>
              <a:r>
                <a:rPr lang="en-GB" dirty="0" smtClean="0">
                  <a:solidFill>
                    <a:schemeClr val="bg1"/>
                  </a:solidFill>
                </a:rPr>
                <a:t>LMR</a:t>
              </a:r>
              <a:endParaRPr lang="en-GB" dirty="0">
                <a:solidFill>
                  <a:schemeClr val="bg1"/>
                </a:solidFill>
              </a:endParaRPr>
            </a:p>
          </p:txBody>
        </p:sp>
        <p:sp>
          <p:nvSpPr>
            <p:cNvPr id="19" name="TextBox 18"/>
            <p:cNvSpPr txBox="1"/>
            <p:nvPr/>
          </p:nvSpPr>
          <p:spPr>
            <a:xfrm>
              <a:off x="9041781" y="2686678"/>
              <a:ext cx="769434" cy="369332"/>
            </a:xfrm>
            <a:prstGeom prst="rect">
              <a:avLst/>
            </a:prstGeom>
            <a:solidFill>
              <a:srgbClr val="00205B"/>
            </a:solidFill>
          </p:spPr>
          <p:txBody>
            <a:bodyPr wrap="square" rtlCol="0">
              <a:spAutoFit/>
            </a:bodyPr>
            <a:lstStyle/>
            <a:p>
              <a:pPr algn="ctr"/>
              <a:r>
                <a:rPr lang="en-GB" dirty="0" smtClean="0">
                  <a:solidFill>
                    <a:schemeClr val="bg1"/>
                  </a:solidFill>
                </a:rPr>
                <a:t>LMR</a:t>
              </a:r>
              <a:endParaRPr lang="en-GB" dirty="0">
                <a:solidFill>
                  <a:schemeClr val="bg1"/>
                </a:solidFill>
              </a:endParaRPr>
            </a:p>
          </p:txBody>
        </p:sp>
        <p:sp>
          <p:nvSpPr>
            <p:cNvPr id="20" name="TextBox 19"/>
            <p:cNvSpPr txBox="1"/>
            <p:nvPr/>
          </p:nvSpPr>
          <p:spPr>
            <a:xfrm>
              <a:off x="9973780" y="2686678"/>
              <a:ext cx="769434" cy="369332"/>
            </a:xfrm>
            <a:prstGeom prst="rect">
              <a:avLst/>
            </a:prstGeom>
            <a:solidFill>
              <a:srgbClr val="00205B"/>
            </a:solidFill>
          </p:spPr>
          <p:txBody>
            <a:bodyPr wrap="square" rtlCol="0">
              <a:spAutoFit/>
            </a:bodyPr>
            <a:lstStyle/>
            <a:p>
              <a:pPr algn="ctr"/>
              <a:r>
                <a:rPr lang="en-GB" dirty="0" smtClean="0">
                  <a:solidFill>
                    <a:schemeClr val="bg1"/>
                  </a:solidFill>
                </a:rPr>
                <a:t>LMR</a:t>
              </a:r>
              <a:endParaRPr lang="en-GB" dirty="0">
                <a:solidFill>
                  <a:schemeClr val="bg1"/>
                </a:solidFill>
              </a:endParaRPr>
            </a:p>
          </p:txBody>
        </p:sp>
        <p:sp>
          <p:nvSpPr>
            <p:cNvPr id="21" name="TextBox 20"/>
            <p:cNvSpPr txBox="1"/>
            <p:nvPr/>
          </p:nvSpPr>
          <p:spPr>
            <a:xfrm>
              <a:off x="10902062" y="2689973"/>
              <a:ext cx="769434" cy="369332"/>
            </a:xfrm>
            <a:prstGeom prst="rect">
              <a:avLst/>
            </a:prstGeom>
            <a:solidFill>
              <a:srgbClr val="00205B"/>
            </a:solidFill>
          </p:spPr>
          <p:txBody>
            <a:bodyPr wrap="square" rtlCol="0">
              <a:spAutoFit/>
            </a:bodyPr>
            <a:lstStyle/>
            <a:p>
              <a:pPr algn="ctr"/>
              <a:r>
                <a:rPr lang="en-GB" dirty="0" smtClean="0">
                  <a:solidFill>
                    <a:schemeClr val="bg1"/>
                  </a:solidFill>
                </a:rPr>
                <a:t>LMR</a:t>
              </a:r>
              <a:endParaRPr lang="en-GB" dirty="0">
                <a:solidFill>
                  <a:schemeClr val="bg1"/>
                </a:solidFill>
              </a:endParaRPr>
            </a:p>
          </p:txBody>
        </p:sp>
        <p:cxnSp>
          <p:nvCxnSpPr>
            <p:cNvPr id="23" name="Straight Connector 22"/>
            <p:cNvCxnSpPr>
              <a:stCxn id="10" idx="2"/>
            </p:cNvCxnSpPr>
            <p:nvPr/>
          </p:nvCxnSpPr>
          <p:spPr>
            <a:xfrm>
              <a:off x="963046" y="3053043"/>
              <a:ext cx="2205" cy="200363"/>
            </a:xfrm>
            <a:prstGeom prst="line">
              <a:avLst/>
            </a:prstGeom>
            <a:ln>
              <a:solidFill>
                <a:srgbClr val="00205B"/>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93837" y="3048122"/>
              <a:ext cx="1208" cy="205284"/>
            </a:xfrm>
            <a:prstGeom prst="line">
              <a:avLst/>
            </a:prstGeom>
            <a:ln>
              <a:solidFill>
                <a:srgbClr val="00205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786323" y="3053042"/>
              <a:ext cx="333" cy="200364"/>
            </a:xfrm>
            <a:prstGeom prst="line">
              <a:avLst/>
            </a:prstGeom>
            <a:ln>
              <a:solidFill>
                <a:srgbClr val="00205B"/>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47650" y="3048123"/>
              <a:ext cx="2736" cy="197537"/>
            </a:xfrm>
            <a:prstGeom prst="line">
              <a:avLst/>
            </a:prstGeom>
            <a:ln>
              <a:solidFill>
                <a:srgbClr val="00205B"/>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749174" y="3054527"/>
              <a:ext cx="506" cy="195710"/>
            </a:xfrm>
            <a:prstGeom prst="line">
              <a:avLst/>
            </a:prstGeom>
            <a:ln>
              <a:solidFill>
                <a:srgbClr val="00205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81173" y="3056964"/>
              <a:ext cx="241" cy="193273"/>
            </a:xfrm>
            <a:prstGeom prst="line">
              <a:avLst/>
            </a:prstGeom>
            <a:ln>
              <a:solidFill>
                <a:srgbClr val="00205B"/>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613173" y="3055715"/>
              <a:ext cx="3650" cy="189945"/>
            </a:xfrm>
            <a:prstGeom prst="line">
              <a:avLst/>
            </a:prstGeom>
            <a:ln>
              <a:solidFill>
                <a:srgbClr val="00205B"/>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558945" y="3054527"/>
              <a:ext cx="3273" cy="200044"/>
            </a:xfrm>
            <a:prstGeom prst="line">
              <a:avLst/>
            </a:prstGeom>
            <a:ln>
              <a:solidFill>
                <a:srgbClr val="00205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487389" y="3054527"/>
              <a:ext cx="324" cy="202738"/>
            </a:xfrm>
            <a:prstGeom prst="line">
              <a:avLst/>
            </a:prstGeom>
            <a:ln>
              <a:solidFill>
                <a:srgbClr val="00205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9422943" y="3054527"/>
              <a:ext cx="5902" cy="197971"/>
            </a:xfrm>
            <a:prstGeom prst="line">
              <a:avLst/>
            </a:prstGeom>
            <a:ln>
              <a:solidFill>
                <a:srgbClr val="00205B"/>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1286779" y="3057230"/>
              <a:ext cx="0" cy="188430"/>
            </a:xfrm>
            <a:prstGeom prst="line">
              <a:avLst/>
            </a:prstGeom>
            <a:ln>
              <a:solidFill>
                <a:srgbClr val="00205B"/>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360844" y="3055715"/>
              <a:ext cx="3231" cy="196783"/>
            </a:xfrm>
            <a:prstGeom prst="line">
              <a:avLst/>
            </a:prstGeom>
            <a:ln>
              <a:solidFill>
                <a:srgbClr val="00205B"/>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1242896" y="1651716"/>
            <a:ext cx="10850528" cy="1709793"/>
            <a:chOff x="1242896" y="1651716"/>
            <a:chExt cx="10850528" cy="1709793"/>
          </a:xfrm>
        </p:grpSpPr>
        <p:sp>
          <p:nvSpPr>
            <p:cNvPr id="36" name="TextBox 35"/>
            <p:cNvSpPr txBox="1"/>
            <p:nvPr/>
          </p:nvSpPr>
          <p:spPr>
            <a:xfrm>
              <a:off x="1242896" y="1659308"/>
              <a:ext cx="1301598" cy="600164"/>
            </a:xfrm>
            <a:prstGeom prst="rect">
              <a:avLst/>
            </a:prstGeom>
            <a:solidFill>
              <a:srgbClr val="CCD607"/>
            </a:solidFill>
          </p:spPr>
          <p:txBody>
            <a:bodyPr wrap="square" rtlCol="0">
              <a:spAutoFit/>
            </a:bodyPr>
            <a:lstStyle/>
            <a:p>
              <a:r>
                <a:rPr lang="en-GB" sz="1100" dirty="0"/>
                <a:t>NEETs, Households, Quarterly tables</a:t>
              </a:r>
              <a:r>
                <a:rPr lang="en-GB" sz="1100" dirty="0" smtClean="0"/>
                <a:t>, Vacancies</a:t>
              </a:r>
              <a:endParaRPr lang="en-GB" sz="1100" dirty="0"/>
            </a:p>
          </p:txBody>
        </p:sp>
        <p:sp>
          <p:nvSpPr>
            <p:cNvPr id="37" name="TextBox 36"/>
            <p:cNvSpPr txBox="1"/>
            <p:nvPr/>
          </p:nvSpPr>
          <p:spPr>
            <a:xfrm>
              <a:off x="9681746" y="1659244"/>
              <a:ext cx="1353501" cy="600164"/>
            </a:xfrm>
            <a:prstGeom prst="rect">
              <a:avLst/>
            </a:prstGeom>
            <a:solidFill>
              <a:srgbClr val="CCD607"/>
            </a:solidFill>
          </p:spPr>
          <p:txBody>
            <a:bodyPr wrap="square" rtlCol="0">
              <a:spAutoFit/>
            </a:bodyPr>
            <a:lstStyle/>
            <a:p>
              <a:r>
                <a:rPr lang="en-GB" sz="1100" dirty="0"/>
                <a:t>NEETs, Households, Quarterly tables</a:t>
              </a:r>
              <a:r>
                <a:rPr lang="en-GB" sz="1100" dirty="0" smtClean="0"/>
                <a:t>, Vacancies</a:t>
              </a:r>
              <a:endParaRPr lang="en-GB" sz="1100" dirty="0"/>
            </a:p>
          </p:txBody>
        </p:sp>
        <p:sp>
          <p:nvSpPr>
            <p:cNvPr id="38" name="TextBox 37"/>
            <p:cNvSpPr txBox="1"/>
            <p:nvPr/>
          </p:nvSpPr>
          <p:spPr>
            <a:xfrm>
              <a:off x="6885090" y="1651716"/>
              <a:ext cx="1342667" cy="600164"/>
            </a:xfrm>
            <a:prstGeom prst="rect">
              <a:avLst/>
            </a:prstGeom>
            <a:solidFill>
              <a:srgbClr val="CCD607"/>
            </a:solidFill>
          </p:spPr>
          <p:txBody>
            <a:bodyPr wrap="square" rtlCol="0">
              <a:spAutoFit/>
            </a:bodyPr>
            <a:lstStyle/>
            <a:p>
              <a:r>
                <a:rPr lang="en-GB" sz="1100" dirty="0"/>
                <a:t>NEETs, Households, Quarterly tables</a:t>
              </a:r>
              <a:r>
                <a:rPr lang="en-GB" sz="1100" dirty="0" smtClean="0"/>
                <a:t>, Vacancies</a:t>
              </a:r>
              <a:endParaRPr lang="en-GB" sz="1100" dirty="0"/>
            </a:p>
          </p:txBody>
        </p:sp>
        <p:sp>
          <p:nvSpPr>
            <p:cNvPr id="39" name="TextBox 38"/>
            <p:cNvSpPr txBox="1"/>
            <p:nvPr/>
          </p:nvSpPr>
          <p:spPr>
            <a:xfrm>
              <a:off x="4091706" y="1651716"/>
              <a:ext cx="1301557" cy="600164"/>
            </a:xfrm>
            <a:prstGeom prst="rect">
              <a:avLst/>
            </a:prstGeom>
            <a:solidFill>
              <a:srgbClr val="CCD607"/>
            </a:solidFill>
          </p:spPr>
          <p:txBody>
            <a:bodyPr wrap="square" rtlCol="0">
              <a:spAutoFit/>
            </a:bodyPr>
            <a:lstStyle/>
            <a:p>
              <a:r>
                <a:rPr lang="en-GB" sz="1100" dirty="0"/>
                <a:t>NEETs, Households, Quarterly tables</a:t>
              </a:r>
              <a:r>
                <a:rPr lang="en-GB" sz="1100" dirty="0" smtClean="0"/>
                <a:t>, Vacancies</a:t>
              </a:r>
              <a:endParaRPr lang="en-GB" sz="1100" dirty="0"/>
            </a:p>
          </p:txBody>
        </p:sp>
        <p:cxnSp>
          <p:nvCxnSpPr>
            <p:cNvPr id="41" name="Straight Connector 40"/>
            <p:cNvCxnSpPr/>
            <p:nvPr/>
          </p:nvCxnSpPr>
          <p:spPr>
            <a:xfrm>
              <a:off x="2362976" y="2248423"/>
              <a:ext cx="11644" cy="1004983"/>
            </a:xfrm>
            <a:prstGeom prst="line">
              <a:avLst/>
            </a:prstGeom>
            <a:ln>
              <a:solidFill>
                <a:srgbClr val="CCD60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14229" y="2245042"/>
              <a:ext cx="11644" cy="1004983"/>
            </a:xfrm>
            <a:prstGeom prst="line">
              <a:avLst/>
            </a:prstGeom>
            <a:ln>
              <a:solidFill>
                <a:srgbClr val="CCD607"/>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809454" y="2252688"/>
              <a:ext cx="11644" cy="1004983"/>
            </a:xfrm>
            <a:prstGeom prst="line">
              <a:avLst/>
            </a:prstGeom>
            <a:ln>
              <a:solidFill>
                <a:srgbClr val="CCD60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205136" y="2254585"/>
              <a:ext cx="11644" cy="1004983"/>
            </a:xfrm>
            <a:prstGeom prst="line">
              <a:avLst/>
            </a:prstGeom>
            <a:ln>
              <a:solidFill>
                <a:srgbClr val="CCD607"/>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674169" y="1651716"/>
              <a:ext cx="934023" cy="600164"/>
            </a:xfrm>
            <a:prstGeom prst="rect">
              <a:avLst/>
            </a:prstGeom>
            <a:solidFill>
              <a:srgbClr val="CCD607"/>
            </a:solidFill>
            <a:ln>
              <a:solidFill>
                <a:srgbClr val="CCD607"/>
              </a:solidFill>
            </a:ln>
          </p:spPr>
          <p:txBody>
            <a:bodyPr wrap="square" rtlCol="0">
              <a:spAutoFit/>
            </a:bodyPr>
            <a:lstStyle/>
            <a:p>
              <a:pPr algn="ctr"/>
              <a:r>
                <a:rPr lang="en-GB" sz="1100" dirty="0" smtClean="0"/>
                <a:t>Quarterly Employment Survey</a:t>
              </a:r>
              <a:endParaRPr lang="en-GB" sz="1100" dirty="0"/>
            </a:p>
          </p:txBody>
        </p:sp>
        <p:sp>
          <p:nvSpPr>
            <p:cNvPr id="70" name="TextBox 69"/>
            <p:cNvSpPr txBox="1"/>
            <p:nvPr/>
          </p:nvSpPr>
          <p:spPr>
            <a:xfrm>
              <a:off x="11159401" y="1661764"/>
              <a:ext cx="934023" cy="600164"/>
            </a:xfrm>
            <a:prstGeom prst="rect">
              <a:avLst/>
            </a:prstGeom>
            <a:solidFill>
              <a:srgbClr val="CCD607"/>
            </a:solidFill>
          </p:spPr>
          <p:txBody>
            <a:bodyPr wrap="square" rtlCol="0">
              <a:spAutoFit/>
            </a:bodyPr>
            <a:lstStyle/>
            <a:p>
              <a:pPr algn="ctr"/>
              <a:r>
                <a:rPr lang="en-GB" sz="1100" dirty="0" smtClean="0"/>
                <a:t>Quarterly Employment Survey</a:t>
              </a:r>
              <a:endParaRPr lang="en-GB" sz="1100" dirty="0"/>
            </a:p>
          </p:txBody>
        </p:sp>
        <p:sp>
          <p:nvSpPr>
            <p:cNvPr id="71" name="TextBox 70"/>
            <p:cNvSpPr txBox="1"/>
            <p:nvPr/>
          </p:nvSpPr>
          <p:spPr>
            <a:xfrm>
              <a:off x="8328469" y="1659308"/>
              <a:ext cx="934023" cy="600164"/>
            </a:xfrm>
            <a:prstGeom prst="rect">
              <a:avLst/>
            </a:prstGeom>
            <a:solidFill>
              <a:srgbClr val="CCD607"/>
            </a:solidFill>
          </p:spPr>
          <p:txBody>
            <a:bodyPr wrap="square" rtlCol="0">
              <a:spAutoFit/>
            </a:bodyPr>
            <a:lstStyle/>
            <a:p>
              <a:pPr algn="ctr"/>
              <a:r>
                <a:rPr lang="en-GB" sz="1100" dirty="0" smtClean="0"/>
                <a:t>Quarterly Employment Survey</a:t>
              </a:r>
              <a:endParaRPr lang="en-GB" sz="1100" dirty="0"/>
            </a:p>
          </p:txBody>
        </p:sp>
        <p:sp>
          <p:nvSpPr>
            <p:cNvPr id="72" name="TextBox 71"/>
            <p:cNvSpPr txBox="1"/>
            <p:nvPr/>
          </p:nvSpPr>
          <p:spPr>
            <a:xfrm>
              <a:off x="5494693" y="1651716"/>
              <a:ext cx="934023" cy="600164"/>
            </a:xfrm>
            <a:prstGeom prst="rect">
              <a:avLst/>
            </a:prstGeom>
            <a:solidFill>
              <a:srgbClr val="CCD607"/>
            </a:solidFill>
          </p:spPr>
          <p:txBody>
            <a:bodyPr wrap="square" rtlCol="0">
              <a:spAutoFit/>
            </a:bodyPr>
            <a:lstStyle/>
            <a:p>
              <a:pPr algn="ctr"/>
              <a:r>
                <a:rPr lang="en-GB" sz="1100" dirty="0" smtClean="0"/>
                <a:t>Quarterly Employment Survey</a:t>
              </a:r>
              <a:endParaRPr lang="en-GB" sz="1100" dirty="0"/>
            </a:p>
          </p:txBody>
        </p:sp>
        <p:cxnSp>
          <p:nvCxnSpPr>
            <p:cNvPr id="73" name="Straight Connector 72"/>
            <p:cNvCxnSpPr/>
            <p:nvPr/>
          </p:nvCxnSpPr>
          <p:spPr>
            <a:xfrm>
              <a:off x="3311280" y="2243650"/>
              <a:ext cx="11644" cy="1004983"/>
            </a:xfrm>
            <a:prstGeom prst="line">
              <a:avLst/>
            </a:prstGeom>
            <a:ln>
              <a:solidFill>
                <a:srgbClr val="CCD607"/>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137107" y="2236891"/>
              <a:ext cx="11644" cy="1004983"/>
            </a:xfrm>
            <a:prstGeom prst="line">
              <a:avLst/>
            </a:prstGeom>
            <a:ln>
              <a:solidFill>
                <a:srgbClr val="CCD607"/>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8927543" y="2243649"/>
              <a:ext cx="11644" cy="1004983"/>
            </a:xfrm>
            <a:prstGeom prst="line">
              <a:avLst/>
            </a:prstGeom>
            <a:ln>
              <a:solidFill>
                <a:srgbClr val="CCD607"/>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1773054" y="2259408"/>
              <a:ext cx="0" cy="1102101"/>
            </a:xfrm>
            <a:prstGeom prst="line">
              <a:avLst/>
            </a:prstGeom>
            <a:ln>
              <a:solidFill>
                <a:srgbClr val="CCD607"/>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11671496" y="3361509"/>
              <a:ext cx="10155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90" name="TextBox 89"/>
          <p:cNvSpPr txBox="1"/>
          <p:nvPr/>
        </p:nvSpPr>
        <p:spPr>
          <a:xfrm>
            <a:off x="2952206" y="3300208"/>
            <a:ext cx="6310286" cy="369332"/>
          </a:xfrm>
          <a:prstGeom prst="rect">
            <a:avLst/>
          </a:prstGeom>
          <a:noFill/>
        </p:spPr>
        <p:txBody>
          <a:bodyPr wrap="square" rtlCol="0">
            <a:spAutoFit/>
          </a:bodyPr>
          <a:lstStyle/>
          <a:p>
            <a:pPr algn="ctr"/>
            <a:r>
              <a:rPr lang="en-GB" dirty="0" smtClean="0">
                <a:solidFill>
                  <a:schemeClr val="bg1"/>
                </a:solidFill>
              </a:rPr>
              <a:t>Publication Cycle</a:t>
            </a:r>
            <a:endParaRPr lang="en-GB" dirty="0">
              <a:solidFill>
                <a:schemeClr val="bg1"/>
              </a:solidFill>
            </a:endParaRPr>
          </a:p>
        </p:txBody>
      </p:sp>
      <p:grpSp>
        <p:nvGrpSpPr>
          <p:cNvPr id="40" name="Group 39"/>
          <p:cNvGrpSpPr/>
          <p:nvPr/>
        </p:nvGrpSpPr>
        <p:grpSpPr>
          <a:xfrm>
            <a:off x="1328358" y="3688505"/>
            <a:ext cx="10527374" cy="849149"/>
            <a:chOff x="1328358" y="3688505"/>
            <a:chExt cx="10527374" cy="849149"/>
          </a:xfrm>
        </p:grpSpPr>
        <p:sp>
          <p:nvSpPr>
            <p:cNvPr id="57" name="TextBox 56"/>
            <p:cNvSpPr txBox="1"/>
            <p:nvPr/>
          </p:nvSpPr>
          <p:spPr>
            <a:xfrm>
              <a:off x="10717825" y="3891323"/>
              <a:ext cx="1137907" cy="276999"/>
            </a:xfrm>
            <a:prstGeom prst="rect">
              <a:avLst/>
            </a:prstGeom>
            <a:solidFill>
              <a:schemeClr val="accent6">
                <a:lumMod val="50000"/>
              </a:schemeClr>
            </a:solidFill>
          </p:spPr>
          <p:txBody>
            <a:bodyPr wrap="square" rtlCol="0">
              <a:spAutoFit/>
            </a:bodyPr>
            <a:lstStyle/>
            <a:p>
              <a:r>
                <a:rPr lang="en-GB" sz="1200" dirty="0" smtClean="0">
                  <a:solidFill>
                    <a:schemeClr val="bg1"/>
                  </a:solidFill>
                </a:rPr>
                <a:t>ASHE</a:t>
              </a:r>
              <a:endParaRPr lang="en-GB" sz="1200" dirty="0">
                <a:solidFill>
                  <a:schemeClr val="bg1"/>
                </a:solidFill>
              </a:endParaRPr>
            </a:p>
          </p:txBody>
        </p:sp>
        <p:cxnSp>
          <p:nvCxnSpPr>
            <p:cNvPr id="47" name="Straight Connector 46"/>
            <p:cNvCxnSpPr/>
            <p:nvPr/>
          </p:nvCxnSpPr>
          <p:spPr>
            <a:xfrm>
              <a:off x="1892487" y="3696868"/>
              <a:ext cx="1208" cy="205284"/>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565547" y="3696868"/>
              <a:ext cx="1208" cy="205284"/>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676535" y="3690824"/>
              <a:ext cx="1208" cy="205284"/>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785115" y="3688505"/>
              <a:ext cx="1208" cy="205284"/>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9422943" y="3696868"/>
              <a:ext cx="1208" cy="205284"/>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1285571" y="3688505"/>
              <a:ext cx="1208" cy="205284"/>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996593" y="3902152"/>
              <a:ext cx="1137907" cy="276999"/>
            </a:xfrm>
            <a:prstGeom prst="rect">
              <a:avLst/>
            </a:prstGeom>
            <a:solidFill>
              <a:schemeClr val="accent6">
                <a:lumMod val="50000"/>
              </a:schemeClr>
            </a:solidFill>
          </p:spPr>
          <p:txBody>
            <a:bodyPr wrap="square" rtlCol="0">
              <a:spAutoFit/>
            </a:bodyPr>
            <a:lstStyle/>
            <a:p>
              <a:r>
                <a:rPr lang="en-GB" sz="1200" dirty="0" smtClean="0">
                  <a:solidFill>
                    <a:schemeClr val="bg1"/>
                  </a:solidFill>
                </a:rPr>
                <a:t>Work Quality</a:t>
              </a:r>
              <a:endParaRPr lang="en-GB" sz="1200" dirty="0">
                <a:solidFill>
                  <a:schemeClr val="bg1"/>
                </a:solidFill>
              </a:endParaRPr>
            </a:p>
          </p:txBody>
        </p:sp>
        <p:sp>
          <p:nvSpPr>
            <p:cNvPr id="54" name="TextBox 53"/>
            <p:cNvSpPr txBox="1"/>
            <p:nvPr/>
          </p:nvSpPr>
          <p:spPr>
            <a:xfrm>
              <a:off x="1328358" y="3891323"/>
              <a:ext cx="1137907" cy="276999"/>
            </a:xfrm>
            <a:prstGeom prst="rect">
              <a:avLst/>
            </a:prstGeom>
            <a:solidFill>
              <a:schemeClr val="accent6">
                <a:lumMod val="50000"/>
              </a:schemeClr>
            </a:solidFill>
          </p:spPr>
          <p:txBody>
            <a:bodyPr wrap="square" rtlCol="0">
              <a:spAutoFit/>
            </a:bodyPr>
            <a:lstStyle/>
            <a:p>
              <a:r>
                <a:rPr lang="en-GB" sz="1200" dirty="0" smtClean="0">
                  <a:solidFill>
                    <a:schemeClr val="bg1"/>
                  </a:solidFill>
                </a:rPr>
                <a:t>ASHE Pensions</a:t>
              </a:r>
              <a:endParaRPr lang="en-GB" sz="1200" dirty="0">
                <a:solidFill>
                  <a:schemeClr val="bg1"/>
                </a:solidFill>
              </a:endParaRPr>
            </a:p>
          </p:txBody>
        </p:sp>
        <p:sp>
          <p:nvSpPr>
            <p:cNvPr id="55" name="TextBox 54"/>
            <p:cNvSpPr txBox="1"/>
            <p:nvPr/>
          </p:nvSpPr>
          <p:spPr>
            <a:xfrm>
              <a:off x="3214953" y="3891323"/>
              <a:ext cx="1137907" cy="646331"/>
            </a:xfrm>
            <a:prstGeom prst="rect">
              <a:avLst/>
            </a:prstGeom>
            <a:solidFill>
              <a:schemeClr val="accent6">
                <a:lumMod val="50000"/>
              </a:schemeClr>
            </a:solidFill>
          </p:spPr>
          <p:txBody>
            <a:bodyPr wrap="square" rtlCol="0">
              <a:spAutoFit/>
            </a:bodyPr>
            <a:lstStyle/>
            <a:p>
              <a:r>
                <a:rPr lang="en-GB" sz="1200" dirty="0" smtClean="0">
                  <a:solidFill>
                    <a:schemeClr val="bg1"/>
                  </a:solidFill>
                </a:rPr>
                <a:t>LFS Annual Report Summary</a:t>
              </a:r>
              <a:endParaRPr lang="en-GB" sz="1200" dirty="0">
                <a:solidFill>
                  <a:schemeClr val="bg1"/>
                </a:solidFill>
              </a:endParaRPr>
            </a:p>
          </p:txBody>
        </p:sp>
        <p:sp>
          <p:nvSpPr>
            <p:cNvPr id="56" name="TextBox 55"/>
            <p:cNvSpPr txBox="1"/>
            <p:nvPr/>
          </p:nvSpPr>
          <p:spPr>
            <a:xfrm>
              <a:off x="5112219" y="3900112"/>
              <a:ext cx="1137907" cy="276999"/>
            </a:xfrm>
            <a:prstGeom prst="rect">
              <a:avLst/>
            </a:prstGeom>
            <a:solidFill>
              <a:schemeClr val="accent6">
                <a:lumMod val="50000"/>
              </a:schemeClr>
            </a:solidFill>
          </p:spPr>
          <p:txBody>
            <a:bodyPr wrap="square" rtlCol="0">
              <a:spAutoFit/>
            </a:bodyPr>
            <a:lstStyle/>
            <a:p>
              <a:r>
                <a:rPr lang="en-GB" sz="1200" dirty="0" smtClean="0">
                  <a:solidFill>
                    <a:schemeClr val="bg1"/>
                  </a:solidFill>
                </a:rPr>
                <a:t>BRES</a:t>
              </a:r>
              <a:endParaRPr lang="en-GB" sz="1200" dirty="0">
                <a:solidFill>
                  <a:schemeClr val="bg1"/>
                </a:solidFill>
              </a:endParaRPr>
            </a:p>
          </p:txBody>
        </p:sp>
        <p:sp>
          <p:nvSpPr>
            <p:cNvPr id="58" name="TextBox 57"/>
            <p:cNvSpPr txBox="1"/>
            <p:nvPr/>
          </p:nvSpPr>
          <p:spPr>
            <a:xfrm>
              <a:off x="8835873" y="3902152"/>
              <a:ext cx="1137907" cy="461665"/>
            </a:xfrm>
            <a:prstGeom prst="rect">
              <a:avLst/>
            </a:prstGeom>
            <a:solidFill>
              <a:schemeClr val="accent6">
                <a:lumMod val="50000"/>
              </a:schemeClr>
            </a:solidFill>
          </p:spPr>
          <p:txBody>
            <a:bodyPr wrap="square" rtlCol="0">
              <a:spAutoFit/>
            </a:bodyPr>
            <a:lstStyle/>
            <a:p>
              <a:r>
                <a:rPr lang="en-GB" sz="1200" dirty="0" smtClean="0">
                  <a:solidFill>
                    <a:schemeClr val="bg1"/>
                  </a:solidFill>
                </a:rPr>
                <a:t>LFS Annual Report</a:t>
              </a:r>
              <a:endParaRPr lang="en-GB" sz="1200" dirty="0">
                <a:solidFill>
                  <a:schemeClr val="bg1"/>
                </a:solidFill>
              </a:endParaRPr>
            </a:p>
          </p:txBody>
        </p:sp>
      </p:grpSp>
      <p:grpSp>
        <p:nvGrpSpPr>
          <p:cNvPr id="5" name="Group 4"/>
          <p:cNvGrpSpPr/>
          <p:nvPr/>
        </p:nvGrpSpPr>
        <p:grpSpPr>
          <a:xfrm>
            <a:off x="4133374" y="3694236"/>
            <a:ext cx="4965878" cy="1281982"/>
            <a:chOff x="4133374" y="3694236"/>
            <a:chExt cx="4965878" cy="1281982"/>
          </a:xfrm>
        </p:grpSpPr>
        <p:cxnSp>
          <p:nvCxnSpPr>
            <p:cNvPr id="60" name="Straight Connector 59"/>
            <p:cNvCxnSpPr/>
            <p:nvPr/>
          </p:nvCxnSpPr>
          <p:spPr>
            <a:xfrm>
              <a:off x="8488677" y="3696868"/>
              <a:ext cx="11644" cy="1004983"/>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738128" y="3694236"/>
              <a:ext cx="11644" cy="1004983"/>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133374" y="4699219"/>
              <a:ext cx="1209507" cy="276999"/>
            </a:xfrm>
            <a:prstGeom prst="rect">
              <a:avLst/>
            </a:prstGeom>
            <a:solidFill>
              <a:schemeClr val="accent1">
                <a:lumMod val="40000"/>
                <a:lumOff val="60000"/>
              </a:schemeClr>
            </a:solidFill>
          </p:spPr>
          <p:txBody>
            <a:bodyPr wrap="square" rtlCol="0">
              <a:spAutoFit/>
            </a:bodyPr>
            <a:lstStyle/>
            <a:p>
              <a:r>
                <a:rPr lang="en-GB" sz="1200" dirty="0" smtClean="0"/>
                <a:t>Women in NI</a:t>
              </a:r>
              <a:endParaRPr lang="en-GB" sz="1200" dirty="0"/>
            </a:p>
          </p:txBody>
        </p:sp>
        <p:sp>
          <p:nvSpPr>
            <p:cNvPr id="63" name="TextBox 62"/>
            <p:cNvSpPr txBox="1"/>
            <p:nvPr/>
          </p:nvSpPr>
          <p:spPr>
            <a:xfrm>
              <a:off x="7889745" y="4687482"/>
              <a:ext cx="1209507" cy="276999"/>
            </a:xfrm>
            <a:prstGeom prst="rect">
              <a:avLst/>
            </a:prstGeom>
            <a:solidFill>
              <a:schemeClr val="accent1">
                <a:lumMod val="40000"/>
                <a:lumOff val="60000"/>
              </a:schemeClr>
            </a:solidFill>
          </p:spPr>
          <p:txBody>
            <a:bodyPr wrap="square" rtlCol="0">
              <a:spAutoFit/>
            </a:bodyPr>
            <a:lstStyle/>
            <a:p>
              <a:r>
                <a:rPr lang="en-GB" sz="1200" dirty="0" smtClean="0"/>
                <a:t>Topic Papers</a:t>
              </a:r>
              <a:endParaRPr lang="en-GB" sz="1200" dirty="0"/>
            </a:p>
          </p:txBody>
        </p:sp>
      </p:grpSp>
    </p:spTree>
    <p:extLst>
      <p:ext uri="{BB962C8B-B14F-4D97-AF65-F5344CB8AC3E}">
        <p14:creationId xmlns:p14="http://schemas.microsoft.com/office/powerpoint/2010/main" val="5751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401346"/>
            <a:ext cx="8489302" cy="1200831"/>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490874" y="1602176"/>
            <a:ext cx="8695117" cy="5255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t>COVID-19 </a:t>
            </a:r>
            <a:r>
              <a:rPr lang="en-US" sz="1800" dirty="0"/>
              <a:t>impacted on the data collection and </a:t>
            </a:r>
            <a:r>
              <a:rPr lang="en-US" sz="1800" dirty="0" smtClean="0"/>
              <a:t>validation </a:t>
            </a:r>
            <a:r>
              <a:rPr lang="en-US" sz="1800" dirty="0"/>
              <a:t>of employee jobs </a:t>
            </a:r>
            <a:r>
              <a:rPr lang="en-US" sz="1800" dirty="0" smtClean="0"/>
              <a:t>data. </a:t>
            </a:r>
          </a:p>
          <a:p>
            <a:pPr lvl="1"/>
            <a:r>
              <a:rPr lang="en-US" sz="1600" dirty="0" smtClean="0"/>
              <a:t>Business closures – fewer responses and reduced business contact for validating data.</a:t>
            </a:r>
          </a:p>
          <a:p>
            <a:pPr marL="457200" lvl="1"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r>
              <a:rPr lang="en-US" sz="1300" dirty="0"/>
              <a:t>*median value achieved at QES database closure of quarter 1, quarter 2, quarter 3 and quarter 4 2019</a:t>
            </a:r>
            <a:r>
              <a:rPr lang="en-US" sz="1300" dirty="0" smtClean="0"/>
              <a:t>.</a:t>
            </a:r>
          </a:p>
          <a:p>
            <a:pPr marL="0" indent="0">
              <a:buNone/>
            </a:pPr>
            <a:endParaRPr lang="en-US" sz="1300" dirty="0" smtClean="0"/>
          </a:p>
          <a:p>
            <a:r>
              <a:rPr lang="en-US" sz="1800" dirty="0" smtClean="0"/>
              <a:t>As </a:t>
            </a:r>
            <a:r>
              <a:rPr lang="en-US" sz="1800" dirty="0"/>
              <a:t>a </a:t>
            </a:r>
            <a:r>
              <a:rPr lang="en-US" sz="1800" dirty="0" smtClean="0"/>
              <a:t>result:</a:t>
            </a:r>
          </a:p>
          <a:p>
            <a:pPr lvl="1"/>
            <a:r>
              <a:rPr lang="en-US" sz="1800" dirty="0" smtClean="0"/>
              <a:t>estimates for Q1 </a:t>
            </a:r>
            <a:r>
              <a:rPr lang="en-US" sz="1800" dirty="0"/>
              <a:t>and </a:t>
            </a:r>
            <a:r>
              <a:rPr lang="en-US" sz="1800" dirty="0" smtClean="0"/>
              <a:t>Q2 </a:t>
            </a:r>
            <a:r>
              <a:rPr lang="en-US" sz="1800" dirty="0"/>
              <a:t>2020 are likely to be subject to </a:t>
            </a:r>
            <a:r>
              <a:rPr lang="en-US" sz="1800" u="sng" dirty="0"/>
              <a:t>higher revisions than normal </a:t>
            </a:r>
            <a:r>
              <a:rPr lang="en-US" sz="1800" dirty="0"/>
              <a:t>over the coming </a:t>
            </a:r>
            <a:r>
              <a:rPr lang="en-US" sz="1800" dirty="0" smtClean="0"/>
              <a:t>quarters (late returns, mop up exercise).</a:t>
            </a:r>
          </a:p>
          <a:p>
            <a:pPr lvl="1"/>
            <a:r>
              <a:rPr lang="en-US" sz="1800" dirty="0" smtClean="0"/>
              <a:t>estimates </a:t>
            </a:r>
            <a:r>
              <a:rPr lang="en-US" sz="1800" dirty="0"/>
              <a:t>at </a:t>
            </a:r>
            <a:r>
              <a:rPr lang="en-US" sz="1800" u="sng" dirty="0"/>
              <a:t>lower industry levels </a:t>
            </a:r>
            <a:r>
              <a:rPr lang="en-US" sz="1800" dirty="0" smtClean="0"/>
              <a:t>(</a:t>
            </a:r>
            <a:r>
              <a:rPr lang="en-US" sz="1800" dirty="0"/>
              <a:t>e.g. 2 digit Standard Industrial Classification level), should be treated with </a:t>
            </a:r>
            <a:r>
              <a:rPr lang="en-US" sz="1800" u="sng" dirty="0"/>
              <a:t>caution</a:t>
            </a:r>
            <a:r>
              <a:rPr lang="en-US" sz="1800" dirty="0" smtClean="0"/>
              <a:t>.</a:t>
            </a:r>
          </a:p>
        </p:txBody>
      </p:sp>
      <p:pic>
        <p:nvPicPr>
          <p:cNvPr id="1026" name="Picture 2" descr="Red hazard warning attention sign or exclamation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76" t="19983" r="20256" b="26373"/>
          <a:stretch/>
        </p:blipFill>
        <p:spPr bwMode="auto">
          <a:xfrm rot="10800000" flipV="1">
            <a:off x="1807534" y="4673611"/>
            <a:ext cx="393406" cy="3788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d hazard warning attention sign or exclamation Vector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576" t="19983" r="20256" b="26373"/>
          <a:stretch/>
        </p:blipFill>
        <p:spPr bwMode="auto">
          <a:xfrm rot="10800000" flipV="1">
            <a:off x="1807534" y="5297557"/>
            <a:ext cx="393406" cy="3788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nvPr>
        </p:nvGraphicFramePr>
        <p:xfrm>
          <a:off x="1872487" y="2406798"/>
          <a:ext cx="7931889" cy="1112520"/>
        </p:xfrm>
        <a:graphic>
          <a:graphicData uri="http://schemas.openxmlformats.org/drawingml/2006/table">
            <a:tbl>
              <a:tblPr firstRow="1" bandRow="1">
                <a:tableStyleId>{5C22544A-7EE6-4342-B048-85BDC9FD1C3A}</a:tableStyleId>
              </a:tblPr>
              <a:tblGrid>
                <a:gridCol w="3976577"/>
                <a:gridCol w="2052084"/>
                <a:gridCol w="1903228"/>
              </a:tblGrid>
              <a:tr h="370840">
                <a:tc>
                  <a:txBody>
                    <a:bodyPr/>
                    <a:lstStyle/>
                    <a:p>
                      <a:endParaRPr lang="en-GB" dirty="0"/>
                    </a:p>
                  </a:txBody>
                  <a:tcPr/>
                </a:tc>
                <a:tc>
                  <a:txBody>
                    <a:bodyPr/>
                    <a:lstStyle/>
                    <a:p>
                      <a:pPr algn="ctr"/>
                      <a:r>
                        <a:rPr lang="en-GB" dirty="0" smtClean="0"/>
                        <a:t>Quarter 2 2020 </a:t>
                      </a:r>
                      <a:endParaRPr lang="en-GB" dirty="0"/>
                    </a:p>
                  </a:txBody>
                  <a:tcPr/>
                </a:tc>
                <a:tc>
                  <a:txBody>
                    <a:bodyPr/>
                    <a:lstStyle/>
                    <a:p>
                      <a:pPr algn="ctr"/>
                      <a:r>
                        <a:rPr lang="en-GB" dirty="0" smtClean="0"/>
                        <a:t>2019 (median*)</a:t>
                      </a:r>
                      <a:endParaRPr lang="en-GB" dirty="0"/>
                    </a:p>
                  </a:txBody>
                  <a:tcPr/>
                </a:tc>
              </a:tr>
              <a:tr h="370840">
                <a:tc>
                  <a:txBody>
                    <a:bodyPr/>
                    <a:lstStyle/>
                    <a:p>
                      <a:r>
                        <a:rPr lang="en-US" sz="1600" b="1" dirty="0" smtClean="0"/>
                        <a:t>Coverage</a:t>
                      </a:r>
                      <a:r>
                        <a:rPr lang="en-US" sz="1600" dirty="0" smtClean="0"/>
                        <a:t> response rate (returned employees)</a:t>
                      </a:r>
                      <a:endParaRPr lang="en-GB" sz="1600" dirty="0"/>
                    </a:p>
                  </a:txBody>
                  <a:tcPr/>
                </a:tc>
                <a:tc>
                  <a:txBody>
                    <a:bodyPr/>
                    <a:lstStyle/>
                    <a:p>
                      <a:pPr algn="ctr"/>
                      <a:r>
                        <a:rPr lang="en-GB" sz="1600" dirty="0" smtClean="0"/>
                        <a:t>62%</a:t>
                      </a:r>
                      <a:endParaRPr lang="en-GB" sz="1600" dirty="0"/>
                    </a:p>
                  </a:txBody>
                  <a:tcPr/>
                </a:tc>
                <a:tc>
                  <a:txBody>
                    <a:bodyPr/>
                    <a:lstStyle/>
                    <a:p>
                      <a:pPr algn="ctr"/>
                      <a:r>
                        <a:rPr lang="en-GB" sz="1600" dirty="0" smtClean="0"/>
                        <a:t>77%</a:t>
                      </a:r>
                      <a:endParaRPr lang="en-GB" sz="1600" dirty="0"/>
                    </a:p>
                  </a:txBody>
                  <a:tcPr/>
                </a:tc>
              </a:tr>
              <a:tr h="370840">
                <a:tc>
                  <a:txBody>
                    <a:bodyPr/>
                    <a:lstStyle/>
                    <a:p>
                      <a:r>
                        <a:rPr lang="en-US" sz="1600" b="1" dirty="0" smtClean="0"/>
                        <a:t>Form </a:t>
                      </a:r>
                      <a:r>
                        <a:rPr lang="en-US" sz="1600" dirty="0" smtClean="0"/>
                        <a:t>response rate (returned forms)</a:t>
                      </a:r>
                      <a:endParaRPr lang="en-GB" sz="1600" dirty="0"/>
                    </a:p>
                  </a:txBody>
                  <a:tcPr/>
                </a:tc>
                <a:tc>
                  <a:txBody>
                    <a:bodyPr/>
                    <a:lstStyle/>
                    <a:p>
                      <a:pPr algn="ctr"/>
                      <a:r>
                        <a:rPr lang="en-GB" sz="1600" dirty="0" smtClean="0"/>
                        <a:t>54%</a:t>
                      </a:r>
                      <a:endParaRPr lang="en-GB" sz="1600" dirty="0"/>
                    </a:p>
                  </a:txBody>
                  <a:tcPr/>
                </a:tc>
                <a:tc>
                  <a:txBody>
                    <a:bodyPr/>
                    <a:lstStyle/>
                    <a:p>
                      <a:pPr algn="ctr"/>
                      <a:r>
                        <a:rPr lang="en-GB" sz="1600" dirty="0" smtClean="0"/>
                        <a:t>74%</a:t>
                      </a:r>
                      <a:endParaRPr lang="en-GB" sz="1600" dirty="0"/>
                    </a:p>
                  </a:txBody>
                  <a:tcPr/>
                </a:tc>
              </a:tr>
            </a:tbl>
          </a:graphicData>
        </a:graphic>
      </p:graphicFrame>
    </p:spTree>
    <p:extLst>
      <p:ext uri="{BB962C8B-B14F-4D97-AF65-F5344CB8AC3E}">
        <p14:creationId xmlns:p14="http://schemas.microsoft.com/office/powerpoint/2010/main" val="26022935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456532"/>
            <a:ext cx="8489302" cy="1076738"/>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637303" y="1318661"/>
            <a:ext cx="9672266" cy="5539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t>Key results from Q2 2020</a:t>
            </a:r>
          </a:p>
          <a:p>
            <a:pPr lvl="1"/>
            <a:endParaRPr lang="en-GB" sz="1600" dirty="0" smtClean="0"/>
          </a:p>
          <a:p>
            <a:endParaRPr lang="en-US" sz="2000" dirty="0" smtClean="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7520" y="1733122"/>
            <a:ext cx="6902394" cy="4882382"/>
          </a:xfrm>
          <a:prstGeom prst="rect">
            <a:avLst/>
          </a:prstGeom>
        </p:spPr>
      </p:pic>
    </p:spTree>
    <p:extLst>
      <p:ext uri="{BB962C8B-B14F-4D97-AF65-F5344CB8AC3E}">
        <p14:creationId xmlns:p14="http://schemas.microsoft.com/office/powerpoint/2010/main" val="42833891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457200"/>
            <a:ext cx="8489302" cy="1076738"/>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630711" y="1318661"/>
            <a:ext cx="9678857" cy="5539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t>Key results from Q2 2020</a:t>
            </a:r>
          </a:p>
          <a:p>
            <a:pPr lvl="1"/>
            <a:endParaRPr lang="en-GB" sz="1600" dirty="0" smtClean="0"/>
          </a:p>
          <a:p>
            <a:endParaRPr lang="en-US" sz="2000" dirty="0" smtClean="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2118" y="1735709"/>
            <a:ext cx="6901226" cy="4881600"/>
          </a:xfrm>
          <a:prstGeom prst="rect">
            <a:avLst/>
          </a:prstGeom>
        </p:spPr>
      </p:pic>
    </p:spTree>
    <p:extLst>
      <p:ext uri="{BB962C8B-B14F-4D97-AF65-F5344CB8AC3E}">
        <p14:creationId xmlns:p14="http://schemas.microsoft.com/office/powerpoint/2010/main" val="5794853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457200"/>
            <a:ext cx="8489302" cy="1076738"/>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630017" y="1318661"/>
            <a:ext cx="9668919" cy="5539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t>Key results from Q2 2020</a:t>
            </a:r>
          </a:p>
          <a:p>
            <a:pPr lvl="1"/>
            <a:endParaRPr lang="en-GB" sz="1600" dirty="0" smtClean="0"/>
          </a:p>
          <a:p>
            <a:endParaRPr lang="en-US" sz="2000" dirty="0" smtClean="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2028" y="1733513"/>
            <a:ext cx="6901290" cy="4881600"/>
          </a:xfrm>
          <a:prstGeom prst="rect">
            <a:avLst/>
          </a:prstGeom>
        </p:spPr>
      </p:pic>
    </p:spTree>
    <p:extLst>
      <p:ext uri="{BB962C8B-B14F-4D97-AF65-F5344CB8AC3E}">
        <p14:creationId xmlns:p14="http://schemas.microsoft.com/office/powerpoint/2010/main" val="19643540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457200"/>
            <a:ext cx="8489302" cy="1076738"/>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630018" y="1318661"/>
            <a:ext cx="9668918" cy="5539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t>Key results from Q2 2020</a:t>
            </a:r>
          </a:p>
          <a:p>
            <a:pPr lvl="1"/>
            <a:endParaRPr lang="en-GB" sz="1600" dirty="0" smtClean="0"/>
          </a:p>
          <a:p>
            <a:endParaRPr lang="en-US" sz="2000" dirty="0" smtClean="0"/>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3999" y="1707628"/>
            <a:ext cx="6901289" cy="4881600"/>
          </a:xfrm>
          <a:prstGeom prst="rect">
            <a:avLst/>
          </a:prstGeom>
        </p:spPr>
      </p:pic>
    </p:spTree>
    <p:extLst>
      <p:ext uri="{BB962C8B-B14F-4D97-AF65-F5344CB8AC3E}">
        <p14:creationId xmlns:p14="http://schemas.microsoft.com/office/powerpoint/2010/main" val="31944699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392734"/>
            <a:ext cx="8489302" cy="1200831"/>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617044" y="1386038"/>
            <a:ext cx="8558314" cy="5471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t>Upcoming work</a:t>
            </a:r>
          </a:p>
          <a:p>
            <a:pPr marL="0" indent="0">
              <a:buNone/>
            </a:pPr>
            <a:endParaRPr lang="en-GB" sz="800" b="1" dirty="0" smtClean="0"/>
          </a:p>
          <a:p>
            <a:r>
              <a:rPr lang="en-GB" sz="1800" b="1" dirty="0"/>
              <a:t>Furloughed Employees Question</a:t>
            </a:r>
          </a:p>
          <a:p>
            <a:pPr marL="0" indent="0">
              <a:buNone/>
            </a:pPr>
            <a:r>
              <a:rPr lang="en-GB" sz="1600" dirty="0"/>
              <a:t>In response to the COVID-19 pandemic and the introduction of the </a:t>
            </a:r>
            <a:r>
              <a:rPr lang="en-US" sz="1600" dirty="0"/>
              <a:t>Coronavirus Job Retention Scheme (CJRS), from Q2 2020 QES added an additional question to the survey to ask businesses to provide the number of furloughed employees on the survey date. </a:t>
            </a:r>
            <a:endParaRPr lang="en-GB" sz="1600" dirty="0"/>
          </a:p>
          <a:p>
            <a:pPr marL="0" indent="0">
              <a:buNone/>
            </a:pPr>
            <a:r>
              <a:rPr lang="en-US" sz="1600" dirty="0"/>
              <a:t>We have been able to use this information to help in validating our survey data, however further work is needed before we could publish any new analysis. These data could potentially provide additional breakdowns to the Northern Ireland CJRS data provided by HMRC, such as estimates by Public/Private sector and further industry breakdowns.</a:t>
            </a:r>
            <a:endParaRPr lang="en-GB" sz="1600" dirty="0"/>
          </a:p>
          <a:p>
            <a:pPr marL="0" indent="0">
              <a:buNone/>
            </a:pPr>
            <a:endParaRPr lang="en-US" sz="1300" dirty="0"/>
          </a:p>
          <a:p>
            <a:pPr marL="0" indent="0">
              <a:buNone/>
            </a:pPr>
            <a:endParaRPr lang="en-US" sz="1300" dirty="0" smtClean="0"/>
          </a:p>
          <a:p>
            <a:pPr marL="0" indent="0">
              <a:buNone/>
            </a:pPr>
            <a:endParaRPr lang="en-US" sz="1300" dirty="0"/>
          </a:p>
          <a:p>
            <a:pPr marL="0" indent="0">
              <a:buNone/>
            </a:pPr>
            <a:endParaRPr lang="en-US" sz="1300" dirty="0" smtClean="0"/>
          </a:p>
          <a:p>
            <a:pPr marL="0" indent="0">
              <a:buNone/>
            </a:pPr>
            <a:endParaRPr lang="en-US" sz="1300" dirty="0" smtClean="0"/>
          </a:p>
          <a:p>
            <a:pPr marL="914400" lvl="2" indent="0">
              <a:buNone/>
            </a:pPr>
            <a:endParaRPr lang="en-GB" sz="1400" b="1" dirty="0" smtClean="0"/>
          </a:p>
          <a:p>
            <a:pPr marL="914400" lvl="2" indent="0">
              <a:buNone/>
            </a:pPr>
            <a:endParaRPr lang="en-GB" sz="1400" b="1" dirty="0"/>
          </a:p>
          <a:p>
            <a:pPr lvl="2"/>
            <a:endParaRPr lang="en-GB" sz="1200" dirty="0" smtClean="0"/>
          </a:p>
          <a:p>
            <a:pPr lvl="2"/>
            <a:endParaRPr lang="en-GB" sz="1200" dirty="0" smtClean="0"/>
          </a:p>
          <a:p>
            <a:pPr lvl="1"/>
            <a:endParaRPr lang="en-GB" sz="1600" dirty="0" smtClean="0"/>
          </a:p>
          <a:p>
            <a:endParaRPr lang="en-US" sz="2000" dirty="0" smtClean="0"/>
          </a:p>
        </p:txBody>
      </p:sp>
      <p:pic>
        <p:nvPicPr>
          <p:cNvPr id="3" name="Picture 2"/>
          <p:cNvPicPr>
            <a:picLocks noChangeAspect="1"/>
          </p:cNvPicPr>
          <p:nvPr/>
        </p:nvPicPr>
        <p:blipFill rotWithShape="1">
          <a:blip r:embed="rId3"/>
          <a:srcRect l="14606" t="51649" r="24052" b="22246"/>
          <a:stretch/>
        </p:blipFill>
        <p:spPr>
          <a:xfrm>
            <a:off x="903945" y="4281508"/>
            <a:ext cx="9951901" cy="2382310"/>
          </a:xfrm>
          <a:prstGeom prst="rect">
            <a:avLst/>
          </a:prstGeom>
        </p:spPr>
      </p:pic>
    </p:spTree>
    <p:extLst>
      <p:ext uri="{BB962C8B-B14F-4D97-AF65-F5344CB8AC3E}">
        <p14:creationId xmlns:p14="http://schemas.microsoft.com/office/powerpoint/2010/main" val="36172488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392567"/>
            <a:ext cx="8489302" cy="1200831"/>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617044" y="1386038"/>
            <a:ext cx="8303133" cy="5471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t>Upcoming work</a:t>
            </a:r>
            <a:endParaRPr lang="en-GB" sz="800" b="1" dirty="0" smtClean="0"/>
          </a:p>
          <a:p>
            <a:pPr marL="914400" lvl="2" indent="0">
              <a:buNone/>
            </a:pPr>
            <a:endParaRPr lang="en-GB" sz="1400" b="1" dirty="0"/>
          </a:p>
          <a:p>
            <a:r>
              <a:rPr lang="en-GB" sz="1800" b="1" dirty="0" smtClean="0"/>
              <a:t>Improving Accessibility</a:t>
            </a:r>
          </a:p>
          <a:p>
            <a:pPr marL="0" indent="0">
              <a:buNone/>
            </a:pPr>
            <a:r>
              <a:rPr lang="en-GB" sz="1600" dirty="0" smtClean="0"/>
              <a:t>Work is underway to make the QES publication document and tables as accessible as possible for users. A review of all QES publication outputs is currently being undertaken with regards to ensuring correct document metadata; meaningful hyperlink text; sufficient colour contrast; and table formats that are easy to understand and manipulate by users for their own outputs.</a:t>
            </a:r>
          </a:p>
          <a:p>
            <a:pPr marL="0" indent="0">
              <a:buNone/>
            </a:pPr>
            <a:r>
              <a:rPr lang="en-GB" sz="1600" dirty="0" smtClean="0"/>
              <a:t>Various improvements will be made to the next publication documents (to be published in December 2020), however some of the improvements will take longer to implement and it is recognised that some users may use the web tables to produce their own outputs and therefore further consultation with key stakeholders will be required before making radical changes to table formats.</a:t>
            </a:r>
          </a:p>
          <a:p>
            <a:pPr lvl="2"/>
            <a:endParaRPr lang="en-GB" sz="1200" dirty="0" smtClean="0"/>
          </a:p>
          <a:p>
            <a:pPr lvl="2"/>
            <a:endParaRPr lang="en-GB" sz="1200" dirty="0" smtClean="0"/>
          </a:p>
          <a:p>
            <a:pPr lvl="1"/>
            <a:endParaRPr lang="en-GB" sz="1600" dirty="0" smtClean="0"/>
          </a:p>
          <a:p>
            <a:endParaRPr lang="en-US" sz="2000" dirty="0" smtClean="0"/>
          </a:p>
        </p:txBody>
      </p:sp>
    </p:spTree>
    <p:extLst>
      <p:ext uri="{BB962C8B-B14F-4D97-AF65-F5344CB8AC3E}">
        <p14:creationId xmlns:p14="http://schemas.microsoft.com/office/powerpoint/2010/main" val="10168813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200" y="392567"/>
            <a:ext cx="8489302" cy="1200831"/>
          </a:xfrm>
        </p:spPr>
        <p:txBody>
          <a:bodyPr>
            <a:normAutofit/>
          </a:bodyPr>
          <a:lstStyle/>
          <a:p>
            <a:r>
              <a:rPr lang="en-US" sz="4000" dirty="0" smtClean="0">
                <a:solidFill>
                  <a:srgbClr val="417ABD"/>
                </a:solidFill>
              </a:rPr>
              <a:t>Quarterly Employment Survey (QES)</a:t>
            </a:r>
            <a:endParaRPr lang="en-US" sz="4000" dirty="0">
              <a:solidFill>
                <a:srgbClr val="417ABD"/>
              </a:solidFill>
            </a:endParaRPr>
          </a:p>
        </p:txBody>
      </p:sp>
      <p:sp>
        <p:nvSpPr>
          <p:cNvPr id="7" name="Content Placeholder 2"/>
          <p:cNvSpPr txBox="1">
            <a:spLocks/>
          </p:cNvSpPr>
          <p:nvPr/>
        </p:nvSpPr>
        <p:spPr>
          <a:xfrm>
            <a:off x="1182414" y="1720176"/>
            <a:ext cx="9503303" cy="50421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E2B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E2B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B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B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t>Next publication</a:t>
            </a:r>
          </a:p>
          <a:p>
            <a:pPr marL="0" indent="0">
              <a:buNone/>
            </a:pPr>
            <a:r>
              <a:rPr lang="en-GB" sz="1800" dirty="0" smtClean="0"/>
              <a:t>Estimates from QES Q3 2020 will be published on </a:t>
            </a:r>
            <a:r>
              <a:rPr lang="en-GB" sz="1800" b="1" dirty="0" smtClean="0"/>
              <a:t>Tuesday 15</a:t>
            </a:r>
            <a:r>
              <a:rPr lang="en-GB" sz="1800" b="1" baseline="30000" dirty="0" smtClean="0"/>
              <a:t>th</a:t>
            </a:r>
            <a:r>
              <a:rPr lang="en-GB" sz="1800" b="1" dirty="0" smtClean="0"/>
              <a:t> December 2020 </a:t>
            </a:r>
            <a:r>
              <a:rPr lang="en-GB" sz="1800" dirty="0" smtClean="0"/>
              <a:t>on the QES website: </a:t>
            </a:r>
          </a:p>
          <a:p>
            <a:pPr marL="0" indent="0">
              <a:buNone/>
            </a:pPr>
            <a:r>
              <a:rPr lang="en-GB" sz="1600" dirty="0" smtClean="0">
                <a:hlinkClick r:id="rId3"/>
              </a:rPr>
              <a:t>https</a:t>
            </a:r>
            <a:r>
              <a:rPr lang="en-GB" sz="1600" dirty="0">
                <a:hlinkClick r:id="rId3"/>
              </a:rPr>
              <a:t>://</a:t>
            </a:r>
            <a:r>
              <a:rPr lang="en-GB" sz="1600" dirty="0" smtClean="0">
                <a:hlinkClick r:id="rId3"/>
              </a:rPr>
              <a:t>www.nisra.gov.uk/statistics/labour-market-and-social-welfare/quarterly-employment-survey</a:t>
            </a:r>
            <a:endParaRPr lang="en-GB" sz="1600" dirty="0" smtClean="0"/>
          </a:p>
          <a:p>
            <a:pPr marL="0" indent="0">
              <a:buNone/>
            </a:pPr>
            <a:endParaRPr lang="en-GB" sz="2400" b="1" dirty="0"/>
          </a:p>
          <a:p>
            <a:pPr marL="0" indent="0">
              <a:buNone/>
            </a:pPr>
            <a:r>
              <a:rPr lang="en-GB" sz="2400" b="1" dirty="0" smtClean="0"/>
              <a:t>Further Information</a:t>
            </a:r>
          </a:p>
          <a:p>
            <a:pPr marL="0" indent="0">
              <a:buNone/>
            </a:pPr>
            <a:r>
              <a:rPr lang="en-GB" sz="1800" dirty="0" smtClean="0"/>
              <a:t>Further information on the background and methodology of the QES, as well as the full publication document and a suite of accompanying tables (including breakdowns by </a:t>
            </a:r>
            <a:r>
              <a:rPr lang="en-US" sz="1800" dirty="0"/>
              <a:t>gender, working </a:t>
            </a:r>
            <a:r>
              <a:rPr lang="en-US" sz="1800" dirty="0" smtClean="0"/>
              <a:t>pattern, </a:t>
            </a:r>
            <a:r>
              <a:rPr lang="en-US" sz="1800" dirty="0"/>
              <a:t>public/private sector, and industrial activity at the two-digit SIC </a:t>
            </a:r>
            <a:r>
              <a:rPr lang="en-US" sz="1800" dirty="0" smtClean="0"/>
              <a:t>level) is available on the QES website:</a:t>
            </a:r>
          </a:p>
          <a:p>
            <a:pPr marL="0" indent="0">
              <a:buNone/>
            </a:pPr>
            <a:r>
              <a:rPr lang="en-GB" sz="1600" dirty="0">
                <a:hlinkClick r:id="rId3"/>
              </a:rPr>
              <a:t>https://www.nisra.gov.uk/statistics/labour-market-and-social-welfare/quarterly-employment-survey</a:t>
            </a:r>
            <a:endParaRPr lang="en-GB" sz="1600" dirty="0"/>
          </a:p>
          <a:p>
            <a:pPr marL="0" indent="0">
              <a:buNone/>
            </a:pPr>
            <a:endParaRPr lang="en-GB" sz="1900" dirty="0" smtClean="0"/>
          </a:p>
          <a:p>
            <a:pPr marL="0" indent="0">
              <a:buNone/>
            </a:pPr>
            <a:r>
              <a:rPr lang="en-GB" sz="1600" dirty="0" smtClean="0">
                <a:solidFill>
                  <a:schemeClr val="tx1"/>
                </a:solidFill>
              </a:rPr>
              <a:t>Contact: </a:t>
            </a:r>
            <a:r>
              <a:rPr lang="en-GB" sz="1600" dirty="0" smtClean="0"/>
              <a:t>	Lynda Kennedy</a:t>
            </a:r>
          </a:p>
          <a:p>
            <a:pPr marL="0" indent="0">
              <a:buNone/>
            </a:pPr>
            <a:r>
              <a:rPr lang="en-GB" sz="1600" dirty="0"/>
              <a:t>Email: </a:t>
            </a:r>
            <a:r>
              <a:rPr lang="en-GB" sz="1600" dirty="0" smtClean="0"/>
              <a:t>	</a:t>
            </a:r>
            <a:r>
              <a:rPr lang="en-GB" sz="1600" u="sng" dirty="0" smtClean="0">
                <a:hlinkClick r:id="rId4"/>
              </a:rPr>
              <a:t>Lynda.kennedy@nisra.gov.uk</a:t>
            </a:r>
            <a:r>
              <a:rPr lang="en-GB" sz="1600" dirty="0" smtClean="0"/>
              <a:t> </a:t>
            </a:r>
            <a:endParaRPr lang="en-GB" sz="1600" b="1" dirty="0" smtClean="0"/>
          </a:p>
          <a:p>
            <a:pPr marL="914400" lvl="2" indent="0">
              <a:buNone/>
            </a:pPr>
            <a:endParaRPr lang="en-GB" sz="1200" dirty="0" smtClean="0"/>
          </a:p>
          <a:p>
            <a:pPr lvl="1"/>
            <a:endParaRPr lang="en-GB" sz="1600" dirty="0" smtClean="0"/>
          </a:p>
          <a:p>
            <a:endParaRPr lang="en-US" sz="2000" dirty="0" smtClean="0"/>
          </a:p>
        </p:txBody>
      </p:sp>
    </p:spTree>
    <p:extLst>
      <p:ext uri="{BB962C8B-B14F-4D97-AF65-F5344CB8AC3E}">
        <p14:creationId xmlns:p14="http://schemas.microsoft.com/office/powerpoint/2010/main" val="2290484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28057" y="4357234"/>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GB" dirty="0"/>
          </a:p>
        </p:txBody>
      </p:sp>
      <p:sp>
        <p:nvSpPr>
          <p:cNvPr id="5" name="Title 4"/>
          <p:cNvSpPr>
            <a:spLocks noGrp="1"/>
          </p:cNvSpPr>
          <p:nvPr>
            <p:ph type="ctrTitle"/>
          </p:nvPr>
        </p:nvSpPr>
        <p:spPr>
          <a:xfrm>
            <a:off x="1595718" y="4357234"/>
            <a:ext cx="9144000" cy="843362"/>
          </a:xfrm>
        </p:spPr>
        <p:txBody>
          <a:bodyPr>
            <a:noAutofit/>
          </a:bodyPr>
          <a:lstStyle/>
          <a:p>
            <a:r>
              <a:rPr lang="en-GB" dirty="0" smtClean="0"/>
              <a:t/>
            </a:r>
            <a:br>
              <a:rPr lang="en-GB" dirty="0" smtClean="0"/>
            </a:br>
            <a:r>
              <a:rPr lang="en-GB" dirty="0" smtClean="0"/>
              <a:t>Redundancy Statistics</a:t>
            </a:r>
            <a:r>
              <a:rPr lang="en-GB" dirty="0"/>
              <a:t/>
            </a:r>
            <a:br>
              <a:rPr lang="en-GB" dirty="0"/>
            </a:br>
            <a:r>
              <a:rPr lang="en-GB" dirty="0"/>
              <a:t/>
            </a:r>
            <a:br>
              <a:rPr lang="en-GB" dirty="0"/>
            </a:br>
            <a:endParaRPr lang="en-GB" dirty="0"/>
          </a:p>
        </p:txBody>
      </p:sp>
      <p:sp>
        <p:nvSpPr>
          <p:cNvPr id="6" name="Title 1"/>
          <p:cNvSpPr txBox="1">
            <a:spLocks/>
          </p:cNvSpPr>
          <p:nvPr/>
        </p:nvSpPr>
        <p:spPr>
          <a:xfrm>
            <a:off x="909918" y="4722332"/>
            <a:ext cx="10515599" cy="25007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sz="4300" dirty="0" smtClean="0"/>
              <a:t/>
            </a:r>
            <a:br>
              <a:rPr lang="en-GB" sz="4300" dirty="0" smtClean="0"/>
            </a:br>
            <a:r>
              <a:rPr lang="en-GB" sz="4300" dirty="0" smtClean="0"/>
              <a:t>		</a:t>
            </a:r>
            <a:br>
              <a:rPr lang="en-GB" sz="4300" dirty="0" smtClean="0"/>
            </a:br>
            <a:r>
              <a:rPr lang="en-GB" sz="4300" i="1" dirty="0" smtClean="0"/>
              <a:t/>
            </a:r>
            <a:br>
              <a:rPr lang="en-GB" sz="4300" i="1" dirty="0" smtClean="0"/>
            </a:br>
            <a:endParaRPr lang="en-GB" sz="4300" dirty="0"/>
          </a:p>
        </p:txBody>
      </p:sp>
    </p:spTree>
    <p:extLst>
      <p:ext uri="{BB962C8B-B14F-4D97-AF65-F5344CB8AC3E}">
        <p14:creationId xmlns:p14="http://schemas.microsoft.com/office/powerpoint/2010/main" val="41523545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Collective Redundancies</a:t>
            </a:r>
            <a:endParaRPr lang="en-GB" dirty="0"/>
          </a:p>
        </p:txBody>
      </p:sp>
      <p:sp>
        <p:nvSpPr>
          <p:cNvPr id="3" name="Content Placeholder 2"/>
          <p:cNvSpPr>
            <a:spLocks noGrp="1"/>
          </p:cNvSpPr>
          <p:nvPr>
            <p:ph idx="1"/>
          </p:nvPr>
        </p:nvSpPr>
        <p:spPr/>
        <p:txBody>
          <a:bodyPr>
            <a:normAutofit/>
          </a:bodyPr>
          <a:lstStyle/>
          <a:p>
            <a:pPr marL="0" indent="0">
              <a:buNone/>
            </a:pPr>
            <a:r>
              <a:rPr lang="en-GB" i="1" dirty="0" smtClean="0"/>
              <a:t>Under </a:t>
            </a:r>
            <a:r>
              <a:rPr lang="en-GB" i="1" dirty="0"/>
              <a:t>the Employment Rights (Northern Ireland) Order 1996 (Amended 8 October 2006) companies </a:t>
            </a:r>
            <a:r>
              <a:rPr lang="en-GB" i="1" dirty="0" smtClean="0"/>
              <a:t>are </a:t>
            </a:r>
            <a:r>
              <a:rPr lang="en-GB" i="1" dirty="0"/>
              <a:t>legally required to notify the Department of impending redundancies of 20 or more employees. </a:t>
            </a:r>
            <a:endParaRPr lang="en-GB" i="1" dirty="0" smtClean="0"/>
          </a:p>
          <a:p>
            <a:pPr marL="0" indent="0">
              <a:buNone/>
            </a:pPr>
            <a:endParaRPr lang="en-GB" i="1" dirty="0"/>
          </a:p>
          <a:p>
            <a:pPr marL="0" indent="0">
              <a:buNone/>
            </a:pPr>
            <a:r>
              <a:rPr lang="en-GB" dirty="0"/>
              <a:t>Employers are required by law to notify the Department of proposals to make 20 to 99 redundancies at least 30 days before the first dismissal, and, for 100 or more redundancies, 90 days before the first dismissal. </a:t>
            </a:r>
            <a:endParaRPr lang="en-GB" i="1" dirty="0" smtClean="0"/>
          </a:p>
          <a:p>
            <a:pPr marL="0" indent="0">
              <a:buNone/>
            </a:pPr>
            <a:endParaRPr lang="en-GB" dirty="0" smtClean="0"/>
          </a:p>
          <a:p>
            <a:pPr marL="0" indent="0">
              <a:buNone/>
            </a:pPr>
            <a:endParaRPr lang="en-GB" dirty="0" smtClean="0"/>
          </a:p>
        </p:txBody>
      </p:sp>
    </p:spTree>
    <p:extLst>
      <p:ext uri="{BB962C8B-B14F-4D97-AF65-F5344CB8AC3E}">
        <p14:creationId xmlns:p14="http://schemas.microsoft.com/office/powerpoint/2010/main" val="3619430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28057" y="4357234"/>
            <a:ext cx="9144000" cy="2387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GB" dirty="0"/>
          </a:p>
        </p:txBody>
      </p:sp>
      <p:sp>
        <p:nvSpPr>
          <p:cNvPr id="4" name="Title 1"/>
          <p:cNvSpPr txBox="1">
            <a:spLocks/>
          </p:cNvSpPr>
          <p:nvPr/>
        </p:nvSpPr>
        <p:spPr>
          <a:xfrm>
            <a:off x="1160060" y="4090000"/>
            <a:ext cx="9579659" cy="2387600"/>
          </a:xfrm>
          <a:prstGeom prst="rect">
            <a:avLst/>
          </a:prstGeom>
        </p:spPr>
        <p:txBody>
          <a:bodyPr vert="horz" lIns="91440" tIns="45720" rIns="91440" bIns="45720" rtlCol="0" anchor="b">
            <a:normAutofit fontScale="825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sz="7200" dirty="0" smtClean="0"/>
              <a:t/>
            </a:r>
            <a:br>
              <a:rPr lang="en-GB" sz="7200" dirty="0" smtClean="0"/>
            </a:br>
            <a:r>
              <a:rPr lang="en-GB" dirty="0" smtClean="0"/>
              <a:t>		</a:t>
            </a:r>
            <a:br>
              <a:rPr lang="en-GB" dirty="0" smtClean="0"/>
            </a:br>
            <a:r>
              <a:rPr lang="en-GB" i="1" dirty="0" smtClean="0"/>
              <a:t/>
            </a:r>
            <a:br>
              <a:rPr lang="en-GB" i="1" dirty="0" smtClean="0"/>
            </a:br>
            <a:endParaRPr lang="en-GB" dirty="0"/>
          </a:p>
        </p:txBody>
      </p:sp>
      <p:sp>
        <p:nvSpPr>
          <p:cNvPr id="5" name="Title 4"/>
          <p:cNvSpPr>
            <a:spLocks noGrp="1"/>
          </p:cNvSpPr>
          <p:nvPr>
            <p:ph type="ctrTitle"/>
          </p:nvPr>
        </p:nvSpPr>
        <p:spPr>
          <a:xfrm>
            <a:off x="1461888" y="2038964"/>
            <a:ext cx="9144000" cy="2387600"/>
          </a:xfrm>
        </p:spPr>
        <p:txBody>
          <a:bodyPr>
            <a:normAutofit/>
          </a:bodyPr>
          <a:lstStyle/>
          <a:p>
            <a:r>
              <a:rPr lang="en-GB" sz="6700" dirty="0" smtClean="0"/>
              <a:t>Labour Force Survey</a:t>
            </a:r>
            <a:r>
              <a:rPr lang="en-GB" dirty="0"/>
              <a:t/>
            </a:r>
            <a:br>
              <a:rPr lang="en-GB" dirty="0"/>
            </a:br>
            <a:endParaRPr lang="en-GB" dirty="0"/>
          </a:p>
        </p:txBody>
      </p:sp>
      <p:sp>
        <p:nvSpPr>
          <p:cNvPr id="6" name="Title 1"/>
          <p:cNvSpPr txBox="1">
            <a:spLocks/>
          </p:cNvSpPr>
          <p:nvPr/>
        </p:nvSpPr>
        <p:spPr>
          <a:xfrm>
            <a:off x="909918" y="4722332"/>
            <a:ext cx="10515599" cy="25007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sz="4300" dirty="0" smtClean="0"/>
              <a:t/>
            </a:r>
            <a:br>
              <a:rPr lang="en-GB" sz="4300" dirty="0" smtClean="0"/>
            </a:br>
            <a:r>
              <a:rPr lang="en-GB" sz="4300" dirty="0" smtClean="0"/>
              <a:t>		</a:t>
            </a:r>
            <a:br>
              <a:rPr lang="en-GB" sz="4300" dirty="0" smtClean="0"/>
            </a:br>
            <a:r>
              <a:rPr lang="en-GB" sz="4300" i="1" dirty="0" smtClean="0"/>
              <a:t>Economic and Labour Market </a:t>
            </a:r>
          </a:p>
          <a:p>
            <a:r>
              <a:rPr lang="en-GB" sz="4300" i="1" dirty="0" smtClean="0"/>
              <a:t>Statistics, </a:t>
            </a:r>
            <a:r>
              <a:rPr lang="en-GB" sz="4300" i="1" smtClean="0"/>
              <a:t>Carly Gordon</a:t>
            </a:r>
            <a:r>
              <a:rPr lang="en-GB" sz="4300" i="1" dirty="0" smtClean="0"/>
              <a:t/>
            </a:r>
            <a:br>
              <a:rPr lang="en-GB" sz="4300" i="1" dirty="0" smtClean="0"/>
            </a:br>
            <a:endParaRPr lang="en-GB" sz="4300" dirty="0"/>
          </a:p>
        </p:txBody>
      </p:sp>
    </p:spTree>
    <p:extLst>
      <p:ext uri="{BB962C8B-B14F-4D97-AF65-F5344CB8AC3E}">
        <p14:creationId xmlns:p14="http://schemas.microsoft.com/office/powerpoint/2010/main" val="6680916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Redundancy Statistics</a:t>
            </a:r>
            <a:endParaRPr lang="en-GB" dirty="0"/>
          </a:p>
        </p:txBody>
      </p:sp>
      <p:sp>
        <p:nvSpPr>
          <p:cNvPr id="3" name="Content Placeholder 2"/>
          <p:cNvSpPr>
            <a:spLocks noGrp="1"/>
          </p:cNvSpPr>
          <p:nvPr>
            <p:ph idx="1"/>
          </p:nvPr>
        </p:nvSpPr>
        <p:spPr/>
        <p:txBody>
          <a:bodyPr>
            <a:normAutofit/>
          </a:bodyPr>
          <a:lstStyle/>
          <a:p>
            <a:r>
              <a:rPr lang="en-GB" dirty="0" smtClean="0"/>
              <a:t>Produce two headline statistics </a:t>
            </a:r>
          </a:p>
          <a:p>
            <a:pPr lvl="1"/>
            <a:r>
              <a:rPr lang="en-GB" dirty="0" smtClean="0"/>
              <a:t>Proposed redundancies</a:t>
            </a:r>
          </a:p>
          <a:p>
            <a:pPr lvl="1"/>
            <a:r>
              <a:rPr lang="en-GB" dirty="0" smtClean="0"/>
              <a:t>Confirmed redundancies</a:t>
            </a:r>
          </a:p>
          <a:p>
            <a:pPr marL="0" indent="0">
              <a:buNone/>
            </a:pPr>
            <a:endParaRPr lang="en-GB" dirty="0"/>
          </a:p>
          <a:p>
            <a:r>
              <a:rPr lang="en-GB" dirty="0" smtClean="0"/>
              <a:t>Limitations</a:t>
            </a:r>
          </a:p>
          <a:p>
            <a:pPr lvl="1"/>
            <a:r>
              <a:rPr lang="en-GB" dirty="0" smtClean="0"/>
              <a:t>Companies </a:t>
            </a:r>
            <a:r>
              <a:rPr lang="en-GB" dirty="0"/>
              <a:t>who propose less than 20 redundancies are not required to notify the Department, therefore the figures provided are likely to be an underestimate of total job </a:t>
            </a:r>
            <a:r>
              <a:rPr lang="en-GB" dirty="0" smtClean="0"/>
              <a:t>losses</a:t>
            </a:r>
          </a:p>
          <a:p>
            <a:pPr lvl="1"/>
            <a:r>
              <a:rPr lang="en-GB" dirty="0" smtClean="0"/>
              <a:t>Proposed is a more timely indicator than confirmed. Not all proposed redundancies take place. Confirmed provides a better indication of real job losses.</a:t>
            </a:r>
          </a:p>
        </p:txBody>
      </p:sp>
    </p:spTree>
    <p:extLst>
      <p:ext uri="{BB962C8B-B14F-4D97-AF65-F5344CB8AC3E}">
        <p14:creationId xmlns:p14="http://schemas.microsoft.com/office/powerpoint/2010/main" val="22644141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4140" y="2408696"/>
            <a:ext cx="5778500" cy="1200831"/>
          </a:xfrm>
        </p:spPr>
        <p:txBody>
          <a:bodyPr>
            <a:noAutofit/>
          </a:bodyPr>
          <a:lstStyle/>
          <a:p>
            <a:r>
              <a:rPr lang="en-GB" sz="6600" b="1" u="dbl" dirty="0" smtClean="0"/>
              <a:t>Redundancies</a:t>
            </a:r>
            <a:endParaRPr lang="en-GB" sz="6600" b="1" u="dbl" dirty="0"/>
          </a:p>
        </p:txBody>
      </p:sp>
      <p:grpSp>
        <p:nvGrpSpPr>
          <p:cNvPr id="10" name="Group 9"/>
          <p:cNvGrpSpPr/>
          <p:nvPr/>
        </p:nvGrpSpPr>
        <p:grpSpPr>
          <a:xfrm rot="20298594">
            <a:off x="7206027" y="3217038"/>
            <a:ext cx="2977256" cy="2749224"/>
            <a:chOff x="5588001" y="2926823"/>
            <a:chExt cx="3022600" cy="2593444"/>
          </a:xfrm>
        </p:grpSpPr>
        <p:cxnSp>
          <p:nvCxnSpPr>
            <p:cNvPr id="7" name="Straight Connector 6"/>
            <p:cNvCxnSpPr/>
            <p:nvPr/>
          </p:nvCxnSpPr>
          <p:spPr>
            <a:xfrm rot="1301406" flipV="1">
              <a:off x="6209541" y="2926823"/>
              <a:ext cx="982049" cy="1399274"/>
            </a:xfrm>
            <a:prstGeom prst="line">
              <a:avLst/>
            </a:prstGeom>
            <a:ln w="476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301406" flipH="1" flipV="1">
              <a:off x="7227756" y="3277960"/>
              <a:ext cx="1330309" cy="804202"/>
            </a:xfrm>
            <a:prstGeom prst="line">
              <a:avLst/>
            </a:prstGeom>
            <a:ln w="476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5588001" y="4097867"/>
              <a:ext cx="3022600" cy="1422400"/>
            </a:xfrm>
            <a:prstGeom prst="roundRect">
              <a:avLst/>
            </a:prstGeom>
            <a:solidFill>
              <a:srgbClr val="417ABD"/>
            </a:solidFill>
            <a:ln w="114300" cmpd="thickThin">
              <a:solidFill>
                <a:srgbClr val="1E2B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solidFill>
                    <a:srgbClr val="CCD607"/>
                  </a:solidFill>
                  <a:latin typeface="Stencil" panose="040409050D0802020404" pitchFamily="82" charset="0"/>
                </a:rPr>
                <a:t>UNDER REVIEW</a:t>
              </a:r>
              <a:endParaRPr lang="en-GB" sz="3600" dirty="0">
                <a:solidFill>
                  <a:srgbClr val="CCD607"/>
                </a:solidFill>
                <a:latin typeface="Stencil" panose="040409050D0802020404" pitchFamily="82" charset="0"/>
              </a:endParaRPr>
            </a:p>
          </p:txBody>
        </p:sp>
      </p:grpSp>
      <p:sp>
        <p:nvSpPr>
          <p:cNvPr id="11" name="Oval 10"/>
          <p:cNvSpPr/>
          <p:nvPr/>
        </p:nvSpPr>
        <p:spPr>
          <a:xfrm rot="20298594">
            <a:off x="8486661" y="3252953"/>
            <a:ext cx="272354" cy="306811"/>
          </a:xfrm>
          <a:prstGeom prst="ellipse">
            <a:avLst/>
          </a:prstGeom>
          <a:solidFill>
            <a:srgbClr val="417ABD"/>
          </a:solidFill>
          <a:ln w="34925" cmpd="thickThin">
            <a:solidFill>
              <a:srgbClr val="1E2B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3482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remove" nodeType="withEffect">
                                  <p:stCondLst>
                                    <p:cond delay="0"/>
                                  </p:stCondLst>
                                  <p:endCondLst>
                                    <p:cond evt="onNext" delay="0">
                                      <p:tgtEl>
                                        <p:sldTgt/>
                                      </p:tgtEl>
                                    </p:cond>
                                  </p:endCondLst>
                                  <p:childTnLst>
                                    <p:animRot by="120000">
                                      <p:cBhvr>
                                        <p:cTn id="6" dur="300" fill="hold">
                                          <p:stCondLst>
                                            <p:cond delay="0"/>
                                          </p:stCondLst>
                                        </p:cTn>
                                        <p:tgtEl>
                                          <p:spTgt spid="10"/>
                                        </p:tgtEl>
                                        <p:attrNameLst>
                                          <p:attrName>r</p:attrName>
                                        </p:attrNameLst>
                                      </p:cBhvr>
                                    </p:animRot>
                                    <p:animRot by="-240000">
                                      <p:cBhvr>
                                        <p:cTn id="7" dur="600" fill="hold">
                                          <p:stCondLst>
                                            <p:cond delay="600"/>
                                          </p:stCondLst>
                                        </p:cTn>
                                        <p:tgtEl>
                                          <p:spTgt spid="10"/>
                                        </p:tgtEl>
                                        <p:attrNameLst>
                                          <p:attrName>r</p:attrName>
                                        </p:attrNameLst>
                                      </p:cBhvr>
                                    </p:animRot>
                                    <p:animRot by="240000">
                                      <p:cBhvr>
                                        <p:cTn id="8" dur="600" fill="hold">
                                          <p:stCondLst>
                                            <p:cond delay="1200"/>
                                          </p:stCondLst>
                                        </p:cTn>
                                        <p:tgtEl>
                                          <p:spTgt spid="10"/>
                                        </p:tgtEl>
                                        <p:attrNameLst>
                                          <p:attrName>r</p:attrName>
                                        </p:attrNameLst>
                                      </p:cBhvr>
                                    </p:animRot>
                                    <p:animRot by="-240000">
                                      <p:cBhvr>
                                        <p:cTn id="9" dur="600" fill="hold">
                                          <p:stCondLst>
                                            <p:cond delay="1800"/>
                                          </p:stCondLst>
                                        </p:cTn>
                                        <p:tgtEl>
                                          <p:spTgt spid="10"/>
                                        </p:tgtEl>
                                        <p:attrNameLst>
                                          <p:attrName>r</p:attrName>
                                        </p:attrNameLst>
                                      </p:cBhvr>
                                    </p:animRot>
                                    <p:animRot by="120000">
                                      <p:cBhvr>
                                        <p:cTn id="10" dur="600" fill="hold">
                                          <p:stCondLst>
                                            <p:cond delay="24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549" y="2821323"/>
            <a:ext cx="2455466" cy="251462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9397" y="3793855"/>
            <a:ext cx="1911282" cy="186268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1864" y="1320423"/>
            <a:ext cx="1884737" cy="1862683"/>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3341" y="256032"/>
            <a:ext cx="1101642" cy="1064391"/>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4157" y="692230"/>
            <a:ext cx="1088369" cy="1064391"/>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44151" y="1719568"/>
            <a:ext cx="1088369" cy="1064391"/>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50884" y="2729464"/>
            <a:ext cx="1101642" cy="1064391"/>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21529" y="5201100"/>
            <a:ext cx="1041637" cy="1067043"/>
          </a:xfrm>
          <a:prstGeom prst="rect">
            <a:avLst/>
          </a:prstGeom>
        </p:spPr>
      </p:pic>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88091" y="4191674"/>
            <a:ext cx="1054340" cy="1067043"/>
          </a:xfrm>
          <a:prstGeom prst="rect">
            <a:avLst/>
          </a:prstGeom>
        </p:spPr>
      </p:pic>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45996" y="3190458"/>
            <a:ext cx="1105152" cy="1067043"/>
          </a:xfrm>
          <a:prstGeom prst="rect">
            <a:avLst/>
          </a:prstGeom>
        </p:spPr>
      </p:pic>
    </p:spTree>
    <p:extLst>
      <p:ext uri="{BB962C8B-B14F-4D97-AF65-F5344CB8AC3E}">
        <p14:creationId xmlns:p14="http://schemas.microsoft.com/office/powerpoint/2010/main" val="259423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90"/>
                                          </p:val>
                                        </p:tav>
                                        <p:tav tm="100000">
                                          <p:val>
                                            <p:fltVal val="0"/>
                                          </p:val>
                                        </p:tav>
                                      </p:tavLst>
                                    </p:anim>
                                    <p:animEffect transition="in" filter="fade">
                                      <p:cBhvr>
                                        <p:cTn id="10" dur="1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500" fill="hold"/>
                                        <p:tgtEl>
                                          <p:spTgt spid="11"/>
                                        </p:tgtEl>
                                        <p:attrNameLst>
                                          <p:attrName>ppt_w</p:attrName>
                                        </p:attrNameLst>
                                      </p:cBhvr>
                                      <p:tavLst>
                                        <p:tav tm="0">
                                          <p:val>
                                            <p:fltVal val="0"/>
                                          </p:val>
                                        </p:tav>
                                        <p:tav tm="100000">
                                          <p:val>
                                            <p:strVal val="#ppt_w"/>
                                          </p:val>
                                        </p:tav>
                                      </p:tavLst>
                                    </p:anim>
                                    <p:anim calcmode="lin" valueType="num">
                                      <p:cBhvr>
                                        <p:cTn id="16" dur="1500" fill="hold"/>
                                        <p:tgtEl>
                                          <p:spTgt spid="11"/>
                                        </p:tgtEl>
                                        <p:attrNameLst>
                                          <p:attrName>ppt_h</p:attrName>
                                        </p:attrNameLst>
                                      </p:cBhvr>
                                      <p:tavLst>
                                        <p:tav tm="0">
                                          <p:val>
                                            <p:fltVal val="0"/>
                                          </p:val>
                                        </p:tav>
                                        <p:tav tm="100000">
                                          <p:val>
                                            <p:strVal val="#ppt_h"/>
                                          </p:val>
                                        </p:tav>
                                      </p:tavLst>
                                    </p:anim>
                                    <p:anim calcmode="lin" valueType="num">
                                      <p:cBhvr>
                                        <p:cTn id="17" dur="1500" fill="hold"/>
                                        <p:tgtEl>
                                          <p:spTgt spid="11"/>
                                        </p:tgtEl>
                                        <p:attrNameLst>
                                          <p:attrName>style.rotation</p:attrName>
                                        </p:attrNameLst>
                                      </p:cBhvr>
                                      <p:tavLst>
                                        <p:tav tm="0">
                                          <p:val>
                                            <p:fltVal val="90"/>
                                          </p:val>
                                        </p:tav>
                                        <p:tav tm="100000">
                                          <p:val>
                                            <p:fltVal val="0"/>
                                          </p:val>
                                        </p:tav>
                                      </p:tavLst>
                                    </p:anim>
                                    <p:animEffect transition="in" filter="fade">
                                      <p:cBhvr>
                                        <p:cTn id="18" dur="1500"/>
                                        <p:tgtEl>
                                          <p:spTgt spid="11"/>
                                        </p:tgtEl>
                                      </p:cBhvr>
                                    </p:animEffect>
                                  </p:childTnLst>
                                </p:cTn>
                              </p:par>
                            </p:childTnLst>
                          </p:cTn>
                        </p:par>
                        <p:par>
                          <p:cTn id="19" fill="hold">
                            <p:stCondLst>
                              <p:cond delay="1500"/>
                            </p:stCondLst>
                            <p:childTnLst>
                              <p:par>
                                <p:cTn id="20" presetID="31" presetClass="entr" presetSubtype="0" fill="hold" nodeType="afterEffect">
                                  <p:stCondLst>
                                    <p:cond delay="1750"/>
                                  </p:stCondLst>
                                  <p:childTnLst>
                                    <p:set>
                                      <p:cBhvr>
                                        <p:cTn id="21" dur="1" fill="hold">
                                          <p:stCondLst>
                                            <p:cond delay="0"/>
                                          </p:stCondLst>
                                        </p:cTn>
                                        <p:tgtEl>
                                          <p:spTgt spid="7"/>
                                        </p:tgtEl>
                                        <p:attrNameLst>
                                          <p:attrName>style.visibility</p:attrName>
                                        </p:attrNameLst>
                                      </p:cBhvr>
                                      <p:to>
                                        <p:strVal val="visible"/>
                                      </p:to>
                                    </p:set>
                                    <p:anim calcmode="lin" valueType="num">
                                      <p:cBhvr>
                                        <p:cTn id="22" dur="1500" fill="hold"/>
                                        <p:tgtEl>
                                          <p:spTgt spid="7"/>
                                        </p:tgtEl>
                                        <p:attrNameLst>
                                          <p:attrName>ppt_w</p:attrName>
                                        </p:attrNameLst>
                                      </p:cBhvr>
                                      <p:tavLst>
                                        <p:tav tm="0">
                                          <p:val>
                                            <p:fltVal val="0"/>
                                          </p:val>
                                        </p:tav>
                                        <p:tav tm="100000">
                                          <p:val>
                                            <p:strVal val="#ppt_w"/>
                                          </p:val>
                                        </p:tav>
                                      </p:tavLst>
                                    </p:anim>
                                    <p:anim calcmode="lin" valueType="num">
                                      <p:cBhvr>
                                        <p:cTn id="23" dur="1500" fill="hold"/>
                                        <p:tgtEl>
                                          <p:spTgt spid="7"/>
                                        </p:tgtEl>
                                        <p:attrNameLst>
                                          <p:attrName>ppt_h</p:attrName>
                                        </p:attrNameLst>
                                      </p:cBhvr>
                                      <p:tavLst>
                                        <p:tav tm="0">
                                          <p:val>
                                            <p:fltVal val="0"/>
                                          </p:val>
                                        </p:tav>
                                        <p:tav tm="100000">
                                          <p:val>
                                            <p:strVal val="#ppt_h"/>
                                          </p:val>
                                        </p:tav>
                                      </p:tavLst>
                                    </p:anim>
                                    <p:anim calcmode="lin" valueType="num">
                                      <p:cBhvr>
                                        <p:cTn id="24" dur="1500" fill="hold"/>
                                        <p:tgtEl>
                                          <p:spTgt spid="7"/>
                                        </p:tgtEl>
                                        <p:attrNameLst>
                                          <p:attrName>style.rotation</p:attrName>
                                        </p:attrNameLst>
                                      </p:cBhvr>
                                      <p:tavLst>
                                        <p:tav tm="0">
                                          <p:val>
                                            <p:fltVal val="90"/>
                                          </p:val>
                                        </p:tav>
                                        <p:tav tm="100000">
                                          <p:val>
                                            <p:fltVal val="0"/>
                                          </p:val>
                                        </p:tav>
                                      </p:tavLst>
                                    </p:anim>
                                    <p:animEffect transition="in" filter="fade">
                                      <p:cBhvr>
                                        <p:cTn id="25" dur="1500"/>
                                        <p:tgtEl>
                                          <p:spTgt spid="7"/>
                                        </p:tgtEl>
                                      </p:cBhvr>
                                    </p:animEffect>
                                  </p:childTnLst>
                                </p:cTn>
                              </p:par>
                            </p:childTnLst>
                          </p:cTn>
                        </p:par>
                        <p:par>
                          <p:cTn id="26" fill="hold">
                            <p:stCondLst>
                              <p:cond delay="4750"/>
                            </p:stCondLst>
                            <p:childTnLst>
                              <p:par>
                                <p:cTn id="27" presetID="31" presetClass="entr" presetSubtype="0" fill="hold" nodeType="afterEffect">
                                  <p:stCondLst>
                                    <p:cond delay="2500"/>
                                  </p:stCondLst>
                                  <p:childTnLst>
                                    <p:set>
                                      <p:cBhvr>
                                        <p:cTn id="28" dur="1" fill="hold">
                                          <p:stCondLst>
                                            <p:cond delay="0"/>
                                          </p:stCondLst>
                                        </p:cTn>
                                        <p:tgtEl>
                                          <p:spTgt spid="6"/>
                                        </p:tgtEl>
                                        <p:attrNameLst>
                                          <p:attrName>style.visibility</p:attrName>
                                        </p:attrNameLst>
                                      </p:cBhvr>
                                      <p:to>
                                        <p:strVal val="visible"/>
                                      </p:to>
                                    </p:set>
                                    <p:anim calcmode="lin" valueType="num">
                                      <p:cBhvr>
                                        <p:cTn id="29" dur="1500" fill="hold"/>
                                        <p:tgtEl>
                                          <p:spTgt spid="6"/>
                                        </p:tgtEl>
                                        <p:attrNameLst>
                                          <p:attrName>ppt_w</p:attrName>
                                        </p:attrNameLst>
                                      </p:cBhvr>
                                      <p:tavLst>
                                        <p:tav tm="0">
                                          <p:val>
                                            <p:fltVal val="0"/>
                                          </p:val>
                                        </p:tav>
                                        <p:tav tm="100000">
                                          <p:val>
                                            <p:strVal val="#ppt_w"/>
                                          </p:val>
                                        </p:tav>
                                      </p:tavLst>
                                    </p:anim>
                                    <p:anim calcmode="lin" valueType="num">
                                      <p:cBhvr>
                                        <p:cTn id="30" dur="1500" fill="hold"/>
                                        <p:tgtEl>
                                          <p:spTgt spid="6"/>
                                        </p:tgtEl>
                                        <p:attrNameLst>
                                          <p:attrName>ppt_h</p:attrName>
                                        </p:attrNameLst>
                                      </p:cBhvr>
                                      <p:tavLst>
                                        <p:tav tm="0">
                                          <p:val>
                                            <p:fltVal val="0"/>
                                          </p:val>
                                        </p:tav>
                                        <p:tav tm="100000">
                                          <p:val>
                                            <p:strVal val="#ppt_h"/>
                                          </p:val>
                                        </p:tav>
                                      </p:tavLst>
                                    </p:anim>
                                    <p:anim calcmode="lin" valueType="num">
                                      <p:cBhvr>
                                        <p:cTn id="31" dur="1500" fill="hold"/>
                                        <p:tgtEl>
                                          <p:spTgt spid="6"/>
                                        </p:tgtEl>
                                        <p:attrNameLst>
                                          <p:attrName>style.rotation</p:attrName>
                                        </p:attrNameLst>
                                      </p:cBhvr>
                                      <p:tavLst>
                                        <p:tav tm="0">
                                          <p:val>
                                            <p:fltVal val="90"/>
                                          </p:val>
                                        </p:tav>
                                        <p:tav tm="100000">
                                          <p:val>
                                            <p:fltVal val="0"/>
                                          </p:val>
                                        </p:tav>
                                      </p:tavLst>
                                    </p:anim>
                                    <p:animEffect transition="in" filter="fade">
                                      <p:cBhvr>
                                        <p:cTn id="32" dur="1500"/>
                                        <p:tgtEl>
                                          <p:spTgt spid="6"/>
                                        </p:tgtEl>
                                      </p:cBhvr>
                                    </p:animEffect>
                                  </p:childTnLst>
                                </p:cTn>
                              </p:par>
                            </p:childTnLst>
                          </p:cTn>
                        </p:par>
                        <p:par>
                          <p:cTn id="33" fill="hold">
                            <p:stCondLst>
                              <p:cond delay="8750"/>
                            </p:stCondLst>
                            <p:childTnLst>
                              <p:par>
                                <p:cTn id="34" presetID="31" presetClass="entr" presetSubtype="0" fill="hold" nodeType="afterEffect">
                                  <p:stCondLst>
                                    <p:cond delay="2500"/>
                                  </p:stCondLst>
                                  <p:childTnLst>
                                    <p:set>
                                      <p:cBhvr>
                                        <p:cTn id="35" dur="1" fill="hold">
                                          <p:stCondLst>
                                            <p:cond delay="0"/>
                                          </p:stCondLst>
                                        </p:cTn>
                                        <p:tgtEl>
                                          <p:spTgt spid="5"/>
                                        </p:tgtEl>
                                        <p:attrNameLst>
                                          <p:attrName>style.visibility</p:attrName>
                                        </p:attrNameLst>
                                      </p:cBhvr>
                                      <p:to>
                                        <p:strVal val="visible"/>
                                      </p:to>
                                    </p:set>
                                    <p:anim calcmode="lin" valueType="num">
                                      <p:cBhvr>
                                        <p:cTn id="36" dur="1500" fill="hold"/>
                                        <p:tgtEl>
                                          <p:spTgt spid="5"/>
                                        </p:tgtEl>
                                        <p:attrNameLst>
                                          <p:attrName>ppt_w</p:attrName>
                                        </p:attrNameLst>
                                      </p:cBhvr>
                                      <p:tavLst>
                                        <p:tav tm="0">
                                          <p:val>
                                            <p:fltVal val="0"/>
                                          </p:val>
                                        </p:tav>
                                        <p:tav tm="100000">
                                          <p:val>
                                            <p:strVal val="#ppt_w"/>
                                          </p:val>
                                        </p:tav>
                                      </p:tavLst>
                                    </p:anim>
                                    <p:anim calcmode="lin" valueType="num">
                                      <p:cBhvr>
                                        <p:cTn id="37" dur="1500" fill="hold"/>
                                        <p:tgtEl>
                                          <p:spTgt spid="5"/>
                                        </p:tgtEl>
                                        <p:attrNameLst>
                                          <p:attrName>ppt_h</p:attrName>
                                        </p:attrNameLst>
                                      </p:cBhvr>
                                      <p:tavLst>
                                        <p:tav tm="0">
                                          <p:val>
                                            <p:fltVal val="0"/>
                                          </p:val>
                                        </p:tav>
                                        <p:tav tm="100000">
                                          <p:val>
                                            <p:strVal val="#ppt_h"/>
                                          </p:val>
                                        </p:tav>
                                      </p:tavLst>
                                    </p:anim>
                                    <p:anim calcmode="lin" valueType="num">
                                      <p:cBhvr>
                                        <p:cTn id="38" dur="1500" fill="hold"/>
                                        <p:tgtEl>
                                          <p:spTgt spid="5"/>
                                        </p:tgtEl>
                                        <p:attrNameLst>
                                          <p:attrName>style.rotation</p:attrName>
                                        </p:attrNameLst>
                                      </p:cBhvr>
                                      <p:tavLst>
                                        <p:tav tm="0">
                                          <p:val>
                                            <p:fltVal val="90"/>
                                          </p:val>
                                        </p:tav>
                                        <p:tav tm="100000">
                                          <p:val>
                                            <p:fltVal val="0"/>
                                          </p:val>
                                        </p:tav>
                                      </p:tavLst>
                                    </p:anim>
                                    <p:animEffect transition="in" filter="fade">
                                      <p:cBhvr>
                                        <p:cTn id="39" dur="1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500" fill="hold"/>
                                        <p:tgtEl>
                                          <p:spTgt spid="12"/>
                                        </p:tgtEl>
                                        <p:attrNameLst>
                                          <p:attrName>ppt_w</p:attrName>
                                        </p:attrNameLst>
                                      </p:cBhvr>
                                      <p:tavLst>
                                        <p:tav tm="0">
                                          <p:val>
                                            <p:fltVal val="0"/>
                                          </p:val>
                                        </p:tav>
                                        <p:tav tm="100000">
                                          <p:val>
                                            <p:strVal val="#ppt_w"/>
                                          </p:val>
                                        </p:tav>
                                      </p:tavLst>
                                    </p:anim>
                                    <p:anim calcmode="lin" valueType="num">
                                      <p:cBhvr>
                                        <p:cTn id="45" dur="1500" fill="hold"/>
                                        <p:tgtEl>
                                          <p:spTgt spid="12"/>
                                        </p:tgtEl>
                                        <p:attrNameLst>
                                          <p:attrName>ppt_h</p:attrName>
                                        </p:attrNameLst>
                                      </p:cBhvr>
                                      <p:tavLst>
                                        <p:tav tm="0">
                                          <p:val>
                                            <p:fltVal val="0"/>
                                          </p:val>
                                        </p:tav>
                                        <p:tav tm="100000">
                                          <p:val>
                                            <p:strVal val="#ppt_h"/>
                                          </p:val>
                                        </p:tav>
                                      </p:tavLst>
                                    </p:anim>
                                    <p:anim calcmode="lin" valueType="num">
                                      <p:cBhvr>
                                        <p:cTn id="46" dur="1500" fill="hold"/>
                                        <p:tgtEl>
                                          <p:spTgt spid="12"/>
                                        </p:tgtEl>
                                        <p:attrNameLst>
                                          <p:attrName>style.rotation</p:attrName>
                                        </p:attrNameLst>
                                      </p:cBhvr>
                                      <p:tavLst>
                                        <p:tav tm="0">
                                          <p:val>
                                            <p:fltVal val="90"/>
                                          </p:val>
                                        </p:tav>
                                        <p:tav tm="100000">
                                          <p:val>
                                            <p:fltVal val="0"/>
                                          </p:val>
                                        </p:tav>
                                      </p:tavLst>
                                    </p:anim>
                                    <p:animEffect transition="in" filter="fade">
                                      <p:cBhvr>
                                        <p:cTn id="47" dur="1500"/>
                                        <p:tgtEl>
                                          <p:spTgt spid="12"/>
                                        </p:tgtEl>
                                      </p:cBhvr>
                                    </p:animEffect>
                                  </p:childTnLst>
                                </p:cTn>
                              </p:par>
                            </p:childTnLst>
                          </p:cTn>
                        </p:par>
                        <p:par>
                          <p:cTn id="48" fill="hold">
                            <p:stCondLst>
                              <p:cond delay="1500"/>
                            </p:stCondLst>
                            <p:childTnLst>
                              <p:par>
                                <p:cTn id="49" presetID="31" presetClass="entr" presetSubtype="0" fill="hold" nodeType="afterEffect">
                                  <p:stCondLst>
                                    <p:cond delay="125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500" fill="hold"/>
                                        <p:tgtEl>
                                          <p:spTgt spid="15"/>
                                        </p:tgtEl>
                                        <p:attrNameLst>
                                          <p:attrName>ppt_w</p:attrName>
                                        </p:attrNameLst>
                                      </p:cBhvr>
                                      <p:tavLst>
                                        <p:tav tm="0">
                                          <p:val>
                                            <p:fltVal val="0"/>
                                          </p:val>
                                        </p:tav>
                                        <p:tav tm="100000">
                                          <p:val>
                                            <p:strVal val="#ppt_w"/>
                                          </p:val>
                                        </p:tav>
                                      </p:tavLst>
                                    </p:anim>
                                    <p:anim calcmode="lin" valueType="num">
                                      <p:cBhvr>
                                        <p:cTn id="52" dur="1500" fill="hold"/>
                                        <p:tgtEl>
                                          <p:spTgt spid="15"/>
                                        </p:tgtEl>
                                        <p:attrNameLst>
                                          <p:attrName>ppt_h</p:attrName>
                                        </p:attrNameLst>
                                      </p:cBhvr>
                                      <p:tavLst>
                                        <p:tav tm="0">
                                          <p:val>
                                            <p:fltVal val="0"/>
                                          </p:val>
                                        </p:tav>
                                        <p:tav tm="100000">
                                          <p:val>
                                            <p:strVal val="#ppt_h"/>
                                          </p:val>
                                        </p:tav>
                                      </p:tavLst>
                                    </p:anim>
                                    <p:anim calcmode="lin" valueType="num">
                                      <p:cBhvr>
                                        <p:cTn id="53" dur="1500" fill="hold"/>
                                        <p:tgtEl>
                                          <p:spTgt spid="15"/>
                                        </p:tgtEl>
                                        <p:attrNameLst>
                                          <p:attrName>style.rotation</p:attrName>
                                        </p:attrNameLst>
                                      </p:cBhvr>
                                      <p:tavLst>
                                        <p:tav tm="0">
                                          <p:val>
                                            <p:fltVal val="90"/>
                                          </p:val>
                                        </p:tav>
                                        <p:tav tm="100000">
                                          <p:val>
                                            <p:fltVal val="0"/>
                                          </p:val>
                                        </p:tav>
                                      </p:tavLst>
                                    </p:anim>
                                    <p:animEffect transition="in" filter="fade">
                                      <p:cBhvr>
                                        <p:cTn id="54" dur="1500"/>
                                        <p:tgtEl>
                                          <p:spTgt spid="15"/>
                                        </p:tgtEl>
                                      </p:cBhvr>
                                    </p:animEffect>
                                  </p:childTnLst>
                                </p:cTn>
                              </p:par>
                            </p:childTnLst>
                          </p:cTn>
                        </p:par>
                        <p:par>
                          <p:cTn id="55" fill="hold">
                            <p:stCondLst>
                              <p:cond delay="4250"/>
                            </p:stCondLst>
                            <p:childTnLst>
                              <p:par>
                                <p:cTn id="56" presetID="31" presetClass="entr" presetSubtype="0" fill="hold" nodeType="afterEffect">
                                  <p:stCondLst>
                                    <p:cond delay="1250"/>
                                  </p:stCondLst>
                                  <p:childTnLst>
                                    <p:set>
                                      <p:cBhvr>
                                        <p:cTn id="57" dur="1" fill="hold">
                                          <p:stCondLst>
                                            <p:cond delay="0"/>
                                          </p:stCondLst>
                                        </p:cTn>
                                        <p:tgtEl>
                                          <p:spTgt spid="16"/>
                                        </p:tgtEl>
                                        <p:attrNameLst>
                                          <p:attrName>style.visibility</p:attrName>
                                        </p:attrNameLst>
                                      </p:cBhvr>
                                      <p:to>
                                        <p:strVal val="visible"/>
                                      </p:to>
                                    </p:set>
                                    <p:anim calcmode="lin" valueType="num">
                                      <p:cBhvr>
                                        <p:cTn id="58" dur="1500" fill="hold"/>
                                        <p:tgtEl>
                                          <p:spTgt spid="16"/>
                                        </p:tgtEl>
                                        <p:attrNameLst>
                                          <p:attrName>ppt_w</p:attrName>
                                        </p:attrNameLst>
                                      </p:cBhvr>
                                      <p:tavLst>
                                        <p:tav tm="0">
                                          <p:val>
                                            <p:fltVal val="0"/>
                                          </p:val>
                                        </p:tav>
                                        <p:tav tm="100000">
                                          <p:val>
                                            <p:strVal val="#ppt_w"/>
                                          </p:val>
                                        </p:tav>
                                      </p:tavLst>
                                    </p:anim>
                                    <p:anim calcmode="lin" valueType="num">
                                      <p:cBhvr>
                                        <p:cTn id="59" dur="1500" fill="hold"/>
                                        <p:tgtEl>
                                          <p:spTgt spid="16"/>
                                        </p:tgtEl>
                                        <p:attrNameLst>
                                          <p:attrName>ppt_h</p:attrName>
                                        </p:attrNameLst>
                                      </p:cBhvr>
                                      <p:tavLst>
                                        <p:tav tm="0">
                                          <p:val>
                                            <p:fltVal val="0"/>
                                          </p:val>
                                        </p:tav>
                                        <p:tav tm="100000">
                                          <p:val>
                                            <p:strVal val="#ppt_h"/>
                                          </p:val>
                                        </p:tav>
                                      </p:tavLst>
                                    </p:anim>
                                    <p:anim calcmode="lin" valueType="num">
                                      <p:cBhvr>
                                        <p:cTn id="60" dur="1500" fill="hold"/>
                                        <p:tgtEl>
                                          <p:spTgt spid="16"/>
                                        </p:tgtEl>
                                        <p:attrNameLst>
                                          <p:attrName>style.rotation</p:attrName>
                                        </p:attrNameLst>
                                      </p:cBhvr>
                                      <p:tavLst>
                                        <p:tav tm="0">
                                          <p:val>
                                            <p:fltVal val="90"/>
                                          </p:val>
                                        </p:tav>
                                        <p:tav tm="100000">
                                          <p:val>
                                            <p:fltVal val="0"/>
                                          </p:val>
                                        </p:tav>
                                      </p:tavLst>
                                    </p:anim>
                                    <p:animEffect transition="in" filter="fade">
                                      <p:cBhvr>
                                        <p:cTn id="61" dur="1500"/>
                                        <p:tgtEl>
                                          <p:spTgt spid="16"/>
                                        </p:tgtEl>
                                      </p:cBhvr>
                                    </p:animEffect>
                                  </p:childTnLst>
                                </p:cTn>
                              </p:par>
                            </p:childTnLst>
                          </p:cTn>
                        </p:par>
                        <p:par>
                          <p:cTn id="62" fill="hold">
                            <p:stCondLst>
                              <p:cond delay="7000"/>
                            </p:stCondLst>
                            <p:childTnLst>
                              <p:par>
                                <p:cTn id="63" presetID="31" presetClass="entr" presetSubtype="0" fill="hold" nodeType="afterEffect">
                                  <p:stCondLst>
                                    <p:cond delay="1250"/>
                                  </p:stCondLst>
                                  <p:childTnLst>
                                    <p:set>
                                      <p:cBhvr>
                                        <p:cTn id="64" dur="1" fill="hold">
                                          <p:stCondLst>
                                            <p:cond delay="0"/>
                                          </p:stCondLst>
                                        </p:cTn>
                                        <p:tgtEl>
                                          <p:spTgt spid="17"/>
                                        </p:tgtEl>
                                        <p:attrNameLst>
                                          <p:attrName>style.visibility</p:attrName>
                                        </p:attrNameLst>
                                      </p:cBhvr>
                                      <p:to>
                                        <p:strVal val="visible"/>
                                      </p:to>
                                    </p:set>
                                    <p:anim calcmode="lin" valueType="num">
                                      <p:cBhvr>
                                        <p:cTn id="65" dur="1500" fill="hold"/>
                                        <p:tgtEl>
                                          <p:spTgt spid="17"/>
                                        </p:tgtEl>
                                        <p:attrNameLst>
                                          <p:attrName>ppt_w</p:attrName>
                                        </p:attrNameLst>
                                      </p:cBhvr>
                                      <p:tavLst>
                                        <p:tav tm="0">
                                          <p:val>
                                            <p:fltVal val="0"/>
                                          </p:val>
                                        </p:tav>
                                        <p:tav tm="100000">
                                          <p:val>
                                            <p:strVal val="#ppt_w"/>
                                          </p:val>
                                        </p:tav>
                                      </p:tavLst>
                                    </p:anim>
                                    <p:anim calcmode="lin" valueType="num">
                                      <p:cBhvr>
                                        <p:cTn id="66" dur="1500" fill="hold"/>
                                        <p:tgtEl>
                                          <p:spTgt spid="17"/>
                                        </p:tgtEl>
                                        <p:attrNameLst>
                                          <p:attrName>ppt_h</p:attrName>
                                        </p:attrNameLst>
                                      </p:cBhvr>
                                      <p:tavLst>
                                        <p:tav tm="0">
                                          <p:val>
                                            <p:fltVal val="0"/>
                                          </p:val>
                                        </p:tav>
                                        <p:tav tm="100000">
                                          <p:val>
                                            <p:strVal val="#ppt_h"/>
                                          </p:val>
                                        </p:tav>
                                      </p:tavLst>
                                    </p:anim>
                                    <p:anim calcmode="lin" valueType="num">
                                      <p:cBhvr>
                                        <p:cTn id="67" dur="1500" fill="hold"/>
                                        <p:tgtEl>
                                          <p:spTgt spid="17"/>
                                        </p:tgtEl>
                                        <p:attrNameLst>
                                          <p:attrName>style.rotation</p:attrName>
                                        </p:attrNameLst>
                                      </p:cBhvr>
                                      <p:tavLst>
                                        <p:tav tm="0">
                                          <p:val>
                                            <p:fltVal val="90"/>
                                          </p:val>
                                        </p:tav>
                                        <p:tav tm="100000">
                                          <p:val>
                                            <p:fltVal val="0"/>
                                          </p:val>
                                        </p:tav>
                                      </p:tavLst>
                                    </p:anim>
                                    <p:animEffect transition="in" filter="fade">
                                      <p:cBhvr>
                                        <p:cTn id="68" dur="1500"/>
                                        <p:tgtEl>
                                          <p:spTgt spid="17"/>
                                        </p:tgtEl>
                                      </p:cBhvr>
                                    </p:animEffect>
                                  </p:childTnLst>
                                </p:cTn>
                              </p:par>
                            </p:childTnLst>
                          </p:cTn>
                        </p:par>
                        <p:par>
                          <p:cTn id="69" fill="hold">
                            <p:stCondLst>
                              <p:cond delay="9750"/>
                            </p:stCondLst>
                            <p:childTnLst>
                              <p:par>
                                <p:cTn id="70" presetID="31" presetClass="entr" presetSubtype="0" fill="hold" nodeType="afterEffect">
                                  <p:stCondLst>
                                    <p:cond delay="125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500" fill="hold"/>
                                        <p:tgtEl>
                                          <p:spTgt spid="18"/>
                                        </p:tgtEl>
                                        <p:attrNameLst>
                                          <p:attrName>ppt_w</p:attrName>
                                        </p:attrNameLst>
                                      </p:cBhvr>
                                      <p:tavLst>
                                        <p:tav tm="0">
                                          <p:val>
                                            <p:fltVal val="0"/>
                                          </p:val>
                                        </p:tav>
                                        <p:tav tm="100000">
                                          <p:val>
                                            <p:strVal val="#ppt_w"/>
                                          </p:val>
                                        </p:tav>
                                      </p:tavLst>
                                    </p:anim>
                                    <p:anim calcmode="lin" valueType="num">
                                      <p:cBhvr>
                                        <p:cTn id="73" dur="1500" fill="hold"/>
                                        <p:tgtEl>
                                          <p:spTgt spid="18"/>
                                        </p:tgtEl>
                                        <p:attrNameLst>
                                          <p:attrName>ppt_h</p:attrName>
                                        </p:attrNameLst>
                                      </p:cBhvr>
                                      <p:tavLst>
                                        <p:tav tm="0">
                                          <p:val>
                                            <p:fltVal val="0"/>
                                          </p:val>
                                        </p:tav>
                                        <p:tav tm="100000">
                                          <p:val>
                                            <p:strVal val="#ppt_h"/>
                                          </p:val>
                                        </p:tav>
                                      </p:tavLst>
                                    </p:anim>
                                    <p:anim calcmode="lin" valueType="num">
                                      <p:cBhvr>
                                        <p:cTn id="74" dur="1500" fill="hold"/>
                                        <p:tgtEl>
                                          <p:spTgt spid="18"/>
                                        </p:tgtEl>
                                        <p:attrNameLst>
                                          <p:attrName>style.rotation</p:attrName>
                                        </p:attrNameLst>
                                      </p:cBhvr>
                                      <p:tavLst>
                                        <p:tav tm="0">
                                          <p:val>
                                            <p:fltVal val="90"/>
                                          </p:val>
                                        </p:tav>
                                        <p:tav tm="100000">
                                          <p:val>
                                            <p:fltVal val="0"/>
                                          </p:val>
                                        </p:tav>
                                      </p:tavLst>
                                    </p:anim>
                                    <p:animEffect transition="in" filter="fade">
                                      <p:cBhvr>
                                        <p:cTn id="75"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7200" y="678994"/>
            <a:ext cx="6210300" cy="1200831"/>
          </a:xfrm>
        </p:spPr>
        <p:txBody>
          <a:bodyPr>
            <a:normAutofit/>
          </a:bodyPr>
          <a:lstStyle/>
          <a:p>
            <a:r>
              <a:rPr lang="en-GB" dirty="0" smtClean="0"/>
              <a:t>Changes in 2020</a:t>
            </a:r>
            <a:endParaRPr lang="en-GB" dirty="0"/>
          </a:p>
        </p:txBody>
      </p:sp>
      <p:sp>
        <p:nvSpPr>
          <p:cNvPr id="3" name="Content Placeholder 2"/>
          <p:cNvSpPr>
            <a:spLocks noGrp="1"/>
          </p:cNvSpPr>
          <p:nvPr>
            <p:ph idx="1"/>
          </p:nvPr>
        </p:nvSpPr>
        <p:spPr>
          <a:xfrm>
            <a:off x="1076908" y="2012949"/>
            <a:ext cx="10010192" cy="5042127"/>
          </a:xfrm>
        </p:spPr>
        <p:txBody>
          <a:bodyPr>
            <a:normAutofit/>
          </a:bodyPr>
          <a:lstStyle/>
          <a:p>
            <a:r>
              <a:rPr lang="en-GB" dirty="0"/>
              <a:t>Improved the timeliness of redundancy statistics</a:t>
            </a:r>
          </a:p>
          <a:p>
            <a:pPr lvl="1"/>
            <a:r>
              <a:rPr lang="en-GB" dirty="0"/>
              <a:t>Produce calendar month proposed and confirmed redundancies</a:t>
            </a:r>
          </a:p>
          <a:p>
            <a:pPr lvl="1"/>
            <a:r>
              <a:rPr lang="en-GB" dirty="0"/>
              <a:t>Faster indicator – proposed redundancies in first two weeks of </a:t>
            </a:r>
            <a:r>
              <a:rPr lang="en-GB" dirty="0" smtClean="0"/>
              <a:t>month</a:t>
            </a:r>
          </a:p>
          <a:p>
            <a:pPr lvl="1"/>
            <a:endParaRPr lang="en-GB" dirty="0"/>
          </a:p>
          <a:p>
            <a:pPr lvl="1"/>
            <a:endParaRPr lang="en-GB" dirty="0" smtClean="0"/>
          </a:p>
          <a:p>
            <a:r>
              <a:rPr lang="en-GB" dirty="0" smtClean="0"/>
              <a:t>Greater </a:t>
            </a:r>
            <a:r>
              <a:rPr lang="en-GB" dirty="0"/>
              <a:t>focus on monthly statistics</a:t>
            </a:r>
          </a:p>
          <a:p>
            <a:pPr marL="0" indent="0">
              <a:buNone/>
            </a:pPr>
            <a:endParaRPr lang="en-GB" dirty="0"/>
          </a:p>
          <a:p>
            <a:pPr marL="0" indent="0">
              <a:buNone/>
            </a:pPr>
            <a:endParaRPr lang="en-GB" dirty="0" smtClean="0"/>
          </a:p>
        </p:txBody>
      </p:sp>
    </p:spTree>
    <p:extLst>
      <p:ext uri="{BB962C8B-B14F-4D97-AF65-F5344CB8AC3E}">
        <p14:creationId xmlns:p14="http://schemas.microsoft.com/office/powerpoint/2010/main" val="7065601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Proposed and Confirmed Redundancies</a:t>
            </a:r>
            <a:endParaRPr lang="en-GB" dirty="0"/>
          </a:p>
        </p:txBody>
      </p:sp>
      <p:sp>
        <p:nvSpPr>
          <p:cNvPr id="3" name="Content Placeholder 2"/>
          <p:cNvSpPr>
            <a:spLocks noGrp="1"/>
          </p:cNvSpPr>
          <p:nvPr>
            <p:ph idx="1"/>
          </p:nvPr>
        </p:nvSpPr>
        <p:spPr/>
        <p:txBody>
          <a:bodyPr/>
          <a:lstStyle/>
          <a:p>
            <a:endParaRPr lang="en-GB"/>
          </a:p>
        </p:txBody>
      </p:sp>
      <p:graphicFrame>
        <p:nvGraphicFramePr>
          <p:cNvPr id="4" name="Chart 3" descr="y axis shows rounded numbers of people in their thousands&#10;x axis shows the year&#10;Proposed redundancies show a sharp increase from May to June 2020 then decrease from June through to August. while confirmed redundancies show a smaller increase from June to July." title="Line chart showing annual totals of confirmed and proposed redundancies over the last 6 months"/>
          <p:cNvGraphicFramePr/>
          <p:nvPr>
            <p:extLst/>
          </p:nvPr>
        </p:nvGraphicFramePr>
        <p:xfrm>
          <a:off x="1972944" y="2160270"/>
          <a:ext cx="9380855" cy="45392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89576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COVID-19 impacts/analysis</a:t>
            </a:r>
            <a:endParaRPr lang="en-GB" dirty="0"/>
          </a:p>
        </p:txBody>
      </p:sp>
      <p:sp>
        <p:nvSpPr>
          <p:cNvPr id="3" name="Content Placeholder 2"/>
          <p:cNvSpPr>
            <a:spLocks noGrp="1"/>
          </p:cNvSpPr>
          <p:nvPr>
            <p:ph idx="1"/>
          </p:nvPr>
        </p:nvSpPr>
        <p:spPr/>
        <p:txBody>
          <a:bodyPr/>
          <a:lstStyle/>
          <a:p>
            <a:r>
              <a:rPr lang="en-GB" dirty="0" smtClean="0"/>
              <a:t>Expanded the analysis included in the Labour Market Report</a:t>
            </a:r>
          </a:p>
          <a:p>
            <a:pPr lvl="1"/>
            <a:r>
              <a:rPr lang="en-GB" dirty="0" smtClean="0"/>
              <a:t>More information on sectors impacted and areas within NI</a:t>
            </a:r>
          </a:p>
          <a:p>
            <a:endParaRPr lang="en-GB" dirty="0"/>
          </a:p>
          <a:p>
            <a:endParaRPr lang="en-GB" dirty="0" smtClean="0"/>
          </a:p>
          <a:p>
            <a:pPr marL="0" indent="0">
              <a:buNone/>
            </a:pPr>
            <a:endParaRPr lang="en-GB" dirty="0"/>
          </a:p>
        </p:txBody>
      </p:sp>
      <p:graphicFrame>
        <p:nvGraphicFramePr>
          <p:cNvPr id="7" name="Chart 6" descr="Commentary discussiong Figure 6 is detailed above. " title="Bar chart showing the industry breakdown of proposed redundancies from September-February 2020 and March-August 2020"/>
          <p:cNvGraphicFramePr/>
          <p:nvPr>
            <p:extLst/>
          </p:nvPr>
        </p:nvGraphicFramePr>
        <p:xfrm>
          <a:off x="1498600" y="3156176"/>
          <a:ext cx="9512300" cy="3543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79606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outputs</a:t>
            </a:r>
            <a:endParaRPr lang="en-GB" dirty="0"/>
          </a:p>
        </p:txBody>
      </p:sp>
      <p:sp>
        <p:nvSpPr>
          <p:cNvPr id="3" name="Content Placeholder 2"/>
          <p:cNvSpPr>
            <a:spLocks noGrp="1"/>
          </p:cNvSpPr>
          <p:nvPr>
            <p:ph idx="1"/>
          </p:nvPr>
        </p:nvSpPr>
        <p:spPr/>
        <p:txBody>
          <a:bodyPr/>
          <a:lstStyle/>
          <a:p>
            <a:r>
              <a:rPr lang="en-GB" dirty="0" smtClean="0"/>
              <a:t>Developed a statistical disclosure control policy for redundancy data requests</a:t>
            </a:r>
          </a:p>
          <a:p>
            <a:endParaRPr lang="en-GB" dirty="0"/>
          </a:p>
          <a:p>
            <a:r>
              <a:rPr lang="en-GB" dirty="0" smtClean="0"/>
              <a:t>Background quality report </a:t>
            </a:r>
          </a:p>
          <a:p>
            <a:pPr lvl="1"/>
            <a:r>
              <a:rPr lang="en-GB" dirty="0" smtClean="0"/>
              <a:t>More detail on statistical quality of redundancy statistics</a:t>
            </a:r>
          </a:p>
          <a:p>
            <a:endParaRPr lang="en-GB" dirty="0"/>
          </a:p>
          <a:p>
            <a:endParaRPr lang="en-GB" dirty="0"/>
          </a:p>
        </p:txBody>
      </p:sp>
    </p:spTree>
    <p:extLst>
      <p:ext uri="{BB962C8B-B14F-4D97-AF65-F5344CB8AC3E}">
        <p14:creationId xmlns:p14="http://schemas.microsoft.com/office/powerpoint/2010/main" val="379870077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Furlough Data</a:t>
            </a:r>
            <a:endParaRPr lang="en-GB" dirty="0"/>
          </a:p>
        </p:txBody>
      </p:sp>
      <p:sp>
        <p:nvSpPr>
          <p:cNvPr id="3" name="Content Placeholder 2"/>
          <p:cNvSpPr>
            <a:spLocks noGrp="1"/>
          </p:cNvSpPr>
          <p:nvPr>
            <p:ph idx="1"/>
          </p:nvPr>
        </p:nvSpPr>
        <p:spPr/>
        <p:txBody>
          <a:bodyPr/>
          <a:lstStyle/>
          <a:p>
            <a:r>
              <a:rPr lang="en-GB" dirty="0"/>
              <a:t>HMRC produce statistics each month</a:t>
            </a:r>
          </a:p>
          <a:p>
            <a:pPr lvl="1"/>
            <a:r>
              <a:rPr lang="en-GB" dirty="0"/>
              <a:t>Coronavirus Job Retention Scheme</a:t>
            </a:r>
          </a:p>
          <a:p>
            <a:pPr lvl="1"/>
            <a:r>
              <a:rPr lang="en-GB" dirty="0"/>
              <a:t>Self Employment Income Support </a:t>
            </a:r>
            <a:r>
              <a:rPr lang="en-GB" dirty="0" smtClean="0"/>
              <a:t>Scheme</a:t>
            </a:r>
          </a:p>
          <a:p>
            <a:pPr lvl="1"/>
            <a:endParaRPr lang="en-GB" dirty="0"/>
          </a:p>
          <a:p>
            <a:pPr marL="457200" lvl="1" indent="0">
              <a:buNone/>
            </a:pPr>
            <a:endParaRPr lang="en-GB" dirty="0"/>
          </a:p>
          <a:p>
            <a:r>
              <a:rPr lang="en-GB" dirty="0" smtClean="0"/>
              <a:t>Uptake number and proportion of eligible</a:t>
            </a:r>
          </a:p>
          <a:p>
            <a:r>
              <a:rPr lang="en-GB" dirty="0" smtClean="0"/>
              <a:t>Cumulative totals and point in time values</a:t>
            </a:r>
          </a:p>
          <a:p>
            <a:r>
              <a:rPr lang="en-GB" dirty="0" smtClean="0"/>
              <a:t>Geography, industry, size of business, age, gender</a:t>
            </a:r>
          </a:p>
          <a:p>
            <a:endParaRPr lang="en-GB" dirty="0"/>
          </a:p>
          <a:p>
            <a:pPr marL="457200" lvl="1" indent="0">
              <a:buNone/>
            </a:pPr>
            <a:endParaRPr lang="en-GB" dirty="0" smtClean="0"/>
          </a:p>
        </p:txBody>
      </p:sp>
    </p:spTree>
    <p:extLst>
      <p:ext uri="{BB962C8B-B14F-4D97-AF65-F5344CB8AC3E}">
        <p14:creationId xmlns:p14="http://schemas.microsoft.com/office/powerpoint/2010/main" val="11299182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links/analysis</a:t>
            </a:r>
            <a:endParaRPr lang="en-GB" dirty="0"/>
          </a:p>
        </p:txBody>
      </p:sp>
      <p:sp>
        <p:nvSpPr>
          <p:cNvPr id="3" name="Content Placeholder 2"/>
          <p:cNvSpPr>
            <a:spLocks noGrp="1"/>
          </p:cNvSpPr>
          <p:nvPr>
            <p:ph idx="1"/>
          </p:nvPr>
        </p:nvSpPr>
        <p:spPr/>
        <p:txBody>
          <a:bodyPr/>
          <a:lstStyle/>
          <a:p>
            <a:pPr marL="0" indent="0">
              <a:buNone/>
            </a:pPr>
            <a:r>
              <a:rPr lang="en-GB" dirty="0" smtClean="0"/>
              <a:t>NISRA website 	</a:t>
            </a:r>
          </a:p>
          <a:p>
            <a:pPr marL="0" indent="0">
              <a:buNone/>
            </a:pPr>
            <a:endParaRPr lang="en-GB" dirty="0" smtClean="0"/>
          </a:p>
          <a:p>
            <a:pPr>
              <a:buFont typeface="Wingdings" panose="05000000000000000000" pitchFamily="2" charset="2"/>
              <a:buChar char="Ø"/>
            </a:pPr>
            <a:r>
              <a:rPr lang="en-GB" dirty="0" smtClean="0"/>
              <a:t>Quick Links</a:t>
            </a:r>
          </a:p>
          <a:p>
            <a:pPr>
              <a:buFont typeface="Wingdings" panose="05000000000000000000" pitchFamily="2" charset="2"/>
              <a:buChar char="Ø"/>
            </a:pPr>
            <a:r>
              <a:rPr lang="en-GB" dirty="0" smtClean="0"/>
              <a:t>Coronavirus (COVID-19) statistics</a:t>
            </a:r>
          </a:p>
          <a:p>
            <a:pPr>
              <a:buFont typeface="Wingdings" panose="05000000000000000000" pitchFamily="2" charset="2"/>
              <a:buChar char="Ø"/>
            </a:pPr>
            <a:r>
              <a:rPr lang="en-GB" dirty="0" smtClean="0"/>
              <a:t>Impact of Coronavirus on the Labour Market</a:t>
            </a:r>
          </a:p>
          <a:p>
            <a:pPr marL="0" indent="0">
              <a:buNone/>
            </a:pPr>
            <a:r>
              <a:rPr lang="en-GB" dirty="0"/>
              <a:t>	</a:t>
            </a:r>
            <a:endParaRPr lang="en-GB" dirty="0" smtClean="0"/>
          </a:p>
          <a:p>
            <a:pPr marL="0" indent="0">
              <a:buNone/>
            </a:pPr>
            <a:r>
              <a:rPr lang="en-GB" sz="4000" dirty="0" smtClean="0"/>
              <a:t>www.nisra.gov.uk</a:t>
            </a:r>
            <a:endParaRPr lang="en-GB" sz="4000" dirty="0"/>
          </a:p>
        </p:txBody>
      </p:sp>
    </p:spTree>
    <p:extLst>
      <p:ext uri="{BB962C8B-B14F-4D97-AF65-F5344CB8AC3E}">
        <p14:creationId xmlns:p14="http://schemas.microsoft.com/office/powerpoint/2010/main" val="41813933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4180" y="3864395"/>
            <a:ext cx="10010192" cy="1523152"/>
          </a:xfrm>
        </p:spPr>
        <p:txBody>
          <a:bodyPr>
            <a:normAutofit/>
          </a:bodyPr>
          <a:lstStyle/>
          <a:p>
            <a:pPr marL="0" indent="0">
              <a:spcAft>
                <a:spcPts val="1200"/>
              </a:spcAft>
              <a:buNone/>
            </a:pPr>
            <a:r>
              <a:rPr lang="en-GB" sz="9600" dirty="0" smtClean="0"/>
              <a:t>Views or Questions</a:t>
            </a:r>
            <a:endParaRPr lang="en-GB" sz="9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708" y="172994"/>
            <a:ext cx="4053659" cy="4053659"/>
          </a:xfrm>
          <a:prstGeom prst="rect">
            <a:avLst/>
          </a:prstGeom>
        </p:spPr>
      </p:pic>
    </p:spTree>
    <p:extLst>
      <p:ext uri="{BB962C8B-B14F-4D97-AF65-F5344CB8AC3E}">
        <p14:creationId xmlns:p14="http://schemas.microsoft.com/office/powerpoint/2010/main" val="1623763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598" y="103684"/>
            <a:ext cx="8489302" cy="1200831"/>
          </a:xfrm>
        </p:spPr>
        <p:txBody>
          <a:bodyPr>
            <a:normAutofit/>
          </a:bodyPr>
          <a:lstStyle/>
          <a:p>
            <a:r>
              <a:rPr lang="en-GB" sz="4000" dirty="0" smtClean="0">
                <a:latin typeface="+mn-lt"/>
              </a:rPr>
              <a:t>Progress - Summary</a:t>
            </a:r>
            <a:endParaRPr lang="en-GB" sz="4000" dirty="0">
              <a:latin typeface="+mn-lt"/>
            </a:endParaRPr>
          </a:p>
        </p:txBody>
      </p:sp>
      <p:graphicFrame>
        <p:nvGraphicFramePr>
          <p:cNvPr id="4" name="Content Placeholder 3"/>
          <p:cNvGraphicFramePr>
            <a:graphicFrameLocks noGrp="1"/>
          </p:cNvGraphicFramePr>
          <p:nvPr>
            <p:ph idx="1"/>
            <p:extLst/>
          </p:nvPr>
        </p:nvGraphicFramePr>
        <p:xfrm>
          <a:off x="2219325" y="996953"/>
          <a:ext cx="9713595" cy="5380772"/>
        </p:xfrm>
        <a:graphic>
          <a:graphicData uri="http://schemas.openxmlformats.org/drawingml/2006/table">
            <a:tbl>
              <a:tblPr firstRow="1" bandRow="1">
                <a:tableStyleId>{5C22544A-7EE6-4342-B048-85BDC9FD1C3A}</a:tableStyleId>
              </a:tblPr>
              <a:tblGrid>
                <a:gridCol w="3013075"/>
                <a:gridCol w="6700520"/>
              </a:tblGrid>
              <a:tr h="504526">
                <a:tc>
                  <a:txBody>
                    <a:bodyPr/>
                    <a:lstStyle/>
                    <a:p>
                      <a:endParaRPr lang="en-GB" dirty="0"/>
                    </a:p>
                  </a:txBody>
                  <a:tcPr/>
                </a:tc>
                <a:tc>
                  <a:txBody>
                    <a:bodyPr/>
                    <a:lstStyle/>
                    <a:p>
                      <a:r>
                        <a:rPr lang="en-GB" dirty="0" smtClean="0"/>
                        <a:t>Actions</a:t>
                      </a:r>
                      <a:endParaRPr lang="en-GB" dirty="0"/>
                    </a:p>
                  </a:txBody>
                  <a:tcPr/>
                </a:tc>
              </a:tr>
              <a:tr h="380330">
                <a:tc gridSpan="2">
                  <a:txBody>
                    <a:bodyPr/>
                    <a:lstStyle/>
                    <a:p>
                      <a:r>
                        <a:rPr lang="en-GB" sz="1400" b="1" dirty="0" smtClean="0"/>
                        <a:t>Survey and data:</a:t>
                      </a:r>
                      <a:endParaRPr lang="en-GB" sz="1400" b="1" dirty="0"/>
                    </a:p>
                  </a:txBody>
                  <a:tcPr/>
                </a:tc>
                <a:tc hMerge="1">
                  <a:txBody>
                    <a:bodyPr/>
                    <a:lstStyle/>
                    <a:p>
                      <a:endParaRPr lang="en-GB"/>
                    </a:p>
                  </a:txBody>
                  <a:tcPr/>
                </a:tc>
              </a:tr>
              <a:tr h="588830">
                <a:tc>
                  <a:txBody>
                    <a:bodyPr/>
                    <a:lstStyle/>
                    <a:p>
                      <a:r>
                        <a:rPr lang="en-GB" sz="1400" dirty="0" smtClean="0"/>
                        <a:t>Impact</a:t>
                      </a:r>
                      <a:r>
                        <a:rPr lang="en-GB" sz="1400" baseline="0" dirty="0" smtClean="0"/>
                        <a:t> of covid-19</a:t>
                      </a:r>
                      <a:endParaRPr lang="en-GB" sz="1400" dirty="0"/>
                    </a:p>
                  </a:txBody>
                  <a:tcPr/>
                </a:tc>
                <a:tc>
                  <a:txBody>
                    <a:bodyPr/>
                    <a:lstStyle/>
                    <a:p>
                      <a:r>
                        <a:rPr lang="en-GB" sz="1400" dirty="0" smtClean="0"/>
                        <a:t>Monitoring</a:t>
                      </a:r>
                      <a:r>
                        <a:rPr lang="en-GB" sz="1400" baseline="0" dirty="0" smtClean="0"/>
                        <a:t> of i</a:t>
                      </a:r>
                      <a:r>
                        <a:rPr lang="en-GB" sz="1400" dirty="0" smtClean="0"/>
                        <a:t>mpacts</a:t>
                      </a:r>
                      <a:r>
                        <a:rPr lang="en-GB" sz="1400" baseline="0" dirty="0" smtClean="0"/>
                        <a:t> to data collection, weighting of data, additional/new outputs</a:t>
                      </a:r>
                      <a:endParaRPr lang="en-GB" sz="1400" dirty="0"/>
                    </a:p>
                  </a:txBody>
                  <a:tcPr/>
                </a:tc>
              </a:tr>
              <a:tr h="609600">
                <a:tc>
                  <a:txBody>
                    <a:bodyPr/>
                    <a:lstStyle/>
                    <a:p>
                      <a:r>
                        <a:rPr lang="en-GB" sz="1400" dirty="0" smtClean="0"/>
                        <a:t>Response rates</a:t>
                      </a:r>
                      <a:endParaRPr lang="en-GB" sz="1400" dirty="0"/>
                    </a:p>
                  </a:txBody>
                  <a:tcPr/>
                </a:tc>
                <a:tc>
                  <a:txBody>
                    <a:bodyPr/>
                    <a:lstStyle/>
                    <a:p>
                      <a:r>
                        <a:rPr lang="en-GB" sz="1400" dirty="0" smtClean="0"/>
                        <a:t>Sample</a:t>
                      </a:r>
                      <a:r>
                        <a:rPr lang="en-GB" sz="1400" baseline="0" dirty="0" smtClean="0"/>
                        <a:t> boost, survey materials, incentives etc.</a:t>
                      </a:r>
                      <a:endParaRPr lang="en-GB" sz="1400" dirty="0"/>
                    </a:p>
                  </a:txBody>
                  <a:tcPr/>
                </a:tc>
              </a:tr>
              <a:tr h="389180">
                <a:tc>
                  <a:txBody>
                    <a:bodyPr/>
                    <a:lstStyle/>
                    <a:p>
                      <a:r>
                        <a:rPr lang="en-GB" sz="1400" dirty="0" smtClean="0"/>
                        <a:t>Compliance Check</a:t>
                      </a:r>
                      <a:endParaRPr lang="en-GB" sz="1400" dirty="0"/>
                    </a:p>
                  </a:txBody>
                  <a:tcPr/>
                </a:tc>
                <a:tc>
                  <a:txBody>
                    <a:bodyPr/>
                    <a:lstStyle/>
                    <a:p>
                      <a:r>
                        <a:rPr lang="en-GB" sz="1400" dirty="0" smtClean="0"/>
                        <a:t>LMR</a:t>
                      </a:r>
                      <a:r>
                        <a:rPr lang="en-GB" sz="1400" baseline="0" dirty="0" smtClean="0"/>
                        <a:t> incorporated more detail on uncertainty around estimates, all related documents updated and website reorganised. Very positive feedback from OSR</a:t>
                      </a:r>
                      <a:endParaRPr lang="en-GB" sz="1400" dirty="0"/>
                    </a:p>
                  </a:txBody>
                  <a:tcPr/>
                </a:tc>
              </a:tr>
              <a:tr h="401107">
                <a:tc gridSpan="2">
                  <a:txBody>
                    <a:bodyPr/>
                    <a:lstStyle/>
                    <a:p>
                      <a:r>
                        <a:rPr lang="en-GB" sz="1400" b="1" dirty="0" smtClean="0"/>
                        <a:t>Publications:</a:t>
                      </a:r>
                      <a:endParaRPr lang="en-GB" sz="1400" b="1" dirty="0"/>
                    </a:p>
                  </a:txBody>
                  <a:tcPr/>
                </a:tc>
                <a:tc hMerge="1">
                  <a:txBody>
                    <a:bodyPr/>
                    <a:lstStyle/>
                    <a:p>
                      <a:endParaRPr lang="en-GB" sz="1400" dirty="0"/>
                    </a:p>
                  </a:txBody>
                  <a:tcPr/>
                </a:tc>
              </a:tr>
              <a:tr h="331304">
                <a:tc>
                  <a:txBody>
                    <a:bodyPr/>
                    <a:lstStyle/>
                    <a:p>
                      <a:r>
                        <a:rPr lang="en-GB" sz="1400" dirty="0" smtClean="0"/>
                        <a:t>LMR</a:t>
                      </a:r>
                      <a:endParaRPr lang="en-GB" sz="1400" dirty="0"/>
                    </a:p>
                  </a:txBody>
                  <a:tcPr/>
                </a:tc>
                <a:tc>
                  <a:txBody>
                    <a:bodyPr/>
                    <a:lstStyle/>
                    <a:p>
                      <a:r>
                        <a:rPr lang="en-GB" sz="1400" dirty="0" smtClean="0"/>
                        <a:t>Additional analysis, Stats</a:t>
                      </a:r>
                      <a:r>
                        <a:rPr lang="en-GB" sz="1400" baseline="0" dirty="0" smtClean="0"/>
                        <a:t> Disclosure Control Policy</a:t>
                      </a:r>
                      <a:endParaRPr lang="en-GB" sz="1400" dirty="0"/>
                    </a:p>
                  </a:txBody>
                  <a:tcPr/>
                </a:tc>
              </a:tr>
              <a:tr h="384313">
                <a:tc>
                  <a:txBody>
                    <a:bodyPr/>
                    <a:lstStyle/>
                    <a:p>
                      <a:r>
                        <a:rPr lang="en-GB" sz="1400" dirty="0" smtClean="0"/>
                        <a:t>Annual Report</a:t>
                      </a:r>
                      <a:endParaRPr lang="en-GB" sz="1400" dirty="0"/>
                    </a:p>
                  </a:txBody>
                  <a:tcPr/>
                </a:tc>
                <a:tc>
                  <a:txBody>
                    <a:bodyPr/>
                    <a:lstStyle/>
                    <a:p>
                      <a:r>
                        <a:rPr lang="en-GB" sz="1400" dirty="0" smtClean="0"/>
                        <a:t>Summary in April 2020 and new look full report in October 2020</a:t>
                      </a:r>
                      <a:endParaRPr lang="en-GB" sz="1400" dirty="0"/>
                    </a:p>
                  </a:txBody>
                  <a:tcPr/>
                </a:tc>
              </a:tr>
              <a:tr h="386964">
                <a:tc>
                  <a:txBody>
                    <a:bodyPr/>
                    <a:lstStyle/>
                    <a:p>
                      <a:r>
                        <a:rPr lang="en-GB" sz="1400" dirty="0" smtClean="0"/>
                        <a:t>Women in NI</a:t>
                      </a:r>
                      <a:endParaRPr lang="en-GB" sz="1400" dirty="0"/>
                    </a:p>
                  </a:txBody>
                  <a:tcPr/>
                </a:tc>
                <a:tc>
                  <a:txBody>
                    <a:bodyPr/>
                    <a:lstStyle/>
                    <a:p>
                      <a:r>
                        <a:rPr lang="en-GB" sz="1400" dirty="0" smtClean="0"/>
                        <a:t>Published in June 2020 with focus on LFS only and links to other data sources. </a:t>
                      </a:r>
                      <a:endParaRPr lang="en-GB" sz="1400" dirty="0"/>
                    </a:p>
                  </a:txBody>
                  <a:tcPr/>
                </a:tc>
              </a:tr>
              <a:tr h="450574">
                <a:tc>
                  <a:txBody>
                    <a:bodyPr/>
                    <a:lstStyle/>
                    <a:p>
                      <a:r>
                        <a:rPr lang="en-GB" sz="1400" dirty="0" smtClean="0"/>
                        <a:t>Self-employment Topic Paper</a:t>
                      </a:r>
                      <a:endParaRPr lang="en-GB" sz="1400" dirty="0"/>
                    </a:p>
                  </a:txBody>
                  <a:tcPr/>
                </a:tc>
                <a:tc>
                  <a:txBody>
                    <a:bodyPr/>
                    <a:lstStyle/>
                    <a:p>
                      <a:r>
                        <a:rPr lang="en-GB" sz="1400" dirty="0" smtClean="0"/>
                        <a:t>Topic paper examining trends</a:t>
                      </a:r>
                      <a:r>
                        <a:rPr lang="en-GB" sz="1400" baseline="0" dirty="0" smtClean="0"/>
                        <a:t> in and the</a:t>
                      </a:r>
                      <a:r>
                        <a:rPr lang="en-GB" sz="1400" dirty="0" smtClean="0"/>
                        <a:t> profile of self-employed</a:t>
                      </a:r>
                      <a:endParaRPr lang="en-GB" sz="1400" dirty="0"/>
                    </a:p>
                  </a:txBody>
                  <a:tcPr/>
                </a:tc>
              </a:tr>
              <a:tr h="424069">
                <a:tc>
                  <a:txBody>
                    <a:bodyPr/>
                    <a:lstStyle/>
                    <a:p>
                      <a:r>
                        <a:rPr lang="en-GB" sz="1400" dirty="0" smtClean="0"/>
                        <a:t>Hours Worked Topic</a:t>
                      </a:r>
                      <a:r>
                        <a:rPr lang="en-GB" sz="1400" baseline="0" dirty="0" smtClean="0"/>
                        <a:t> Paper</a:t>
                      </a:r>
                      <a:endParaRPr lang="en-GB" sz="1400" dirty="0"/>
                    </a:p>
                  </a:txBody>
                  <a:tcPr/>
                </a:tc>
                <a:tc>
                  <a:txBody>
                    <a:bodyPr/>
                    <a:lstStyle/>
                    <a:p>
                      <a:r>
                        <a:rPr lang="en-GB" sz="1400" dirty="0" smtClean="0"/>
                        <a:t>Topic paper examining</a:t>
                      </a:r>
                      <a:r>
                        <a:rPr lang="en-GB" sz="1400" baseline="0" dirty="0" smtClean="0"/>
                        <a:t> the change in the number of hours worked </a:t>
                      </a:r>
                      <a:endParaRPr lang="en-GB" sz="1400" dirty="0"/>
                    </a:p>
                  </a:txBody>
                  <a:tcPr/>
                </a:tc>
              </a:tr>
              <a:tr h="400995">
                <a:tc>
                  <a:txBody>
                    <a:bodyPr/>
                    <a:lstStyle/>
                    <a:p>
                      <a:r>
                        <a:rPr lang="en-GB" sz="1400" dirty="0" smtClean="0"/>
                        <a:t>Work</a:t>
                      </a:r>
                      <a:r>
                        <a:rPr lang="en-GB" sz="1400" baseline="0" dirty="0" smtClean="0"/>
                        <a:t> quality</a:t>
                      </a:r>
                      <a:endParaRPr lang="en-GB" sz="1400" dirty="0"/>
                    </a:p>
                  </a:txBody>
                  <a:tcPr/>
                </a:tc>
                <a:tc>
                  <a:txBody>
                    <a:bodyPr/>
                    <a:lstStyle/>
                    <a:p>
                      <a:r>
                        <a:rPr lang="en-GB" sz="1400" dirty="0" smtClean="0"/>
                        <a:t>2019</a:t>
                      </a:r>
                      <a:r>
                        <a:rPr lang="en-GB" sz="1400" baseline="0" dirty="0" smtClean="0"/>
                        <a:t> update of</a:t>
                      </a:r>
                      <a:r>
                        <a:rPr lang="en-GB" sz="1400" dirty="0" smtClean="0"/>
                        <a:t> work quality tables published in September 2020</a:t>
                      </a:r>
                      <a:endParaRPr lang="en-GB" sz="1400" dirty="0"/>
                    </a:p>
                  </a:txBody>
                  <a:tcPr/>
                </a:tc>
              </a:tr>
            </a:tbl>
          </a:graphicData>
        </a:graphic>
      </p:graphicFrame>
      <p:sp>
        <p:nvSpPr>
          <p:cNvPr id="6" name="Rectangle 5"/>
          <p:cNvSpPr/>
          <p:nvPr/>
        </p:nvSpPr>
        <p:spPr>
          <a:xfrm rot="19433244">
            <a:off x="4470380" y="5162184"/>
            <a:ext cx="509214" cy="276999"/>
          </a:xfrm>
          <a:prstGeom prst="rect">
            <a:avLst/>
          </a:prstGeom>
          <a:noFill/>
        </p:spPr>
        <p:txBody>
          <a:bodyPr wrap="square" lIns="91440" tIns="45720" rIns="91440" bIns="45720">
            <a:spAutoFit/>
          </a:bodyPr>
          <a:lstStyle/>
          <a:p>
            <a:pPr algn="ctr"/>
            <a:r>
              <a:rPr lang="en-US" sz="1200" i="1" dirty="0" smtClean="0">
                <a:ln w="0"/>
                <a:effectLst>
                  <a:outerShdw blurRad="38100" dist="19050" dir="2700000" algn="tl" rotWithShape="0">
                    <a:schemeClr val="dk1">
                      <a:alpha val="40000"/>
                    </a:schemeClr>
                  </a:outerShdw>
                </a:effectLst>
              </a:rPr>
              <a:t>NEW</a:t>
            </a:r>
            <a:endParaRPr lang="en-US" sz="1200" b="0" i="1"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rot="19433244">
            <a:off x="4470380" y="5614833"/>
            <a:ext cx="509214" cy="276999"/>
          </a:xfrm>
          <a:prstGeom prst="rect">
            <a:avLst/>
          </a:prstGeom>
          <a:noFill/>
        </p:spPr>
        <p:txBody>
          <a:bodyPr wrap="square" lIns="91440" tIns="45720" rIns="91440" bIns="45720">
            <a:spAutoFit/>
          </a:bodyPr>
          <a:lstStyle/>
          <a:p>
            <a:pPr algn="ctr"/>
            <a:r>
              <a:rPr lang="en-US" sz="1200" i="1" dirty="0" smtClean="0">
                <a:ln w="0"/>
                <a:effectLst>
                  <a:outerShdw blurRad="38100" dist="19050" dir="2700000" algn="tl" rotWithShape="0">
                    <a:schemeClr val="dk1">
                      <a:alpha val="40000"/>
                    </a:schemeClr>
                  </a:outerShdw>
                </a:effectLst>
              </a:rPr>
              <a:t>NEW</a:t>
            </a:r>
            <a:endParaRPr lang="en-US" sz="1200" b="0" i="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353605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Final Comments and Close</a:t>
            </a:r>
            <a:endParaRPr lang="en-GB" dirty="0"/>
          </a:p>
        </p:txBody>
      </p:sp>
      <p:sp>
        <p:nvSpPr>
          <p:cNvPr id="3" name="Content Placeholder 2"/>
          <p:cNvSpPr>
            <a:spLocks noGrp="1"/>
          </p:cNvSpPr>
          <p:nvPr>
            <p:ph idx="1"/>
          </p:nvPr>
        </p:nvSpPr>
        <p:spPr/>
        <p:txBody>
          <a:bodyPr>
            <a:normAutofit/>
          </a:bodyPr>
          <a:lstStyle/>
          <a:p>
            <a:pPr marL="0" indent="0">
              <a:buNone/>
            </a:pPr>
            <a:endParaRPr lang="en-GB" dirty="0"/>
          </a:p>
          <a:p>
            <a:pPr marL="0" indent="0">
              <a:buNone/>
            </a:pPr>
            <a:r>
              <a:rPr lang="en-GB" dirty="0" smtClean="0"/>
              <a:t>Presentations and ‘Questions </a:t>
            </a:r>
            <a:r>
              <a:rPr lang="en-GB" dirty="0"/>
              <a:t>and </a:t>
            </a:r>
            <a:r>
              <a:rPr lang="en-GB" dirty="0" smtClean="0"/>
              <a:t>Answers’</a:t>
            </a:r>
            <a:endParaRPr lang="en-GB" dirty="0"/>
          </a:p>
          <a:p>
            <a:pPr marL="0" indent="0">
              <a:buNone/>
            </a:pPr>
            <a:r>
              <a:rPr lang="en-GB" dirty="0" smtClean="0"/>
              <a:t>will be uploaded to the </a:t>
            </a:r>
          </a:p>
          <a:p>
            <a:pPr marL="0" indent="0">
              <a:buNone/>
            </a:pPr>
            <a:r>
              <a:rPr lang="en-GB" dirty="0" smtClean="0"/>
              <a:t>Labour Market Statistics User Engagement page</a:t>
            </a:r>
          </a:p>
          <a:p>
            <a:pPr marL="0" indent="0">
              <a:buNone/>
            </a:pPr>
            <a:endParaRPr lang="en-GB" dirty="0"/>
          </a:p>
          <a:p>
            <a:pPr marL="0" indent="0">
              <a:buNone/>
            </a:pPr>
            <a:endParaRPr lang="en-GB" dirty="0"/>
          </a:p>
          <a:p>
            <a:pPr marL="0" indent="0">
              <a:buNone/>
            </a:pPr>
            <a:endParaRPr lang="en-GB" sz="4400" dirty="0" smtClean="0"/>
          </a:p>
          <a:p>
            <a:pPr marL="0" indent="0">
              <a:buNone/>
            </a:pPr>
            <a:r>
              <a:rPr lang="en-GB" sz="4400" dirty="0" smtClean="0"/>
              <a:t>Thanks!</a:t>
            </a:r>
            <a:endParaRPr lang="en-GB" sz="4400" dirty="0"/>
          </a:p>
        </p:txBody>
      </p:sp>
    </p:spTree>
    <p:extLst>
      <p:ext uri="{BB962C8B-B14F-4D97-AF65-F5344CB8AC3E}">
        <p14:creationId xmlns:p14="http://schemas.microsoft.com/office/powerpoint/2010/main" val="1855278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790659" y="1722782"/>
            <a:ext cx="3611218" cy="3127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035824" y="2994150"/>
            <a:ext cx="3366053" cy="584775"/>
          </a:xfrm>
          <a:prstGeom prst="rect">
            <a:avLst/>
          </a:prstGeom>
          <a:noFill/>
        </p:spPr>
        <p:txBody>
          <a:bodyPr wrap="square" rtlCol="0">
            <a:spAutoFit/>
          </a:bodyPr>
          <a:lstStyle/>
          <a:p>
            <a:r>
              <a:rPr lang="en-GB" sz="3200" dirty="0" smtClean="0">
                <a:solidFill>
                  <a:schemeClr val="bg1"/>
                </a:solidFill>
              </a:rPr>
              <a:t>Impact of Covid-19</a:t>
            </a:r>
            <a:endParaRPr lang="en-GB" sz="3200" dirty="0">
              <a:solidFill>
                <a:schemeClr val="bg1"/>
              </a:solidFill>
            </a:endParaRPr>
          </a:p>
        </p:txBody>
      </p:sp>
      <p:grpSp>
        <p:nvGrpSpPr>
          <p:cNvPr id="32" name="Group 31"/>
          <p:cNvGrpSpPr/>
          <p:nvPr/>
        </p:nvGrpSpPr>
        <p:grpSpPr>
          <a:xfrm>
            <a:off x="8269356" y="873803"/>
            <a:ext cx="2955235" cy="2120347"/>
            <a:chOff x="8269356" y="873803"/>
            <a:chExt cx="2955235" cy="2120347"/>
          </a:xfrm>
        </p:grpSpPr>
        <p:sp>
          <p:nvSpPr>
            <p:cNvPr id="8" name="Oval 7"/>
            <p:cNvSpPr/>
            <p:nvPr/>
          </p:nvSpPr>
          <p:spPr>
            <a:xfrm>
              <a:off x="8845824" y="873803"/>
              <a:ext cx="2378767" cy="2120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flipV="1">
              <a:off x="8269356" y="2372140"/>
              <a:ext cx="735494" cy="357806"/>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176953" y="1340640"/>
              <a:ext cx="1716505" cy="954107"/>
            </a:xfrm>
            <a:prstGeom prst="rect">
              <a:avLst/>
            </a:prstGeom>
            <a:noFill/>
          </p:spPr>
          <p:txBody>
            <a:bodyPr wrap="square" rtlCol="0">
              <a:spAutoFit/>
            </a:bodyPr>
            <a:lstStyle/>
            <a:p>
              <a:pPr algn="ctr"/>
              <a:r>
                <a:rPr lang="en-GB" sz="2800" dirty="0" smtClean="0">
                  <a:solidFill>
                    <a:schemeClr val="bg1"/>
                  </a:solidFill>
                </a:rPr>
                <a:t>Data collection</a:t>
              </a:r>
              <a:endParaRPr lang="en-GB" sz="2800" dirty="0">
                <a:solidFill>
                  <a:schemeClr val="bg1"/>
                </a:solidFill>
              </a:endParaRPr>
            </a:p>
          </p:txBody>
        </p:sp>
      </p:grpSp>
      <p:grpSp>
        <p:nvGrpSpPr>
          <p:cNvPr id="33" name="Group 32"/>
          <p:cNvGrpSpPr/>
          <p:nvPr/>
        </p:nvGrpSpPr>
        <p:grpSpPr>
          <a:xfrm>
            <a:off x="8004313" y="4228283"/>
            <a:ext cx="3220277" cy="2245403"/>
            <a:chOff x="8004313" y="4228283"/>
            <a:chExt cx="3220277" cy="2245403"/>
          </a:xfrm>
        </p:grpSpPr>
        <p:sp>
          <p:nvSpPr>
            <p:cNvPr id="11" name="Oval 10"/>
            <p:cNvSpPr/>
            <p:nvPr/>
          </p:nvSpPr>
          <p:spPr>
            <a:xfrm>
              <a:off x="8845823" y="4353339"/>
              <a:ext cx="2378767" cy="2120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a:off x="8004313" y="4228283"/>
              <a:ext cx="1000537" cy="709831"/>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281226" y="4895567"/>
              <a:ext cx="1507958" cy="954107"/>
            </a:xfrm>
            <a:prstGeom prst="rect">
              <a:avLst/>
            </a:prstGeom>
            <a:noFill/>
          </p:spPr>
          <p:txBody>
            <a:bodyPr wrap="square" rtlCol="0">
              <a:spAutoFit/>
            </a:bodyPr>
            <a:lstStyle/>
            <a:p>
              <a:pPr algn="ctr"/>
              <a:r>
                <a:rPr lang="en-GB" sz="2800" dirty="0" smtClean="0">
                  <a:solidFill>
                    <a:schemeClr val="bg1"/>
                  </a:solidFill>
                </a:rPr>
                <a:t>Sample size</a:t>
              </a:r>
              <a:endParaRPr lang="en-GB" sz="2800" dirty="0">
                <a:solidFill>
                  <a:schemeClr val="bg1"/>
                </a:solidFill>
              </a:endParaRPr>
            </a:p>
          </p:txBody>
        </p:sp>
      </p:grpSp>
      <p:grpSp>
        <p:nvGrpSpPr>
          <p:cNvPr id="34" name="Group 33"/>
          <p:cNvGrpSpPr/>
          <p:nvPr/>
        </p:nvGrpSpPr>
        <p:grpSpPr>
          <a:xfrm>
            <a:off x="1808918" y="4228283"/>
            <a:ext cx="3425691" cy="2245404"/>
            <a:chOff x="1808918" y="4228283"/>
            <a:chExt cx="3425691" cy="2245404"/>
          </a:xfrm>
        </p:grpSpPr>
        <p:sp>
          <p:nvSpPr>
            <p:cNvPr id="9" name="Oval 8"/>
            <p:cNvSpPr/>
            <p:nvPr/>
          </p:nvSpPr>
          <p:spPr>
            <a:xfrm>
              <a:off x="1808918" y="4353340"/>
              <a:ext cx="2378767" cy="2120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p:nvCxnSpPr>
          <p:spPr>
            <a:xfrm flipH="1">
              <a:off x="4038600" y="4228283"/>
              <a:ext cx="1196009" cy="709831"/>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088351" y="4850295"/>
              <a:ext cx="1764631" cy="954107"/>
            </a:xfrm>
            <a:prstGeom prst="rect">
              <a:avLst/>
            </a:prstGeom>
            <a:noFill/>
          </p:spPr>
          <p:txBody>
            <a:bodyPr wrap="square" rtlCol="0">
              <a:spAutoFit/>
            </a:bodyPr>
            <a:lstStyle/>
            <a:p>
              <a:pPr algn="ctr"/>
              <a:r>
                <a:rPr lang="en-GB" sz="2800" dirty="0" smtClean="0">
                  <a:solidFill>
                    <a:schemeClr val="bg1"/>
                  </a:solidFill>
                </a:rPr>
                <a:t>Data processing</a:t>
              </a:r>
              <a:endParaRPr lang="en-GB" sz="2800" dirty="0">
                <a:solidFill>
                  <a:schemeClr val="bg1"/>
                </a:solidFill>
              </a:endParaRPr>
            </a:p>
          </p:txBody>
        </p:sp>
      </p:grpSp>
      <p:grpSp>
        <p:nvGrpSpPr>
          <p:cNvPr id="31" name="Group 30"/>
          <p:cNvGrpSpPr/>
          <p:nvPr/>
        </p:nvGrpSpPr>
        <p:grpSpPr>
          <a:xfrm>
            <a:off x="1808919" y="993913"/>
            <a:ext cx="3226905" cy="2120347"/>
            <a:chOff x="1808919" y="993913"/>
            <a:chExt cx="3226905" cy="2120347"/>
          </a:xfrm>
        </p:grpSpPr>
        <p:sp>
          <p:nvSpPr>
            <p:cNvPr id="10" name="Oval 9"/>
            <p:cNvSpPr/>
            <p:nvPr/>
          </p:nvSpPr>
          <p:spPr>
            <a:xfrm>
              <a:off x="1808919" y="993913"/>
              <a:ext cx="2378767" cy="21203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Connector 20"/>
            <p:cNvCxnSpPr/>
            <p:nvPr/>
          </p:nvCxnSpPr>
          <p:spPr>
            <a:xfrm flipH="1" flipV="1">
              <a:off x="4038599" y="2186609"/>
              <a:ext cx="997225" cy="351182"/>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188613" y="1663389"/>
              <a:ext cx="1684421" cy="523220"/>
            </a:xfrm>
            <a:prstGeom prst="rect">
              <a:avLst/>
            </a:prstGeom>
            <a:noFill/>
          </p:spPr>
          <p:txBody>
            <a:bodyPr wrap="square" rtlCol="0">
              <a:spAutoFit/>
            </a:bodyPr>
            <a:lstStyle/>
            <a:p>
              <a:r>
                <a:rPr lang="en-GB" sz="2800" dirty="0">
                  <a:solidFill>
                    <a:schemeClr val="bg1"/>
                  </a:solidFill>
                </a:rPr>
                <a:t>Outputs</a:t>
              </a:r>
            </a:p>
          </p:txBody>
        </p:sp>
      </p:grpSp>
    </p:spTree>
    <p:extLst>
      <p:ext uri="{BB962C8B-B14F-4D97-AF65-F5344CB8AC3E}">
        <p14:creationId xmlns:p14="http://schemas.microsoft.com/office/powerpoint/2010/main" val="79487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008" y="297994"/>
            <a:ext cx="8252791" cy="1200831"/>
          </a:xfrm>
        </p:spPr>
        <p:txBody>
          <a:bodyPr/>
          <a:lstStyle/>
          <a:p>
            <a:r>
              <a:rPr lang="en-GB" dirty="0" smtClean="0"/>
              <a:t>Impact on Data Collection</a:t>
            </a:r>
            <a:endParaRPr lang="en-GB" dirty="0"/>
          </a:p>
        </p:txBody>
      </p:sp>
      <p:sp>
        <p:nvSpPr>
          <p:cNvPr id="3" name="Content Placeholder 2"/>
          <p:cNvSpPr>
            <a:spLocks noGrp="1"/>
          </p:cNvSpPr>
          <p:nvPr>
            <p:ph idx="1"/>
          </p:nvPr>
        </p:nvSpPr>
        <p:spPr/>
        <p:txBody>
          <a:bodyPr/>
          <a:lstStyle/>
          <a:p>
            <a:endParaRPr lang="en-GB" dirty="0" smtClean="0"/>
          </a:p>
          <a:p>
            <a:r>
              <a:rPr lang="en-GB" dirty="0" smtClean="0"/>
              <a:t>Hold on face-to-face interviews since March</a:t>
            </a:r>
          </a:p>
          <a:p>
            <a:endParaRPr lang="en-GB" dirty="0" smtClean="0"/>
          </a:p>
          <a:p>
            <a:r>
              <a:rPr lang="en-GB" dirty="0" smtClean="0"/>
              <a:t>Telephone Interviewing</a:t>
            </a:r>
          </a:p>
          <a:p>
            <a:endParaRPr lang="en-GB" dirty="0"/>
          </a:p>
          <a:p>
            <a:r>
              <a:rPr lang="en-GB" dirty="0" smtClean="0"/>
              <a:t>Initial contact/engagement</a:t>
            </a:r>
          </a:p>
          <a:p>
            <a:endParaRPr lang="en-GB" dirty="0"/>
          </a:p>
          <a:p>
            <a:r>
              <a:rPr lang="en-GB" dirty="0" smtClean="0"/>
              <a:t>Encouraging engagement of the public</a:t>
            </a:r>
          </a:p>
          <a:p>
            <a:endParaRPr lang="en-GB" dirty="0"/>
          </a:p>
        </p:txBody>
      </p:sp>
      <p:pic>
        <p:nvPicPr>
          <p:cNvPr id="5" name="Picture 4"/>
          <p:cNvPicPr>
            <a:picLocks noChangeAspect="1"/>
          </p:cNvPicPr>
          <p:nvPr/>
        </p:nvPicPr>
        <p:blipFill>
          <a:blip r:embed="rId3"/>
          <a:stretch>
            <a:fillRect/>
          </a:stretch>
        </p:blipFill>
        <p:spPr>
          <a:xfrm>
            <a:off x="8339923" y="2504661"/>
            <a:ext cx="3600286" cy="3600286"/>
          </a:xfrm>
          <a:prstGeom prst="rect">
            <a:avLst/>
          </a:prstGeom>
        </p:spPr>
      </p:pic>
    </p:spTree>
    <p:extLst>
      <p:ext uri="{BB962C8B-B14F-4D97-AF65-F5344CB8AC3E}">
        <p14:creationId xmlns:p14="http://schemas.microsoft.com/office/powerpoint/2010/main" val="554170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NISRA Presentatio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804366A-9E0E-4957-BDAB-ACFB5DD12D55}" vid="{BC516DA1-97B9-493E-B8E4-1CD09F887A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NISRA Presentation Template</Template>
  <TotalTime>3552</TotalTime>
  <Words>2978</Words>
  <Application>Microsoft Office PowerPoint</Application>
  <PresentationFormat>Widescreen</PresentationFormat>
  <Paragraphs>671</Paragraphs>
  <Slides>70</Slides>
  <Notes>59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MS PGothic</vt:lpstr>
      <vt:lpstr>Arial</vt:lpstr>
      <vt:lpstr>Calibri</vt:lpstr>
      <vt:lpstr>Calibri Light</vt:lpstr>
      <vt:lpstr>Stencil</vt:lpstr>
      <vt:lpstr>Tempus Sans ITC</vt:lpstr>
      <vt:lpstr>Times New Roman</vt:lpstr>
      <vt:lpstr>Wingdings</vt:lpstr>
      <vt:lpstr>NISRA Presentation Template</vt:lpstr>
      <vt:lpstr>Labour Market Statistics  User Group</vt:lpstr>
      <vt:lpstr>Aim of today’s meeting </vt:lpstr>
      <vt:lpstr>Agenda </vt:lpstr>
      <vt:lpstr>Publication Cycle </vt:lpstr>
      <vt:lpstr>PowerPoint Presentation</vt:lpstr>
      <vt:lpstr>Labour Force Survey </vt:lpstr>
      <vt:lpstr>Progress - Summary</vt:lpstr>
      <vt:lpstr>PowerPoint Presentation</vt:lpstr>
      <vt:lpstr>Impact on Data Collection</vt:lpstr>
      <vt:lpstr>Impact on sample size</vt:lpstr>
      <vt:lpstr>Impact to Precision</vt:lpstr>
      <vt:lpstr>Impact on Data Processing</vt:lpstr>
      <vt:lpstr>PowerPoint Presentation</vt:lpstr>
      <vt:lpstr>Impact on Outputs</vt:lpstr>
      <vt:lpstr>New questions on LFS</vt:lpstr>
      <vt:lpstr>Publications – Annual Report</vt:lpstr>
      <vt:lpstr>Publications – Work Quality</vt:lpstr>
      <vt:lpstr>Plans for the Future</vt:lpstr>
      <vt:lpstr>Experimental Claimant Count </vt:lpstr>
      <vt:lpstr>Claimant Count- Overview</vt:lpstr>
      <vt:lpstr>Claimant Count- Overview</vt:lpstr>
      <vt:lpstr>PowerPoint Presentation</vt:lpstr>
      <vt:lpstr>PowerPoint Presentation</vt:lpstr>
      <vt:lpstr>Difference between  LFS Unemployment  and Claimant Count</vt:lpstr>
      <vt:lpstr>Increase in Claimant Count</vt:lpstr>
      <vt:lpstr>Claimants who are Employed – GB </vt:lpstr>
      <vt:lpstr>Earnings Annual Survey of Hours and Earnings  and HMRC RTI PAYE</vt:lpstr>
      <vt:lpstr>PowerPoint Presentation</vt:lpstr>
      <vt:lpstr>PowerPoint Presentation</vt:lpstr>
      <vt:lpstr>PowerPoint Presentation</vt:lpstr>
      <vt:lpstr>PowerPoint Presentation</vt:lpstr>
      <vt:lpstr>HMRC’s RTI PAYE Data</vt:lpstr>
      <vt:lpstr>Median Monthly Employee Pay</vt:lpstr>
      <vt:lpstr>Number of Paid Employees Seasonally Adjusted</vt:lpstr>
      <vt:lpstr>      Business Register and Employment Survey  (BRES)   </vt:lpstr>
      <vt:lpstr>PowerPoint Presentation</vt:lpstr>
      <vt:lpstr>BRES Survey Cycle</vt:lpstr>
      <vt:lpstr>PowerPoint Presentation</vt:lpstr>
      <vt:lpstr>BRES 2019</vt:lpstr>
      <vt:lpstr>Earlier publication date</vt:lpstr>
      <vt:lpstr>BRES 2019 output</vt:lpstr>
      <vt:lpstr>BRES 2020</vt:lpstr>
      <vt:lpstr>BRES 2020</vt:lpstr>
      <vt:lpstr>PowerPoint Presentation</vt:lpstr>
      <vt:lpstr>Links to our most recent publications</vt:lpstr>
      <vt:lpstr>Useful Links</vt:lpstr>
      <vt:lpstr>Quarterly Employment Survey (QES)</vt:lpstr>
      <vt:lpstr>Quarterly Employment Survey (QES)</vt:lpstr>
      <vt:lpstr>Quarterly Employment Survey (QES)</vt:lpstr>
      <vt:lpstr>Quarterly Employment Survey (QES)</vt:lpstr>
      <vt:lpstr>Quarterly Employment Survey (QES)</vt:lpstr>
      <vt:lpstr>Quarterly Employment Survey (QES)</vt:lpstr>
      <vt:lpstr>Quarterly Employment Survey (QES)</vt:lpstr>
      <vt:lpstr>Quarterly Employment Survey (QES)</vt:lpstr>
      <vt:lpstr>Quarterly Employment Survey (QES)</vt:lpstr>
      <vt:lpstr>Quarterly Employment Survey (QES)</vt:lpstr>
      <vt:lpstr>Quarterly Employment Survey (QES)</vt:lpstr>
      <vt:lpstr> Redundancy Statistics  </vt:lpstr>
      <vt:lpstr>Collective Redundancies</vt:lpstr>
      <vt:lpstr>Redundancy Statistics</vt:lpstr>
      <vt:lpstr>Redundancies</vt:lpstr>
      <vt:lpstr>PowerPoint Presentation</vt:lpstr>
      <vt:lpstr>Changes in 2020</vt:lpstr>
      <vt:lpstr>Proposed and Confirmed Redundancies</vt:lpstr>
      <vt:lpstr>COVID-19 impacts/analysis</vt:lpstr>
      <vt:lpstr>Additional outputs</vt:lpstr>
      <vt:lpstr>Furlough Data</vt:lpstr>
      <vt:lpstr>Additional links/analysis</vt:lpstr>
      <vt:lpstr>PowerPoint Presentation</vt:lpstr>
      <vt:lpstr>Final Comments and Close</vt:lpstr>
    </vt:vector>
  </TitlesOfParts>
  <Company>IT Assist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NISRA Presentation</dc:title>
  <dc:creator>Kathryn Kavanagh</dc:creator>
  <cp:lastModifiedBy>Gordon, Carly</cp:lastModifiedBy>
  <cp:revision>448</cp:revision>
  <cp:lastPrinted>2019-09-23T13:49:56Z</cp:lastPrinted>
  <dcterms:created xsi:type="dcterms:W3CDTF">2017-05-18T13:08:57Z</dcterms:created>
  <dcterms:modified xsi:type="dcterms:W3CDTF">2020-10-21T15:01:30Z</dcterms:modified>
</cp:coreProperties>
</file>