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4"/>
  </p:notesMasterIdLst>
  <p:handoutMasterIdLst>
    <p:handoutMasterId r:id="rId95"/>
  </p:handoutMasterIdLst>
  <p:sldIdLst>
    <p:sldId id="256" r:id="rId2"/>
    <p:sldId id="578" r:id="rId3"/>
    <p:sldId id="582" r:id="rId4"/>
    <p:sldId id="584" r:id="rId5"/>
    <p:sldId id="583" r:id="rId6"/>
    <p:sldId id="633" r:id="rId7"/>
    <p:sldId id="634" r:id="rId8"/>
    <p:sldId id="635" r:id="rId9"/>
    <p:sldId id="636" r:id="rId10"/>
    <p:sldId id="637" r:id="rId11"/>
    <p:sldId id="638" r:id="rId12"/>
    <p:sldId id="639" r:id="rId13"/>
    <p:sldId id="640" r:id="rId14"/>
    <p:sldId id="641" r:id="rId15"/>
    <p:sldId id="642" r:id="rId16"/>
    <p:sldId id="643" r:id="rId17"/>
    <p:sldId id="662" r:id="rId18"/>
    <p:sldId id="663" r:id="rId19"/>
    <p:sldId id="664" r:id="rId20"/>
    <p:sldId id="665" r:id="rId21"/>
    <p:sldId id="666" r:id="rId22"/>
    <p:sldId id="667" r:id="rId23"/>
    <p:sldId id="668" r:id="rId24"/>
    <p:sldId id="669" r:id="rId25"/>
    <p:sldId id="670" r:id="rId26"/>
    <p:sldId id="671" r:id="rId27"/>
    <p:sldId id="672" r:id="rId28"/>
    <p:sldId id="673" r:id="rId29"/>
    <p:sldId id="674" r:id="rId30"/>
    <p:sldId id="675" r:id="rId31"/>
    <p:sldId id="676" r:id="rId32"/>
    <p:sldId id="677" r:id="rId33"/>
    <p:sldId id="678" r:id="rId34"/>
    <p:sldId id="679" r:id="rId35"/>
    <p:sldId id="603" r:id="rId36"/>
    <p:sldId id="604" r:id="rId37"/>
    <p:sldId id="605" r:id="rId38"/>
    <p:sldId id="606" r:id="rId39"/>
    <p:sldId id="607" r:id="rId40"/>
    <p:sldId id="608" r:id="rId41"/>
    <p:sldId id="609" r:id="rId42"/>
    <p:sldId id="644" r:id="rId43"/>
    <p:sldId id="645" r:id="rId44"/>
    <p:sldId id="646" r:id="rId45"/>
    <p:sldId id="610" r:id="rId46"/>
    <p:sldId id="611" r:id="rId47"/>
    <p:sldId id="612" r:id="rId48"/>
    <p:sldId id="613" r:id="rId49"/>
    <p:sldId id="614" r:id="rId50"/>
    <p:sldId id="615" r:id="rId51"/>
    <p:sldId id="616" r:id="rId52"/>
    <p:sldId id="653" r:id="rId53"/>
    <p:sldId id="654" r:id="rId54"/>
    <p:sldId id="655" r:id="rId55"/>
    <p:sldId id="617" r:id="rId56"/>
    <p:sldId id="618" r:id="rId57"/>
    <p:sldId id="619" r:id="rId58"/>
    <p:sldId id="620" r:id="rId59"/>
    <p:sldId id="621" r:id="rId60"/>
    <p:sldId id="622" r:id="rId61"/>
    <p:sldId id="623" r:id="rId62"/>
    <p:sldId id="624" r:id="rId63"/>
    <p:sldId id="625" r:id="rId64"/>
    <p:sldId id="626" r:id="rId65"/>
    <p:sldId id="627" r:id="rId66"/>
    <p:sldId id="628" r:id="rId67"/>
    <p:sldId id="629" r:id="rId68"/>
    <p:sldId id="630" r:id="rId69"/>
    <p:sldId id="631" r:id="rId70"/>
    <p:sldId id="632" r:id="rId71"/>
    <p:sldId id="527" r:id="rId72"/>
    <p:sldId id="529" r:id="rId73"/>
    <p:sldId id="530" r:id="rId74"/>
    <p:sldId id="602" r:id="rId75"/>
    <p:sldId id="595" r:id="rId76"/>
    <p:sldId id="533" r:id="rId77"/>
    <p:sldId id="596" r:id="rId78"/>
    <p:sldId id="597" r:id="rId79"/>
    <p:sldId id="656" r:id="rId80"/>
    <p:sldId id="600" r:id="rId81"/>
    <p:sldId id="536" r:id="rId82"/>
    <p:sldId id="599" r:id="rId83"/>
    <p:sldId id="598" r:id="rId84"/>
    <p:sldId id="538" r:id="rId85"/>
    <p:sldId id="591" r:id="rId86"/>
    <p:sldId id="592" r:id="rId87"/>
    <p:sldId id="659" r:id="rId88"/>
    <p:sldId id="660" r:id="rId89"/>
    <p:sldId id="661" r:id="rId90"/>
    <p:sldId id="657" r:id="rId91"/>
    <p:sldId id="658" r:id="rId92"/>
    <p:sldId id="569" r:id="rId9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5B"/>
    <a:srgbClr val="1E2B50"/>
    <a:srgbClr val="CEDC00"/>
    <a:srgbClr val="CCD607"/>
    <a:srgbClr val="417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79388" autoAdjust="0"/>
  </p:normalViewPr>
  <p:slideViewPr>
    <p:cSldViewPr snapToGrid="0">
      <p:cViewPr varScale="1">
        <p:scale>
          <a:sx n="106" d="100"/>
          <a:sy n="106" d="100"/>
        </p:scale>
        <p:origin x="66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sz="1800" b="1" i="0" baseline="0" dirty="0">
                <a:solidFill>
                  <a:schemeClr val="tx1"/>
                </a:solidFill>
                <a:effectLst/>
              </a:rPr>
              <a:t>ASHE - earnings distribution for Northern Ireland</a:t>
            </a:r>
            <a:endParaRPr lang="en-GB" dirty="0">
              <a:solidFill>
                <a:schemeClr val="tx1"/>
              </a:solidFill>
              <a:effectLst/>
            </a:endParaRPr>
          </a:p>
        </c:rich>
      </c:tx>
      <c:layout>
        <c:manualLayout>
          <c:xMode val="edge"/>
          <c:yMode val="edge"/>
          <c:x val="0.29349305693877004"/>
          <c:y val="4.015237034143583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6348826926340379E-2"/>
          <c:y val="0.19547675644093815"/>
          <c:w val="0.88895501354792683"/>
          <c:h val="0.54142910506215469"/>
        </c:manualLayout>
      </c:layout>
      <c:areaChart>
        <c:grouping val="standard"/>
        <c:varyColors val="0"/>
        <c:ser>
          <c:idx val="18"/>
          <c:order val="0"/>
          <c:spPr>
            <a:solidFill>
              <a:srgbClr val="CEDB00">
                <a:alpha val="85000"/>
              </a:srgbClr>
            </a:solidFill>
            <a:ln w="25400">
              <a:noFill/>
            </a:ln>
            <a:effectLst/>
          </c:spPr>
          <c:val>
            <c:numRef>
              <c:f>Sheet1!$T$2:$T$1352</c:f>
              <c:numCache>
                <c:formatCode>General</c:formatCode>
                <c:ptCount val="1351"/>
                <c:pt idx="17">
                  <c:v>0.2</c:v>
                </c:pt>
                <c:pt idx="18">
                  <c:v>0.2</c:v>
                </c:pt>
                <c:pt idx="19">
                  <c:v>0.2</c:v>
                </c:pt>
                <c:pt idx="20">
                  <c:v>0.2</c:v>
                </c:pt>
                <c:pt idx="21">
                  <c:v>0.2</c:v>
                </c:pt>
                <c:pt idx="22">
                  <c:v>0.2</c:v>
                </c:pt>
                <c:pt idx="23">
                  <c:v>0.2</c:v>
                </c:pt>
                <c:pt idx="24">
                  <c:v>0.2</c:v>
                </c:pt>
                <c:pt idx="25">
                  <c:v>0.2</c:v>
                </c:pt>
                <c:pt idx="26">
                  <c:v>0.2</c:v>
                </c:pt>
                <c:pt idx="27">
                  <c:v>0.2</c:v>
                </c:pt>
                <c:pt idx="68">
                  <c:v>0.2</c:v>
                </c:pt>
                <c:pt idx="69">
                  <c:v>0.2</c:v>
                </c:pt>
                <c:pt idx="70">
                  <c:v>0.2</c:v>
                </c:pt>
                <c:pt idx="71">
                  <c:v>0.3</c:v>
                </c:pt>
                <c:pt idx="72">
                  <c:v>0.3</c:v>
                </c:pt>
                <c:pt idx="73">
                  <c:v>0.3</c:v>
                </c:pt>
                <c:pt idx="74">
                  <c:v>0.3</c:v>
                </c:pt>
                <c:pt idx="75">
                  <c:v>0.3</c:v>
                </c:pt>
                <c:pt idx="76">
                  <c:v>0.3</c:v>
                </c:pt>
                <c:pt idx="77">
                  <c:v>0.4</c:v>
                </c:pt>
                <c:pt idx="78">
                  <c:v>0.4</c:v>
                </c:pt>
                <c:pt idx="79">
                  <c:v>0.4</c:v>
                </c:pt>
                <c:pt idx="80">
                  <c:v>0.4</c:v>
                </c:pt>
                <c:pt idx="81">
                  <c:v>0.4</c:v>
                </c:pt>
                <c:pt idx="82">
                  <c:v>0.4</c:v>
                </c:pt>
                <c:pt idx="83">
                  <c:v>0.4</c:v>
                </c:pt>
                <c:pt idx="84">
                  <c:v>0.4</c:v>
                </c:pt>
                <c:pt idx="85">
                  <c:v>0.5</c:v>
                </c:pt>
                <c:pt idx="86">
                  <c:v>0.5</c:v>
                </c:pt>
                <c:pt idx="87">
                  <c:v>0.7</c:v>
                </c:pt>
                <c:pt idx="88">
                  <c:v>0.6</c:v>
                </c:pt>
                <c:pt idx="89">
                  <c:v>0.5</c:v>
                </c:pt>
                <c:pt idx="90">
                  <c:v>0.5</c:v>
                </c:pt>
                <c:pt idx="91">
                  <c:v>0.5</c:v>
                </c:pt>
                <c:pt idx="92">
                  <c:v>0.5</c:v>
                </c:pt>
                <c:pt idx="93">
                  <c:v>0.5</c:v>
                </c:pt>
                <c:pt idx="94">
                  <c:v>0.5</c:v>
                </c:pt>
                <c:pt idx="95">
                  <c:v>0.5</c:v>
                </c:pt>
                <c:pt idx="96">
                  <c:v>0.6</c:v>
                </c:pt>
                <c:pt idx="97">
                  <c:v>0.5</c:v>
                </c:pt>
                <c:pt idx="98">
                  <c:v>0.6</c:v>
                </c:pt>
                <c:pt idx="99">
                  <c:v>0.7</c:v>
                </c:pt>
                <c:pt idx="100">
                  <c:v>0.8</c:v>
                </c:pt>
                <c:pt idx="101">
                  <c:v>0.8</c:v>
                </c:pt>
                <c:pt idx="102">
                  <c:v>0.8</c:v>
                </c:pt>
                <c:pt idx="103">
                  <c:v>0.9</c:v>
                </c:pt>
                <c:pt idx="104">
                  <c:v>0.8</c:v>
                </c:pt>
                <c:pt idx="105">
                  <c:v>0.8</c:v>
                </c:pt>
                <c:pt idx="106">
                  <c:v>0.7</c:v>
                </c:pt>
                <c:pt idx="107">
                  <c:v>0.6</c:v>
                </c:pt>
                <c:pt idx="108">
                  <c:v>0.6</c:v>
                </c:pt>
                <c:pt idx="109">
                  <c:v>0.6</c:v>
                </c:pt>
                <c:pt idx="110">
                  <c:v>0.6</c:v>
                </c:pt>
                <c:pt idx="111">
                  <c:v>0.5</c:v>
                </c:pt>
                <c:pt idx="112">
                  <c:v>0.5</c:v>
                </c:pt>
                <c:pt idx="113">
                  <c:v>0.5</c:v>
                </c:pt>
                <c:pt idx="114">
                  <c:v>0.5</c:v>
                </c:pt>
                <c:pt idx="115">
                  <c:v>0.5</c:v>
                </c:pt>
                <c:pt idx="116">
                  <c:v>0.5</c:v>
                </c:pt>
                <c:pt idx="117">
                  <c:v>0.5</c:v>
                </c:pt>
                <c:pt idx="118">
                  <c:v>0.5</c:v>
                </c:pt>
                <c:pt idx="119">
                  <c:v>0.3</c:v>
                </c:pt>
                <c:pt idx="120">
                  <c:v>0.2</c:v>
                </c:pt>
                <c:pt idx="121">
                  <c:v>0.2</c:v>
                </c:pt>
                <c:pt idx="122">
                  <c:v>0.2</c:v>
                </c:pt>
                <c:pt idx="131">
                  <c:v>0.2</c:v>
                </c:pt>
                <c:pt idx="132">
                  <c:v>0.2</c:v>
                </c:pt>
                <c:pt idx="133">
                  <c:v>0.2</c:v>
                </c:pt>
                <c:pt idx="134">
                  <c:v>0.2</c:v>
                </c:pt>
                <c:pt idx="135">
                  <c:v>0.2</c:v>
                </c:pt>
                <c:pt idx="136">
                  <c:v>0.2</c:v>
                </c:pt>
                <c:pt idx="137">
                  <c:v>0.3</c:v>
                </c:pt>
                <c:pt idx="138">
                  <c:v>0.3</c:v>
                </c:pt>
                <c:pt idx="139">
                  <c:v>0.3</c:v>
                </c:pt>
                <c:pt idx="140">
                  <c:v>0.3</c:v>
                </c:pt>
                <c:pt idx="141">
                  <c:v>0.3</c:v>
                </c:pt>
                <c:pt idx="142">
                  <c:v>0.4</c:v>
                </c:pt>
                <c:pt idx="143">
                  <c:v>0.4</c:v>
                </c:pt>
                <c:pt idx="144">
                  <c:v>0.4</c:v>
                </c:pt>
                <c:pt idx="145">
                  <c:v>0.4</c:v>
                </c:pt>
                <c:pt idx="146">
                  <c:v>0.5</c:v>
                </c:pt>
                <c:pt idx="147">
                  <c:v>0.5</c:v>
                </c:pt>
                <c:pt idx="148">
                  <c:v>0.6</c:v>
                </c:pt>
                <c:pt idx="149">
                  <c:v>0.7</c:v>
                </c:pt>
                <c:pt idx="150">
                  <c:v>0.7</c:v>
                </c:pt>
                <c:pt idx="151">
                  <c:v>0.7</c:v>
                </c:pt>
                <c:pt idx="152">
                  <c:v>0.7</c:v>
                </c:pt>
                <c:pt idx="153">
                  <c:v>0.8</c:v>
                </c:pt>
                <c:pt idx="154">
                  <c:v>0.8</c:v>
                </c:pt>
                <c:pt idx="155">
                  <c:v>0.8</c:v>
                </c:pt>
                <c:pt idx="156">
                  <c:v>0.9</c:v>
                </c:pt>
                <c:pt idx="157">
                  <c:v>0.8</c:v>
                </c:pt>
                <c:pt idx="158">
                  <c:v>0.9</c:v>
                </c:pt>
                <c:pt idx="159">
                  <c:v>0.9</c:v>
                </c:pt>
                <c:pt idx="160">
                  <c:v>0.9</c:v>
                </c:pt>
                <c:pt idx="161">
                  <c:v>0.9</c:v>
                </c:pt>
                <c:pt idx="162">
                  <c:v>0.9</c:v>
                </c:pt>
                <c:pt idx="163">
                  <c:v>1.3</c:v>
                </c:pt>
                <c:pt idx="164">
                  <c:v>1.3</c:v>
                </c:pt>
                <c:pt idx="165">
                  <c:v>1.3</c:v>
                </c:pt>
                <c:pt idx="166">
                  <c:v>1.4</c:v>
                </c:pt>
                <c:pt idx="167">
                  <c:v>1.4</c:v>
                </c:pt>
                <c:pt idx="168">
                  <c:v>1.4</c:v>
                </c:pt>
                <c:pt idx="169">
                  <c:v>2.1</c:v>
                </c:pt>
                <c:pt idx="170">
                  <c:v>2.2999999999999998</c:v>
                </c:pt>
                <c:pt idx="171">
                  <c:v>2.4</c:v>
                </c:pt>
                <c:pt idx="172">
                  <c:v>2.4</c:v>
                </c:pt>
                <c:pt idx="173">
                  <c:v>2.6</c:v>
                </c:pt>
                <c:pt idx="174">
                  <c:v>2.6</c:v>
                </c:pt>
                <c:pt idx="175">
                  <c:v>2.6</c:v>
                </c:pt>
                <c:pt idx="176">
                  <c:v>2.6</c:v>
                </c:pt>
                <c:pt idx="177">
                  <c:v>2.6</c:v>
                </c:pt>
                <c:pt idx="178">
                  <c:v>2.7</c:v>
                </c:pt>
                <c:pt idx="179">
                  <c:v>2.7</c:v>
                </c:pt>
                <c:pt idx="180">
                  <c:v>2.7</c:v>
                </c:pt>
                <c:pt idx="181">
                  <c:v>2.8</c:v>
                </c:pt>
                <c:pt idx="182">
                  <c:v>2.8</c:v>
                </c:pt>
                <c:pt idx="183">
                  <c:v>2.5</c:v>
                </c:pt>
                <c:pt idx="184">
                  <c:v>2.5</c:v>
                </c:pt>
                <c:pt idx="185">
                  <c:v>2.5</c:v>
                </c:pt>
                <c:pt idx="186">
                  <c:v>2.4</c:v>
                </c:pt>
                <c:pt idx="187">
                  <c:v>2.4</c:v>
                </c:pt>
                <c:pt idx="188">
                  <c:v>2.4</c:v>
                </c:pt>
                <c:pt idx="189">
                  <c:v>2.1</c:v>
                </c:pt>
                <c:pt idx="190">
                  <c:v>2</c:v>
                </c:pt>
                <c:pt idx="191">
                  <c:v>2</c:v>
                </c:pt>
                <c:pt idx="192">
                  <c:v>2.1</c:v>
                </c:pt>
                <c:pt idx="193">
                  <c:v>2</c:v>
                </c:pt>
                <c:pt idx="194">
                  <c:v>1.9</c:v>
                </c:pt>
                <c:pt idx="195">
                  <c:v>1.9</c:v>
                </c:pt>
                <c:pt idx="196">
                  <c:v>2</c:v>
                </c:pt>
                <c:pt idx="197">
                  <c:v>1.9</c:v>
                </c:pt>
                <c:pt idx="198">
                  <c:v>1.9</c:v>
                </c:pt>
                <c:pt idx="199">
                  <c:v>1.9</c:v>
                </c:pt>
                <c:pt idx="200">
                  <c:v>1.9</c:v>
                </c:pt>
                <c:pt idx="201">
                  <c:v>2</c:v>
                </c:pt>
                <c:pt idx="202">
                  <c:v>2.1</c:v>
                </c:pt>
                <c:pt idx="203">
                  <c:v>2.1</c:v>
                </c:pt>
                <c:pt idx="204">
                  <c:v>2</c:v>
                </c:pt>
                <c:pt idx="205">
                  <c:v>2</c:v>
                </c:pt>
                <c:pt idx="206">
                  <c:v>2</c:v>
                </c:pt>
                <c:pt idx="207">
                  <c:v>2</c:v>
                </c:pt>
                <c:pt idx="208">
                  <c:v>2</c:v>
                </c:pt>
                <c:pt idx="209">
                  <c:v>1.6</c:v>
                </c:pt>
                <c:pt idx="210">
                  <c:v>1.6</c:v>
                </c:pt>
                <c:pt idx="211">
                  <c:v>1.4</c:v>
                </c:pt>
                <c:pt idx="212">
                  <c:v>1.3</c:v>
                </c:pt>
                <c:pt idx="213">
                  <c:v>1.3</c:v>
                </c:pt>
                <c:pt idx="214">
                  <c:v>1.3</c:v>
                </c:pt>
                <c:pt idx="215">
                  <c:v>1.3</c:v>
                </c:pt>
                <c:pt idx="216">
                  <c:v>1.3</c:v>
                </c:pt>
                <c:pt idx="217">
                  <c:v>1.3</c:v>
                </c:pt>
                <c:pt idx="218">
                  <c:v>1.3</c:v>
                </c:pt>
                <c:pt idx="219">
                  <c:v>1.3</c:v>
                </c:pt>
                <c:pt idx="220">
                  <c:v>1.3</c:v>
                </c:pt>
                <c:pt idx="221">
                  <c:v>1.2</c:v>
                </c:pt>
                <c:pt idx="222">
                  <c:v>1.1000000000000001</c:v>
                </c:pt>
                <c:pt idx="223">
                  <c:v>1.1000000000000001</c:v>
                </c:pt>
                <c:pt idx="224">
                  <c:v>1.1000000000000001</c:v>
                </c:pt>
                <c:pt idx="225">
                  <c:v>1.1000000000000001</c:v>
                </c:pt>
                <c:pt idx="226">
                  <c:v>1.1000000000000001</c:v>
                </c:pt>
                <c:pt idx="227">
                  <c:v>1.1000000000000001</c:v>
                </c:pt>
                <c:pt idx="228">
                  <c:v>1</c:v>
                </c:pt>
                <c:pt idx="229">
                  <c:v>1.1000000000000001</c:v>
                </c:pt>
                <c:pt idx="230">
                  <c:v>1</c:v>
                </c:pt>
                <c:pt idx="231">
                  <c:v>1.1000000000000001</c:v>
                </c:pt>
                <c:pt idx="232">
                  <c:v>1</c:v>
                </c:pt>
                <c:pt idx="233">
                  <c:v>1</c:v>
                </c:pt>
                <c:pt idx="234">
                  <c:v>1</c:v>
                </c:pt>
                <c:pt idx="235">
                  <c:v>1.1000000000000001</c:v>
                </c:pt>
                <c:pt idx="236">
                  <c:v>1</c:v>
                </c:pt>
                <c:pt idx="237">
                  <c:v>1.1000000000000001</c:v>
                </c:pt>
                <c:pt idx="238">
                  <c:v>1</c:v>
                </c:pt>
                <c:pt idx="239">
                  <c:v>1</c:v>
                </c:pt>
                <c:pt idx="240">
                  <c:v>1.1000000000000001</c:v>
                </c:pt>
                <c:pt idx="241">
                  <c:v>1.2</c:v>
                </c:pt>
                <c:pt idx="242">
                  <c:v>1.2</c:v>
                </c:pt>
                <c:pt idx="243">
                  <c:v>1.2</c:v>
                </c:pt>
                <c:pt idx="244">
                  <c:v>1.2</c:v>
                </c:pt>
                <c:pt idx="245">
                  <c:v>1.3</c:v>
                </c:pt>
                <c:pt idx="246">
                  <c:v>1.2</c:v>
                </c:pt>
                <c:pt idx="247">
                  <c:v>1.1000000000000001</c:v>
                </c:pt>
                <c:pt idx="248">
                  <c:v>1.2</c:v>
                </c:pt>
                <c:pt idx="249">
                  <c:v>1.1000000000000001</c:v>
                </c:pt>
                <c:pt idx="250">
                  <c:v>1.2</c:v>
                </c:pt>
                <c:pt idx="251">
                  <c:v>1.8</c:v>
                </c:pt>
                <c:pt idx="252">
                  <c:v>1.9</c:v>
                </c:pt>
                <c:pt idx="253">
                  <c:v>1.9</c:v>
                </c:pt>
                <c:pt idx="254">
                  <c:v>1.9</c:v>
                </c:pt>
                <c:pt idx="255">
                  <c:v>1.9</c:v>
                </c:pt>
                <c:pt idx="256">
                  <c:v>2</c:v>
                </c:pt>
                <c:pt idx="257">
                  <c:v>2</c:v>
                </c:pt>
                <c:pt idx="258">
                  <c:v>2</c:v>
                </c:pt>
                <c:pt idx="259">
                  <c:v>2</c:v>
                </c:pt>
                <c:pt idx="260">
                  <c:v>1.9</c:v>
                </c:pt>
                <c:pt idx="261">
                  <c:v>1.8</c:v>
                </c:pt>
                <c:pt idx="262">
                  <c:v>1.9</c:v>
                </c:pt>
                <c:pt idx="263">
                  <c:v>1.9</c:v>
                </c:pt>
                <c:pt idx="264">
                  <c:v>1.8</c:v>
                </c:pt>
                <c:pt idx="265">
                  <c:v>1.9</c:v>
                </c:pt>
                <c:pt idx="266">
                  <c:v>2</c:v>
                </c:pt>
                <c:pt idx="267">
                  <c:v>2</c:v>
                </c:pt>
                <c:pt idx="268">
                  <c:v>2</c:v>
                </c:pt>
                <c:pt idx="269">
                  <c:v>2</c:v>
                </c:pt>
                <c:pt idx="270">
                  <c:v>2</c:v>
                </c:pt>
                <c:pt idx="271">
                  <c:v>1.4</c:v>
                </c:pt>
                <c:pt idx="272">
                  <c:v>1.4</c:v>
                </c:pt>
                <c:pt idx="273">
                  <c:v>1.4</c:v>
                </c:pt>
                <c:pt idx="274">
                  <c:v>1.4</c:v>
                </c:pt>
                <c:pt idx="275">
                  <c:v>1.4</c:v>
                </c:pt>
                <c:pt idx="276">
                  <c:v>1.5</c:v>
                </c:pt>
                <c:pt idx="277">
                  <c:v>4.5</c:v>
                </c:pt>
                <c:pt idx="278">
                  <c:v>5.0999999999999996</c:v>
                </c:pt>
                <c:pt idx="279">
                  <c:v>5.2</c:v>
                </c:pt>
                <c:pt idx="280">
                  <c:v>5.4</c:v>
                </c:pt>
                <c:pt idx="281">
                  <c:v>5.7</c:v>
                </c:pt>
                <c:pt idx="282">
                  <c:v>6</c:v>
                </c:pt>
                <c:pt idx="283">
                  <c:v>6.1</c:v>
                </c:pt>
                <c:pt idx="284">
                  <c:v>6.2</c:v>
                </c:pt>
                <c:pt idx="285">
                  <c:v>6.2</c:v>
                </c:pt>
                <c:pt idx="286">
                  <c:v>6.4</c:v>
                </c:pt>
                <c:pt idx="287">
                  <c:v>6.5</c:v>
                </c:pt>
                <c:pt idx="288">
                  <c:v>6.6</c:v>
                </c:pt>
                <c:pt idx="289">
                  <c:v>6.8</c:v>
                </c:pt>
                <c:pt idx="290">
                  <c:v>6.9</c:v>
                </c:pt>
                <c:pt idx="291">
                  <c:v>7.9</c:v>
                </c:pt>
                <c:pt idx="292">
                  <c:v>8.1999999999999993</c:v>
                </c:pt>
                <c:pt idx="293">
                  <c:v>8.3000000000000007</c:v>
                </c:pt>
                <c:pt idx="294">
                  <c:v>8.6</c:v>
                </c:pt>
                <c:pt idx="295">
                  <c:v>8.6999999999999993</c:v>
                </c:pt>
                <c:pt idx="296">
                  <c:v>8.8000000000000007</c:v>
                </c:pt>
                <c:pt idx="297">
                  <c:v>5.9</c:v>
                </c:pt>
                <c:pt idx="298">
                  <c:v>5.5</c:v>
                </c:pt>
                <c:pt idx="299">
                  <c:v>5.6</c:v>
                </c:pt>
                <c:pt idx="300">
                  <c:v>5.7</c:v>
                </c:pt>
                <c:pt idx="301">
                  <c:v>5.8</c:v>
                </c:pt>
                <c:pt idx="302">
                  <c:v>5.7</c:v>
                </c:pt>
                <c:pt idx="303">
                  <c:v>5.8</c:v>
                </c:pt>
                <c:pt idx="304">
                  <c:v>5.8</c:v>
                </c:pt>
                <c:pt idx="305">
                  <c:v>5.9</c:v>
                </c:pt>
                <c:pt idx="306">
                  <c:v>6</c:v>
                </c:pt>
                <c:pt idx="307">
                  <c:v>5.9</c:v>
                </c:pt>
                <c:pt idx="308">
                  <c:v>6</c:v>
                </c:pt>
                <c:pt idx="309">
                  <c:v>6</c:v>
                </c:pt>
                <c:pt idx="310">
                  <c:v>5.9</c:v>
                </c:pt>
                <c:pt idx="311">
                  <c:v>4.9000000000000004</c:v>
                </c:pt>
                <c:pt idx="312">
                  <c:v>5.5</c:v>
                </c:pt>
                <c:pt idx="313">
                  <c:v>5.6</c:v>
                </c:pt>
                <c:pt idx="314">
                  <c:v>5.3</c:v>
                </c:pt>
                <c:pt idx="315">
                  <c:v>5.3</c:v>
                </c:pt>
                <c:pt idx="316">
                  <c:v>5.2</c:v>
                </c:pt>
                <c:pt idx="317">
                  <c:v>5.3</c:v>
                </c:pt>
                <c:pt idx="318">
                  <c:v>5.4</c:v>
                </c:pt>
                <c:pt idx="319">
                  <c:v>5.4</c:v>
                </c:pt>
                <c:pt idx="320">
                  <c:v>5.3</c:v>
                </c:pt>
                <c:pt idx="321">
                  <c:v>5.0999999999999996</c:v>
                </c:pt>
                <c:pt idx="322">
                  <c:v>5.6</c:v>
                </c:pt>
                <c:pt idx="323">
                  <c:v>5.5</c:v>
                </c:pt>
                <c:pt idx="324">
                  <c:v>5.4</c:v>
                </c:pt>
                <c:pt idx="325">
                  <c:v>5.4</c:v>
                </c:pt>
                <c:pt idx="326">
                  <c:v>5.3</c:v>
                </c:pt>
                <c:pt idx="327">
                  <c:v>5.4</c:v>
                </c:pt>
                <c:pt idx="328">
                  <c:v>5.5</c:v>
                </c:pt>
                <c:pt idx="329">
                  <c:v>5.4</c:v>
                </c:pt>
                <c:pt idx="330">
                  <c:v>5.4</c:v>
                </c:pt>
                <c:pt idx="331">
                  <c:v>5.8</c:v>
                </c:pt>
                <c:pt idx="332">
                  <c:v>5</c:v>
                </c:pt>
                <c:pt idx="333">
                  <c:v>5.0999999999999996</c:v>
                </c:pt>
                <c:pt idx="334">
                  <c:v>5.2</c:v>
                </c:pt>
                <c:pt idx="335">
                  <c:v>5.5</c:v>
                </c:pt>
                <c:pt idx="336">
                  <c:v>5.3</c:v>
                </c:pt>
                <c:pt idx="337">
                  <c:v>5.4</c:v>
                </c:pt>
                <c:pt idx="338">
                  <c:v>5.3</c:v>
                </c:pt>
                <c:pt idx="339">
                  <c:v>5.0999999999999996</c:v>
                </c:pt>
                <c:pt idx="340">
                  <c:v>5</c:v>
                </c:pt>
                <c:pt idx="341">
                  <c:v>5.6</c:v>
                </c:pt>
                <c:pt idx="342">
                  <c:v>4.9000000000000004</c:v>
                </c:pt>
                <c:pt idx="343">
                  <c:v>4.9000000000000004</c:v>
                </c:pt>
                <c:pt idx="344">
                  <c:v>5.2</c:v>
                </c:pt>
                <c:pt idx="345">
                  <c:v>5.5</c:v>
                </c:pt>
                <c:pt idx="346">
                  <c:v>5.5</c:v>
                </c:pt>
                <c:pt idx="347">
                  <c:v>5.5</c:v>
                </c:pt>
                <c:pt idx="348">
                  <c:v>5.4</c:v>
                </c:pt>
                <c:pt idx="349">
                  <c:v>5.5</c:v>
                </c:pt>
                <c:pt idx="350">
                  <c:v>5.6</c:v>
                </c:pt>
                <c:pt idx="351">
                  <c:v>6</c:v>
                </c:pt>
                <c:pt idx="352">
                  <c:v>6.1</c:v>
                </c:pt>
                <c:pt idx="353">
                  <c:v>6</c:v>
                </c:pt>
                <c:pt idx="354">
                  <c:v>6.1</c:v>
                </c:pt>
                <c:pt idx="355">
                  <c:v>5.7</c:v>
                </c:pt>
                <c:pt idx="356">
                  <c:v>5.7</c:v>
                </c:pt>
                <c:pt idx="357">
                  <c:v>5.6</c:v>
                </c:pt>
                <c:pt idx="358">
                  <c:v>5.6</c:v>
                </c:pt>
                <c:pt idx="359">
                  <c:v>5.6</c:v>
                </c:pt>
                <c:pt idx="360">
                  <c:v>5.5</c:v>
                </c:pt>
                <c:pt idx="361">
                  <c:v>4.8</c:v>
                </c:pt>
                <c:pt idx="362">
                  <c:v>4.8</c:v>
                </c:pt>
                <c:pt idx="363">
                  <c:v>4.7</c:v>
                </c:pt>
                <c:pt idx="364">
                  <c:v>4.5</c:v>
                </c:pt>
                <c:pt idx="365">
                  <c:v>4.0999999999999996</c:v>
                </c:pt>
                <c:pt idx="366">
                  <c:v>4.4000000000000004</c:v>
                </c:pt>
                <c:pt idx="367">
                  <c:v>4.3</c:v>
                </c:pt>
                <c:pt idx="368">
                  <c:v>4.3</c:v>
                </c:pt>
                <c:pt idx="369">
                  <c:v>4.3</c:v>
                </c:pt>
                <c:pt idx="370">
                  <c:v>4.2</c:v>
                </c:pt>
                <c:pt idx="371">
                  <c:v>3.4</c:v>
                </c:pt>
                <c:pt idx="372">
                  <c:v>3.3</c:v>
                </c:pt>
                <c:pt idx="373">
                  <c:v>3.2</c:v>
                </c:pt>
                <c:pt idx="374">
                  <c:v>3.1</c:v>
                </c:pt>
                <c:pt idx="375">
                  <c:v>3.1</c:v>
                </c:pt>
                <c:pt idx="376">
                  <c:v>3.3</c:v>
                </c:pt>
                <c:pt idx="377">
                  <c:v>3.3</c:v>
                </c:pt>
                <c:pt idx="378">
                  <c:v>3.2</c:v>
                </c:pt>
                <c:pt idx="379">
                  <c:v>3.2</c:v>
                </c:pt>
                <c:pt idx="380">
                  <c:v>3.3</c:v>
                </c:pt>
                <c:pt idx="381">
                  <c:v>4.2</c:v>
                </c:pt>
                <c:pt idx="382">
                  <c:v>4.2</c:v>
                </c:pt>
                <c:pt idx="383">
                  <c:v>4.2</c:v>
                </c:pt>
                <c:pt idx="384">
                  <c:v>4.3</c:v>
                </c:pt>
                <c:pt idx="385">
                  <c:v>4.3</c:v>
                </c:pt>
                <c:pt idx="386">
                  <c:v>4</c:v>
                </c:pt>
                <c:pt idx="387">
                  <c:v>4</c:v>
                </c:pt>
                <c:pt idx="388">
                  <c:v>3.9</c:v>
                </c:pt>
                <c:pt idx="389">
                  <c:v>3.9</c:v>
                </c:pt>
                <c:pt idx="390">
                  <c:v>3.9</c:v>
                </c:pt>
                <c:pt idx="391">
                  <c:v>4</c:v>
                </c:pt>
                <c:pt idx="392">
                  <c:v>4</c:v>
                </c:pt>
                <c:pt idx="393">
                  <c:v>4</c:v>
                </c:pt>
                <c:pt idx="394">
                  <c:v>4.0999999999999996</c:v>
                </c:pt>
                <c:pt idx="395">
                  <c:v>4.3</c:v>
                </c:pt>
                <c:pt idx="396">
                  <c:v>4.0999999999999996</c:v>
                </c:pt>
                <c:pt idx="397">
                  <c:v>4</c:v>
                </c:pt>
                <c:pt idx="398">
                  <c:v>3.9</c:v>
                </c:pt>
                <c:pt idx="399">
                  <c:v>3.9</c:v>
                </c:pt>
                <c:pt idx="400">
                  <c:v>4</c:v>
                </c:pt>
                <c:pt idx="401">
                  <c:v>3.1</c:v>
                </c:pt>
                <c:pt idx="402">
                  <c:v>3.2</c:v>
                </c:pt>
                <c:pt idx="403">
                  <c:v>3.5</c:v>
                </c:pt>
                <c:pt idx="404">
                  <c:v>3.3</c:v>
                </c:pt>
                <c:pt idx="405">
                  <c:v>3.3</c:v>
                </c:pt>
                <c:pt idx="406">
                  <c:v>3.3</c:v>
                </c:pt>
                <c:pt idx="407">
                  <c:v>3.2</c:v>
                </c:pt>
                <c:pt idx="408">
                  <c:v>3.2</c:v>
                </c:pt>
                <c:pt idx="409">
                  <c:v>3.2</c:v>
                </c:pt>
                <c:pt idx="410">
                  <c:v>3.2</c:v>
                </c:pt>
                <c:pt idx="411">
                  <c:v>3.1</c:v>
                </c:pt>
                <c:pt idx="412">
                  <c:v>3.1</c:v>
                </c:pt>
                <c:pt idx="413">
                  <c:v>3</c:v>
                </c:pt>
                <c:pt idx="414">
                  <c:v>2.9</c:v>
                </c:pt>
                <c:pt idx="415">
                  <c:v>2.9</c:v>
                </c:pt>
                <c:pt idx="416">
                  <c:v>3</c:v>
                </c:pt>
                <c:pt idx="417">
                  <c:v>3.1</c:v>
                </c:pt>
                <c:pt idx="418">
                  <c:v>3.1</c:v>
                </c:pt>
                <c:pt idx="419">
                  <c:v>3.1</c:v>
                </c:pt>
                <c:pt idx="420">
                  <c:v>3</c:v>
                </c:pt>
                <c:pt idx="421">
                  <c:v>2.9</c:v>
                </c:pt>
                <c:pt idx="422">
                  <c:v>2.8</c:v>
                </c:pt>
                <c:pt idx="423">
                  <c:v>2.7</c:v>
                </c:pt>
                <c:pt idx="424">
                  <c:v>2.7</c:v>
                </c:pt>
                <c:pt idx="425">
                  <c:v>2.5</c:v>
                </c:pt>
                <c:pt idx="426">
                  <c:v>2.6</c:v>
                </c:pt>
                <c:pt idx="427">
                  <c:v>2.6</c:v>
                </c:pt>
                <c:pt idx="428">
                  <c:v>2.6</c:v>
                </c:pt>
                <c:pt idx="429">
                  <c:v>2.5</c:v>
                </c:pt>
                <c:pt idx="430">
                  <c:v>2.4</c:v>
                </c:pt>
                <c:pt idx="431">
                  <c:v>2.4</c:v>
                </c:pt>
                <c:pt idx="432">
                  <c:v>2.2999999999999998</c:v>
                </c:pt>
                <c:pt idx="433">
                  <c:v>2.5</c:v>
                </c:pt>
                <c:pt idx="434">
                  <c:v>2.5</c:v>
                </c:pt>
                <c:pt idx="435">
                  <c:v>2.4</c:v>
                </c:pt>
                <c:pt idx="436">
                  <c:v>2.1</c:v>
                </c:pt>
                <c:pt idx="437">
                  <c:v>2.2000000000000002</c:v>
                </c:pt>
                <c:pt idx="438">
                  <c:v>2.4</c:v>
                </c:pt>
                <c:pt idx="439">
                  <c:v>2.4</c:v>
                </c:pt>
                <c:pt idx="440">
                  <c:v>2.4</c:v>
                </c:pt>
                <c:pt idx="441">
                  <c:v>2.7</c:v>
                </c:pt>
                <c:pt idx="442">
                  <c:v>2.7</c:v>
                </c:pt>
                <c:pt idx="443">
                  <c:v>2.6</c:v>
                </c:pt>
                <c:pt idx="444">
                  <c:v>2.7</c:v>
                </c:pt>
                <c:pt idx="445">
                  <c:v>2.7</c:v>
                </c:pt>
                <c:pt idx="446">
                  <c:v>2.6</c:v>
                </c:pt>
                <c:pt idx="447">
                  <c:v>2.6</c:v>
                </c:pt>
                <c:pt idx="448">
                  <c:v>2.5</c:v>
                </c:pt>
                <c:pt idx="449">
                  <c:v>2.5</c:v>
                </c:pt>
                <c:pt idx="450">
                  <c:v>2.5</c:v>
                </c:pt>
                <c:pt idx="451">
                  <c:v>2.6</c:v>
                </c:pt>
                <c:pt idx="452">
                  <c:v>2.6</c:v>
                </c:pt>
                <c:pt idx="453">
                  <c:v>2.6</c:v>
                </c:pt>
                <c:pt idx="454">
                  <c:v>2.7</c:v>
                </c:pt>
                <c:pt idx="455">
                  <c:v>2.8</c:v>
                </c:pt>
                <c:pt idx="456">
                  <c:v>3</c:v>
                </c:pt>
                <c:pt idx="457">
                  <c:v>2.9</c:v>
                </c:pt>
                <c:pt idx="458">
                  <c:v>3.2</c:v>
                </c:pt>
                <c:pt idx="459">
                  <c:v>3.1</c:v>
                </c:pt>
                <c:pt idx="460">
                  <c:v>3</c:v>
                </c:pt>
                <c:pt idx="461">
                  <c:v>2.8</c:v>
                </c:pt>
                <c:pt idx="462">
                  <c:v>2.8</c:v>
                </c:pt>
                <c:pt idx="463">
                  <c:v>2.9</c:v>
                </c:pt>
                <c:pt idx="464">
                  <c:v>2.9</c:v>
                </c:pt>
                <c:pt idx="465">
                  <c:v>3</c:v>
                </c:pt>
                <c:pt idx="466">
                  <c:v>3.2</c:v>
                </c:pt>
                <c:pt idx="467">
                  <c:v>3.3</c:v>
                </c:pt>
                <c:pt idx="468">
                  <c:v>3.4</c:v>
                </c:pt>
                <c:pt idx="469">
                  <c:v>3.5</c:v>
                </c:pt>
                <c:pt idx="470">
                  <c:v>3.7</c:v>
                </c:pt>
                <c:pt idx="471">
                  <c:v>3.5</c:v>
                </c:pt>
                <c:pt idx="472">
                  <c:v>3.5</c:v>
                </c:pt>
                <c:pt idx="473">
                  <c:v>3.6</c:v>
                </c:pt>
                <c:pt idx="474">
                  <c:v>3.4</c:v>
                </c:pt>
                <c:pt idx="475">
                  <c:v>3.5</c:v>
                </c:pt>
                <c:pt idx="476">
                  <c:v>3.4</c:v>
                </c:pt>
                <c:pt idx="477">
                  <c:v>3.5</c:v>
                </c:pt>
                <c:pt idx="478">
                  <c:v>3.2</c:v>
                </c:pt>
                <c:pt idx="479">
                  <c:v>3.2</c:v>
                </c:pt>
                <c:pt idx="480">
                  <c:v>3.3</c:v>
                </c:pt>
                <c:pt idx="481">
                  <c:v>3.2</c:v>
                </c:pt>
                <c:pt idx="482">
                  <c:v>3.1</c:v>
                </c:pt>
                <c:pt idx="483">
                  <c:v>3</c:v>
                </c:pt>
                <c:pt idx="484">
                  <c:v>3</c:v>
                </c:pt>
                <c:pt idx="485">
                  <c:v>3.1</c:v>
                </c:pt>
                <c:pt idx="486">
                  <c:v>2.7</c:v>
                </c:pt>
                <c:pt idx="487">
                  <c:v>2.7</c:v>
                </c:pt>
                <c:pt idx="488">
                  <c:v>2.7</c:v>
                </c:pt>
                <c:pt idx="489">
                  <c:v>2.6</c:v>
                </c:pt>
                <c:pt idx="490">
                  <c:v>2.4</c:v>
                </c:pt>
                <c:pt idx="491">
                  <c:v>2.4</c:v>
                </c:pt>
                <c:pt idx="492">
                  <c:v>2.4</c:v>
                </c:pt>
                <c:pt idx="493">
                  <c:v>2.2999999999999998</c:v>
                </c:pt>
                <c:pt idx="494">
                  <c:v>2.4</c:v>
                </c:pt>
                <c:pt idx="495">
                  <c:v>2.1</c:v>
                </c:pt>
                <c:pt idx="496">
                  <c:v>2.1</c:v>
                </c:pt>
                <c:pt idx="497">
                  <c:v>2.1</c:v>
                </c:pt>
                <c:pt idx="498">
                  <c:v>2</c:v>
                </c:pt>
                <c:pt idx="499">
                  <c:v>2</c:v>
                </c:pt>
                <c:pt idx="500">
                  <c:v>1.9</c:v>
                </c:pt>
                <c:pt idx="501">
                  <c:v>2</c:v>
                </c:pt>
                <c:pt idx="502">
                  <c:v>2</c:v>
                </c:pt>
                <c:pt idx="503">
                  <c:v>2</c:v>
                </c:pt>
                <c:pt idx="504">
                  <c:v>1.9</c:v>
                </c:pt>
                <c:pt idx="505">
                  <c:v>1.8</c:v>
                </c:pt>
                <c:pt idx="506">
                  <c:v>1.8</c:v>
                </c:pt>
                <c:pt idx="507">
                  <c:v>1.8</c:v>
                </c:pt>
                <c:pt idx="508">
                  <c:v>1.8</c:v>
                </c:pt>
                <c:pt idx="509">
                  <c:v>1.8</c:v>
                </c:pt>
                <c:pt idx="510">
                  <c:v>1.9</c:v>
                </c:pt>
                <c:pt idx="511">
                  <c:v>1.9</c:v>
                </c:pt>
                <c:pt idx="512">
                  <c:v>2</c:v>
                </c:pt>
                <c:pt idx="513">
                  <c:v>2</c:v>
                </c:pt>
                <c:pt idx="514">
                  <c:v>2</c:v>
                </c:pt>
                <c:pt idx="515">
                  <c:v>2</c:v>
                </c:pt>
                <c:pt idx="516">
                  <c:v>2</c:v>
                </c:pt>
                <c:pt idx="517">
                  <c:v>1.8</c:v>
                </c:pt>
                <c:pt idx="518">
                  <c:v>1.7</c:v>
                </c:pt>
                <c:pt idx="519">
                  <c:v>1.8</c:v>
                </c:pt>
                <c:pt idx="520">
                  <c:v>1.7</c:v>
                </c:pt>
                <c:pt idx="521">
                  <c:v>1.7</c:v>
                </c:pt>
                <c:pt idx="522">
                  <c:v>1.6</c:v>
                </c:pt>
                <c:pt idx="523">
                  <c:v>1.6</c:v>
                </c:pt>
                <c:pt idx="524">
                  <c:v>1.7</c:v>
                </c:pt>
                <c:pt idx="525">
                  <c:v>1.8</c:v>
                </c:pt>
                <c:pt idx="526">
                  <c:v>1.8</c:v>
                </c:pt>
                <c:pt idx="527">
                  <c:v>1.8</c:v>
                </c:pt>
                <c:pt idx="528">
                  <c:v>1.8</c:v>
                </c:pt>
                <c:pt idx="529">
                  <c:v>1.7</c:v>
                </c:pt>
                <c:pt idx="530">
                  <c:v>1.9</c:v>
                </c:pt>
                <c:pt idx="531">
                  <c:v>1.8</c:v>
                </c:pt>
                <c:pt idx="532">
                  <c:v>1.7</c:v>
                </c:pt>
                <c:pt idx="533">
                  <c:v>1.7</c:v>
                </c:pt>
                <c:pt idx="534">
                  <c:v>1.7</c:v>
                </c:pt>
                <c:pt idx="535">
                  <c:v>1.7</c:v>
                </c:pt>
                <c:pt idx="536">
                  <c:v>1.7</c:v>
                </c:pt>
                <c:pt idx="537">
                  <c:v>1.9</c:v>
                </c:pt>
                <c:pt idx="538">
                  <c:v>1.9</c:v>
                </c:pt>
                <c:pt idx="539">
                  <c:v>1.9</c:v>
                </c:pt>
                <c:pt idx="540">
                  <c:v>2</c:v>
                </c:pt>
                <c:pt idx="541">
                  <c:v>2.1</c:v>
                </c:pt>
                <c:pt idx="542">
                  <c:v>2.2000000000000002</c:v>
                </c:pt>
                <c:pt idx="543">
                  <c:v>2.2000000000000002</c:v>
                </c:pt>
                <c:pt idx="544">
                  <c:v>2.2000000000000002</c:v>
                </c:pt>
                <c:pt idx="545">
                  <c:v>2.1</c:v>
                </c:pt>
                <c:pt idx="546">
                  <c:v>2</c:v>
                </c:pt>
                <c:pt idx="547">
                  <c:v>2</c:v>
                </c:pt>
                <c:pt idx="548">
                  <c:v>1.8</c:v>
                </c:pt>
                <c:pt idx="549">
                  <c:v>2</c:v>
                </c:pt>
                <c:pt idx="550">
                  <c:v>1.9</c:v>
                </c:pt>
                <c:pt idx="551">
                  <c:v>1.9</c:v>
                </c:pt>
                <c:pt idx="552">
                  <c:v>2</c:v>
                </c:pt>
                <c:pt idx="553">
                  <c:v>2</c:v>
                </c:pt>
                <c:pt idx="554">
                  <c:v>2</c:v>
                </c:pt>
                <c:pt idx="555">
                  <c:v>2</c:v>
                </c:pt>
                <c:pt idx="556">
                  <c:v>2.1</c:v>
                </c:pt>
                <c:pt idx="557">
                  <c:v>1.9</c:v>
                </c:pt>
                <c:pt idx="558">
                  <c:v>1.9</c:v>
                </c:pt>
                <c:pt idx="559">
                  <c:v>2.2000000000000002</c:v>
                </c:pt>
                <c:pt idx="560">
                  <c:v>2.2000000000000002</c:v>
                </c:pt>
                <c:pt idx="561">
                  <c:v>2.1</c:v>
                </c:pt>
                <c:pt idx="562">
                  <c:v>2</c:v>
                </c:pt>
                <c:pt idx="563">
                  <c:v>2</c:v>
                </c:pt>
                <c:pt idx="564">
                  <c:v>2</c:v>
                </c:pt>
                <c:pt idx="565">
                  <c:v>2</c:v>
                </c:pt>
                <c:pt idx="566">
                  <c:v>2.1</c:v>
                </c:pt>
                <c:pt idx="567">
                  <c:v>2.1</c:v>
                </c:pt>
                <c:pt idx="568">
                  <c:v>2.1</c:v>
                </c:pt>
                <c:pt idx="569">
                  <c:v>1.9</c:v>
                </c:pt>
                <c:pt idx="570">
                  <c:v>1.9</c:v>
                </c:pt>
                <c:pt idx="571">
                  <c:v>1.9</c:v>
                </c:pt>
                <c:pt idx="572">
                  <c:v>1.9</c:v>
                </c:pt>
                <c:pt idx="573">
                  <c:v>1.8</c:v>
                </c:pt>
                <c:pt idx="574">
                  <c:v>2</c:v>
                </c:pt>
                <c:pt idx="575">
                  <c:v>1.9</c:v>
                </c:pt>
                <c:pt idx="576">
                  <c:v>1.8</c:v>
                </c:pt>
                <c:pt idx="577">
                  <c:v>1.9</c:v>
                </c:pt>
                <c:pt idx="578">
                  <c:v>1.9</c:v>
                </c:pt>
                <c:pt idx="579">
                  <c:v>1.5</c:v>
                </c:pt>
                <c:pt idx="580">
                  <c:v>1.6</c:v>
                </c:pt>
                <c:pt idx="581">
                  <c:v>1.5</c:v>
                </c:pt>
                <c:pt idx="582">
                  <c:v>1.5</c:v>
                </c:pt>
                <c:pt idx="583">
                  <c:v>1.5</c:v>
                </c:pt>
                <c:pt idx="584">
                  <c:v>1.4</c:v>
                </c:pt>
                <c:pt idx="585">
                  <c:v>1.4</c:v>
                </c:pt>
                <c:pt idx="586">
                  <c:v>1.5</c:v>
                </c:pt>
                <c:pt idx="587">
                  <c:v>1.5</c:v>
                </c:pt>
                <c:pt idx="588">
                  <c:v>1.5</c:v>
                </c:pt>
                <c:pt idx="589">
                  <c:v>1.6</c:v>
                </c:pt>
                <c:pt idx="590">
                  <c:v>1.6</c:v>
                </c:pt>
                <c:pt idx="591">
                  <c:v>1.6</c:v>
                </c:pt>
                <c:pt idx="592">
                  <c:v>1.6</c:v>
                </c:pt>
                <c:pt idx="593">
                  <c:v>1.6</c:v>
                </c:pt>
                <c:pt idx="594">
                  <c:v>1.4</c:v>
                </c:pt>
                <c:pt idx="595">
                  <c:v>1.4</c:v>
                </c:pt>
                <c:pt idx="596">
                  <c:v>1.4</c:v>
                </c:pt>
                <c:pt idx="597">
                  <c:v>1.3</c:v>
                </c:pt>
                <c:pt idx="598">
                  <c:v>1.3</c:v>
                </c:pt>
                <c:pt idx="599">
                  <c:v>1.4</c:v>
                </c:pt>
                <c:pt idx="600">
                  <c:v>1.3</c:v>
                </c:pt>
                <c:pt idx="601">
                  <c:v>1.4</c:v>
                </c:pt>
                <c:pt idx="602">
                  <c:v>1.2</c:v>
                </c:pt>
                <c:pt idx="603">
                  <c:v>1.2</c:v>
                </c:pt>
                <c:pt idx="604">
                  <c:v>1.3</c:v>
                </c:pt>
                <c:pt idx="605">
                  <c:v>1.3</c:v>
                </c:pt>
                <c:pt idx="606">
                  <c:v>1.3</c:v>
                </c:pt>
                <c:pt idx="607">
                  <c:v>1.4</c:v>
                </c:pt>
                <c:pt idx="608">
                  <c:v>1.4</c:v>
                </c:pt>
                <c:pt idx="609">
                  <c:v>1.3</c:v>
                </c:pt>
                <c:pt idx="610">
                  <c:v>1.3</c:v>
                </c:pt>
                <c:pt idx="611">
                  <c:v>1.3</c:v>
                </c:pt>
                <c:pt idx="612">
                  <c:v>1.3</c:v>
                </c:pt>
                <c:pt idx="613">
                  <c:v>1.3</c:v>
                </c:pt>
                <c:pt idx="614">
                  <c:v>1.3</c:v>
                </c:pt>
                <c:pt idx="615">
                  <c:v>1.3</c:v>
                </c:pt>
                <c:pt idx="616">
                  <c:v>1.3</c:v>
                </c:pt>
                <c:pt idx="617">
                  <c:v>1.4</c:v>
                </c:pt>
                <c:pt idx="618">
                  <c:v>1.3</c:v>
                </c:pt>
                <c:pt idx="619">
                  <c:v>1.3</c:v>
                </c:pt>
                <c:pt idx="620">
                  <c:v>1.4</c:v>
                </c:pt>
                <c:pt idx="621">
                  <c:v>1.4</c:v>
                </c:pt>
                <c:pt idx="622">
                  <c:v>1.5</c:v>
                </c:pt>
                <c:pt idx="623">
                  <c:v>2.1</c:v>
                </c:pt>
                <c:pt idx="624">
                  <c:v>2</c:v>
                </c:pt>
                <c:pt idx="625">
                  <c:v>1.9</c:v>
                </c:pt>
                <c:pt idx="626">
                  <c:v>1.9</c:v>
                </c:pt>
                <c:pt idx="627">
                  <c:v>1.8</c:v>
                </c:pt>
                <c:pt idx="628">
                  <c:v>1.8</c:v>
                </c:pt>
                <c:pt idx="629">
                  <c:v>1.9</c:v>
                </c:pt>
                <c:pt idx="630">
                  <c:v>1.8</c:v>
                </c:pt>
                <c:pt idx="631">
                  <c:v>1.8</c:v>
                </c:pt>
                <c:pt idx="632">
                  <c:v>1.7</c:v>
                </c:pt>
                <c:pt idx="633">
                  <c:v>1.8</c:v>
                </c:pt>
                <c:pt idx="634">
                  <c:v>1.9</c:v>
                </c:pt>
                <c:pt idx="635">
                  <c:v>1.9</c:v>
                </c:pt>
                <c:pt idx="636">
                  <c:v>1.9</c:v>
                </c:pt>
                <c:pt idx="637">
                  <c:v>1.7</c:v>
                </c:pt>
                <c:pt idx="638">
                  <c:v>1.9</c:v>
                </c:pt>
                <c:pt idx="639">
                  <c:v>1.9</c:v>
                </c:pt>
                <c:pt idx="640">
                  <c:v>1.8</c:v>
                </c:pt>
                <c:pt idx="641">
                  <c:v>1.9</c:v>
                </c:pt>
                <c:pt idx="642">
                  <c:v>1.9</c:v>
                </c:pt>
                <c:pt idx="643">
                  <c:v>1.4</c:v>
                </c:pt>
                <c:pt idx="644">
                  <c:v>1.4</c:v>
                </c:pt>
                <c:pt idx="645">
                  <c:v>1.4</c:v>
                </c:pt>
                <c:pt idx="646">
                  <c:v>1.4</c:v>
                </c:pt>
                <c:pt idx="647">
                  <c:v>1.5</c:v>
                </c:pt>
                <c:pt idx="648">
                  <c:v>1.5</c:v>
                </c:pt>
                <c:pt idx="649">
                  <c:v>1.5</c:v>
                </c:pt>
                <c:pt idx="650">
                  <c:v>1.6</c:v>
                </c:pt>
                <c:pt idx="651">
                  <c:v>1.5</c:v>
                </c:pt>
                <c:pt idx="652">
                  <c:v>1.6</c:v>
                </c:pt>
                <c:pt idx="653">
                  <c:v>1.6</c:v>
                </c:pt>
                <c:pt idx="654">
                  <c:v>1.5</c:v>
                </c:pt>
                <c:pt idx="655">
                  <c:v>1.5</c:v>
                </c:pt>
                <c:pt idx="656">
                  <c:v>1.6</c:v>
                </c:pt>
                <c:pt idx="657">
                  <c:v>1.6</c:v>
                </c:pt>
                <c:pt idx="658">
                  <c:v>1.5</c:v>
                </c:pt>
                <c:pt idx="659">
                  <c:v>1.5</c:v>
                </c:pt>
                <c:pt idx="660">
                  <c:v>1.4</c:v>
                </c:pt>
                <c:pt idx="661">
                  <c:v>1.4</c:v>
                </c:pt>
                <c:pt idx="662">
                  <c:v>1.2</c:v>
                </c:pt>
                <c:pt idx="663">
                  <c:v>1.1000000000000001</c:v>
                </c:pt>
                <c:pt idx="664">
                  <c:v>1.1000000000000001</c:v>
                </c:pt>
                <c:pt idx="665">
                  <c:v>1.2</c:v>
                </c:pt>
                <c:pt idx="666">
                  <c:v>1.2</c:v>
                </c:pt>
                <c:pt idx="667">
                  <c:v>1.2</c:v>
                </c:pt>
                <c:pt idx="668">
                  <c:v>1</c:v>
                </c:pt>
                <c:pt idx="669">
                  <c:v>1</c:v>
                </c:pt>
                <c:pt idx="670">
                  <c:v>1</c:v>
                </c:pt>
                <c:pt idx="671">
                  <c:v>1</c:v>
                </c:pt>
                <c:pt idx="672">
                  <c:v>1</c:v>
                </c:pt>
                <c:pt idx="673">
                  <c:v>0.9</c:v>
                </c:pt>
                <c:pt idx="674">
                  <c:v>1</c:v>
                </c:pt>
                <c:pt idx="675">
                  <c:v>1</c:v>
                </c:pt>
                <c:pt idx="676">
                  <c:v>1</c:v>
                </c:pt>
                <c:pt idx="677">
                  <c:v>1</c:v>
                </c:pt>
                <c:pt idx="678">
                  <c:v>1</c:v>
                </c:pt>
                <c:pt idx="679">
                  <c:v>1.1000000000000001</c:v>
                </c:pt>
                <c:pt idx="680">
                  <c:v>1.1000000000000001</c:v>
                </c:pt>
                <c:pt idx="681">
                  <c:v>1.1000000000000001</c:v>
                </c:pt>
                <c:pt idx="682">
                  <c:v>1.2</c:v>
                </c:pt>
                <c:pt idx="683">
                  <c:v>1.2</c:v>
                </c:pt>
                <c:pt idx="684">
                  <c:v>1.2</c:v>
                </c:pt>
                <c:pt idx="685">
                  <c:v>1.1000000000000001</c:v>
                </c:pt>
                <c:pt idx="686">
                  <c:v>1.1000000000000001</c:v>
                </c:pt>
                <c:pt idx="687">
                  <c:v>1.2</c:v>
                </c:pt>
                <c:pt idx="688">
                  <c:v>1.2</c:v>
                </c:pt>
                <c:pt idx="689">
                  <c:v>1.3</c:v>
                </c:pt>
                <c:pt idx="690">
                  <c:v>1.3</c:v>
                </c:pt>
                <c:pt idx="691">
                  <c:v>1.5</c:v>
                </c:pt>
                <c:pt idx="692">
                  <c:v>1.6</c:v>
                </c:pt>
                <c:pt idx="693">
                  <c:v>1.7</c:v>
                </c:pt>
                <c:pt idx="694">
                  <c:v>1.6</c:v>
                </c:pt>
                <c:pt idx="695">
                  <c:v>1.6</c:v>
                </c:pt>
                <c:pt idx="696">
                  <c:v>1.5</c:v>
                </c:pt>
                <c:pt idx="697">
                  <c:v>1.5</c:v>
                </c:pt>
                <c:pt idx="698">
                  <c:v>1.6</c:v>
                </c:pt>
                <c:pt idx="699">
                  <c:v>1.5</c:v>
                </c:pt>
                <c:pt idx="700">
                  <c:v>1.6</c:v>
                </c:pt>
                <c:pt idx="701">
                  <c:v>1.5</c:v>
                </c:pt>
                <c:pt idx="702">
                  <c:v>1.4</c:v>
                </c:pt>
                <c:pt idx="703">
                  <c:v>1.4</c:v>
                </c:pt>
                <c:pt idx="704">
                  <c:v>1.6</c:v>
                </c:pt>
                <c:pt idx="705">
                  <c:v>1.6</c:v>
                </c:pt>
                <c:pt idx="706">
                  <c:v>1.7</c:v>
                </c:pt>
                <c:pt idx="707">
                  <c:v>1.6</c:v>
                </c:pt>
                <c:pt idx="708">
                  <c:v>1.7</c:v>
                </c:pt>
                <c:pt idx="709">
                  <c:v>1.5</c:v>
                </c:pt>
                <c:pt idx="710">
                  <c:v>1.5</c:v>
                </c:pt>
                <c:pt idx="711">
                  <c:v>1.3</c:v>
                </c:pt>
                <c:pt idx="712">
                  <c:v>1.2</c:v>
                </c:pt>
                <c:pt idx="713">
                  <c:v>1.2</c:v>
                </c:pt>
                <c:pt idx="714">
                  <c:v>1.2</c:v>
                </c:pt>
                <c:pt idx="715">
                  <c:v>1.1000000000000001</c:v>
                </c:pt>
                <c:pt idx="716">
                  <c:v>1.2</c:v>
                </c:pt>
                <c:pt idx="717">
                  <c:v>1.2</c:v>
                </c:pt>
                <c:pt idx="718">
                  <c:v>1.2</c:v>
                </c:pt>
                <c:pt idx="719">
                  <c:v>1.2</c:v>
                </c:pt>
                <c:pt idx="720">
                  <c:v>1.2</c:v>
                </c:pt>
                <c:pt idx="721">
                  <c:v>1.2</c:v>
                </c:pt>
                <c:pt idx="722">
                  <c:v>1.2</c:v>
                </c:pt>
                <c:pt idx="723">
                  <c:v>1.2</c:v>
                </c:pt>
                <c:pt idx="724">
                  <c:v>1.1000000000000001</c:v>
                </c:pt>
                <c:pt idx="725">
                  <c:v>1.1000000000000001</c:v>
                </c:pt>
                <c:pt idx="726">
                  <c:v>1.1000000000000001</c:v>
                </c:pt>
                <c:pt idx="727">
                  <c:v>1.1000000000000001</c:v>
                </c:pt>
                <c:pt idx="728">
                  <c:v>1</c:v>
                </c:pt>
                <c:pt idx="729">
                  <c:v>1</c:v>
                </c:pt>
                <c:pt idx="730">
                  <c:v>1</c:v>
                </c:pt>
                <c:pt idx="731">
                  <c:v>1</c:v>
                </c:pt>
                <c:pt idx="732">
                  <c:v>1</c:v>
                </c:pt>
                <c:pt idx="733">
                  <c:v>1</c:v>
                </c:pt>
                <c:pt idx="734">
                  <c:v>1.2</c:v>
                </c:pt>
                <c:pt idx="735">
                  <c:v>1.2</c:v>
                </c:pt>
                <c:pt idx="736">
                  <c:v>1.1000000000000001</c:v>
                </c:pt>
                <c:pt idx="737">
                  <c:v>1.1000000000000001</c:v>
                </c:pt>
                <c:pt idx="738">
                  <c:v>1.1000000000000001</c:v>
                </c:pt>
                <c:pt idx="739">
                  <c:v>1</c:v>
                </c:pt>
                <c:pt idx="740">
                  <c:v>1</c:v>
                </c:pt>
                <c:pt idx="741">
                  <c:v>1</c:v>
                </c:pt>
                <c:pt idx="742">
                  <c:v>1.1000000000000001</c:v>
                </c:pt>
                <c:pt idx="743">
                  <c:v>1.1000000000000001</c:v>
                </c:pt>
                <c:pt idx="744">
                  <c:v>1</c:v>
                </c:pt>
                <c:pt idx="745">
                  <c:v>1</c:v>
                </c:pt>
                <c:pt idx="746">
                  <c:v>0.9</c:v>
                </c:pt>
                <c:pt idx="747">
                  <c:v>0.9</c:v>
                </c:pt>
                <c:pt idx="748">
                  <c:v>0.9</c:v>
                </c:pt>
                <c:pt idx="749">
                  <c:v>0.8</c:v>
                </c:pt>
                <c:pt idx="750">
                  <c:v>0.8</c:v>
                </c:pt>
                <c:pt idx="751">
                  <c:v>0.9</c:v>
                </c:pt>
                <c:pt idx="752">
                  <c:v>0.9</c:v>
                </c:pt>
                <c:pt idx="753">
                  <c:v>0.8</c:v>
                </c:pt>
                <c:pt idx="754">
                  <c:v>0.7</c:v>
                </c:pt>
                <c:pt idx="755">
                  <c:v>0.7</c:v>
                </c:pt>
                <c:pt idx="756">
                  <c:v>0.7</c:v>
                </c:pt>
                <c:pt idx="757">
                  <c:v>0.6</c:v>
                </c:pt>
                <c:pt idx="758">
                  <c:v>0.6</c:v>
                </c:pt>
                <c:pt idx="759">
                  <c:v>0.7</c:v>
                </c:pt>
                <c:pt idx="760">
                  <c:v>0.8</c:v>
                </c:pt>
                <c:pt idx="761">
                  <c:v>0.7</c:v>
                </c:pt>
                <c:pt idx="762">
                  <c:v>0.7</c:v>
                </c:pt>
                <c:pt idx="763">
                  <c:v>0.6</c:v>
                </c:pt>
                <c:pt idx="764">
                  <c:v>0.6</c:v>
                </c:pt>
                <c:pt idx="765">
                  <c:v>0.7</c:v>
                </c:pt>
                <c:pt idx="766">
                  <c:v>0.7</c:v>
                </c:pt>
                <c:pt idx="767">
                  <c:v>0.8</c:v>
                </c:pt>
                <c:pt idx="768">
                  <c:v>0.8</c:v>
                </c:pt>
                <c:pt idx="769">
                  <c:v>0.9</c:v>
                </c:pt>
                <c:pt idx="770">
                  <c:v>0.9</c:v>
                </c:pt>
                <c:pt idx="771">
                  <c:v>0.9</c:v>
                </c:pt>
                <c:pt idx="772">
                  <c:v>0.9</c:v>
                </c:pt>
                <c:pt idx="773">
                  <c:v>0.9</c:v>
                </c:pt>
                <c:pt idx="774">
                  <c:v>0.9</c:v>
                </c:pt>
                <c:pt idx="775">
                  <c:v>1.2</c:v>
                </c:pt>
                <c:pt idx="776">
                  <c:v>1.3</c:v>
                </c:pt>
                <c:pt idx="777">
                  <c:v>1.3</c:v>
                </c:pt>
                <c:pt idx="778">
                  <c:v>1.4</c:v>
                </c:pt>
                <c:pt idx="779">
                  <c:v>1.4</c:v>
                </c:pt>
                <c:pt idx="780">
                  <c:v>1.3</c:v>
                </c:pt>
                <c:pt idx="781">
                  <c:v>1.4</c:v>
                </c:pt>
                <c:pt idx="782">
                  <c:v>1.5</c:v>
                </c:pt>
                <c:pt idx="783">
                  <c:v>1.5</c:v>
                </c:pt>
                <c:pt idx="784">
                  <c:v>1.5</c:v>
                </c:pt>
                <c:pt idx="785">
                  <c:v>1.4</c:v>
                </c:pt>
                <c:pt idx="786">
                  <c:v>1.4</c:v>
                </c:pt>
                <c:pt idx="787">
                  <c:v>1.4</c:v>
                </c:pt>
                <c:pt idx="788">
                  <c:v>1.5</c:v>
                </c:pt>
                <c:pt idx="789">
                  <c:v>1.4</c:v>
                </c:pt>
                <c:pt idx="790">
                  <c:v>1.5</c:v>
                </c:pt>
                <c:pt idx="791">
                  <c:v>1.3</c:v>
                </c:pt>
                <c:pt idx="792">
                  <c:v>1.3</c:v>
                </c:pt>
                <c:pt idx="793">
                  <c:v>1.3</c:v>
                </c:pt>
                <c:pt idx="794">
                  <c:v>1.3</c:v>
                </c:pt>
                <c:pt idx="795">
                  <c:v>1</c:v>
                </c:pt>
                <c:pt idx="796">
                  <c:v>1</c:v>
                </c:pt>
                <c:pt idx="797">
                  <c:v>1</c:v>
                </c:pt>
                <c:pt idx="798">
                  <c:v>0.9</c:v>
                </c:pt>
                <c:pt idx="799">
                  <c:v>0.9</c:v>
                </c:pt>
                <c:pt idx="800">
                  <c:v>0.9</c:v>
                </c:pt>
                <c:pt idx="801">
                  <c:v>0.8</c:v>
                </c:pt>
                <c:pt idx="802">
                  <c:v>0.7</c:v>
                </c:pt>
                <c:pt idx="803">
                  <c:v>0.7</c:v>
                </c:pt>
                <c:pt idx="804">
                  <c:v>0.8</c:v>
                </c:pt>
                <c:pt idx="805">
                  <c:v>1</c:v>
                </c:pt>
                <c:pt idx="806">
                  <c:v>0.9</c:v>
                </c:pt>
                <c:pt idx="807">
                  <c:v>0.9</c:v>
                </c:pt>
                <c:pt idx="808">
                  <c:v>0.8</c:v>
                </c:pt>
                <c:pt idx="809">
                  <c:v>1.4</c:v>
                </c:pt>
                <c:pt idx="810">
                  <c:v>1.4</c:v>
                </c:pt>
                <c:pt idx="811">
                  <c:v>1.4</c:v>
                </c:pt>
                <c:pt idx="812">
                  <c:v>1.4</c:v>
                </c:pt>
                <c:pt idx="813">
                  <c:v>1.5</c:v>
                </c:pt>
                <c:pt idx="814">
                  <c:v>1.5</c:v>
                </c:pt>
                <c:pt idx="815">
                  <c:v>1.4</c:v>
                </c:pt>
                <c:pt idx="816">
                  <c:v>1.4</c:v>
                </c:pt>
                <c:pt idx="817">
                  <c:v>1.4</c:v>
                </c:pt>
                <c:pt idx="818">
                  <c:v>1.4</c:v>
                </c:pt>
                <c:pt idx="819">
                  <c:v>1.4</c:v>
                </c:pt>
                <c:pt idx="820">
                  <c:v>1.4</c:v>
                </c:pt>
                <c:pt idx="821">
                  <c:v>1.5</c:v>
                </c:pt>
                <c:pt idx="822">
                  <c:v>1.5</c:v>
                </c:pt>
                <c:pt idx="823">
                  <c:v>1.6</c:v>
                </c:pt>
                <c:pt idx="824">
                  <c:v>1.6</c:v>
                </c:pt>
                <c:pt idx="825">
                  <c:v>1.5</c:v>
                </c:pt>
                <c:pt idx="826">
                  <c:v>1.5</c:v>
                </c:pt>
                <c:pt idx="827">
                  <c:v>1.5</c:v>
                </c:pt>
                <c:pt idx="828">
                  <c:v>1.5</c:v>
                </c:pt>
                <c:pt idx="829">
                  <c:v>0.9</c:v>
                </c:pt>
                <c:pt idx="830">
                  <c:v>0.9</c:v>
                </c:pt>
                <c:pt idx="831">
                  <c:v>1</c:v>
                </c:pt>
                <c:pt idx="832">
                  <c:v>0.9</c:v>
                </c:pt>
                <c:pt idx="833">
                  <c:v>0.9</c:v>
                </c:pt>
                <c:pt idx="834">
                  <c:v>0.9</c:v>
                </c:pt>
                <c:pt idx="835">
                  <c:v>1.1000000000000001</c:v>
                </c:pt>
                <c:pt idx="836">
                  <c:v>1</c:v>
                </c:pt>
                <c:pt idx="837">
                  <c:v>1</c:v>
                </c:pt>
                <c:pt idx="838">
                  <c:v>1.1000000000000001</c:v>
                </c:pt>
                <c:pt idx="839">
                  <c:v>1.2</c:v>
                </c:pt>
                <c:pt idx="840">
                  <c:v>1.3</c:v>
                </c:pt>
                <c:pt idx="841">
                  <c:v>1.3</c:v>
                </c:pt>
                <c:pt idx="842">
                  <c:v>1.3</c:v>
                </c:pt>
                <c:pt idx="843">
                  <c:v>1.2</c:v>
                </c:pt>
                <c:pt idx="844">
                  <c:v>1.1000000000000001</c:v>
                </c:pt>
                <c:pt idx="845">
                  <c:v>1.1000000000000001</c:v>
                </c:pt>
                <c:pt idx="846">
                  <c:v>1.1000000000000001</c:v>
                </c:pt>
                <c:pt idx="847">
                  <c:v>1.1000000000000001</c:v>
                </c:pt>
                <c:pt idx="848">
                  <c:v>1.1000000000000001</c:v>
                </c:pt>
                <c:pt idx="849">
                  <c:v>1.1000000000000001</c:v>
                </c:pt>
                <c:pt idx="850">
                  <c:v>1.1000000000000001</c:v>
                </c:pt>
                <c:pt idx="851">
                  <c:v>1.1000000000000001</c:v>
                </c:pt>
                <c:pt idx="852">
                  <c:v>1.2</c:v>
                </c:pt>
                <c:pt idx="853">
                  <c:v>1.2</c:v>
                </c:pt>
                <c:pt idx="854">
                  <c:v>1.2</c:v>
                </c:pt>
                <c:pt idx="855">
                  <c:v>1</c:v>
                </c:pt>
                <c:pt idx="856">
                  <c:v>1</c:v>
                </c:pt>
                <c:pt idx="857">
                  <c:v>1</c:v>
                </c:pt>
                <c:pt idx="858">
                  <c:v>1</c:v>
                </c:pt>
                <c:pt idx="859">
                  <c:v>0.8</c:v>
                </c:pt>
                <c:pt idx="860">
                  <c:v>0.8</c:v>
                </c:pt>
                <c:pt idx="861">
                  <c:v>0.8</c:v>
                </c:pt>
                <c:pt idx="862">
                  <c:v>0.8</c:v>
                </c:pt>
                <c:pt idx="863">
                  <c:v>0.7</c:v>
                </c:pt>
                <c:pt idx="864">
                  <c:v>0.8</c:v>
                </c:pt>
                <c:pt idx="865">
                  <c:v>0.8</c:v>
                </c:pt>
                <c:pt idx="866">
                  <c:v>0.8</c:v>
                </c:pt>
                <c:pt idx="867">
                  <c:v>0.8</c:v>
                </c:pt>
                <c:pt idx="868">
                  <c:v>0.8</c:v>
                </c:pt>
                <c:pt idx="869">
                  <c:v>0.8</c:v>
                </c:pt>
                <c:pt idx="870">
                  <c:v>0.7</c:v>
                </c:pt>
                <c:pt idx="871">
                  <c:v>0.7</c:v>
                </c:pt>
                <c:pt idx="872">
                  <c:v>0.7</c:v>
                </c:pt>
                <c:pt idx="873">
                  <c:v>0.7</c:v>
                </c:pt>
                <c:pt idx="874">
                  <c:v>0.7</c:v>
                </c:pt>
                <c:pt idx="875">
                  <c:v>0.7</c:v>
                </c:pt>
                <c:pt idx="876">
                  <c:v>0.7</c:v>
                </c:pt>
                <c:pt idx="877">
                  <c:v>0.7</c:v>
                </c:pt>
                <c:pt idx="878">
                  <c:v>0.7</c:v>
                </c:pt>
                <c:pt idx="879">
                  <c:v>0.8</c:v>
                </c:pt>
                <c:pt idx="880">
                  <c:v>0.8</c:v>
                </c:pt>
                <c:pt idx="881">
                  <c:v>0.7</c:v>
                </c:pt>
                <c:pt idx="882">
                  <c:v>0.8</c:v>
                </c:pt>
                <c:pt idx="883">
                  <c:v>0.8</c:v>
                </c:pt>
                <c:pt idx="884">
                  <c:v>0.8</c:v>
                </c:pt>
                <c:pt idx="885">
                  <c:v>0.9</c:v>
                </c:pt>
                <c:pt idx="886">
                  <c:v>0.9</c:v>
                </c:pt>
                <c:pt idx="887">
                  <c:v>0.9</c:v>
                </c:pt>
                <c:pt idx="888">
                  <c:v>0.9</c:v>
                </c:pt>
                <c:pt idx="889">
                  <c:v>0.9</c:v>
                </c:pt>
                <c:pt idx="890">
                  <c:v>0.9</c:v>
                </c:pt>
                <c:pt idx="891">
                  <c:v>0.9</c:v>
                </c:pt>
                <c:pt idx="892">
                  <c:v>0.8</c:v>
                </c:pt>
                <c:pt idx="893">
                  <c:v>0.8</c:v>
                </c:pt>
                <c:pt idx="894">
                  <c:v>0.8</c:v>
                </c:pt>
                <c:pt idx="895">
                  <c:v>0.8</c:v>
                </c:pt>
                <c:pt idx="896">
                  <c:v>0.8</c:v>
                </c:pt>
                <c:pt idx="897">
                  <c:v>0.8</c:v>
                </c:pt>
                <c:pt idx="898">
                  <c:v>0.8</c:v>
                </c:pt>
                <c:pt idx="899">
                  <c:v>0.7</c:v>
                </c:pt>
                <c:pt idx="900">
                  <c:v>0.7</c:v>
                </c:pt>
                <c:pt idx="901">
                  <c:v>0.6</c:v>
                </c:pt>
                <c:pt idx="902">
                  <c:v>0.7</c:v>
                </c:pt>
                <c:pt idx="903">
                  <c:v>0.7</c:v>
                </c:pt>
                <c:pt idx="904">
                  <c:v>0.7</c:v>
                </c:pt>
                <c:pt idx="905">
                  <c:v>0.6</c:v>
                </c:pt>
                <c:pt idx="906">
                  <c:v>0.6</c:v>
                </c:pt>
                <c:pt idx="907">
                  <c:v>0.7</c:v>
                </c:pt>
                <c:pt idx="908">
                  <c:v>0.7</c:v>
                </c:pt>
                <c:pt idx="909">
                  <c:v>0.7</c:v>
                </c:pt>
                <c:pt idx="910">
                  <c:v>0.8</c:v>
                </c:pt>
                <c:pt idx="911">
                  <c:v>0.8</c:v>
                </c:pt>
                <c:pt idx="912">
                  <c:v>1</c:v>
                </c:pt>
                <c:pt idx="913">
                  <c:v>1</c:v>
                </c:pt>
                <c:pt idx="914">
                  <c:v>1</c:v>
                </c:pt>
                <c:pt idx="915">
                  <c:v>1</c:v>
                </c:pt>
                <c:pt idx="916">
                  <c:v>1.1000000000000001</c:v>
                </c:pt>
                <c:pt idx="917">
                  <c:v>1.1000000000000001</c:v>
                </c:pt>
                <c:pt idx="918">
                  <c:v>1.1000000000000001</c:v>
                </c:pt>
                <c:pt idx="919">
                  <c:v>1.1000000000000001</c:v>
                </c:pt>
                <c:pt idx="920">
                  <c:v>1.1000000000000001</c:v>
                </c:pt>
                <c:pt idx="921">
                  <c:v>1.1000000000000001</c:v>
                </c:pt>
                <c:pt idx="922">
                  <c:v>1.1000000000000001</c:v>
                </c:pt>
                <c:pt idx="923">
                  <c:v>1.1000000000000001</c:v>
                </c:pt>
                <c:pt idx="924">
                  <c:v>1</c:v>
                </c:pt>
                <c:pt idx="925">
                  <c:v>1</c:v>
                </c:pt>
                <c:pt idx="926">
                  <c:v>1</c:v>
                </c:pt>
                <c:pt idx="927">
                  <c:v>0.8</c:v>
                </c:pt>
                <c:pt idx="928">
                  <c:v>0.8</c:v>
                </c:pt>
                <c:pt idx="929">
                  <c:v>0.8</c:v>
                </c:pt>
                <c:pt idx="930">
                  <c:v>0.8</c:v>
                </c:pt>
                <c:pt idx="931">
                  <c:v>0.9</c:v>
                </c:pt>
                <c:pt idx="932">
                  <c:v>0.6</c:v>
                </c:pt>
                <c:pt idx="933">
                  <c:v>0.6</c:v>
                </c:pt>
                <c:pt idx="934">
                  <c:v>0.7</c:v>
                </c:pt>
                <c:pt idx="935">
                  <c:v>0.6</c:v>
                </c:pt>
                <c:pt idx="936">
                  <c:v>0.7</c:v>
                </c:pt>
                <c:pt idx="937">
                  <c:v>0.7</c:v>
                </c:pt>
                <c:pt idx="938">
                  <c:v>0.7</c:v>
                </c:pt>
                <c:pt idx="939">
                  <c:v>0.6</c:v>
                </c:pt>
                <c:pt idx="940">
                  <c:v>0.6</c:v>
                </c:pt>
                <c:pt idx="941">
                  <c:v>0.6</c:v>
                </c:pt>
                <c:pt idx="942">
                  <c:v>0.6</c:v>
                </c:pt>
                <c:pt idx="943">
                  <c:v>0.6</c:v>
                </c:pt>
                <c:pt idx="944">
                  <c:v>0.6</c:v>
                </c:pt>
                <c:pt idx="945">
                  <c:v>0.6</c:v>
                </c:pt>
                <c:pt idx="946">
                  <c:v>0.6</c:v>
                </c:pt>
                <c:pt idx="947">
                  <c:v>0.6</c:v>
                </c:pt>
                <c:pt idx="948">
                  <c:v>0.6</c:v>
                </c:pt>
                <c:pt idx="949">
                  <c:v>0.6</c:v>
                </c:pt>
                <c:pt idx="950">
                  <c:v>0.6</c:v>
                </c:pt>
                <c:pt idx="951">
                  <c:v>0.5</c:v>
                </c:pt>
                <c:pt idx="952">
                  <c:v>0.5</c:v>
                </c:pt>
                <c:pt idx="953">
                  <c:v>0.6</c:v>
                </c:pt>
                <c:pt idx="954">
                  <c:v>0.6</c:v>
                </c:pt>
                <c:pt idx="955">
                  <c:v>0.7</c:v>
                </c:pt>
                <c:pt idx="956">
                  <c:v>0.7</c:v>
                </c:pt>
                <c:pt idx="957">
                  <c:v>0.8</c:v>
                </c:pt>
                <c:pt idx="958">
                  <c:v>0.8</c:v>
                </c:pt>
                <c:pt idx="959">
                  <c:v>0.9</c:v>
                </c:pt>
                <c:pt idx="960">
                  <c:v>0.9</c:v>
                </c:pt>
                <c:pt idx="961">
                  <c:v>0.9</c:v>
                </c:pt>
                <c:pt idx="962">
                  <c:v>0.9</c:v>
                </c:pt>
                <c:pt idx="963">
                  <c:v>1</c:v>
                </c:pt>
                <c:pt idx="964">
                  <c:v>1</c:v>
                </c:pt>
                <c:pt idx="965">
                  <c:v>0.9</c:v>
                </c:pt>
                <c:pt idx="966">
                  <c:v>0.9</c:v>
                </c:pt>
                <c:pt idx="967">
                  <c:v>0.9</c:v>
                </c:pt>
                <c:pt idx="968">
                  <c:v>1</c:v>
                </c:pt>
                <c:pt idx="969">
                  <c:v>0.9</c:v>
                </c:pt>
                <c:pt idx="970">
                  <c:v>1</c:v>
                </c:pt>
                <c:pt idx="971">
                  <c:v>1.1000000000000001</c:v>
                </c:pt>
                <c:pt idx="972">
                  <c:v>1.1000000000000001</c:v>
                </c:pt>
                <c:pt idx="973">
                  <c:v>1.1000000000000001</c:v>
                </c:pt>
                <c:pt idx="974">
                  <c:v>1.1000000000000001</c:v>
                </c:pt>
                <c:pt idx="975">
                  <c:v>1</c:v>
                </c:pt>
                <c:pt idx="976">
                  <c:v>0.9</c:v>
                </c:pt>
                <c:pt idx="977">
                  <c:v>0.8</c:v>
                </c:pt>
                <c:pt idx="978">
                  <c:v>1.2</c:v>
                </c:pt>
                <c:pt idx="979">
                  <c:v>1.2</c:v>
                </c:pt>
                <c:pt idx="980">
                  <c:v>1.2</c:v>
                </c:pt>
                <c:pt idx="981">
                  <c:v>1.2</c:v>
                </c:pt>
                <c:pt idx="982">
                  <c:v>1.2</c:v>
                </c:pt>
                <c:pt idx="983">
                  <c:v>1.1000000000000001</c:v>
                </c:pt>
                <c:pt idx="984">
                  <c:v>1.2</c:v>
                </c:pt>
                <c:pt idx="985">
                  <c:v>1.2</c:v>
                </c:pt>
                <c:pt idx="986">
                  <c:v>1.3</c:v>
                </c:pt>
                <c:pt idx="987">
                  <c:v>1.3</c:v>
                </c:pt>
                <c:pt idx="988">
                  <c:v>1.2</c:v>
                </c:pt>
                <c:pt idx="989">
                  <c:v>1.2</c:v>
                </c:pt>
                <c:pt idx="990">
                  <c:v>1.2</c:v>
                </c:pt>
                <c:pt idx="991">
                  <c:v>1.2</c:v>
                </c:pt>
                <c:pt idx="992">
                  <c:v>1.1000000000000001</c:v>
                </c:pt>
                <c:pt idx="993">
                  <c:v>1.1000000000000001</c:v>
                </c:pt>
                <c:pt idx="994">
                  <c:v>1.2</c:v>
                </c:pt>
                <c:pt idx="995">
                  <c:v>1.1000000000000001</c:v>
                </c:pt>
                <c:pt idx="996">
                  <c:v>1.1000000000000001</c:v>
                </c:pt>
                <c:pt idx="997">
                  <c:v>1.2</c:v>
                </c:pt>
                <c:pt idx="998">
                  <c:v>0.8</c:v>
                </c:pt>
                <c:pt idx="999">
                  <c:v>0.8</c:v>
                </c:pt>
                <c:pt idx="1000">
                  <c:v>0.8</c:v>
                </c:pt>
                <c:pt idx="1001">
                  <c:v>0.7</c:v>
                </c:pt>
                <c:pt idx="1002">
                  <c:v>0.7</c:v>
                </c:pt>
                <c:pt idx="1003">
                  <c:v>0.7</c:v>
                </c:pt>
                <c:pt idx="1004">
                  <c:v>0.6</c:v>
                </c:pt>
                <c:pt idx="1005">
                  <c:v>0.7</c:v>
                </c:pt>
                <c:pt idx="1006">
                  <c:v>0.6</c:v>
                </c:pt>
                <c:pt idx="1007">
                  <c:v>0.6</c:v>
                </c:pt>
                <c:pt idx="1008">
                  <c:v>0.6</c:v>
                </c:pt>
                <c:pt idx="1009">
                  <c:v>0.6</c:v>
                </c:pt>
                <c:pt idx="1010">
                  <c:v>0.5</c:v>
                </c:pt>
                <c:pt idx="1011">
                  <c:v>0.5</c:v>
                </c:pt>
                <c:pt idx="1012">
                  <c:v>0.5</c:v>
                </c:pt>
                <c:pt idx="1013">
                  <c:v>0.5</c:v>
                </c:pt>
                <c:pt idx="1014">
                  <c:v>0.4</c:v>
                </c:pt>
                <c:pt idx="1015">
                  <c:v>0.5</c:v>
                </c:pt>
                <c:pt idx="1016">
                  <c:v>0.4</c:v>
                </c:pt>
                <c:pt idx="1017">
                  <c:v>0.4</c:v>
                </c:pt>
                <c:pt idx="1018">
                  <c:v>0.4</c:v>
                </c:pt>
                <c:pt idx="1019">
                  <c:v>0.3</c:v>
                </c:pt>
                <c:pt idx="1020">
                  <c:v>0.3</c:v>
                </c:pt>
                <c:pt idx="1021">
                  <c:v>0.3</c:v>
                </c:pt>
                <c:pt idx="1022">
                  <c:v>0.4</c:v>
                </c:pt>
                <c:pt idx="1023">
                  <c:v>0.4</c:v>
                </c:pt>
                <c:pt idx="1024">
                  <c:v>0.4</c:v>
                </c:pt>
                <c:pt idx="1025">
                  <c:v>0.4</c:v>
                </c:pt>
                <c:pt idx="1026">
                  <c:v>0.4</c:v>
                </c:pt>
                <c:pt idx="1027">
                  <c:v>0.4</c:v>
                </c:pt>
                <c:pt idx="1028">
                  <c:v>0.4</c:v>
                </c:pt>
                <c:pt idx="1029">
                  <c:v>0.4</c:v>
                </c:pt>
                <c:pt idx="1030">
                  <c:v>0.5</c:v>
                </c:pt>
                <c:pt idx="1031">
                  <c:v>0.6</c:v>
                </c:pt>
                <c:pt idx="1032">
                  <c:v>0.6</c:v>
                </c:pt>
                <c:pt idx="1033">
                  <c:v>0.7</c:v>
                </c:pt>
                <c:pt idx="1034">
                  <c:v>0.7</c:v>
                </c:pt>
                <c:pt idx="1035">
                  <c:v>0.7</c:v>
                </c:pt>
                <c:pt idx="1036">
                  <c:v>0.7</c:v>
                </c:pt>
                <c:pt idx="1037">
                  <c:v>0.7</c:v>
                </c:pt>
                <c:pt idx="1038">
                  <c:v>0.8</c:v>
                </c:pt>
                <c:pt idx="1039">
                  <c:v>0.9</c:v>
                </c:pt>
                <c:pt idx="1040">
                  <c:v>1</c:v>
                </c:pt>
                <c:pt idx="1041">
                  <c:v>0.9</c:v>
                </c:pt>
                <c:pt idx="1042">
                  <c:v>0.9</c:v>
                </c:pt>
                <c:pt idx="1043">
                  <c:v>0.9</c:v>
                </c:pt>
                <c:pt idx="1044">
                  <c:v>0.9</c:v>
                </c:pt>
                <c:pt idx="1045">
                  <c:v>0.9</c:v>
                </c:pt>
                <c:pt idx="1046">
                  <c:v>0.9</c:v>
                </c:pt>
                <c:pt idx="1047">
                  <c:v>1</c:v>
                </c:pt>
                <c:pt idx="1048">
                  <c:v>0.9</c:v>
                </c:pt>
                <c:pt idx="1049">
                  <c:v>0.9</c:v>
                </c:pt>
                <c:pt idx="1050">
                  <c:v>0.8</c:v>
                </c:pt>
                <c:pt idx="1051">
                  <c:v>0.7</c:v>
                </c:pt>
                <c:pt idx="1052">
                  <c:v>0.7</c:v>
                </c:pt>
                <c:pt idx="1053">
                  <c:v>0.6</c:v>
                </c:pt>
                <c:pt idx="1054">
                  <c:v>0.6</c:v>
                </c:pt>
                <c:pt idx="1055">
                  <c:v>0.5</c:v>
                </c:pt>
                <c:pt idx="1056">
                  <c:v>0.5</c:v>
                </c:pt>
                <c:pt idx="1057">
                  <c:v>0.5</c:v>
                </c:pt>
                <c:pt idx="1058">
                  <c:v>0.4</c:v>
                </c:pt>
                <c:pt idx="1059">
                  <c:v>0.4</c:v>
                </c:pt>
                <c:pt idx="1060">
                  <c:v>0.4</c:v>
                </c:pt>
                <c:pt idx="1061">
                  <c:v>0.4</c:v>
                </c:pt>
                <c:pt idx="1062">
                  <c:v>0.4</c:v>
                </c:pt>
                <c:pt idx="1063">
                  <c:v>0.5</c:v>
                </c:pt>
                <c:pt idx="1064">
                  <c:v>0.5</c:v>
                </c:pt>
                <c:pt idx="1065">
                  <c:v>0.5</c:v>
                </c:pt>
                <c:pt idx="1066">
                  <c:v>0.4</c:v>
                </c:pt>
                <c:pt idx="1067">
                  <c:v>0.3</c:v>
                </c:pt>
                <c:pt idx="1068">
                  <c:v>0.4</c:v>
                </c:pt>
                <c:pt idx="1069">
                  <c:v>0.4</c:v>
                </c:pt>
                <c:pt idx="1070">
                  <c:v>0.4</c:v>
                </c:pt>
                <c:pt idx="1071">
                  <c:v>0.4</c:v>
                </c:pt>
                <c:pt idx="1072">
                  <c:v>0.4</c:v>
                </c:pt>
                <c:pt idx="1073">
                  <c:v>0.4</c:v>
                </c:pt>
                <c:pt idx="1074">
                  <c:v>0.5</c:v>
                </c:pt>
                <c:pt idx="1075">
                  <c:v>0.5</c:v>
                </c:pt>
                <c:pt idx="1076">
                  <c:v>0.5</c:v>
                </c:pt>
                <c:pt idx="1077">
                  <c:v>0.5</c:v>
                </c:pt>
                <c:pt idx="1078">
                  <c:v>0.5</c:v>
                </c:pt>
                <c:pt idx="1079">
                  <c:v>0.5</c:v>
                </c:pt>
                <c:pt idx="1080">
                  <c:v>0.5</c:v>
                </c:pt>
                <c:pt idx="1081">
                  <c:v>0.5</c:v>
                </c:pt>
                <c:pt idx="1082">
                  <c:v>0.4</c:v>
                </c:pt>
                <c:pt idx="1083">
                  <c:v>0.4</c:v>
                </c:pt>
                <c:pt idx="1084">
                  <c:v>0.4</c:v>
                </c:pt>
                <c:pt idx="1085">
                  <c:v>0.4</c:v>
                </c:pt>
                <c:pt idx="1086">
                  <c:v>0.4</c:v>
                </c:pt>
                <c:pt idx="1087">
                  <c:v>0.4</c:v>
                </c:pt>
                <c:pt idx="1088">
                  <c:v>0.3</c:v>
                </c:pt>
                <c:pt idx="1089">
                  <c:v>0.3</c:v>
                </c:pt>
                <c:pt idx="1090">
                  <c:v>0.3</c:v>
                </c:pt>
                <c:pt idx="1091">
                  <c:v>0.4</c:v>
                </c:pt>
                <c:pt idx="1092">
                  <c:v>0.4</c:v>
                </c:pt>
                <c:pt idx="1093">
                  <c:v>0.3</c:v>
                </c:pt>
                <c:pt idx="1094">
                  <c:v>0.2</c:v>
                </c:pt>
                <c:pt idx="1095">
                  <c:v>0.2</c:v>
                </c:pt>
                <c:pt idx="1096">
                  <c:v>0.2</c:v>
                </c:pt>
                <c:pt idx="1097">
                  <c:v>0.3</c:v>
                </c:pt>
                <c:pt idx="1098">
                  <c:v>0.2</c:v>
                </c:pt>
                <c:pt idx="1099">
                  <c:v>0.2</c:v>
                </c:pt>
                <c:pt idx="1100">
                  <c:v>0.2</c:v>
                </c:pt>
                <c:pt idx="1101">
                  <c:v>0.2</c:v>
                </c:pt>
                <c:pt idx="1102">
                  <c:v>0.2</c:v>
                </c:pt>
                <c:pt idx="1103">
                  <c:v>0.2</c:v>
                </c:pt>
                <c:pt idx="1104">
                  <c:v>0.2</c:v>
                </c:pt>
                <c:pt idx="1105">
                  <c:v>0.2</c:v>
                </c:pt>
                <c:pt idx="1108">
                  <c:v>0.2</c:v>
                </c:pt>
                <c:pt idx="1109">
                  <c:v>0.2</c:v>
                </c:pt>
                <c:pt idx="1110">
                  <c:v>0.2</c:v>
                </c:pt>
                <c:pt idx="1113">
                  <c:v>0.2</c:v>
                </c:pt>
                <c:pt idx="1114">
                  <c:v>0.2</c:v>
                </c:pt>
                <c:pt idx="1115">
                  <c:v>0.2</c:v>
                </c:pt>
                <c:pt idx="1116">
                  <c:v>0.2</c:v>
                </c:pt>
                <c:pt idx="1117">
                  <c:v>0.2</c:v>
                </c:pt>
                <c:pt idx="1118">
                  <c:v>0.2</c:v>
                </c:pt>
                <c:pt idx="1119">
                  <c:v>0.3</c:v>
                </c:pt>
                <c:pt idx="1120">
                  <c:v>0.3</c:v>
                </c:pt>
                <c:pt idx="1121">
                  <c:v>0.3</c:v>
                </c:pt>
                <c:pt idx="1122">
                  <c:v>0.3</c:v>
                </c:pt>
                <c:pt idx="1123">
                  <c:v>0.3</c:v>
                </c:pt>
                <c:pt idx="1124">
                  <c:v>0.4</c:v>
                </c:pt>
                <c:pt idx="1125">
                  <c:v>0.4</c:v>
                </c:pt>
                <c:pt idx="1126">
                  <c:v>0.4</c:v>
                </c:pt>
                <c:pt idx="1127">
                  <c:v>0.4</c:v>
                </c:pt>
                <c:pt idx="1128">
                  <c:v>0.4</c:v>
                </c:pt>
                <c:pt idx="1129">
                  <c:v>0.4</c:v>
                </c:pt>
                <c:pt idx="1130">
                  <c:v>0.4</c:v>
                </c:pt>
                <c:pt idx="1131">
                  <c:v>0.4</c:v>
                </c:pt>
                <c:pt idx="1132">
                  <c:v>0.4</c:v>
                </c:pt>
                <c:pt idx="1133">
                  <c:v>0.4</c:v>
                </c:pt>
                <c:pt idx="1134">
                  <c:v>0.4</c:v>
                </c:pt>
                <c:pt idx="1135">
                  <c:v>0.4</c:v>
                </c:pt>
                <c:pt idx="1136">
                  <c:v>0.4</c:v>
                </c:pt>
                <c:pt idx="1137">
                  <c:v>0.4</c:v>
                </c:pt>
                <c:pt idx="1138">
                  <c:v>0.4</c:v>
                </c:pt>
                <c:pt idx="1139">
                  <c:v>0.4</c:v>
                </c:pt>
                <c:pt idx="1140">
                  <c:v>0.4</c:v>
                </c:pt>
                <c:pt idx="1141">
                  <c:v>0.4</c:v>
                </c:pt>
                <c:pt idx="1142">
                  <c:v>0.5</c:v>
                </c:pt>
                <c:pt idx="1143">
                  <c:v>0.5</c:v>
                </c:pt>
                <c:pt idx="1144">
                  <c:v>0.4</c:v>
                </c:pt>
                <c:pt idx="1145">
                  <c:v>0.4</c:v>
                </c:pt>
                <c:pt idx="1146">
                  <c:v>0.4</c:v>
                </c:pt>
                <c:pt idx="1147">
                  <c:v>0.4</c:v>
                </c:pt>
                <c:pt idx="1148">
                  <c:v>0.4</c:v>
                </c:pt>
                <c:pt idx="1149">
                  <c:v>0.4</c:v>
                </c:pt>
                <c:pt idx="1150">
                  <c:v>0.4</c:v>
                </c:pt>
                <c:pt idx="1151">
                  <c:v>0.4</c:v>
                </c:pt>
                <c:pt idx="1152">
                  <c:v>0.4</c:v>
                </c:pt>
                <c:pt idx="1153">
                  <c:v>0.4</c:v>
                </c:pt>
                <c:pt idx="1154">
                  <c:v>0.4</c:v>
                </c:pt>
                <c:pt idx="1155">
                  <c:v>0.4</c:v>
                </c:pt>
                <c:pt idx="1156">
                  <c:v>0.5</c:v>
                </c:pt>
                <c:pt idx="1157">
                  <c:v>0.4</c:v>
                </c:pt>
                <c:pt idx="1158">
                  <c:v>0.4</c:v>
                </c:pt>
                <c:pt idx="1159">
                  <c:v>0.4</c:v>
                </c:pt>
                <c:pt idx="1160">
                  <c:v>0.4</c:v>
                </c:pt>
                <c:pt idx="1161">
                  <c:v>0.5</c:v>
                </c:pt>
                <c:pt idx="1162">
                  <c:v>0.5</c:v>
                </c:pt>
                <c:pt idx="1163">
                  <c:v>0.6</c:v>
                </c:pt>
                <c:pt idx="1164">
                  <c:v>0.6</c:v>
                </c:pt>
                <c:pt idx="1165">
                  <c:v>0.6</c:v>
                </c:pt>
                <c:pt idx="1166">
                  <c:v>0.6</c:v>
                </c:pt>
                <c:pt idx="1167">
                  <c:v>0.6</c:v>
                </c:pt>
                <c:pt idx="1168">
                  <c:v>0.6</c:v>
                </c:pt>
                <c:pt idx="1169">
                  <c:v>0.6</c:v>
                </c:pt>
                <c:pt idx="1170">
                  <c:v>0.6</c:v>
                </c:pt>
                <c:pt idx="1171">
                  <c:v>0.6</c:v>
                </c:pt>
                <c:pt idx="1172">
                  <c:v>0.7</c:v>
                </c:pt>
                <c:pt idx="1173">
                  <c:v>0.6</c:v>
                </c:pt>
                <c:pt idx="1174">
                  <c:v>0.6</c:v>
                </c:pt>
                <c:pt idx="1175">
                  <c:v>0.6</c:v>
                </c:pt>
                <c:pt idx="1176">
                  <c:v>0.5</c:v>
                </c:pt>
                <c:pt idx="1177">
                  <c:v>0.5</c:v>
                </c:pt>
                <c:pt idx="1178">
                  <c:v>0.5</c:v>
                </c:pt>
                <c:pt idx="1179">
                  <c:v>0.5</c:v>
                </c:pt>
                <c:pt idx="1180">
                  <c:v>0.5</c:v>
                </c:pt>
                <c:pt idx="1181">
                  <c:v>0.3</c:v>
                </c:pt>
                <c:pt idx="1182">
                  <c:v>0.3</c:v>
                </c:pt>
                <c:pt idx="1183">
                  <c:v>0.3</c:v>
                </c:pt>
                <c:pt idx="1184">
                  <c:v>0.3</c:v>
                </c:pt>
                <c:pt idx="1185">
                  <c:v>0.3</c:v>
                </c:pt>
                <c:pt idx="1186">
                  <c:v>0.3</c:v>
                </c:pt>
                <c:pt idx="1187">
                  <c:v>0.3</c:v>
                </c:pt>
                <c:pt idx="1188">
                  <c:v>0.3</c:v>
                </c:pt>
                <c:pt idx="1189">
                  <c:v>0.3</c:v>
                </c:pt>
                <c:pt idx="1190">
                  <c:v>0.3</c:v>
                </c:pt>
                <c:pt idx="1191">
                  <c:v>0.3</c:v>
                </c:pt>
                <c:pt idx="1192">
                  <c:v>0.3</c:v>
                </c:pt>
                <c:pt idx="1193">
                  <c:v>0.3</c:v>
                </c:pt>
                <c:pt idx="1194">
                  <c:v>0.3</c:v>
                </c:pt>
                <c:pt idx="1195">
                  <c:v>0.3</c:v>
                </c:pt>
                <c:pt idx="1196">
                  <c:v>0.3</c:v>
                </c:pt>
                <c:pt idx="1197">
                  <c:v>0.3</c:v>
                </c:pt>
                <c:pt idx="1198">
                  <c:v>0.3</c:v>
                </c:pt>
                <c:pt idx="1199">
                  <c:v>0.2</c:v>
                </c:pt>
                <c:pt idx="1200">
                  <c:v>0.3</c:v>
                </c:pt>
                <c:pt idx="1201">
                  <c:v>0.3</c:v>
                </c:pt>
                <c:pt idx="1202">
                  <c:v>0.3</c:v>
                </c:pt>
                <c:pt idx="1203">
                  <c:v>0.3</c:v>
                </c:pt>
                <c:pt idx="1204">
                  <c:v>0.3</c:v>
                </c:pt>
                <c:pt idx="1205">
                  <c:v>0.2</c:v>
                </c:pt>
                <c:pt idx="1206">
                  <c:v>0.2</c:v>
                </c:pt>
                <c:pt idx="1207">
                  <c:v>0.2</c:v>
                </c:pt>
                <c:pt idx="1208">
                  <c:v>0.2</c:v>
                </c:pt>
                <c:pt idx="1209">
                  <c:v>0.2</c:v>
                </c:pt>
                <c:pt idx="1210">
                  <c:v>0.2</c:v>
                </c:pt>
                <c:pt idx="1211">
                  <c:v>0.2</c:v>
                </c:pt>
                <c:pt idx="1212">
                  <c:v>0.2</c:v>
                </c:pt>
                <c:pt idx="1214">
                  <c:v>0.2</c:v>
                </c:pt>
                <c:pt idx="1215">
                  <c:v>0.2</c:v>
                </c:pt>
                <c:pt idx="1216">
                  <c:v>0.2</c:v>
                </c:pt>
                <c:pt idx="1217">
                  <c:v>0.3</c:v>
                </c:pt>
                <c:pt idx="1218">
                  <c:v>0.3</c:v>
                </c:pt>
                <c:pt idx="1219">
                  <c:v>0.3</c:v>
                </c:pt>
                <c:pt idx="1220">
                  <c:v>0.3</c:v>
                </c:pt>
                <c:pt idx="1221">
                  <c:v>0.2</c:v>
                </c:pt>
                <c:pt idx="1222">
                  <c:v>0.2</c:v>
                </c:pt>
                <c:pt idx="1223">
                  <c:v>0.2</c:v>
                </c:pt>
                <c:pt idx="1224">
                  <c:v>0.3</c:v>
                </c:pt>
                <c:pt idx="1225">
                  <c:v>0.2</c:v>
                </c:pt>
                <c:pt idx="1226">
                  <c:v>0.2</c:v>
                </c:pt>
                <c:pt idx="1227">
                  <c:v>0.2</c:v>
                </c:pt>
                <c:pt idx="1228">
                  <c:v>0.2</c:v>
                </c:pt>
                <c:pt idx="1229">
                  <c:v>0.3</c:v>
                </c:pt>
                <c:pt idx="1230">
                  <c:v>0.3</c:v>
                </c:pt>
                <c:pt idx="1231">
                  <c:v>0.4</c:v>
                </c:pt>
                <c:pt idx="1232">
                  <c:v>0.4</c:v>
                </c:pt>
                <c:pt idx="1233">
                  <c:v>0.4</c:v>
                </c:pt>
                <c:pt idx="1234">
                  <c:v>0.3</c:v>
                </c:pt>
                <c:pt idx="1235">
                  <c:v>0.3</c:v>
                </c:pt>
                <c:pt idx="1236">
                  <c:v>0.3</c:v>
                </c:pt>
                <c:pt idx="1237">
                  <c:v>0.2</c:v>
                </c:pt>
                <c:pt idx="1238">
                  <c:v>0.2</c:v>
                </c:pt>
                <c:pt idx="1239">
                  <c:v>0.3</c:v>
                </c:pt>
                <c:pt idx="1240">
                  <c:v>0.3</c:v>
                </c:pt>
                <c:pt idx="1241">
                  <c:v>0.3</c:v>
                </c:pt>
                <c:pt idx="1242">
                  <c:v>0.4</c:v>
                </c:pt>
                <c:pt idx="1243">
                  <c:v>0.5</c:v>
                </c:pt>
                <c:pt idx="1244">
                  <c:v>0.4</c:v>
                </c:pt>
                <c:pt idx="1245">
                  <c:v>0.4</c:v>
                </c:pt>
                <c:pt idx="1246">
                  <c:v>0.4</c:v>
                </c:pt>
                <c:pt idx="1247">
                  <c:v>0.5</c:v>
                </c:pt>
                <c:pt idx="1248">
                  <c:v>0.5</c:v>
                </c:pt>
                <c:pt idx="1249">
                  <c:v>0.4</c:v>
                </c:pt>
                <c:pt idx="1250">
                  <c:v>0.4</c:v>
                </c:pt>
                <c:pt idx="1251">
                  <c:v>0.3</c:v>
                </c:pt>
                <c:pt idx="1252">
                  <c:v>0.4</c:v>
                </c:pt>
                <c:pt idx="1253">
                  <c:v>0.4</c:v>
                </c:pt>
                <c:pt idx="1254">
                  <c:v>0.4</c:v>
                </c:pt>
                <c:pt idx="1255">
                  <c:v>0.4</c:v>
                </c:pt>
                <c:pt idx="1256">
                  <c:v>0.4</c:v>
                </c:pt>
                <c:pt idx="1257">
                  <c:v>0.4</c:v>
                </c:pt>
                <c:pt idx="1258">
                  <c:v>0.4</c:v>
                </c:pt>
                <c:pt idx="1259">
                  <c:v>0.4</c:v>
                </c:pt>
                <c:pt idx="1260">
                  <c:v>0.4</c:v>
                </c:pt>
                <c:pt idx="1261">
                  <c:v>0.3</c:v>
                </c:pt>
                <c:pt idx="1262">
                  <c:v>0.2</c:v>
                </c:pt>
                <c:pt idx="1263">
                  <c:v>0.2</c:v>
                </c:pt>
                <c:pt idx="1264">
                  <c:v>0.2</c:v>
                </c:pt>
                <c:pt idx="1265">
                  <c:v>0.2</c:v>
                </c:pt>
                <c:pt idx="1266">
                  <c:v>0.2</c:v>
                </c:pt>
                <c:pt idx="1267">
                  <c:v>0.2</c:v>
                </c:pt>
                <c:pt idx="1268">
                  <c:v>0.2</c:v>
                </c:pt>
                <c:pt idx="1269">
                  <c:v>0.2</c:v>
                </c:pt>
                <c:pt idx="1270">
                  <c:v>0.2</c:v>
                </c:pt>
                <c:pt idx="1271">
                  <c:v>0.2</c:v>
                </c:pt>
                <c:pt idx="1272">
                  <c:v>0.2</c:v>
                </c:pt>
                <c:pt idx="1273">
                  <c:v>0.2</c:v>
                </c:pt>
                <c:pt idx="1274">
                  <c:v>0.2</c:v>
                </c:pt>
                <c:pt idx="1275">
                  <c:v>0.2</c:v>
                </c:pt>
                <c:pt idx="1276">
                  <c:v>0.2</c:v>
                </c:pt>
                <c:pt idx="1280">
                  <c:v>0.2</c:v>
                </c:pt>
                <c:pt idx="1281">
                  <c:v>0.2</c:v>
                </c:pt>
                <c:pt idx="1282">
                  <c:v>0.2</c:v>
                </c:pt>
                <c:pt idx="1283">
                  <c:v>0.2</c:v>
                </c:pt>
                <c:pt idx="1284">
                  <c:v>0.2</c:v>
                </c:pt>
                <c:pt idx="1285">
                  <c:v>0.2</c:v>
                </c:pt>
                <c:pt idx="1286">
                  <c:v>0.2</c:v>
                </c:pt>
                <c:pt idx="1287">
                  <c:v>0.2</c:v>
                </c:pt>
                <c:pt idx="1288">
                  <c:v>0.2</c:v>
                </c:pt>
                <c:pt idx="1291">
                  <c:v>0.2</c:v>
                </c:pt>
                <c:pt idx="1292">
                  <c:v>0.2</c:v>
                </c:pt>
                <c:pt idx="1293">
                  <c:v>0.2</c:v>
                </c:pt>
                <c:pt idx="1294">
                  <c:v>0.2</c:v>
                </c:pt>
                <c:pt idx="1295">
                  <c:v>0.2</c:v>
                </c:pt>
                <c:pt idx="1296">
                  <c:v>0.2</c:v>
                </c:pt>
                <c:pt idx="1297">
                  <c:v>0.2</c:v>
                </c:pt>
                <c:pt idx="1298">
                  <c:v>0.2</c:v>
                </c:pt>
                <c:pt idx="1299">
                  <c:v>0.2</c:v>
                </c:pt>
                <c:pt idx="1300">
                  <c:v>0.2</c:v>
                </c:pt>
                <c:pt idx="1301">
                  <c:v>0.2</c:v>
                </c:pt>
                <c:pt idx="1302">
                  <c:v>0.2</c:v>
                </c:pt>
                <c:pt idx="1303">
                  <c:v>0.2</c:v>
                </c:pt>
                <c:pt idx="1304">
                  <c:v>0.2</c:v>
                </c:pt>
                <c:pt idx="1305">
                  <c:v>0.2</c:v>
                </c:pt>
                <c:pt idx="1306">
                  <c:v>0.2</c:v>
                </c:pt>
                <c:pt idx="1328">
                  <c:v>0.2</c:v>
                </c:pt>
                <c:pt idx="1329">
                  <c:v>0.2</c:v>
                </c:pt>
                <c:pt idx="1330">
                  <c:v>0.2</c:v>
                </c:pt>
                <c:pt idx="1331">
                  <c:v>0.2</c:v>
                </c:pt>
                <c:pt idx="1332">
                  <c:v>0.2</c:v>
                </c:pt>
                <c:pt idx="1333">
                  <c:v>0.2</c:v>
                </c:pt>
                <c:pt idx="1334">
                  <c:v>0.2</c:v>
                </c:pt>
                <c:pt idx="1335">
                  <c:v>0.2</c:v>
                </c:pt>
                <c:pt idx="1336">
                  <c:v>0.2</c:v>
                </c:pt>
                <c:pt idx="1337">
                  <c:v>0.2</c:v>
                </c:pt>
                <c:pt idx="1338">
                  <c:v>0.2</c:v>
                </c:pt>
                <c:pt idx="1339">
                  <c:v>0.2</c:v>
                </c:pt>
                <c:pt idx="1340">
                  <c:v>0.2</c:v>
                </c:pt>
                <c:pt idx="1341">
                  <c:v>0.2</c:v>
                </c:pt>
                <c:pt idx="1342">
                  <c:v>0.2</c:v>
                </c:pt>
                <c:pt idx="1343">
                  <c:v>0.2</c:v>
                </c:pt>
                <c:pt idx="1344">
                  <c:v>0.2</c:v>
                </c:pt>
                <c:pt idx="1345">
                  <c:v>0.2</c:v>
                </c:pt>
                <c:pt idx="1346">
                  <c:v>0.2</c:v>
                </c:pt>
                <c:pt idx="1347">
                  <c:v>0.2</c:v>
                </c:pt>
                <c:pt idx="1348">
                  <c:v>0.2</c:v>
                </c:pt>
                <c:pt idx="1349">
                  <c:v>0.2</c:v>
                </c:pt>
                <c:pt idx="1350">
                  <c:v>0.2</c:v>
                </c:pt>
              </c:numCache>
            </c:numRef>
          </c:val>
          <c:extLst>
            <c:ext xmlns:c15="http://schemas.microsoft.com/office/drawing/2012/chart" uri="{02D57815-91ED-43cb-92C2-25804820EDAC}">
              <c15:filteredSeriesTitle>
                <c15:tx>
                  <c:strRef>
                    <c:extLst>
                      <c:ext uri="{02D57815-91ED-43cb-92C2-25804820EDAC}">
                        <c15:formulaRef>
                          <c15:sqref>Sheet1!$T$1</c15:sqref>
                        </c15:formulaRef>
                      </c:ext>
                    </c:extLst>
                    <c:strCache>
                      <c:ptCount val="1"/>
                      <c:pt idx="0">
                        <c:v>2020</c:v>
                      </c:pt>
                    </c:strCache>
                  </c:strRef>
                </c15:tx>
              </c15:filteredSeriesTitle>
            </c:ext>
            <c:ext xmlns:c15="http://schemas.microsoft.com/office/drawing/2012/chart" uri="{02D57815-91ED-43cb-92C2-25804820EDAC}">
              <c15:filteredCategoryTitle>
                <c15:cat>
                  <c:numRef>
                    <c:extLst>
                      <c:ext uri="{02D57815-91ED-43cb-92C2-25804820EDAC}">
                        <c15:formulaRef>
                          <c15:sqref>Sheet1!$A$2:$A$1352</c15:sqref>
                        </c15:formulaRef>
                      </c:ext>
                    </c:extLst>
                    <c:numCache>
                      <c:formatCode>"£"#,##0.00</c:formatCode>
                      <c:ptCount val="1351"/>
                      <c:pt idx="0">
                        <c:v>3</c:v>
                      </c:pt>
                      <c:pt idx="1">
                        <c:v>3.02</c:v>
                      </c:pt>
                      <c:pt idx="2">
                        <c:v>3.04</c:v>
                      </c:pt>
                      <c:pt idx="3">
                        <c:v>3.06</c:v>
                      </c:pt>
                      <c:pt idx="4">
                        <c:v>3.08</c:v>
                      </c:pt>
                      <c:pt idx="5">
                        <c:v>3.1</c:v>
                      </c:pt>
                      <c:pt idx="6">
                        <c:v>3.12</c:v>
                      </c:pt>
                      <c:pt idx="7">
                        <c:v>3.14</c:v>
                      </c:pt>
                      <c:pt idx="8">
                        <c:v>3.16</c:v>
                      </c:pt>
                      <c:pt idx="9">
                        <c:v>3.18</c:v>
                      </c:pt>
                      <c:pt idx="10">
                        <c:v>3.2</c:v>
                      </c:pt>
                      <c:pt idx="11">
                        <c:v>3.22</c:v>
                      </c:pt>
                      <c:pt idx="12">
                        <c:v>3.24</c:v>
                      </c:pt>
                      <c:pt idx="13">
                        <c:v>3.26</c:v>
                      </c:pt>
                      <c:pt idx="14">
                        <c:v>3.28</c:v>
                      </c:pt>
                      <c:pt idx="15">
                        <c:v>3.3</c:v>
                      </c:pt>
                      <c:pt idx="16">
                        <c:v>3.32</c:v>
                      </c:pt>
                      <c:pt idx="17">
                        <c:v>3.34</c:v>
                      </c:pt>
                      <c:pt idx="18">
                        <c:v>3.36</c:v>
                      </c:pt>
                      <c:pt idx="19">
                        <c:v>3.38</c:v>
                      </c:pt>
                      <c:pt idx="20">
                        <c:v>3.4</c:v>
                      </c:pt>
                      <c:pt idx="21">
                        <c:v>3.42</c:v>
                      </c:pt>
                      <c:pt idx="22">
                        <c:v>3.44</c:v>
                      </c:pt>
                      <c:pt idx="23">
                        <c:v>3.46</c:v>
                      </c:pt>
                      <c:pt idx="24">
                        <c:v>3.48</c:v>
                      </c:pt>
                      <c:pt idx="25">
                        <c:v>3.5</c:v>
                      </c:pt>
                      <c:pt idx="26">
                        <c:v>3.52</c:v>
                      </c:pt>
                      <c:pt idx="27">
                        <c:v>3.54</c:v>
                      </c:pt>
                      <c:pt idx="28">
                        <c:v>3.56</c:v>
                      </c:pt>
                      <c:pt idx="29">
                        <c:v>3.58</c:v>
                      </c:pt>
                      <c:pt idx="30">
                        <c:v>3.6</c:v>
                      </c:pt>
                      <c:pt idx="31">
                        <c:v>3.62</c:v>
                      </c:pt>
                      <c:pt idx="32">
                        <c:v>3.64</c:v>
                      </c:pt>
                      <c:pt idx="33">
                        <c:v>3.66</c:v>
                      </c:pt>
                      <c:pt idx="34">
                        <c:v>3.68</c:v>
                      </c:pt>
                      <c:pt idx="35">
                        <c:v>3.7</c:v>
                      </c:pt>
                      <c:pt idx="36">
                        <c:v>3.72</c:v>
                      </c:pt>
                      <c:pt idx="37">
                        <c:v>3.74</c:v>
                      </c:pt>
                      <c:pt idx="38">
                        <c:v>3.76</c:v>
                      </c:pt>
                      <c:pt idx="39">
                        <c:v>3.78</c:v>
                      </c:pt>
                      <c:pt idx="40">
                        <c:v>3.8</c:v>
                      </c:pt>
                      <c:pt idx="41">
                        <c:v>3.82</c:v>
                      </c:pt>
                      <c:pt idx="42">
                        <c:v>3.84</c:v>
                      </c:pt>
                      <c:pt idx="43">
                        <c:v>3.86</c:v>
                      </c:pt>
                      <c:pt idx="44">
                        <c:v>3.88</c:v>
                      </c:pt>
                      <c:pt idx="45">
                        <c:v>3.9</c:v>
                      </c:pt>
                      <c:pt idx="46">
                        <c:v>3.92</c:v>
                      </c:pt>
                      <c:pt idx="47">
                        <c:v>3.94</c:v>
                      </c:pt>
                      <c:pt idx="48">
                        <c:v>3.96</c:v>
                      </c:pt>
                      <c:pt idx="49">
                        <c:v>3.98</c:v>
                      </c:pt>
                      <c:pt idx="50">
                        <c:v>4</c:v>
                      </c:pt>
                      <c:pt idx="51">
                        <c:v>4.0199999999999996</c:v>
                      </c:pt>
                      <c:pt idx="52">
                        <c:v>4.04</c:v>
                      </c:pt>
                      <c:pt idx="53">
                        <c:v>4.0599999999999996</c:v>
                      </c:pt>
                      <c:pt idx="54">
                        <c:v>4.08</c:v>
                      </c:pt>
                      <c:pt idx="55">
                        <c:v>4.0999999999999996</c:v>
                      </c:pt>
                      <c:pt idx="56">
                        <c:v>4.12</c:v>
                      </c:pt>
                      <c:pt idx="57">
                        <c:v>4.1399999999999997</c:v>
                      </c:pt>
                      <c:pt idx="58">
                        <c:v>4.16</c:v>
                      </c:pt>
                      <c:pt idx="59">
                        <c:v>4.18</c:v>
                      </c:pt>
                      <c:pt idx="60">
                        <c:v>4.2</c:v>
                      </c:pt>
                      <c:pt idx="61">
                        <c:v>4.22</c:v>
                      </c:pt>
                      <c:pt idx="62">
                        <c:v>4.24</c:v>
                      </c:pt>
                      <c:pt idx="63">
                        <c:v>4.26</c:v>
                      </c:pt>
                      <c:pt idx="64">
                        <c:v>4.28</c:v>
                      </c:pt>
                      <c:pt idx="65">
                        <c:v>4.3</c:v>
                      </c:pt>
                      <c:pt idx="66">
                        <c:v>4.32</c:v>
                      </c:pt>
                      <c:pt idx="67">
                        <c:v>4.34</c:v>
                      </c:pt>
                      <c:pt idx="68">
                        <c:v>4.3600000000000003</c:v>
                      </c:pt>
                      <c:pt idx="69">
                        <c:v>4.38</c:v>
                      </c:pt>
                      <c:pt idx="70">
                        <c:v>4.4000000000000004</c:v>
                      </c:pt>
                      <c:pt idx="71">
                        <c:v>4.42</c:v>
                      </c:pt>
                      <c:pt idx="72">
                        <c:v>4.4400000000000004</c:v>
                      </c:pt>
                      <c:pt idx="73">
                        <c:v>4.46</c:v>
                      </c:pt>
                      <c:pt idx="74">
                        <c:v>4.4800000000000004</c:v>
                      </c:pt>
                      <c:pt idx="75">
                        <c:v>4.5</c:v>
                      </c:pt>
                      <c:pt idx="76">
                        <c:v>4.5199999999999996</c:v>
                      </c:pt>
                      <c:pt idx="77">
                        <c:v>4.54</c:v>
                      </c:pt>
                      <c:pt idx="78">
                        <c:v>4.5599999999999996</c:v>
                      </c:pt>
                      <c:pt idx="79">
                        <c:v>4.58</c:v>
                      </c:pt>
                      <c:pt idx="80">
                        <c:v>4.5999999999999996</c:v>
                      </c:pt>
                      <c:pt idx="81">
                        <c:v>4.62</c:v>
                      </c:pt>
                      <c:pt idx="82">
                        <c:v>4.6399999999999997</c:v>
                      </c:pt>
                      <c:pt idx="83">
                        <c:v>4.66</c:v>
                      </c:pt>
                      <c:pt idx="84">
                        <c:v>4.68</c:v>
                      </c:pt>
                      <c:pt idx="85">
                        <c:v>4.7</c:v>
                      </c:pt>
                      <c:pt idx="86">
                        <c:v>4.72</c:v>
                      </c:pt>
                      <c:pt idx="87">
                        <c:v>4.74</c:v>
                      </c:pt>
                      <c:pt idx="88">
                        <c:v>4.76</c:v>
                      </c:pt>
                      <c:pt idx="89">
                        <c:v>4.78</c:v>
                      </c:pt>
                      <c:pt idx="90">
                        <c:v>4.8</c:v>
                      </c:pt>
                      <c:pt idx="91">
                        <c:v>4.82</c:v>
                      </c:pt>
                      <c:pt idx="92">
                        <c:v>4.84</c:v>
                      </c:pt>
                      <c:pt idx="93">
                        <c:v>4.8600000000000003</c:v>
                      </c:pt>
                      <c:pt idx="94">
                        <c:v>4.88</c:v>
                      </c:pt>
                      <c:pt idx="95">
                        <c:v>4.9000000000000004</c:v>
                      </c:pt>
                      <c:pt idx="96">
                        <c:v>4.92</c:v>
                      </c:pt>
                      <c:pt idx="97">
                        <c:v>4.9400000000000004</c:v>
                      </c:pt>
                      <c:pt idx="98">
                        <c:v>4.96</c:v>
                      </c:pt>
                      <c:pt idx="99">
                        <c:v>4.9800000000000004</c:v>
                      </c:pt>
                      <c:pt idx="100">
                        <c:v>5</c:v>
                      </c:pt>
                      <c:pt idx="101">
                        <c:v>5.0199999999999996</c:v>
                      </c:pt>
                      <c:pt idx="102">
                        <c:v>5.04</c:v>
                      </c:pt>
                      <c:pt idx="103">
                        <c:v>5.0599999999999996</c:v>
                      </c:pt>
                      <c:pt idx="104">
                        <c:v>5.08</c:v>
                      </c:pt>
                      <c:pt idx="105">
                        <c:v>5.0999999999999996</c:v>
                      </c:pt>
                      <c:pt idx="106">
                        <c:v>5.12</c:v>
                      </c:pt>
                      <c:pt idx="107">
                        <c:v>5.14</c:v>
                      </c:pt>
                      <c:pt idx="108">
                        <c:v>5.16</c:v>
                      </c:pt>
                      <c:pt idx="109">
                        <c:v>5.18</c:v>
                      </c:pt>
                      <c:pt idx="110">
                        <c:v>5.2</c:v>
                      </c:pt>
                      <c:pt idx="111">
                        <c:v>5.22</c:v>
                      </c:pt>
                      <c:pt idx="112">
                        <c:v>5.24</c:v>
                      </c:pt>
                      <c:pt idx="113">
                        <c:v>5.26</c:v>
                      </c:pt>
                      <c:pt idx="114">
                        <c:v>5.28</c:v>
                      </c:pt>
                      <c:pt idx="115">
                        <c:v>5.3</c:v>
                      </c:pt>
                      <c:pt idx="116">
                        <c:v>5.32</c:v>
                      </c:pt>
                      <c:pt idx="117">
                        <c:v>5.34</c:v>
                      </c:pt>
                      <c:pt idx="118">
                        <c:v>5.36</c:v>
                      </c:pt>
                      <c:pt idx="119">
                        <c:v>5.38</c:v>
                      </c:pt>
                      <c:pt idx="120">
                        <c:v>5.4</c:v>
                      </c:pt>
                      <c:pt idx="121">
                        <c:v>5.42</c:v>
                      </c:pt>
                      <c:pt idx="122">
                        <c:v>5.44</c:v>
                      </c:pt>
                      <c:pt idx="123">
                        <c:v>5.46</c:v>
                      </c:pt>
                      <c:pt idx="124">
                        <c:v>5.48</c:v>
                      </c:pt>
                      <c:pt idx="125">
                        <c:v>5.5</c:v>
                      </c:pt>
                      <c:pt idx="126">
                        <c:v>5.52</c:v>
                      </c:pt>
                      <c:pt idx="127">
                        <c:v>5.54</c:v>
                      </c:pt>
                      <c:pt idx="128">
                        <c:v>5.56</c:v>
                      </c:pt>
                      <c:pt idx="129">
                        <c:v>5.58</c:v>
                      </c:pt>
                      <c:pt idx="130">
                        <c:v>5.6</c:v>
                      </c:pt>
                      <c:pt idx="131">
                        <c:v>5.62</c:v>
                      </c:pt>
                      <c:pt idx="132">
                        <c:v>5.64</c:v>
                      </c:pt>
                      <c:pt idx="133">
                        <c:v>5.66</c:v>
                      </c:pt>
                      <c:pt idx="134">
                        <c:v>5.68</c:v>
                      </c:pt>
                      <c:pt idx="135">
                        <c:v>5.7</c:v>
                      </c:pt>
                      <c:pt idx="136">
                        <c:v>5.72</c:v>
                      </c:pt>
                      <c:pt idx="137">
                        <c:v>5.74</c:v>
                      </c:pt>
                      <c:pt idx="138">
                        <c:v>5.76</c:v>
                      </c:pt>
                      <c:pt idx="139">
                        <c:v>5.78</c:v>
                      </c:pt>
                      <c:pt idx="140">
                        <c:v>5.8</c:v>
                      </c:pt>
                      <c:pt idx="141">
                        <c:v>5.82</c:v>
                      </c:pt>
                      <c:pt idx="142">
                        <c:v>5.84</c:v>
                      </c:pt>
                      <c:pt idx="143">
                        <c:v>5.86</c:v>
                      </c:pt>
                      <c:pt idx="144">
                        <c:v>5.88</c:v>
                      </c:pt>
                      <c:pt idx="145">
                        <c:v>5.9</c:v>
                      </c:pt>
                      <c:pt idx="146">
                        <c:v>5.92</c:v>
                      </c:pt>
                      <c:pt idx="147">
                        <c:v>5.94</c:v>
                      </c:pt>
                      <c:pt idx="148">
                        <c:v>5.96</c:v>
                      </c:pt>
                      <c:pt idx="149">
                        <c:v>5.98</c:v>
                      </c:pt>
                      <c:pt idx="150">
                        <c:v>6</c:v>
                      </c:pt>
                      <c:pt idx="151">
                        <c:v>6.02</c:v>
                      </c:pt>
                      <c:pt idx="152">
                        <c:v>6.04</c:v>
                      </c:pt>
                      <c:pt idx="153">
                        <c:v>6.06</c:v>
                      </c:pt>
                      <c:pt idx="154">
                        <c:v>6.08</c:v>
                      </c:pt>
                      <c:pt idx="155">
                        <c:v>6.1</c:v>
                      </c:pt>
                      <c:pt idx="156">
                        <c:v>6.12</c:v>
                      </c:pt>
                      <c:pt idx="157">
                        <c:v>6.14</c:v>
                      </c:pt>
                      <c:pt idx="158">
                        <c:v>6.16</c:v>
                      </c:pt>
                      <c:pt idx="159">
                        <c:v>6.18</c:v>
                      </c:pt>
                      <c:pt idx="160">
                        <c:v>6.2</c:v>
                      </c:pt>
                      <c:pt idx="161">
                        <c:v>6.22</c:v>
                      </c:pt>
                      <c:pt idx="162">
                        <c:v>6.24</c:v>
                      </c:pt>
                      <c:pt idx="163">
                        <c:v>6.26</c:v>
                      </c:pt>
                      <c:pt idx="164">
                        <c:v>6.28</c:v>
                      </c:pt>
                      <c:pt idx="165">
                        <c:v>6.3</c:v>
                      </c:pt>
                      <c:pt idx="166">
                        <c:v>6.32</c:v>
                      </c:pt>
                      <c:pt idx="167">
                        <c:v>6.34</c:v>
                      </c:pt>
                      <c:pt idx="168">
                        <c:v>6.36</c:v>
                      </c:pt>
                      <c:pt idx="169">
                        <c:v>6.38</c:v>
                      </c:pt>
                      <c:pt idx="170">
                        <c:v>6.4</c:v>
                      </c:pt>
                      <c:pt idx="171">
                        <c:v>6.42</c:v>
                      </c:pt>
                      <c:pt idx="172">
                        <c:v>6.44</c:v>
                      </c:pt>
                      <c:pt idx="173">
                        <c:v>6.46</c:v>
                      </c:pt>
                      <c:pt idx="174">
                        <c:v>6.48</c:v>
                      </c:pt>
                      <c:pt idx="175">
                        <c:v>6.5</c:v>
                      </c:pt>
                      <c:pt idx="176">
                        <c:v>6.52</c:v>
                      </c:pt>
                      <c:pt idx="177">
                        <c:v>6.54</c:v>
                      </c:pt>
                      <c:pt idx="178">
                        <c:v>6.56</c:v>
                      </c:pt>
                      <c:pt idx="179">
                        <c:v>6.58</c:v>
                      </c:pt>
                      <c:pt idx="180">
                        <c:v>6.6</c:v>
                      </c:pt>
                      <c:pt idx="181">
                        <c:v>6.62</c:v>
                      </c:pt>
                      <c:pt idx="182">
                        <c:v>6.64</c:v>
                      </c:pt>
                      <c:pt idx="183">
                        <c:v>6.66</c:v>
                      </c:pt>
                      <c:pt idx="184">
                        <c:v>6.68</c:v>
                      </c:pt>
                      <c:pt idx="185">
                        <c:v>6.7</c:v>
                      </c:pt>
                      <c:pt idx="186">
                        <c:v>6.72</c:v>
                      </c:pt>
                      <c:pt idx="187">
                        <c:v>6.74</c:v>
                      </c:pt>
                      <c:pt idx="188">
                        <c:v>6.76</c:v>
                      </c:pt>
                      <c:pt idx="189">
                        <c:v>6.78</c:v>
                      </c:pt>
                      <c:pt idx="190">
                        <c:v>6.8</c:v>
                      </c:pt>
                      <c:pt idx="191">
                        <c:v>6.82</c:v>
                      </c:pt>
                      <c:pt idx="192">
                        <c:v>6.84</c:v>
                      </c:pt>
                      <c:pt idx="193">
                        <c:v>6.86</c:v>
                      </c:pt>
                      <c:pt idx="194">
                        <c:v>6.88</c:v>
                      </c:pt>
                      <c:pt idx="195">
                        <c:v>6.9</c:v>
                      </c:pt>
                      <c:pt idx="196">
                        <c:v>6.92</c:v>
                      </c:pt>
                      <c:pt idx="197">
                        <c:v>6.94</c:v>
                      </c:pt>
                      <c:pt idx="198">
                        <c:v>6.96</c:v>
                      </c:pt>
                      <c:pt idx="199">
                        <c:v>6.98</c:v>
                      </c:pt>
                      <c:pt idx="200">
                        <c:v>7</c:v>
                      </c:pt>
                      <c:pt idx="201">
                        <c:v>7.02</c:v>
                      </c:pt>
                      <c:pt idx="202">
                        <c:v>7.04</c:v>
                      </c:pt>
                      <c:pt idx="203">
                        <c:v>7.06</c:v>
                      </c:pt>
                      <c:pt idx="204">
                        <c:v>7.08</c:v>
                      </c:pt>
                      <c:pt idx="205">
                        <c:v>7.1</c:v>
                      </c:pt>
                      <c:pt idx="206">
                        <c:v>7.12</c:v>
                      </c:pt>
                      <c:pt idx="207">
                        <c:v>7.14</c:v>
                      </c:pt>
                      <c:pt idx="208">
                        <c:v>7.16</c:v>
                      </c:pt>
                      <c:pt idx="209">
                        <c:v>7.18</c:v>
                      </c:pt>
                      <c:pt idx="210">
                        <c:v>7.2</c:v>
                      </c:pt>
                      <c:pt idx="211">
                        <c:v>7.22</c:v>
                      </c:pt>
                      <c:pt idx="212">
                        <c:v>7.24</c:v>
                      </c:pt>
                      <c:pt idx="213">
                        <c:v>7.26</c:v>
                      </c:pt>
                      <c:pt idx="214">
                        <c:v>7.28</c:v>
                      </c:pt>
                      <c:pt idx="215">
                        <c:v>7.3</c:v>
                      </c:pt>
                      <c:pt idx="216">
                        <c:v>7.32</c:v>
                      </c:pt>
                      <c:pt idx="217">
                        <c:v>7.34</c:v>
                      </c:pt>
                      <c:pt idx="218">
                        <c:v>7.36</c:v>
                      </c:pt>
                      <c:pt idx="219">
                        <c:v>7.38</c:v>
                      </c:pt>
                      <c:pt idx="220">
                        <c:v>7.4</c:v>
                      </c:pt>
                      <c:pt idx="221">
                        <c:v>7.42</c:v>
                      </c:pt>
                      <c:pt idx="222">
                        <c:v>7.44</c:v>
                      </c:pt>
                      <c:pt idx="223">
                        <c:v>7.46</c:v>
                      </c:pt>
                      <c:pt idx="224">
                        <c:v>7.48</c:v>
                      </c:pt>
                      <c:pt idx="225">
                        <c:v>7.5</c:v>
                      </c:pt>
                      <c:pt idx="226">
                        <c:v>7.52</c:v>
                      </c:pt>
                      <c:pt idx="227">
                        <c:v>7.54</c:v>
                      </c:pt>
                      <c:pt idx="228">
                        <c:v>7.56</c:v>
                      </c:pt>
                      <c:pt idx="229">
                        <c:v>7.58</c:v>
                      </c:pt>
                      <c:pt idx="230">
                        <c:v>7.6</c:v>
                      </c:pt>
                      <c:pt idx="231">
                        <c:v>7.62</c:v>
                      </c:pt>
                      <c:pt idx="232">
                        <c:v>7.64</c:v>
                      </c:pt>
                      <c:pt idx="233">
                        <c:v>7.66</c:v>
                      </c:pt>
                      <c:pt idx="234">
                        <c:v>7.68</c:v>
                      </c:pt>
                      <c:pt idx="235">
                        <c:v>7.7</c:v>
                      </c:pt>
                      <c:pt idx="236">
                        <c:v>7.72</c:v>
                      </c:pt>
                      <c:pt idx="237">
                        <c:v>7.74</c:v>
                      </c:pt>
                      <c:pt idx="238">
                        <c:v>7.76</c:v>
                      </c:pt>
                      <c:pt idx="239">
                        <c:v>7.78</c:v>
                      </c:pt>
                      <c:pt idx="240">
                        <c:v>7.8</c:v>
                      </c:pt>
                      <c:pt idx="241">
                        <c:v>7.82</c:v>
                      </c:pt>
                      <c:pt idx="242">
                        <c:v>7.84</c:v>
                      </c:pt>
                      <c:pt idx="243">
                        <c:v>7.86</c:v>
                      </c:pt>
                      <c:pt idx="244">
                        <c:v>7.88</c:v>
                      </c:pt>
                      <c:pt idx="245">
                        <c:v>7.9</c:v>
                      </c:pt>
                      <c:pt idx="246">
                        <c:v>7.92</c:v>
                      </c:pt>
                      <c:pt idx="247">
                        <c:v>7.94</c:v>
                      </c:pt>
                      <c:pt idx="248">
                        <c:v>7.96</c:v>
                      </c:pt>
                      <c:pt idx="249">
                        <c:v>7.98</c:v>
                      </c:pt>
                      <c:pt idx="250">
                        <c:v>8</c:v>
                      </c:pt>
                      <c:pt idx="251">
                        <c:v>8.02</c:v>
                      </c:pt>
                      <c:pt idx="252">
                        <c:v>8.0399999999999991</c:v>
                      </c:pt>
                      <c:pt idx="253">
                        <c:v>8.06</c:v>
                      </c:pt>
                      <c:pt idx="254">
                        <c:v>8.08</c:v>
                      </c:pt>
                      <c:pt idx="255">
                        <c:v>8.1</c:v>
                      </c:pt>
                      <c:pt idx="256">
                        <c:v>8.1199999999999992</c:v>
                      </c:pt>
                      <c:pt idx="257">
                        <c:v>8.14</c:v>
                      </c:pt>
                      <c:pt idx="258">
                        <c:v>8.16</c:v>
                      </c:pt>
                      <c:pt idx="259">
                        <c:v>8.18</c:v>
                      </c:pt>
                      <c:pt idx="260">
                        <c:v>8.1999999999999993</c:v>
                      </c:pt>
                      <c:pt idx="261">
                        <c:v>8.2200000000000006</c:v>
                      </c:pt>
                      <c:pt idx="262">
                        <c:v>8.24</c:v>
                      </c:pt>
                      <c:pt idx="263">
                        <c:v>8.26</c:v>
                      </c:pt>
                      <c:pt idx="264">
                        <c:v>8.2799999999999994</c:v>
                      </c:pt>
                      <c:pt idx="265">
                        <c:v>8.3000000000000007</c:v>
                      </c:pt>
                      <c:pt idx="266">
                        <c:v>8.32</c:v>
                      </c:pt>
                      <c:pt idx="267">
                        <c:v>8.34</c:v>
                      </c:pt>
                      <c:pt idx="268">
                        <c:v>8.36</c:v>
                      </c:pt>
                      <c:pt idx="269">
                        <c:v>8.3800000000000008</c:v>
                      </c:pt>
                      <c:pt idx="270">
                        <c:v>8.4</c:v>
                      </c:pt>
                      <c:pt idx="271">
                        <c:v>8.42</c:v>
                      </c:pt>
                      <c:pt idx="272">
                        <c:v>8.44</c:v>
                      </c:pt>
                      <c:pt idx="273">
                        <c:v>8.4600000000000009</c:v>
                      </c:pt>
                      <c:pt idx="274">
                        <c:v>8.48</c:v>
                      </c:pt>
                      <c:pt idx="275">
                        <c:v>8.5</c:v>
                      </c:pt>
                      <c:pt idx="276">
                        <c:v>8.52</c:v>
                      </c:pt>
                      <c:pt idx="277">
                        <c:v>8.5399999999999991</c:v>
                      </c:pt>
                      <c:pt idx="278">
                        <c:v>8.56</c:v>
                      </c:pt>
                      <c:pt idx="279">
                        <c:v>8.58</c:v>
                      </c:pt>
                      <c:pt idx="280">
                        <c:v>8.6</c:v>
                      </c:pt>
                      <c:pt idx="281">
                        <c:v>8.6199999999999992</c:v>
                      </c:pt>
                      <c:pt idx="282">
                        <c:v>8.64</c:v>
                      </c:pt>
                      <c:pt idx="283">
                        <c:v>8.66</c:v>
                      </c:pt>
                      <c:pt idx="284">
                        <c:v>8.68</c:v>
                      </c:pt>
                      <c:pt idx="285">
                        <c:v>8.6999999999999993</c:v>
                      </c:pt>
                      <c:pt idx="286">
                        <c:v>8.7200000000000006</c:v>
                      </c:pt>
                      <c:pt idx="287">
                        <c:v>8.74</c:v>
                      </c:pt>
                      <c:pt idx="288">
                        <c:v>8.76</c:v>
                      </c:pt>
                      <c:pt idx="289">
                        <c:v>8.7799999999999994</c:v>
                      </c:pt>
                      <c:pt idx="290">
                        <c:v>8.8000000000000007</c:v>
                      </c:pt>
                      <c:pt idx="291">
                        <c:v>8.82</c:v>
                      </c:pt>
                      <c:pt idx="292">
                        <c:v>8.84</c:v>
                      </c:pt>
                      <c:pt idx="293">
                        <c:v>8.86</c:v>
                      </c:pt>
                      <c:pt idx="294">
                        <c:v>8.8800000000000008</c:v>
                      </c:pt>
                      <c:pt idx="295">
                        <c:v>8.9</c:v>
                      </c:pt>
                      <c:pt idx="296">
                        <c:v>8.92</c:v>
                      </c:pt>
                      <c:pt idx="297">
                        <c:v>8.94</c:v>
                      </c:pt>
                      <c:pt idx="298">
                        <c:v>8.9600000000000009</c:v>
                      </c:pt>
                      <c:pt idx="299">
                        <c:v>8.98</c:v>
                      </c:pt>
                      <c:pt idx="300">
                        <c:v>9</c:v>
                      </c:pt>
                      <c:pt idx="301">
                        <c:v>9.02</c:v>
                      </c:pt>
                      <c:pt idx="302">
                        <c:v>9.0399999999999991</c:v>
                      </c:pt>
                      <c:pt idx="303">
                        <c:v>9.06</c:v>
                      </c:pt>
                      <c:pt idx="304">
                        <c:v>9.08</c:v>
                      </c:pt>
                      <c:pt idx="305">
                        <c:v>9.1</c:v>
                      </c:pt>
                      <c:pt idx="306">
                        <c:v>9.1199999999999992</c:v>
                      </c:pt>
                      <c:pt idx="307">
                        <c:v>9.14</c:v>
                      </c:pt>
                      <c:pt idx="308">
                        <c:v>9.16</c:v>
                      </c:pt>
                      <c:pt idx="309">
                        <c:v>9.18</c:v>
                      </c:pt>
                      <c:pt idx="310">
                        <c:v>9.1999999999999993</c:v>
                      </c:pt>
                      <c:pt idx="311">
                        <c:v>9.2200000000000006</c:v>
                      </c:pt>
                      <c:pt idx="312">
                        <c:v>9.24</c:v>
                      </c:pt>
                      <c:pt idx="313">
                        <c:v>9.26</c:v>
                      </c:pt>
                      <c:pt idx="314">
                        <c:v>9.2799999999999994</c:v>
                      </c:pt>
                      <c:pt idx="315">
                        <c:v>9.3000000000000007</c:v>
                      </c:pt>
                      <c:pt idx="316">
                        <c:v>9.32</c:v>
                      </c:pt>
                      <c:pt idx="317">
                        <c:v>9.34</c:v>
                      </c:pt>
                      <c:pt idx="318">
                        <c:v>9.36</c:v>
                      </c:pt>
                      <c:pt idx="319">
                        <c:v>9.3800000000000008</c:v>
                      </c:pt>
                      <c:pt idx="320">
                        <c:v>9.4</c:v>
                      </c:pt>
                      <c:pt idx="321">
                        <c:v>9.42</c:v>
                      </c:pt>
                      <c:pt idx="322">
                        <c:v>9.44</c:v>
                      </c:pt>
                      <c:pt idx="323">
                        <c:v>9.4600000000000009</c:v>
                      </c:pt>
                      <c:pt idx="324">
                        <c:v>9.48</c:v>
                      </c:pt>
                      <c:pt idx="325">
                        <c:v>9.5</c:v>
                      </c:pt>
                      <c:pt idx="326">
                        <c:v>9.52</c:v>
                      </c:pt>
                      <c:pt idx="327">
                        <c:v>9.5399999999999991</c:v>
                      </c:pt>
                      <c:pt idx="328">
                        <c:v>9.56</c:v>
                      </c:pt>
                      <c:pt idx="329">
                        <c:v>9.58</c:v>
                      </c:pt>
                      <c:pt idx="330">
                        <c:v>9.6</c:v>
                      </c:pt>
                      <c:pt idx="331">
                        <c:v>9.6199999999999992</c:v>
                      </c:pt>
                      <c:pt idx="332">
                        <c:v>9.64</c:v>
                      </c:pt>
                      <c:pt idx="333">
                        <c:v>9.66</c:v>
                      </c:pt>
                      <c:pt idx="334">
                        <c:v>9.68</c:v>
                      </c:pt>
                      <c:pt idx="335">
                        <c:v>9.6999999999999993</c:v>
                      </c:pt>
                      <c:pt idx="336">
                        <c:v>9.7200000000000006</c:v>
                      </c:pt>
                      <c:pt idx="337">
                        <c:v>9.74</c:v>
                      </c:pt>
                      <c:pt idx="338">
                        <c:v>9.76</c:v>
                      </c:pt>
                      <c:pt idx="339">
                        <c:v>9.7799999999999994</c:v>
                      </c:pt>
                      <c:pt idx="340">
                        <c:v>9.8000000000000007</c:v>
                      </c:pt>
                      <c:pt idx="341">
                        <c:v>9.82</c:v>
                      </c:pt>
                      <c:pt idx="342">
                        <c:v>9.84</c:v>
                      </c:pt>
                      <c:pt idx="343">
                        <c:v>9.86</c:v>
                      </c:pt>
                      <c:pt idx="344">
                        <c:v>9.8800000000000008</c:v>
                      </c:pt>
                      <c:pt idx="345">
                        <c:v>9.9</c:v>
                      </c:pt>
                      <c:pt idx="346">
                        <c:v>9.92</c:v>
                      </c:pt>
                      <c:pt idx="347">
                        <c:v>9.94</c:v>
                      </c:pt>
                      <c:pt idx="348">
                        <c:v>9.9600000000000009</c:v>
                      </c:pt>
                      <c:pt idx="349">
                        <c:v>9.98</c:v>
                      </c:pt>
                      <c:pt idx="350">
                        <c:v>10</c:v>
                      </c:pt>
                      <c:pt idx="351">
                        <c:v>10.02</c:v>
                      </c:pt>
                      <c:pt idx="352">
                        <c:v>10.039999999999999</c:v>
                      </c:pt>
                      <c:pt idx="353">
                        <c:v>10.06</c:v>
                      </c:pt>
                      <c:pt idx="354">
                        <c:v>10.08</c:v>
                      </c:pt>
                      <c:pt idx="355">
                        <c:v>10.1</c:v>
                      </c:pt>
                      <c:pt idx="356">
                        <c:v>10.119999999999999</c:v>
                      </c:pt>
                      <c:pt idx="357">
                        <c:v>10.14</c:v>
                      </c:pt>
                      <c:pt idx="358">
                        <c:v>10.16</c:v>
                      </c:pt>
                      <c:pt idx="359">
                        <c:v>10.18</c:v>
                      </c:pt>
                      <c:pt idx="360">
                        <c:v>10.199999999999999</c:v>
                      </c:pt>
                      <c:pt idx="361">
                        <c:v>10.220000000000001</c:v>
                      </c:pt>
                      <c:pt idx="362">
                        <c:v>10.24</c:v>
                      </c:pt>
                      <c:pt idx="363">
                        <c:v>10.26</c:v>
                      </c:pt>
                      <c:pt idx="364">
                        <c:v>10.28</c:v>
                      </c:pt>
                      <c:pt idx="365">
                        <c:v>10.3</c:v>
                      </c:pt>
                      <c:pt idx="366">
                        <c:v>10.32</c:v>
                      </c:pt>
                      <c:pt idx="367">
                        <c:v>10.34</c:v>
                      </c:pt>
                      <c:pt idx="368">
                        <c:v>10.36</c:v>
                      </c:pt>
                      <c:pt idx="369">
                        <c:v>10.38</c:v>
                      </c:pt>
                      <c:pt idx="370">
                        <c:v>10.4</c:v>
                      </c:pt>
                      <c:pt idx="371">
                        <c:v>10.42</c:v>
                      </c:pt>
                      <c:pt idx="372">
                        <c:v>10.44</c:v>
                      </c:pt>
                      <c:pt idx="373">
                        <c:v>10.46</c:v>
                      </c:pt>
                      <c:pt idx="374">
                        <c:v>10.48</c:v>
                      </c:pt>
                      <c:pt idx="375">
                        <c:v>10.5</c:v>
                      </c:pt>
                      <c:pt idx="376">
                        <c:v>10.52</c:v>
                      </c:pt>
                      <c:pt idx="377">
                        <c:v>10.54</c:v>
                      </c:pt>
                      <c:pt idx="378">
                        <c:v>10.56</c:v>
                      </c:pt>
                      <c:pt idx="379">
                        <c:v>10.58</c:v>
                      </c:pt>
                      <c:pt idx="380">
                        <c:v>10.6</c:v>
                      </c:pt>
                      <c:pt idx="381">
                        <c:v>10.62</c:v>
                      </c:pt>
                      <c:pt idx="382">
                        <c:v>10.64</c:v>
                      </c:pt>
                      <c:pt idx="383">
                        <c:v>10.66</c:v>
                      </c:pt>
                      <c:pt idx="384">
                        <c:v>10.68</c:v>
                      </c:pt>
                      <c:pt idx="385">
                        <c:v>10.7</c:v>
                      </c:pt>
                      <c:pt idx="386">
                        <c:v>10.72</c:v>
                      </c:pt>
                      <c:pt idx="387">
                        <c:v>10.74</c:v>
                      </c:pt>
                      <c:pt idx="388">
                        <c:v>10.76</c:v>
                      </c:pt>
                      <c:pt idx="389">
                        <c:v>10.78</c:v>
                      </c:pt>
                      <c:pt idx="390">
                        <c:v>10.8</c:v>
                      </c:pt>
                      <c:pt idx="391">
                        <c:v>10.82</c:v>
                      </c:pt>
                      <c:pt idx="392">
                        <c:v>10.84</c:v>
                      </c:pt>
                      <c:pt idx="393">
                        <c:v>10.86</c:v>
                      </c:pt>
                      <c:pt idx="394">
                        <c:v>10.88</c:v>
                      </c:pt>
                      <c:pt idx="395">
                        <c:v>10.9</c:v>
                      </c:pt>
                      <c:pt idx="396">
                        <c:v>10.92</c:v>
                      </c:pt>
                      <c:pt idx="397">
                        <c:v>10.94</c:v>
                      </c:pt>
                      <c:pt idx="398">
                        <c:v>10.96</c:v>
                      </c:pt>
                      <c:pt idx="399">
                        <c:v>10.98</c:v>
                      </c:pt>
                      <c:pt idx="400">
                        <c:v>11</c:v>
                      </c:pt>
                      <c:pt idx="401">
                        <c:v>11.02</c:v>
                      </c:pt>
                      <c:pt idx="402">
                        <c:v>11.04</c:v>
                      </c:pt>
                      <c:pt idx="403">
                        <c:v>11.06</c:v>
                      </c:pt>
                      <c:pt idx="404">
                        <c:v>11.08</c:v>
                      </c:pt>
                      <c:pt idx="405">
                        <c:v>11.1</c:v>
                      </c:pt>
                      <c:pt idx="406">
                        <c:v>11.12</c:v>
                      </c:pt>
                      <c:pt idx="407">
                        <c:v>11.14</c:v>
                      </c:pt>
                      <c:pt idx="408">
                        <c:v>11.16</c:v>
                      </c:pt>
                      <c:pt idx="409">
                        <c:v>11.18</c:v>
                      </c:pt>
                      <c:pt idx="410">
                        <c:v>11.2</c:v>
                      </c:pt>
                      <c:pt idx="411">
                        <c:v>11.22</c:v>
                      </c:pt>
                      <c:pt idx="412">
                        <c:v>11.24</c:v>
                      </c:pt>
                      <c:pt idx="413">
                        <c:v>11.26</c:v>
                      </c:pt>
                      <c:pt idx="414">
                        <c:v>11.28</c:v>
                      </c:pt>
                      <c:pt idx="415">
                        <c:v>11.3</c:v>
                      </c:pt>
                      <c:pt idx="416">
                        <c:v>11.32</c:v>
                      </c:pt>
                      <c:pt idx="417">
                        <c:v>11.34</c:v>
                      </c:pt>
                      <c:pt idx="418">
                        <c:v>11.36</c:v>
                      </c:pt>
                      <c:pt idx="419">
                        <c:v>11.38</c:v>
                      </c:pt>
                      <c:pt idx="420">
                        <c:v>11.4</c:v>
                      </c:pt>
                      <c:pt idx="421">
                        <c:v>11.42</c:v>
                      </c:pt>
                      <c:pt idx="422">
                        <c:v>11.44</c:v>
                      </c:pt>
                      <c:pt idx="423">
                        <c:v>11.46</c:v>
                      </c:pt>
                      <c:pt idx="424">
                        <c:v>11.48</c:v>
                      </c:pt>
                      <c:pt idx="425">
                        <c:v>11.5</c:v>
                      </c:pt>
                      <c:pt idx="426">
                        <c:v>11.52</c:v>
                      </c:pt>
                      <c:pt idx="427">
                        <c:v>11.54</c:v>
                      </c:pt>
                      <c:pt idx="428">
                        <c:v>11.56</c:v>
                      </c:pt>
                      <c:pt idx="429">
                        <c:v>11.58</c:v>
                      </c:pt>
                      <c:pt idx="430">
                        <c:v>11.6</c:v>
                      </c:pt>
                      <c:pt idx="431">
                        <c:v>11.62</c:v>
                      </c:pt>
                      <c:pt idx="432">
                        <c:v>11.64</c:v>
                      </c:pt>
                      <c:pt idx="433">
                        <c:v>11.66</c:v>
                      </c:pt>
                      <c:pt idx="434">
                        <c:v>11.68</c:v>
                      </c:pt>
                      <c:pt idx="435">
                        <c:v>11.7</c:v>
                      </c:pt>
                      <c:pt idx="436">
                        <c:v>11.72</c:v>
                      </c:pt>
                      <c:pt idx="437">
                        <c:v>11.74</c:v>
                      </c:pt>
                      <c:pt idx="438">
                        <c:v>11.76</c:v>
                      </c:pt>
                      <c:pt idx="439">
                        <c:v>11.78</c:v>
                      </c:pt>
                      <c:pt idx="440">
                        <c:v>11.8</c:v>
                      </c:pt>
                      <c:pt idx="441">
                        <c:v>11.82</c:v>
                      </c:pt>
                      <c:pt idx="442">
                        <c:v>11.84</c:v>
                      </c:pt>
                      <c:pt idx="443">
                        <c:v>11.86</c:v>
                      </c:pt>
                      <c:pt idx="444">
                        <c:v>11.88</c:v>
                      </c:pt>
                      <c:pt idx="445">
                        <c:v>11.9</c:v>
                      </c:pt>
                      <c:pt idx="446">
                        <c:v>11.92</c:v>
                      </c:pt>
                      <c:pt idx="447">
                        <c:v>11.94</c:v>
                      </c:pt>
                      <c:pt idx="448">
                        <c:v>11.96</c:v>
                      </c:pt>
                      <c:pt idx="449">
                        <c:v>11.98</c:v>
                      </c:pt>
                      <c:pt idx="450">
                        <c:v>12</c:v>
                      </c:pt>
                      <c:pt idx="451">
                        <c:v>12.02</c:v>
                      </c:pt>
                      <c:pt idx="452">
                        <c:v>12.04</c:v>
                      </c:pt>
                      <c:pt idx="453">
                        <c:v>12.06</c:v>
                      </c:pt>
                      <c:pt idx="454">
                        <c:v>12.08</c:v>
                      </c:pt>
                      <c:pt idx="455">
                        <c:v>12.1</c:v>
                      </c:pt>
                      <c:pt idx="456">
                        <c:v>12.12</c:v>
                      </c:pt>
                      <c:pt idx="457">
                        <c:v>12.14</c:v>
                      </c:pt>
                      <c:pt idx="458">
                        <c:v>12.16</c:v>
                      </c:pt>
                      <c:pt idx="459">
                        <c:v>12.18</c:v>
                      </c:pt>
                      <c:pt idx="460">
                        <c:v>12.2</c:v>
                      </c:pt>
                      <c:pt idx="461">
                        <c:v>12.22</c:v>
                      </c:pt>
                      <c:pt idx="462">
                        <c:v>12.24</c:v>
                      </c:pt>
                      <c:pt idx="463">
                        <c:v>12.26</c:v>
                      </c:pt>
                      <c:pt idx="464">
                        <c:v>12.28</c:v>
                      </c:pt>
                      <c:pt idx="465">
                        <c:v>12.3</c:v>
                      </c:pt>
                      <c:pt idx="466">
                        <c:v>12.32</c:v>
                      </c:pt>
                      <c:pt idx="467">
                        <c:v>12.34</c:v>
                      </c:pt>
                      <c:pt idx="468">
                        <c:v>12.36</c:v>
                      </c:pt>
                      <c:pt idx="469">
                        <c:v>12.38</c:v>
                      </c:pt>
                      <c:pt idx="470">
                        <c:v>12.4</c:v>
                      </c:pt>
                      <c:pt idx="471">
                        <c:v>12.42</c:v>
                      </c:pt>
                      <c:pt idx="472">
                        <c:v>12.44</c:v>
                      </c:pt>
                      <c:pt idx="473">
                        <c:v>12.46</c:v>
                      </c:pt>
                      <c:pt idx="474">
                        <c:v>12.48</c:v>
                      </c:pt>
                      <c:pt idx="475">
                        <c:v>12.5</c:v>
                      </c:pt>
                      <c:pt idx="476">
                        <c:v>12.52</c:v>
                      </c:pt>
                      <c:pt idx="477">
                        <c:v>12.54</c:v>
                      </c:pt>
                      <c:pt idx="478">
                        <c:v>12.56</c:v>
                      </c:pt>
                      <c:pt idx="479">
                        <c:v>12.58</c:v>
                      </c:pt>
                      <c:pt idx="480">
                        <c:v>12.6</c:v>
                      </c:pt>
                      <c:pt idx="481">
                        <c:v>12.62</c:v>
                      </c:pt>
                      <c:pt idx="482">
                        <c:v>12.64</c:v>
                      </c:pt>
                      <c:pt idx="483">
                        <c:v>12.66</c:v>
                      </c:pt>
                      <c:pt idx="484">
                        <c:v>12.68</c:v>
                      </c:pt>
                      <c:pt idx="485">
                        <c:v>12.7</c:v>
                      </c:pt>
                      <c:pt idx="486">
                        <c:v>12.72</c:v>
                      </c:pt>
                      <c:pt idx="487">
                        <c:v>12.74</c:v>
                      </c:pt>
                      <c:pt idx="488">
                        <c:v>12.76</c:v>
                      </c:pt>
                      <c:pt idx="489">
                        <c:v>12.78</c:v>
                      </c:pt>
                      <c:pt idx="490">
                        <c:v>12.8</c:v>
                      </c:pt>
                      <c:pt idx="491">
                        <c:v>12.82</c:v>
                      </c:pt>
                      <c:pt idx="492">
                        <c:v>12.84</c:v>
                      </c:pt>
                      <c:pt idx="493">
                        <c:v>12.86</c:v>
                      </c:pt>
                      <c:pt idx="494">
                        <c:v>12.88</c:v>
                      </c:pt>
                      <c:pt idx="495">
                        <c:v>12.9</c:v>
                      </c:pt>
                      <c:pt idx="496">
                        <c:v>12.92</c:v>
                      </c:pt>
                      <c:pt idx="497">
                        <c:v>12.94</c:v>
                      </c:pt>
                      <c:pt idx="498">
                        <c:v>12.96</c:v>
                      </c:pt>
                      <c:pt idx="499">
                        <c:v>12.98</c:v>
                      </c:pt>
                      <c:pt idx="500">
                        <c:v>13</c:v>
                      </c:pt>
                      <c:pt idx="501">
                        <c:v>13.02</c:v>
                      </c:pt>
                      <c:pt idx="502">
                        <c:v>13.04</c:v>
                      </c:pt>
                      <c:pt idx="503">
                        <c:v>13.06</c:v>
                      </c:pt>
                      <c:pt idx="504">
                        <c:v>13.08</c:v>
                      </c:pt>
                      <c:pt idx="505">
                        <c:v>13.1</c:v>
                      </c:pt>
                      <c:pt idx="506">
                        <c:v>13.12</c:v>
                      </c:pt>
                      <c:pt idx="507">
                        <c:v>13.14</c:v>
                      </c:pt>
                      <c:pt idx="508">
                        <c:v>13.16</c:v>
                      </c:pt>
                      <c:pt idx="509">
                        <c:v>13.18</c:v>
                      </c:pt>
                      <c:pt idx="510">
                        <c:v>13.2</c:v>
                      </c:pt>
                      <c:pt idx="511">
                        <c:v>13.22</c:v>
                      </c:pt>
                      <c:pt idx="512">
                        <c:v>13.24</c:v>
                      </c:pt>
                      <c:pt idx="513">
                        <c:v>13.26</c:v>
                      </c:pt>
                      <c:pt idx="514">
                        <c:v>13.28</c:v>
                      </c:pt>
                      <c:pt idx="515">
                        <c:v>13.3</c:v>
                      </c:pt>
                      <c:pt idx="516">
                        <c:v>13.32</c:v>
                      </c:pt>
                      <c:pt idx="517">
                        <c:v>13.34</c:v>
                      </c:pt>
                      <c:pt idx="518">
                        <c:v>13.36</c:v>
                      </c:pt>
                      <c:pt idx="519">
                        <c:v>13.38</c:v>
                      </c:pt>
                      <c:pt idx="520">
                        <c:v>13.4</c:v>
                      </c:pt>
                      <c:pt idx="521">
                        <c:v>13.42</c:v>
                      </c:pt>
                      <c:pt idx="522">
                        <c:v>13.44</c:v>
                      </c:pt>
                      <c:pt idx="523">
                        <c:v>13.46</c:v>
                      </c:pt>
                      <c:pt idx="524">
                        <c:v>13.48</c:v>
                      </c:pt>
                      <c:pt idx="525">
                        <c:v>13.5</c:v>
                      </c:pt>
                      <c:pt idx="526">
                        <c:v>13.52</c:v>
                      </c:pt>
                      <c:pt idx="527">
                        <c:v>13.54</c:v>
                      </c:pt>
                      <c:pt idx="528">
                        <c:v>13.56</c:v>
                      </c:pt>
                      <c:pt idx="529">
                        <c:v>13.58</c:v>
                      </c:pt>
                      <c:pt idx="530">
                        <c:v>13.6</c:v>
                      </c:pt>
                      <c:pt idx="531">
                        <c:v>13.62</c:v>
                      </c:pt>
                      <c:pt idx="532">
                        <c:v>13.64</c:v>
                      </c:pt>
                      <c:pt idx="533">
                        <c:v>13.66</c:v>
                      </c:pt>
                      <c:pt idx="534">
                        <c:v>13.68</c:v>
                      </c:pt>
                      <c:pt idx="535">
                        <c:v>13.7</c:v>
                      </c:pt>
                      <c:pt idx="536">
                        <c:v>13.72</c:v>
                      </c:pt>
                      <c:pt idx="537">
                        <c:v>13.74</c:v>
                      </c:pt>
                      <c:pt idx="538">
                        <c:v>13.76</c:v>
                      </c:pt>
                      <c:pt idx="539">
                        <c:v>13.78</c:v>
                      </c:pt>
                      <c:pt idx="540">
                        <c:v>13.8</c:v>
                      </c:pt>
                      <c:pt idx="541">
                        <c:v>13.82</c:v>
                      </c:pt>
                      <c:pt idx="542">
                        <c:v>13.84</c:v>
                      </c:pt>
                      <c:pt idx="543">
                        <c:v>13.86</c:v>
                      </c:pt>
                      <c:pt idx="544">
                        <c:v>13.88</c:v>
                      </c:pt>
                      <c:pt idx="545">
                        <c:v>13.9</c:v>
                      </c:pt>
                      <c:pt idx="546">
                        <c:v>13.92</c:v>
                      </c:pt>
                      <c:pt idx="547">
                        <c:v>13.94</c:v>
                      </c:pt>
                      <c:pt idx="548">
                        <c:v>13.96</c:v>
                      </c:pt>
                      <c:pt idx="549">
                        <c:v>13.98</c:v>
                      </c:pt>
                      <c:pt idx="550">
                        <c:v>14</c:v>
                      </c:pt>
                      <c:pt idx="551">
                        <c:v>14.02</c:v>
                      </c:pt>
                      <c:pt idx="552">
                        <c:v>14.04</c:v>
                      </c:pt>
                      <c:pt idx="553">
                        <c:v>14.06</c:v>
                      </c:pt>
                      <c:pt idx="554">
                        <c:v>14.08</c:v>
                      </c:pt>
                      <c:pt idx="555">
                        <c:v>14.1</c:v>
                      </c:pt>
                      <c:pt idx="556">
                        <c:v>14.12</c:v>
                      </c:pt>
                      <c:pt idx="557">
                        <c:v>14.14</c:v>
                      </c:pt>
                      <c:pt idx="558">
                        <c:v>14.16</c:v>
                      </c:pt>
                      <c:pt idx="559">
                        <c:v>14.18</c:v>
                      </c:pt>
                      <c:pt idx="560">
                        <c:v>14.2</c:v>
                      </c:pt>
                      <c:pt idx="561">
                        <c:v>14.22</c:v>
                      </c:pt>
                      <c:pt idx="562">
                        <c:v>14.24</c:v>
                      </c:pt>
                      <c:pt idx="563">
                        <c:v>14.26</c:v>
                      </c:pt>
                      <c:pt idx="564">
                        <c:v>14.28</c:v>
                      </c:pt>
                      <c:pt idx="565">
                        <c:v>14.3</c:v>
                      </c:pt>
                      <c:pt idx="566">
                        <c:v>14.32</c:v>
                      </c:pt>
                      <c:pt idx="567">
                        <c:v>14.34</c:v>
                      </c:pt>
                      <c:pt idx="568">
                        <c:v>14.36</c:v>
                      </c:pt>
                      <c:pt idx="569">
                        <c:v>14.38</c:v>
                      </c:pt>
                      <c:pt idx="570">
                        <c:v>14.4</c:v>
                      </c:pt>
                      <c:pt idx="571">
                        <c:v>14.42</c:v>
                      </c:pt>
                      <c:pt idx="572">
                        <c:v>14.44</c:v>
                      </c:pt>
                      <c:pt idx="573">
                        <c:v>14.46</c:v>
                      </c:pt>
                      <c:pt idx="574">
                        <c:v>14.48</c:v>
                      </c:pt>
                      <c:pt idx="575">
                        <c:v>14.5</c:v>
                      </c:pt>
                      <c:pt idx="576">
                        <c:v>14.52</c:v>
                      </c:pt>
                      <c:pt idx="577">
                        <c:v>14.54</c:v>
                      </c:pt>
                      <c:pt idx="578">
                        <c:v>14.56</c:v>
                      </c:pt>
                      <c:pt idx="579">
                        <c:v>14.58</c:v>
                      </c:pt>
                      <c:pt idx="580">
                        <c:v>14.6</c:v>
                      </c:pt>
                      <c:pt idx="581">
                        <c:v>14.62</c:v>
                      </c:pt>
                      <c:pt idx="582">
                        <c:v>14.64</c:v>
                      </c:pt>
                      <c:pt idx="583">
                        <c:v>14.66</c:v>
                      </c:pt>
                      <c:pt idx="584">
                        <c:v>14.68</c:v>
                      </c:pt>
                      <c:pt idx="585">
                        <c:v>14.7</c:v>
                      </c:pt>
                      <c:pt idx="586">
                        <c:v>14.72</c:v>
                      </c:pt>
                      <c:pt idx="587">
                        <c:v>14.74</c:v>
                      </c:pt>
                      <c:pt idx="588">
                        <c:v>14.76</c:v>
                      </c:pt>
                      <c:pt idx="589">
                        <c:v>14.78</c:v>
                      </c:pt>
                      <c:pt idx="590">
                        <c:v>14.8</c:v>
                      </c:pt>
                      <c:pt idx="591">
                        <c:v>14.82</c:v>
                      </c:pt>
                      <c:pt idx="592">
                        <c:v>14.84</c:v>
                      </c:pt>
                      <c:pt idx="593">
                        <c:v>14.86</c:v>
                      </c:pt>
                      <c:pt idx="594">
                        <c:v>14.88</c:v>
                      </c:pt>
                      <c:pt idx="595">
                        <c:v>14.9</c:v>
                      </c:pt>
                      <c:pt idx="596">
                        <c:v>14.92</c:v>
                      </c:pt>
                      <c:pt idx="597">
                        <c:v>14.94</c:v>
                      </c:pt>
                      <c:pt idx="598">
                        <c:v>14.96</c:v>
                      </c:pt>
                      <c:pt idx="599">
                        <c:v>14.98</c:v>
                      </c:pt>
                      <c:pt idx="600">
                        <c:v>15</c:v>
                      </c:pt>
                      <c:pt idx="601">
                        <c:v>15.02</c:v>
                      </c:pt>
                      <c:pt idx="602">
                        <c:v>15.04</c:v>
                      </c:pt>
                      <c:pt idx="603">
                        <c:v>15.06</c:v>
                      </c:pt>
                      <c:pt idx="604">
                        <c:v>15.08</c:v>
                      </c:pt>
                      <c:pt idx="605">
                        <c:v>15.1</c:v>
                      </c:pt>
                      <c:pt idx="606">
                        <c:v>15.12</c:v>
                      </c:pt>
                      <c:pt idx="607">
                        <c:v>15.14</c:v>
                      </c:pt>
                      <c:pt idx="608">
                        <c:v>15.16</c:v>
                      </c:pt>
                      <c:pt idx="609">
                        <c:v>15.18</c:v>
                      </c:pt>
                      <c:pt idx="610">
                        <c:v>15.2</c:v>
                      </c:pt>
                      <c:pt idx="611">
                        <c:v>15.22</c:v>
                      </c:pt>
                      <c:pt idx="612">
                        <c:v>15.24</c:v>
                      </c:pt>
                      <c:pt idx="613">
                        <c:v>15.26</c:v>
                      </c:pt>
                      <c:pt idx="614">
                        <c:v>15.28</c:v>
                      </c:pt>
                      <c:pt idx="615">
                        <c:v>15.3</c:v>
                      </c:pt>
                      <c:pt idx="616">
                        <c:v>15.32</c:v>
                      </c:pt>
                      <c:pt idx="617">
                        <c:v>15.34</c:v>
                      </c:pt>
                      <c:pt idx="618">
                        <c:v>15.36</c:v>
                      </c:pt>
                      <c:pt idx="619">
                        <c:v>15.38</c:v>
                      </c:pt>
                      <c:pt idx="620">
                        <c:v>15.4</c:v>
                      </c:pt>
                      <c:pt idx="621">
                        <c:v>15.42</c:v>
                      </c:pt>
                      <c:pt idx="622">
                        <c:v>15.44</c:v>
                      </c:pt>
                      <c:pt idx="623">
                        <c:v>15.46</c:v>
                      </c:pt>
                      <c:pt idx="624">
                        <c:v>15.48</c:v>
                      </c:pt>
                      <c:pt idx="625">
                        <c:v>15.5</c:v>
                      </c:pt>
                      <c:pt idx="626">
                        <c:v>15.52</c:v>
                      </c:pt>
                      <c:pt idx="627">
                        <c:v>15.54</c:v>
                      </c:pt>
                      <c:pt idx="628">
                        <c:v>15.56</c:v>
                      </c:pt>
                      <c:pt idx="629">
                        <c:v>15.58</c:v>
                      </c:pt>
                      <c:pt idx="630">
                        <c:v>15.6</c:v>
                      </c:pt>
                      <c:pt idx="631">
                        <c:v>15.62</c:v>
                      </c:pt>
                      <c:pt idx="632">
                        <c:v>15.64</c:v>
                      </c:pt>
                      <c:pt idx="633">
                        <c:v>15.66</c:v>
                      </c:pt>
                      <c:pt idx="634">
                        <c:v>15.68</c:v>
                      </c:pt>
                      <c:pt idx="635">
                        <c:v>15.7</c:v>
                      </c:pt>
                      <c:pt idx="636">
                        <c:v>15.72</c:v>
                      </c:pt>
                      <c:pt idx="637">
                        <c:v>15.74</c:v>
                      </c:pt>
                      <c:pt idx="638">
                        <c:v>15.76</c:v>
                      </c:pt>
                      <c:pt idx="639">
                        <c:v>15.78</c:v>
                      </c:pt>
                      <c:pt idx="640">
                        <c:v>15.8</c:v>
                      </c:pt>
                      <c:pt idx="641">
                        <c:v>15.82</c:v>
                      </c:pt>
                      <c:pt idx="642">
                        <c:v>15.84</c:v>
                      </c:pt>
                      <c:pt idx="643">
                        <c:v>15.86</c:v>
                      </c:pt>
                      <c:pt idx="644">
                        <c:v>15.88</c:v>
                      </c:pt>
                      <c:pt idx="645">
                        <c:v>15.9</c:v>
                      </c:pt>
                      <c:pt idx="646">
                        <c:v>15.92</c:v>
                      </c:pt>
                      <c:pt idx="647">
                        <c:v>15.94</c:v>
                      </c:pt>
                      <c:pt idx="648">
                        <c:v>15.96</c:v>
                      </c:pt>
                      <c:pt idx="649">
                        <c:v>15.98</c:v>
                      </c:pt>
                      <c:pt idx="650">
                        <c:v>16</c:v>
                      </c:pt>
                      <c:pt idx="651">
                        <c:v>16.02</c:v>
                      </c:pt>
                      <c:pt idx="652">
                        <c:v>16.04</c:v>
                      </c:pt>
                      <c:pt idx="653">
                        <c:v>16.059999999999999</c:v>
                      </c:pt>
                      <c:pt idx="654">
                        <c:v>16.079999999999998</c:v>
                      </c:pt>
                      <c:pt idx="655">
                        <c:v>16.100000000000001</c:v>
                      </c:pt>
                      <c:pt idx="656">
                        <c:v>16.12</c:v>
                      </c:pt>
                      <c:pt idx="657">
                        <c:v>16.14</c:v>
                      </c:pt>
                      <c:pt idx="658">
                        <c:v>16.16</c:v>
                      </c:pt>
                      <c:pt idx="659">
                        <c:v>16.18</c:v>
                      </c:pt>
                      <c:pt idx="660">
                        <c:v>16.2</c:v>
                      </c:pt>
                      <c:pt idx="661">
                        <c:v>16.22</c:v>
                      </c:pt>
                      <c:pt idx="662">
                        <c:v>16.239999999999998</c:v>
                      </c:pt>
                      <c:pt idx="663">
                        <c:v>16.260000000000002</c:v>
                      </c:pt>
                      <c:pt idx="664">
                        <c:v>16.28</c:v>
                      </c:pt>
                      <c:pt idx="665">
                        <c:v>16.3</c:v>
                      </c:pt>
                      <c:pt idx="666">
                        <c:v>16.32</c:v>
                      </c:pt>
                      <c:pt idx="667">
                        <c:v>16.34</c:v>
                      </c:pt>
                      <c:pt idx="668">
                        <c:v>16.36</c:v>
                      </c:pt>
                      <c:pt idx="669">
                        <c:v>16.38</c:v>
                      </c:pt>
                      <c:pt idx="670">
                        <c:v>16.399999999999999</c:v>
                      </c:pt>
                      <c:pt idx="671">
                        <c:v>16.420000000000002</c:v>
                      </c:pt>
                      <c:pt idx="672">
                        <c:v>16.440000000000001</c:v>
                      </c:pt>
                      <c:pt idx="673">
                        <c:v>16.46</c:v>
                      </c:pt>
                      <c:pt idx="674">
                        <c:v>16.48</c:v>
                      </c:pt>
                      <c:pt idx="675">
                        <c:v>16.5</c:v>
                      </c:pt>
                      <c:pt idx="676">
                        <c:v>16.52</c:v>
                      </c:pt>
                      <c:pt idx="677">
                        <c:v>16.54</c:v>
                      </c:pt>
                      <c:pt idx="678">
                        <c:v>16.559999999999999</c:v>
                      </c:pt>
                      <c:pt idx="679">
                        <c:v>16.579999999999998</c:v>
                      </c:pt>
                      <c:pt idx="680">
                        <c:v>16.600000000000001</c:v>
                      </c:pt>
                      <c:pt idx="681">
                        <c:v>16.62</c:v>
                      </c:pt>
                      <c:pt idx="682">
                        <c:v>16.64</c:v>
                      </c:pt>
                      <c:pt idx="683">
                        <c:v>16.66</c:v>
                      </c:pt>
                      <c:pt idx="684">
                        <c:v>16.68</c:v>
                      </c:pt>
                      <c:pt idx="685">
                        <c:v>16.7</c:v>
                      </c:pt>
                      <c:pt idx="686">
                        <c:v>16.72</c:v>
                      </c:pt>
                      <c:pt idx="687">
                        <c:v>16.739999999999998</c:v>
                      </c:pt>
                      <c:pt idx="688">
                        <c:v>16.760000000000002</c:v>
                      </c:pt>
                      <c:pt idx="689">
                        <c:v>16.78</c:v>
                      </c:pt>
                      <c:pt idx="690">
                        <c:v>16.8</c:v>
                      </c:pt>
                      <c:pt idx="691">
                        <c:v>16.82</c:v>
                      </c:pt>
                      <c:pt idx="692">
                        <c:v>16.84</c:v>
                      </c:pt>
                      <c:pt idx="693">
                        <c:v>16.86</c:v>
                      </c:pt>
                      <c:pt idx="694">
                        <c:v>16.88</c:v>
                      </c:pt>
                      <c:pt idx="695">
                        <c:v>16.899999999999999</c:v>
                      </c:pt>
                      <c:pt idx="696">
                        <c:v>16.920000000000002</c:v>
                      </c:pt>
                      <c:pt idx="697">
                        <c:v>16.940000000000001</c:v>
                      </c:pt>
                      <c:pt idx="698">
                        <c:v>16.96</c:v>
                      </c:pt>
                      <c:pt idx="699">
                        <c:v>16.98</c:v>
                      </c:pt>
                      <c:pt idx="700">
                        <c:v>17</c:v>
                      </c:pt>
                      <c:pt idx="701">
                        <c:v>17.02</c:v>
                      </c:pt>
                      <c:pt idx="702">
                        <c:v>17.04</c:v>
                      </c:pt>
                      <c:pt idx="703">
                        <c:v>17.059999999999999</c:v>
                      </c:pt>
                      <c:pt idx="704">
                        <c:v>17.079999999999998</c:v>
                      </c:pt>
                      <c:pt idx="705">
                        <c:v>17.100000000000001</c:v>
                      </c:pt>
                      <c:pt idx="706">
                        <c:v>17.12</c:v>
                      </c:pt>
                      <c:pt idx="707">
                        <c:v>17.14</c:v>
                      </c:pt>
                      <c:pt idx="708">
                        <c:v>17.16</c:v>
                      </c:pt>
                      <c:pt idx="709">
                        <c:v>17.18</c:v>
                      </c:pt>
                      <c:pt idx="710">
                        <c:v>17.2</c:v>
                      </c:pt>
                      <c:pt idx="711">
                        <c:v>17.22</c:v>
                      </c:pt>
                      <c:pt idx="712">
                        <c:v>17.239999999999998</c:v>
                      </c:pt>
                      <c:pt idx="713">
                        <c:v>17.260000000000002</c:v>
                      </c:pt>
                      <c:pt idx="714">
                        <c:v>17.28</c:v>
                      </c:pt>
                      <c:pt idx="715">
                        <c:v>17.3</c:v>
                      </c:pt>
                      <c:pt idx="716">
                        <c:v>17.32</c:v>
                      </c:pt>
                      <c:pt idx="717">
                        <c:v>17.34</c:v>
                      </c:pt>
                      <c:pt idx="718">
                        <c:v>17.36</c:v>
                      </c:pt>
                      <c:pt idx="719">
                        <c:v>17.38</c:v>
                      </c:pt>
                      <c:pt idx="720">
                        <c:v>17.399999999999999</c:v>
                      </c:pt>
                      <c:pt idx="721">
                        <c:v>17.420000000000002</c:v>
                      </c:pt>
                      <c:pt idx="722">
                        <c:v>17.440000000000001</c:v>
                      </c:pt>
                      <c:pt idx="723">
                        <c:v>17.46</c:v>
                      </c:pt>
                      <c:pt idx="724">
                        <c:v>17.48</c:v>
                      </c:pt>
                      <c:pt idx="725">
                        <c:v>17.5</c:v>
                      </c:pt>
                      <c:pt idx="726">
                        <c:v>17.52</c:v>
                      </c:pt>
                      <c:pt idx="727">
                        <c:v>17.54</c:v>
                      </c:pt>
                      <c:pt idx="728">
                        <c:v>17.559999999999999</c:v>
                      </c:pt>
                      <c:pt idx="729">
                        <c:v>17.579999999999998</c:v>
                      </c:pt>
                      <c:pt idx="730">
                        <c:v>17.600000000000001</c:v>
                      </c:pt>
                      <c:pt idx="731">
                        <c:v>17.62</c:v>
                      </c:pt>
                      <c:pt idx="732">
                        <c:v>17.64</c:v>
                      </c:pt>
                      <c:pt idx="733">
                        <c:v>17.66</c:v>
                      </c:pt>
                      <c:pt idx="734">
                        <c:v>17.68</c:v>
                      </c:pt>
                      <c:pt idx="735">
                        <c:v>17.7</c:v>
                      </c:pt>
                      <c:pt idx="736">
                        <c:v>17.72</c:v>
                      </c:pt>
                      <c:pt idx="737">
                        <c:v>17.739999999999998</c:v>
                      </c:pt>
                      <c:pt idx="738">
                        <c:v>17.760000000000002</c:v>
                      </c:pt>
                      <c:pt idx="739">
                        <c:v>17.78</c:v>
                      </c:pt>
                      <c:pt idx="740">
                        <c:v>17.8</c:v>
                      </c:pt>
                      <c:pt idx="741">
                        <c:v>17.82</c:v>
                      </c:pt>
                      <c:pt idx="742">
                        <c:v>17.84</c:v>
                      </c:pt>
                      <c:pt idx="743">
                        <c:v>17.86</c:v>
                      </c:pt>
                      <c:pt idx="744">
                        <c:v>17.88</c:v>
                      </c:pt>
                      <c:pt idx="745">
                        <c:v>17.899999999999999</c:v>
                      </c:pt>
                      <c:pt idx="746">
                        <c:v>17.920000000000002</c:v>
                      </c:pt>
                      <c:pt idx="747">
                        <c:v>17.940000000000001</c:v>
                      </c:pt>
                      <c:pt idx="748">
                        <c:v>17.96</c:v>
                      </c:pt>
                      <c:pt idx="749">
                        <c:v>17.98</c:v>
                      </c:pt>
                      <c:pt idx="750">
                        <c:v>18</c:v>
                      </c:pt>
                      <c:pt idx="751">
                        <c:v>18.02</c:v>
                      </c:pt>
                      <c:pt idx="752">
                        <c:v>18.04</c:v>
                      </c:pt>
                      <c:pt idx="753">
                        <c:v>18.059999999999999</c:v>
                      </c:pt>
                      <c:pt idx="754">
                        <c:v>18.079999999999998</c:v>
                      </c:pt>
                      <c:pt idx="755">
                        <c:v>18.100000000000001</c:v>
                      </c:pt>
                      <c:pt idx="756">
                        <c:v>18.12</c:v>
                      </c:pt>
                      <c:pt idx="757">
                        <c:v>18.14</c:v>
                      </c:pt>
                      <c:pt idx="758">
                        <c:v>18.16</c:v>
                      </c:pt>
                      <c:pt idx="759">
                        <c:v>18.18</c:v>
                      </c:pt>
                      <c:pt idx="760">
                        <c:v>18.2</c:v>
                      </c:pt>
                      <c:pt idx="761">
                        <c:v>18.22</c:v>
                      </c:pt>
                      <c:pt idx="762">
                        <c:v>18.239999999999998</c:v>
                      </c:pt>
                      <c:pt idx="763">
                        <c:v>18.260000000000002</c:v>
                      </c:pt>
                      <c:pt idx="764">
                        <c:v>18.28</c:v>
                      </c:pt>
                      <c:pt idx="765">
                        <c:v>18.3</c:v>
                      </c:pt>
                      <c:pt idx="766">
                        <c:v>18.32</c:v>
                      </c:pt>
                      <c:pt idx="767">
                        <c:v>18.34</c:v>
                      </c:pt>
                      <c:pt idx="768">
                        <c:v>18.36</c:v>
                      </c:pt>
                      <c:pt idx="769">
                        <c:v>18.38</c:v>
                      </c:pt>
                      <c:pt idx="770">
                        <c:v>18.399999999999999</c:v>
                      </c:pt>
                      <c:pt idx="771">
                        <c:v>18.420000000000002</c:v>
                      </c:pt>
                      <c:pt idx="772">
                        <c:v>18.440000000000001</c:v>
                      </c:pt>
                      <c:pt idx="773">
                        <c:v>18.46</c:v>
                      </c:pt>
                      <c:pt idx="774">
                        <c:v>18.48</c:v>
                      </c:pt>
                      <c:pt idx="775">
                        <c:v>18.5</c:v>
                      </c:pt>
                      <c:pt idx="776">
                        <c:v>18.52</c:v>
                      </c:pt>
                      <c:pt idx="777">
                        <c:v>18.54</c:v>
                      </c:pt>
                      <c:pt idx="778">
                        <c:v>18.559999999999999</c:v>
                      </c:pt>
                      <c:pt idx="779">
                        <c:v>18.579999999999998</c:v>
                      </c:pt>
                      <c:pt idx="780">
                        <c:v>18.600000000000001</c:v>
                      </c:pt>
                      <c:pt idx="781">
                        <c:v>18.62</c:v>
                      </c:pt>
                      <c:pt idx="782">
                        <c:v>18.64</c:v>
                      </c:pt>
                      <c:pt idx="783">
                        <c:v>18.66</c:v>
                      </c:pt>
                      <c:pt idx="784">
                        <c:v>18.68</c:v>
                      </c:pt>
                      <c:pt idx="785">
                        <c:v>18.7</c:v>
                      </c:pt>
                      <c:pt idx="786">
                        <c:v>18.72</c:v>
                      </c:pt>
                      <c:pt idx="787">
                        <c:v>18.739999999999998</c:v>
                      </c:pt>
                      <c:pt idx="788">
                        <c:v>18.760000000000002</c:v>
                      </c:pt>
                      <c:pt idx="789">
                        <c:v>18.78</c:v>
                      </c:pt>
                      <c:pt idx="790">
                        <c:v>18.8</c:v>
                      </c:pt>
                      <c:pt idx="791">
                        <c:v>18.82</c:v>
                      </c:pt>
                      <c:pt idx="792">
                        <c:v>18.84</c:v>
                      </c:pt>
                      <c:pt idx="793">
                        <c:v>18.86</c:v>
                      </c:pt>
                      <c:pt idx="794">
                        <c:v>18.88</c:v>
                      </c:pt>
                      <c:pt idx="795">
                        <c:v>18.899999999999999</c:v>
                      </c:pt>
                      <c:pt idx="796">
                        <c:v>18.920000000000002</c:v>
                      </c:pt>
                      <c:pt idx="797">
                        <c:v>18.940000000000001</c:v>
                      </c:pt>
                      <c:pt idx="798">
                        <c:v>18.96</c:v>
                      </c:pt>
                      <c:pt idx="799">
                        <c:v>18.98</c:v>
                      </c:pt>
                      <c:pt idx="800">
                        <c:v>19</c:v>
                      </c:pt>
                      <c:pt idx="801">
                        <c:v>19.02</c:v>
                      </c:pt>
                      <c:pt idx="802">
                        <c:v>19.04</c:v>
                      </c:pt>
                      <c:pt idx="803">
                        <c:v>19.059999999999999</c:v>
                      </c:pt>
                      <c:pt idx="804">
                        <c:v>19.079999999999998</c:v>
                      </c:pt>
                      <c:pt idx="805">
                        <c:v>19.100000000000001</c:v>
                      </c:pt>
                      <c:pt idx="806">
                        <c:v>19.12</c:v>
                      </c:pt>
                      <c:pt idx="807">
                        <c:v>19.14</c:v>
                      </c:pt>
                      <c:pt idx="808">
                        <c:v>19.16</c:v>
                      </c:pt>
                      <c:pt idx="809">
                        <c:v>19.18</c:v>
                      </c:pt>
                      <c:pt idx="810">
                        <c:v>19.2</c:v>
                      </c:pt>
                      <c:pt idx="811">
                        <c:v>19.22</c:v>
                      </c:pt>
                      <c:pt idx="812">
                        <c:v>19.239999999999998</c:v>
                      </c:pt>
                      <c:pt idx="813">
                        <c:v>19.260000000000002</c:v>
                      </c:pt>
                      <c:pt idx="814">
                        <c:v>19.28</c:v>
                      </c:pt>
                      <c:pt idx="815">
                        <c:v>19.3</c:v>
                      </c:pt>
                      <c:pt idx="816">
                        <c:v>19.32</c:v>
                      </c:pt>
                      <c:pt idx="817">
                        <c:v>19.34</c:v>
                      </c:pt>
                      <c:pt idx="818">
                        <c:v>19.36</c:v>
                      </c:pt>
                      <c:pt idx="819">
                        <c:v>19.38</c:v>
                      </c:pt>
                      <c:pt idx="820">
                        <c:v>19.399999999999999</c:v>
                      </c:pt>
                      <c:pt idx="821">
                        <c:v>19.420000000000002</c:v>
                      </c:pt>
                      <c:pt idx="822">
                        <c:v>19.440000000000001</c:v>
                      </c:pt>
                      <c:pt idx="823">
                        <c:v>19.46</c:v>
                      </c:pt>
                      <c:pt idx="824">
                        <c:v>19.48</c:v>
                      </c:pt>
                      <c:pt idx="825">
                        <c:v>19.5</c:v>
                      </c:pt>
                      <c:pt idx="826">
                        <c:v>19.52</c:v>
                      </c:pt>
                      <c:pt idx="827">
                        <c:v>19.54</c:v>
                      </c:pt>
                      <c:pt idx="828">
                        <c:v>19.559999999999999</c:v>
                      </c:pt>
                      <c:pt idx="829">
                        <c:v>19.579999999999998</c:v>
                      </c:pt>
                      <c:pt idx="830">
                        <c:v>19.600000000000001</c:v>
                      </c:pt>
                      <c:pt idx="831">
                        <c:v>19.62</c:v>
                      </c:pt>
                      <c:pt idx="832">
                        <c:v>19.64</c:v>
                      </c:pt>
                      <c:pt idx="833">
                        <c:v>19.66</c:v>
                      </c:pt>
                      <c:pt idx="834">
                        <c:v>19.68</c:v>
                      </c:pt>
                      <c:pt idx="835">
                        <c:v>19.7</c:v>
                      </c:pt>
                      <c:pt idx="836">
                        <c:v>19.72</c:v>
                      </c:pt>
                      <c:pt idx="837">
                        <c:v>19.739999999999998</c:v>
                      </c:pt>
                      <c:pt idx="838">
                        <c:v>19.760000000000002</c:v>
                      </c:pt>
                      <c:pt idx="839">
                        <c:v>19.78</c:v>
                      </c:pt>
                      <c:pt idx="840">
                        <c:v>19.8</c:v>
                      </c:pt>
                      <c:pt idx="841">
                        <c:v>19.82</c:v>
                      </c:pt>
                      <c:pt idx="842">
                        <c:v>19.84</c:v>
                      </c:pt>
                      <c:pt idx="843">
                        <c:v>19.86</c:v>
                      </c:pt>
                      <c:pt idx="844">
                        <c:v>19.88</c:v>
                      </c:pt>
                      <c:pt idx="845">
                        <c:v>19.899999999999999</c:v>
                      </c:pt>
                      <c:pt idx="846">
                        <c:v>19.920000000000002</c:v>
                      </c:pt>
                      <c:pt idx="847">
                        <c:v>19.940000000000001</c:v>
                      </c:pt>
                      <c:pt idx="848">
                        <c:v>19.96</c:v>
                      </c:pt>
                      <c:pt idx="849">
                        <c:v>19.98</c:v>
                      </c:pt>
                      <c:pt idx="850">
                        <c:v>20</c:v>
                      </c:pt>
                      <c:pt idx="851">
                        <c:v>20.02</c:v>
                      </c:pt>
                      <c:pt idx="852">
                        <c:v>20.04</c:v>
                      </c:pt>
                      <c:pt idx="853">
                        <c:v>20.059999999999999</c:v>
                      </c:pt>
                      <c:pt idx="854">
                        <c:v>20.079999999999998</c:v>
                      </c:pt>
                      <c:pt idx="855">
                        <c:v>20.100000000000001</c:v>
                      </c:pt>
                      <c:pt idx="856">
                        <c:v>20.12</c:v>
                      </c:pt>
                      <c:pt idx="857">
                        <c:v>20.14</c:v>
                      </c:pt>
                      <c:pt idx="858">
                        <c:v>20.16</c:v>
                      </c:pt>
                      <c:pt idx="859">
                        <c:v>20.18</c:v>
                      </c:pt>
                      <c:pt idx="860">
                        <c:v>20.2</c:v>
                      </c:pt>
                      <c:pt idx="861">
                        <c:v>20.22</c:v>
                      </c:pt>
                      <c:pt idx="862">
                        <c:v>20.239999999999998</c:v>
                      </c:pt>
                      <c:pt idx="863">
                        <c:v>20.260000000000002</c:v>
                      </c:pt>
                      <c:pt idx="864">
                        <c:v>20.28</c:v>
                      </c:pt>
                      <c:pt idx="865">
                        <c:v>20.3</c:v>
                      </c:pt>
                      <c:pt idx="866">
                        <c:v>20.32</c:v>
                      </c:pt>
                      <c:pt idx="867">
                        <c:v>20.34</c:v>
                      </c:pt>
                      <c:pt idx="868">
                        <c:v>20.36</c:v>
                      </c:pt>
                      <c:pt idx="869">
                        <c:v>20.38</c:v>
                      </c:pt>
                      <c:pt idx="870">
                        <c:v>20.399999999999999</c:v>
                      </c:pt>
                      <c:pt idx="871">
                        <c:v>20.420000000000002</c:v>
                      </c:pt>
                      <c:pt idx="872">
                        <c:v>20.440000000000001</c:v>
                      </c:pt>
                      <c:pt idx="873">
                        <c:v>20.46</c:v>
                      </c:pt>
                      <c:pt idx="874">
                        <c:v>20.48</c:v>
                      </c:pt>
                      <c:pt idx="875">
                        <c:v>20.5</c:v>
                      </c:pt>
                      <c:pt idx="876">
                        <c:v>20.52</c:v>
                      </c:pt>
                      <c:pt idx="877">
                        <c:v>20.54</c:v>
                      </c:pt>
                      <c:pt idx="878">
                        <c:v>20.56</c:v>
                      </c:pt>
                      <c:pt idx="879">
                        <c:v>20.58</c:v>
                      </c:pt>
                      <c:pt idx="880">
                        <c:v>20.6</c:v>
                      </c:pt>
                      <c:pt idx="881">
                        <c:v>20.62</c:v>
                      </c:pt>
                      <c:pt idx="882">
                        <c:v>20.64</c:v>
                      </c:pt>
                      <c:pt idx="883">
                        <c:v>20.66</c:v>
                      </c:pt>
                      <c:pt idx="884">
                        <c:v>20.68</c:v>
                      </c:pt>
                      <c:pt idx="885">
                        <c:v>20.7</c:v>
                      </c:pt>
                      <c:pt idx="886">
                        <c:v>20.72</c:v>
                      </c:pt>
                      <c:pt idx="887">
                        <c:v>20.74</c:v>
                      </c:pt>
                      <c:pt idx="888">
                        <c:v>20.76</c:v>
                      </c:pt>
                      <c:pt idx="889">
                        <c:v>20.78</c:v>
                      </c:pt>
                      <c:pt idx="890">
                        <c:v>20.8</c:v>
                      </c:pt>
                      <c:pt idx="891">
                        <c:v>20.82</c:v>
                      </c:pt>
                      <c:pt idx="892">
                        <c:v>20.84</c:v>
                      </c:pt>
                      <c:pt idx="893">
                        <c:v>20.86</c:v>
                      </c:pt>
                      <c:pt idx="894">
                        <c:v>20.88</c:v>
                      </c:pt>
                      <c:pt idx="895">
                        <c:v>20.9</c:v>
                      </c:pt>
                      <c:pt idx="896">
                        <c:v>20.92</c:v>
                      </c:pt>
                      <c:pt idx="897">
                        <c:v>20.94</c:v>
                      </c:pt>
                      <c:pt idx="898">
                        <c:v>20.96</c:v>
                      </c:pt>
                      <c:pt idx="899">
                        <c:v>20.98</c:v>
                      </c:pt>
                      <c:pt idx="900">
                        <c:v>21</c:v>
                      </c:pt>
                      <c:pt idx="901">
                        <c:v>21.02</c:v>
                      </c:pt>
                      <c:pt idx="902">
                        <c:v>21.04</c:v>
                      </c:pt>
                      <c:pt idx="903">
                        <c:v>21.06</c:v>
                      </c:pt>
                      <c:pt idx="904">
                        <c:v>21.08</c:v>
                      </c:pt>
                      <c:pt idx="905">
                        <c:v>21.1</c:v>
                      </c:pt>
                      <c:pt idx="906">
                        <c:v>21.12</c:v>
                      </c:pt>
                      <c:pt idx="907">
                        <c:v>21.14</c:v>
                      </c:pt>
                      <c:pt idx="908">
                        <c:v>21.16</c:v>
                      </c:pt>
                      <c:pt idx="909">
                        <c:v>21.18</c:v>
                      </c:pt>
                      <c:pt idx="910">
                        <c:v>21.2</c:v>
                      </c:pt>
                      <c:pt idx="911">
                        <c:v>21.22</c:v>
                      </c:pt>
                      <c:pt idx="912">
                        <c:v>21.24</c:v>
                      </c:pt>
                      <c:pt idx="913">
                        <c:v>21.26</c:v>
                      </c:pt>
                      <c:pt idx="914">
                        <c:v>21.28</c:v>
                      </c:pt>
                      <c:pt idx="915">
                        <c:v>21.3</c:v>
                      </c:pt>
                      <c:pt idx="916">
                        <c:v>21.32</c:v>
                      </c:pt>
                      <c:pt idx="917">
                        <c:v>21.34</c:v>
                      </c:pt>
                      <c:pt idx="918">
                        <c:v>21.36</c:v>
                      </c:pt>
                      <c:pt idx="919">
                        <c:v>21.38</c:v>
                      </c:pt>
                      <c:pt idx="920">
                        <c:v>21.4</c:v>
                      </c:pt>
                      <c:pt idx="921">
                        <c:v>21.42</c:v>
                      </c:pt>
                      <c:pt idx="922">
                        <c:v>21.44</c:v>
                      </c:pt>
                      <c:pt idx="923">
                        <c:v>21.46</c:v>
                      </c:pt>
                      <c:pt idx="924">
                        <c:v>21.48</c:v>
                      </c:pt>
                      <c:pt idx="925">
                        <c:v>21.5</c:v>
                      </c:pt>
                      <c:pt idx="926">
                        <c:v>21.52</c:v>
                      </c:pt>
                      <c:pt idx="927">
                        <c:v>21.54</c:v>
                      </c:pt>
                      <c:pt idx="928">
                        <c:v>21.56</c:v>
                      </c:pt>
                      <c:pt idx="929">
                        <c:v>21.58</c:v>
                      </c:pt>
                      <c:pt idx="930">
                        <c:v>21.6</c:v>
                      </c:pt>
                      <c:pt idx="931">
                        <c:v>21.62</c:v>
                      </c:pt>
                      <c:pt idx="932">
                        <c:v>21.64</c:v>
                      </c:pt>
                      <c:pt idx="933">
                        <c:v>21.66</c:v>
                      </c:pt>
                      <c:pt idx="934">
                        <c:v>21.68</c:v>
                      </c:pt>
                      <c:pt idx="935">
                        <c:v>21.7</c:v>
                      </c:pt>
                      <c:pt idx="936">
                        <c:v>21.72</c:v>
                      </c:pt>
                      <c:pt idx="937">
                        <c:v>21.74</c:v>
                      </c:pt>
                      <c:pt idx="938">
                        <c:v>21.76</c:v>
                      </c:pt>
                      <c:pt idx="939">
                        <c:v>21.78</c:v>
                      </c:pt>
                      <c:pt idx="940">
                        <c:v>21.8</c:v>
                      </c:pt>
                      <c:pt idx="941">
                        <c:v>21.82</c:v>
                      </c:pt>
                      <c:pt idx="942">
                        <c:v>21.84</c:v>
                      </c:pt>
                      <c:pt idx="943">
                        <c:v>21.86</c:v>
                      </c:pt>
                      <c:pt idx="944">
                        <c:v>21.88</c:v>
                      </c:pt>
                      <c:pt idx="945">
                        <c:v>21.9</c:v>
                      </c:pt>
                      <c:pt idx="946">
                        <c:v>21.92</c:v>
                      </c:pt>
                      <c:pt idx="947">
                        <c:v>21.94</c:v>
                      </c:pt>
                      <c:pt idx="948">
                        <c:v>21.96</c:v>
                      </c:pt>
                      <c:pt idx="949">
                        <c:v>21.98</c:v>
                      </c:pt>
                      <c:pt idx="950">
                        <c:v>22</c:v>
                      </c:pt>
                      <c:pt idx="951">
                        <c:v>22.02</c:v>
                      </c:pt>
                      <c:pt idx="952">
                        <c:v>22.04</c:v>
                      </c:pt>
                      <c:pt idx="953">
                        <c:v>22.06</c:v>
                      </c:pt>
                      <c:pt idx="954">
                        <c:v>22.08</c:v>
                      </c:pt>
                      <c:pt idx="955">
                        <c:v>22.1</c:v>
                      </c:pt>
                      <c:pt idx="956">
                        <c:v>22.12</c:v>
                      </c:pt>
                      <c:pt idx="957">
                        <c:v>22.14</c:v>
                      </c:pt>
                      <c:pt idx="958">
                        <c:v>22.16</c:v>
                      </c:pt>
                      <c:pt idx="959">
                        <c:v>22.18</c:v>
                      </c:pt>
                      <c:pt idx="960">
                        <c:v>22.2</c:v>
                      </c:pt>
                      <c:pt idx="961">
                        <c:v>22.22</c:v>
                      </c:pt>
                      <c:pt idx="962">
                        <c:v>22.24</c:v>
                      </c:pt>
                      <c:pt idx="963">
                        <c:v>22.26</c:v>
                      </c:pt>
                      <c:pt idx="964">
                        <c:v>22.28</c:v>
                      </c:pt>
                      <c:pt idx="965">
                        <c:v>22.3</c:v>
                      </c:pt>
                      <c:pt idx="966">
                        <c:v>22.32</c:v>
                      </c:pt>
                      <c:pt idx="967">
                        <c:v>22.34</c:v>
                      </c:pt>
                      <c:pt idx="968">
                        <c:v>22.36</c:v>
                      </c:pt>
                      <c:pt idx="969">
                        <c:v>22.38</c:v>
                      </c:pt>
                      <c:pt idx="970">
                        <c:v>22.4</c:v>
                      </c:pt>
                      <c:pt idx="971">
                        <c:v>22.42</c:v>
                      </c:pt>
                      <c:pt idx="972">
                        <c:v>22.44</c:v>
                      </c:pt>
                      <c:pt idx="973">
                        <c:v>22.46</c:v>
                      </c:pt>
                      <c:pt idx="974">
                        <c:v>22.48</c:v>
                      </c:pt>
                      <c:pt idx="975">
                        <c:v>22.5</c:v>
                      </c:pt>
                      <c:pt idx="976">
                        <c:v>22.52</c:v>
                      </c:pt>
                      <c:pt idx="977">
                        <c:v>22.54</c:v>
                      </c:pt>
                      <c:pt idx="978">
                        <c:v>22.56</c:v>
                      </c:pt>
                      <c:pt idx="979">
                        <c:v>22.58</c:v>
                      </c:pt>
                      <c:pt idx="980">
                        <c:v>22.6</c:v>
                      </c:pt>
                      <c:pt idx="981">
                        <c:v>22.62</c:v>
                      </c:pt>
                      <c:pt idx="982">
                        <c:v>22.64</c:v>
                      </c:pt>
                      <c:pt idx="983">
                        <c:v>22.66</c:v>
                      </c:pt>
                      <c:pt idx="984">
                        <c:v>22.68</c:v>
                      </c:pt>
                      <c:pt idx="985">
                        <c:v>22.7</c:v>
                      </c:pt>
                      <c:pt idx="986">
                        <c:v>22.72</c:v>
                      </c:pt>
                      <c:pt idx="987">
                        <c:v>22.74</c:v>
                      </c:pt>
                      <c:pt idx="988">
                        <c:v>22.76</c:v>
                      </c:pt>
                      <c:pt idx="989">
                        <c:v>22.78</c:v>
                      </c:pt>
                      <c:pt idx="990">
                        <c:v>22.8</c:v>
                      </c:pt>
                      <c:pt idx="991">
                        <c:v>22.82</c:v>
                      </c:pt>
                      <c:pt idx="992">
                        <c:v>22.84</c:v>
                      </c:pt>
                      <c:pt idx="993">
                        <c:v>22.86</c:v>
                      </c:pt>
                      <c:pt idx="994">
                        <c:v>22.88</c:v>
                      </c:pt>
                      <c:pt idx="995">
                        <c:v>22.9</c:v>
                      </c:pt>
                      <c:pt idx="996">
                        <c:v>22.92</c:v>
                      </c:pt>
                      <c:pt idx="997">
                        <c:v>22.94</c:v>
                      </c:pt>
                      <c:pt idx="998">
                        <c:v>22.96</c:v>
                      </c:pt>
                      <c:pt idx="999">
                        <c:v>22.98</c:v>
                      </c:pt>
                      <c:pt idx="1000">
                        <c:v>23</c:v>
                      </c:pt>
                      <c:pt idx="1001">
                        <c:v>23.02</c:v>
                      </c:pt>
                      <c:pt idx="1002">
                        <c:v>23.04</c:v>
                      </c:pt>
                      <c:pt idx="1003">
                        <c:v>23.06</c:v>
                      </c:pt>
                      <c:pt idx="1004">
                        <c:v>23.08</c:v>
                      </c:pt>
                      <c:pt idx="1005">
                        <c:v>23.1</c:v>
                      </c:pt>
                      <c:pt idx="1006">
                        <c:v>23.12</c:v>
                      </c:pt>
                      <c:pt idx="1007">
                        <c:v>23.14</c:v>
                      </c:pt>
                      <c:pt idx="1008">
                        <c:v>23.16</c:v>
                      </c:pt>
                      <c:pt idx="1009">
                        <c:v>23.18</c:v>
                      </c:pt>
                      <c:pt idx="1010">
                        <c:v>23.2</c:v>
                      </c:pt>
                      <c:pt idx="1011">
                        <c:v>23.22</c:v>
                      </c:pt>
                      <c:pt idx="1012">
                        <c:v>23.24</c:v>
                      </c:pt>
                      <c:pt idx="1013">
                        <c:v>23.26</c:v>
                      </c:pt>
                      <c:pt idx="1014">
                        <c:v>23.28</c:v>
                      </c:pt>
                      <c:pt idx="1015">
                        <c:v>23.3</c:v>
                      </c:pt>
                      <c:pt idx="1016">
                        <c:v>23.32</c:v>
                      </c:pt>
                      <c:pt idx="1017">
                        <c:v>23.34</c:v>
                      </c:pt>
                      <c:pt idx="1018">
                        <c:v>23.36</c:v>
                      </c:pt>
                      <c:pt idx="1019">
                        <c:v>23.38</c:v>
                      </c:pt>
                      <c:pt idx="1020">
                        <c:v>23.4</c:v>
                      </c:pt>
                      <c:pt idx="1021">
                        <c:v>23.42</c:v>
                      </c:pt>
                      <c:pt idx="1022">
                        <c:v>23.44</c:v>
                      </c:pt>
                      <c:pt idx="1023">
                        <c:v>23.46</c:v>
                      </c:pt>
                      <c:pt idx="1024">
                        <c:v>23.48</c:v>
                      </c:pt>
                      <c:pt idx="1025">
                        <c:v>23.5</c:v>
                      </c:pt>
                      <c:pt idx="1026">
                        <c:v>23.52</c:v>
                      </c:pt>
                      <c:pt idx="1027">
                        <c:v>23.54</c:v>
                      </c:pt>
                      <c:pt idx="1028">
                        <c:v>23.56</c:v>
                      </c:pt>
                      <c:pt idx="1029">
                        <c:v>23.58</c:v>
                      </c:pt>
                      <c:pt idx="1030">
                        <c:v>23.6</c:v>
                      </c:pt>
                      <c:pt idx="1031">
                        <c:v>23.62</c:v>
                      </c:pt>
                      <c:pt idx="1032">
                        <c:v>23.64</c:v>
                      </c:pt>
                      <c:pt idx="1033">
                        <c:v>23.66</c:v>
                      </c:pt>
                      <c:pt idx="1034">
                        <c:v>23.68</c:v>
                      </c:pt>
                      <c:pt idx="1035">
                        <c:v>23.7</c:v>
                      </c:pt>
                      <c:pt idx="1036">
                        <c:v>23.72</c:v>
                      </c:pt>
                      <c:pt idx="1037">
                        <c:v>23.74</c:v>
                      </c:pt>
                      <c:pt idx="1038">
                        <c:v>23.76</c:v>
                      </c:pt>
                      <c:pt idx="1039">
                        <c:v>23.78</c:v>
                      </c:pt>
                      <c:pt idx="1040">
                        <c:v>23.8</c:v>
                      </c:pt>
                      <c:pt idx="1041">
                        <c:v>23.82</c:v>
                      </c:pt>
                      <c:pt idx="1042">
                        <c:v>23.84</c:v>
                      </c:pt>
                      <c:pt idx="1043">
                        <c:v>23.86</c:v>
                      </c:pt>
                      <c:pt idx="1044">
                        <c:v>23.88</c:v>
                      </c:pt>
                      <c:pt idx="1045">
                        <c:v>23.9</c:v>
                      </c:pt>
                      <c:pt idx="1046">
                        <c:v>23.92</c:v>
                      </c:pt>
                      <c:pt idx="1047">
                        <c:v>23.94</c:v>
                      </c:pt>
                      <c:pt idx="1048">
                        <c:v>23.96</c:v>
                      </c:pt>
                      <c:pt idx="1049">
                        <c:v>23.98</c:v>
                      </c:pt>
                      <c:pt idx="1050">
                        <c:v>24</c:v>
                      </c:pt>
                      <c:pt idx="1051">
                        <c:v>24.02</c:v>
                      </c:pt>
                      <c:pt idx="1052">
                        <c:v>24.04</c:v>
                      </c:pt>
                      <c:pt idx="1053">
                        <c:v>24.06</c:v>
                      </c:pt>
                      <c:pt idx="1054">
                        <c:v>24.08</c:v>
                      </c:pt>
                      <c:pt idx="1055">
                        <c:v>24.1</c:v>
                      </c:pt>
                      <c:pt idx="1056">
                        <c:v>24.12</c:v>
                      </c:pt>
                      <c:pt idx="1057">
                        <c:v>24.14</c:v>
                      </c:pt>
                      <c:pt idx="1058">
                        <c:v>24.16</c:v>
                      </c:pt>
                      <c:pt idx="1059">
                        <c:v>24.18</c:v>
                      </c:pt>
                      <c:pt idx="1060">
                        <c:v>24.2</c:v>
                      </c:pt>
                      <c:pt idx="1061">
                        <c:v>24.22</c:v>
                      </c:pt>
                      <c:pt idx="1062">
                        <c:v>24.24</c:v>
                      </c:pt>
                      <c:pt idx="1063">
                        <c:v>24.26</c:v>
                      </c:pt>
                      <c:pt idx="1064">
                        <c:v>24.28</c:v>
                      </c:pt>
                      <c:pt idx="1065">
                        <c:v>24.3</c:v>
                      </c:pt>
                      <c:pt idx="1066">
                        <c:v>24.32</c:v>
                      </c:pt>
                      <c:pt idx="1067">
                        <c:v>24.34</c:v>
                      </c:pt>
                      <c:pt idx="1068">
                        <c:v>24.36</c:v>
                      </c:pt>
                      <c:pt idx="1069">
                        <c:v>24.38</c:v>
                      </c:pt>
                      <c:pt idx="1070">
                        <c:v>24.4</c:v>
                      </c:pt>
                      <c:pt idx="1071">
                        <c:v>24.42</c:v>
                      </c:pt>
                      <c:pt idx="1072">
                        <c:v>24.44</c:v>
                      </c:pt>
                      <c:pt idx="1073">
                        <c:v>24.46</c:v>
                      </c:pt>
                      <c:pt idx="1074">
                        <c:v>24.48</c:v>
                      </c:pt>
                      <c:pt idx="1075">
                        <c:v>24.5</c:v>
                      </c:pt>
                      <c:pt idx="1076">
                        <c:v>24.52</c:v>
                      </c:pt>
                      <c:pt idx="1077">
                        <c:v>24.54</c:v>
                      </c:pt>
                      <c:pt idx="1078">
                        <c:v>24.56</c:v>
                      </c:pt>
                      <c:pt idx="1079">
                        <c:v>24.58</c:v>
                      </c:pt>
                      <c:pt idx="1080">
                        <c:v>24.6</c:v>
                      </c:pt>
                      <c:pt idx="1081">
                        <c:v>24.62</c:v>
                      </c:pt>
                      <c:pt idx="1082">
                        <c:v>24.64</c:v>
                      </c:pt>
                      <c:pt idx="1083">
                        <c:v>24.66</c:v>
                      </c:pt>
                      <c:pt idx="1084">
                        <c:v>24.68</c:v>
                      </c:pt>
                      <c:pt idx="1085">
                        <c:v>24.7</c:v>
                      </c:pt>
                      <c:pt idx="1086">
                        <c:v>24.72</c:v>
                      </c:pt>
                      <c:pt idx="1087">
                        <c:v>24.74</c:v>
                      </c:pt>
                      <c:pt idx="1088">
                        <c:v>24.76</c:v>
                      </c:pt>
                      <c:pt idx="1089">
                        <c:v>24.78</c:v>
                      </c:pt>
                      <c:pt idx="1090">
                        <c:v>24.8</c:v>
                      </c:pt>
                      <c:pt idx="1091">
                        <c:v>24.82</c:v>
                      </c:pt>
                      <c:pt idx="1092">
                        <c:v>24.84</c:v>
                      </c:pt>
                      <c:pt idx="1093">
                        <c:v>24.86</c:v>
                      </c:pt>
                      <c:pt idx="1094">
                        <c:v>24.88</c:v>
                      </c:pt>
                      <c:pt idx="1095">
                        <c:v>24.9</c:v>
                      </c:pt>
                      <c:pt idx="1096">
                        <c:v>24.92</c:v>
                      </c:pt>
                      <c:pt idx="1097">
                        <c:v>24.94</c:v>
                      </c:pt>
                      <c:pt idx="1098">
                        <c:v>24.96</c:v>
                      </c:pt>
                      <c:pt idx="1099">
                        <c:v>24.98</c:v>
                      </c:pt>
                      <c:pt idx="1100">
                        <c:v>25</c:v>
                      </c:pt>
                      <c:pt idx="1101">
                        <c:v>25.02</c:v>
                      </c:pt>
                      <c:pt idx="1102">
                        <c:v>25.04</c:v>
                      </c:pt>
                      <c:pt idx="1103">
                        <c:v>25.06</c:v>
                      </c:pt>
                      <c:pt idx="1104">
                        <c:v>25.08</c:v>
                      </c:pt>
                      <c:pt idx="1105">
                        <c:v>25.1</c:v>
                      </c:pt>
                      <c:pt idx="1106">
                        <c:v>25.12</c:v>
                      </c:pt>
                      <c:pt idx="1107">
                        <c:v>25.14</c:v>
                      </c:pt>
                      <c:pt idx="1108">
                        <c:v>25.16</c:v>
                      </c:pt>
                      <c:pt idx="1109">
                        <c:v>25.18</c:v>
                      </c:pt>
                      <c:pt idx="1110">
                        <c:v>25.2</c:v>
                      </c:pt>
                      <c:pt idx="1111">
                        <c:v>25.22</c:v>
                      </c:pt>
                      <c:pt idx="1112">
                        <c:v>25.24</c:v>
                      </c:pt>
                      <c:pt idx="1113">
                        <c:v>25.26</c:v>
                      </c:pt>
                      <c:pt idx="1114">
                        <c:v>25.28</c:v>
                      </c:pt>
                      <c:pt idx="1115">
                        <c:v>25.3</c:v>
                      </c:pt>
                      <c:pt idx="1116">
                        <c:v>25.32</c:v>
                      </c:pt>
                      <c:pt idx="1117">
                        <c:v>25.34</c:v>
                      </c:pt>
                      <c:pt idx="1118">
                        <c:v>25.36</c:v>
                      </c:pt>
                      <c:pt idx="1119">
                        <c:v>25.38</c:v>
                      </c:pt>
                      <c:pt idx="1120">
                        <c:v>25.4</c:v>
                      </c:pt>
                      <c:pt idx="1121">
                        <c:v>25.42</c:v>
                      </c:pt>
                      <c:pt idx="1122">
                        <c:v>25.44</c:v>
                      </c:pt>
                      <c:pt idx="1123">
                        <c:v>25.46</c:v>
                      </c:pt>
                      <c:pt idx="1124">
                        <c:v>25.48</c:v>
                      </c:pt>
                      <c:pt idx="1125">
                        <c:v>25.5</c:v>
                      </c:pt>
                      <c:pt idx="1126">
                        <c:v>25.52</c:v>
                      </c:pt>
                      <c:pt idx="1127">
                        <c:v>25.54</c:v>
                      </c:pt>
                      <c:pt idx="1128">
                        <c:v>25.56</c:v>
                      </c:pt>
                      <c:pt idx="1129">
                        <c:v>25.58</c:v>
                      </c:pt>
                      <c:pt idx="1130">
                        <c:v>25.6</c:v>
                      </c:pt>
                      <c:pt idx="1131">
                        <c:v>25.62</c:v>
                      </c:pt>
                      <c:pt idx="1132">
                        <c:v>25.64</c:v>
                      </c:pt>
                      <c:pt idx="1133">
                        <c:v>25.66</c:v>
                      </c:pt>
                      <c:pt idx="1134">
                        <c:v>25.68</c:v>
                      </c:pt>
                      <c:pt idx="1135">
                        <c:v>25.7</c:v>
                      </c:pt>
                      <c:pt idx="1136">
                        <c:v>25.72</c:v>
                      </c:pt>
                      <c:pt idx="1137">
                        <c:v>25.74</c:v>
                      </c:pt>
                      <c:pt idx="1138">
                        <c:v>25.76</c:v>
                      </c:pt>
                      <c:pt idx="1139">
                        <c:v>25.78</c:v>
                      </c:pt>
                      <c:pt idx="1140">
                        <c:v>25.8</c:v>
                      </c:pt>
                      <c:pt idx="1141">
                        <c:v>25.82</c:v>
                      </c:pt>
                      <c:pt idx="1142">
                        <c:v>25.84</c:v>
                      </c:pt>
                      <c:pt idx="1143">
                        <c:v>25.86</c:v>
                      </c:pt>
                      <c:pt idx="1144">
                        <c:v>25.88</c:v>
                      </c:pt>
                      <c:pt idx="1145">
                        <c:v>25.9</c:v>
                      </c:pt>
                      <c:pt idx="1146">
                        <c:v>25.92</c:v>
                      </c:pt>
                      <c:pt idx="1147">
                        <c:v>25.94</c:v>
                      </c:pt>
                      <c:pt idx="1148">
                        <c:v>25.96</c:v>
                      </c:pt>
                      <c:pt idx="1149">
                        <c:v>25.98</c:v>
                      </c:pt>
                      <c:pt idx="1150">
                        <c:v>26</c:v>
                      </c:pt>
                      <c:pt idx="1151">
                        <c:v>26.02</c:v>
                      </c:pt>
                      <c:pt idx="1152">
                        <c:v>26.04</c:v>
                      </c:pt>
                      <c:pt idx="1153">
                        <c:v>26.06</c:v>
                      </c:pt>
                      <c:pt idx="1154">
                        <c:v>26.08</c:v>
                      </c:pt>
                      <c:pt idx="1155">
                        <c:v>26.1</c:v>
                      </c:pt>
                      <c:pt idx="1156">
                        <c:v>26.12</c:v>
                      </c:pt>
                      <c:pt idx="1157">
                        <c:v>26.14</c:v>
                      </c:pt>
                      <c:pt idx="1158">
                        <c:v>26.16</c:v>
                      </c:pt>
                      <c:pt idx="1159">
                        <c:v>26.18</c:v>
                      </c:pt>
                      <c:pt idx="1160">
                        <c:v>26.2</c:v>
                      </c:pt>
                      <c:pt idx="1161">
                        <c:v>26.22</c:v>
                      </c:pt>
                      <c:pt idx="1162">
                        <c:v>26.24</c:v>
                      </c:pt>
                      <c:pt idx="1163">
                        <c:v>26.26</c:v>
                      </c:pt>
                      <c:pt idx="1164">
                        <c:v>26.28</c:v>
                      </c:pt>
                      <c:pt idx="1165">
                        <c:v>26.3</c:v>
                      </c:pt>
                      <c:pt idx="1166">
                        <c:v>26.32</c:v>
                      </c:pt>
                      <c:pt idx="1167">
                        <c:v>26.34</c:v>
                      </c:pt>
                      <c:pt idx="1168">
                        <c:v>26.36</c:v>
                      </c:pt>
                      <c:pt idx="1169">
                        <c:v>26.38</c:v>
                      </c:pt>
                      <c:pt idx="1170">
                        <c:v>26.4</c:v>
                      </c:pt>
                      <c:pt idx="1171">
                        <c:v>26.42</c:v>
                      </c:pt>
                      <c:pt idx="1172">
                        <c:v>26.44</c:v>
                      </c:pt>
                      <c:pt idx="1173">
                        <c:v>26.46</c:v>
                      </c:pt>
                      <c:pt idx="1174">
                        <c:v>26.48</c:v>
                      </c:pt>
                      <c:pt idx="1175">
                        <c:v>26.5</c:v>
                      </c:pt>
                      <c:pt idx="1176">
                        <c:v>26.52</c:v>
                      </c:pt>
                      <c:pt idx="1177">
                        <c:v>26.54</c:v>
                      </c:pt>
                      <c:pt idx="1178">
                        <c:v>26.56</c:v>
                      </c:pt>
                      <c:pt idx="1179">
                        <c:v>26.58</c:v>
                      </c:pt>
                      <c:pt idx="1180">
                        <c:v>26.6</c:v>
                      </c:pt>
                      <c:pt idx="1181">
                        <c:v>26.62</c:v>
                      </c:pt>
                      <c:pt idx="1182">
                        <c:v>26.64</c:v>
                      </c:pt>
                      <c:pt idx="1183">
                        <c:v>26.66</c:v>
                      </c:pt>
                      <c:pt idx="1184">
                        <c:v>26.68</c:v>
                      </c:pt>
                      <c:pt idx="1185">
                        <c:v>26.7</c:v>
                      </c:pt>
                      <c:pt idx="1186">
                        <c:v>26.72</c:v>
                      </c:pt>
                      <c:pt idx="1187">
                        <c:v>26.74</c:v>
                      </c:pt>
                      <c:pt idx="1188">
                        <c:v>26.76</c:v>
                      </c:pt>
                      <c:pt idx="1189">
                        <c:v>26.78</c:v>
                      </c:pt>
                      <c:pt idx="1190">
                        <c:v>26.8</c:v>
                      </c:pt>
                      <c:pt idx="1191">
                        <c:v>26.82</c:v>
                      </c:pt>
                      <c:pt idx="1192">
                        <c:v>26.84</c:v>
                      </c:pt>
                      <c:pt idx="1193">
                        <c:v>26.86</c:v>
                      </c:pt>
                      <c:pt idx="1194">
                        <c:v>26.88</c:v>
                      </c:pt>
                      <c:pt idx="1195">
                        <c:v>26.9</c:v>
                      </c:pt>
                      <c:pt idx="1196">
                        <c:v>26.92</c:v>
                      </c:pt>
                      <c:pt idx="1197">
                        <c:v>26.94</c:v>
                      </c:pt>
                      <c:pt idx="1198">
                        <c:v>26.96</c:v>
                      </c:pt>
                      <c:pt idx="1199">
                        <c:v>26.98</c:v>
                      </c:pt>
                      <c:pt idx="1200">
                        <c:v>27</c:v>
                      </c:pt>
                      <c:pt idx="1201">
                        <c:v>27.02</c:v>
                      </c:pt>
                      <c:pt idx="1202">
                        <c:v>27.04</c:v>
                      </c:pt>
                      <c:pt idx="1203">
                        <c:v>27.06</c:v>
                      </c:pt>
                      <c:pt idx="1204">
                        <c:v>27.08</c:v>
                      </c:pt>
                      <c:pt idx="1205">
                        <c:v>27.1</c:v>
                      </c:pt>
                      <c:pt idx="1206">
                        <c:v>27.12</c:v>
                      </c:pt>
                      <c:pt idx="1207">
                        <c:v>27.14</c:v>
                      </c:pt>
                      <c:pt idx="1208">
                        <c:v>27.16</c:v>
                      </c:pt>
                      <c:pt idx="1209">
                        <c:v>27.18</c:v>
                      </c:pt>
                      <c:pt idx="1210">
                        <c:v>27.2</c:v>
                      </c:pt>
                      <c:pt idx="1211">
                        <c:v>27.22</c:v>
                      </c:pt>
                      <c:pt idx="1212">
                        <c:v>27.24</c:v>
                      </c:pt>
                      <c:pt idx="1213">
                        <c:v>27.26</c:v>
                      </c:pt>
                      <c:pt idx="1214">
                        <c:v>27.28</c:v>
                      </c:pt>
                      <c:pt idx="1215">
                        <c:v>27.3</c:v>
                      </c:pt>
                      <c:pt idx="1216">
                        <c:v>27.32</c:v>
                      </c:pt>
                      <c:pt idx="1217">
                        <c:v>27.34</c:v>
                      </c:pt>
                      <c:pt idx="1218">
                        <c:v>27.36</c:v>
                      </c:pt>
                      <c:pt idx="1219">
                        <c:v>27.38</c:v>
                      </c:pt>
                      <c:pt idx="1220">
                        <c:v>27.4</c:v>
                      </c:pt>
                      <c:pt idx="1221">
                        <c:v>27.42</c:v>
                      </c:pt>
                      <c:pt idx="1222">
                        <c:v>27.44</c:v>
                      </c:pt>
                      <c:pt idx="1223">
                        <c:v>27.46</c:v>
                      </c:pt>
                      <c:pt idx="1224">
                        <c:v>27.48</c:v>
                      </c:pt>
                      <c:pt idx="1225">
                        <c:v>27.5</c:v>
                      </c:pt>
                      <c:pt idx="1226">
                        <c:v>27.52</c:v>
                      </c:pt>
                      <c:pt idx="1227">
                        <c:v>27.54</c:v>
                      </c:pt>
                      <c:pt idx="1228">
                        <c:v>27.56</c:v>
                      </c:pt>
                      <c:pt idx="1229">
                        <c:v>27.58</c:v>
                      </c:pt>
                      <c:pt idx="1230">
                        <c:v>27.6</c:v>
                      </c:pt>
                      <c:pt idx="1231">
                        <c:v>27.62</c:v>
                      </c:pt>
                      <c:pt idx="1232">
                        <c:v>27.64</c:v>
                      </c:pt>
                      <c:pt idx="1233">
                        <c:v>27.66</c:v>
                      </c:pt>
                      <c:pt idx="1234">
                        <c:v>27.68</c:v>
                      </c:pt>
                      <c:pt idx="1235">
                        <c:v>27.7</c:v>
                      </c:pt>
                      <c:pt idx="1236">
                        <c:v>27.72</c:v>
                      </c:pt>
                      <c:pt idx="1237">
                        <c:v>27.74</c:v>
                      </c:pt>
                      <c:pt idx="1238">
                        <c:v>27.76</c:v>
                      </c:pt>
                      <c:pt idx="1239">
                        <c:v>27.78</c:v>
                      </c:pt>
                      <c:pt idx="1240">
                        <c:v>27.8</c:v>
                      </c:pt>
                      <c:pt idx="1241">
                        <c:v>27.82</c:v>
                      </c:pt>
                      <c:pt idx="1242">
                        <c:v>27.84</c:v>
                      </c:pt>
                      <c:pt idx="1243">
                        <c:v>27.86</c:v>
                      </c:pt>
                      <c:pt idx="1244">
                        <c:v>27.88</c:v>
                      </c:pt>
                      <c:pt idx="1245">
                        <c:v>27.9</c:v>
                      </c:pt>
                      <c:pt idx="1246">
                        <c:v>27.92</c:v>
                      </c:pt>
                      <c:pt idx="1247">
                        <c:v>27.94</c:v>
                      </c:pt>
                      <c:pt idx="1248">
                        <c:v>27.96</c:v>
                      </c:pt>
                      <c:pt idx="1249">
                        <c:v>27.98</c:v>
                      </c:pt>
                      <c:pt idx="1250">
                        <c:v>28</c:v>
                      </c:pt>
                      <c:pt idx="1251">
                        <c:v>28.02</c:v>
                      </c:pt>
                      <c:pt idx="1252">
                        <c:v>28.04</c:v>
                      </c:pt>
                      <c:pt idx="1253">
                        <c:v>28.06</c:v>
                      </c:pt>
                      <c:pt idx="1254">
                        <c:v>28.08</c:v>
                      </c:pt>
                      <c:pt idx="1255">
                        <c:v>28.1</c:v>
                      </c:pt>
                      <c:pt idx="1256">
                        <c:v>28.12</c:v>
                      </c:pt>
                      <c:pt idx="1257">
                        <c:v>28.14</c:v>
                      </c:pt>
                      <c:pt idx="1258">
                        <c:v>28.16</c:v>
                      </c:pt>
                      <c:pt idx="1259">
                        <c:v>28.18</c:v>
                      </c:pt>
                      <c:pt idx="1260">
                        <c:v>28.2</c:v>
                      </c:pt>
                      <c:pt idx="1261">
                        <c:v>28.22</c:v>
                      </c:pt>
                      <c:pt idx="1262">
                        <c:v>28.24</c:v>
                      </c:pt>
                      <c:pt idx="1263">
                        <c:v>28.26</c:v>
                      </c:pt>
                      <c:pt idx="1264">
                        <c:v>28.28</c:v>
                      </c:pt>
                      <c:pt idx="1265">
                        <c:v>28.3</c:v>
                      </c:pt>
                      <c:pt idx="1266">
                        <c:v>28.32</c:v>
                      </c:pt>
                      <c:pt idx="1267">
                        <c:v>28.34</c:v>
                      </c:pt>
                      <c:pt idx="1268">
                        <c:v>28.36</c:v>
                      </c:pt>
                      <c:pt idx="1269">
                        <c:v>28.38</c:v>
                      </c:pt>
                      <c:pt idx="1270">
                        <c:v>28.4</c:v>
                      </c:pt>
                      <c:pt idx="1271">
                        <c:v>28.42</c:v>
                      </c:pt>
                      <c:pt idx="1272">
                        <c:v>28.44</c:v>
                      </c:pt>
                      <c:pt idx="1273">
                        <c:v>28.46</c:v>
                      </c:pt>
                      <c:pt idx="1274">
                        <c:v>28.48</c:v>
                      </c:pt>
                      <c:pt idx="1275">
                        <c:v>28.5</c:v>
                      </c:pt>
                      <c:pt idx="1276">
                        <c:v>28.52</c:v>
                      </c:pt>
                      <c:pt idx="1277">
                        <c:v>28.54</c:v>
                      </c:pt>
                      <c:pt idx="1278">
                        <c:v>28.56</c:v>
                      </c:pt>
                      <c:pt idx="1279">
                        <c:v>28.58</c:v>
                      </c:pt>
                      <c:pt idx="1280">
                        <c:v>28.6</c:v>
                      </c:pt>
                      <c:pt idx="1281">
                        <c:v>28.62</c:v>
                      </c:pt>
                      <c:pt idx="1282">
                        <c:v>28.64</c:v>
                      </c:pt>
                      <c:pt idx="1283">
                        <c:v>28.66</c:v>
                      </c:pt>
                      <c:pt idx="1284">
                        <c:v>28.68</c:v>
                      </c:pt>
                      <c:pt idx="1285">
                        <c:v>28.7</c:v>
                      </c:pt>
                      <c:pt idx="1286">
                        <c:v>28.72</c:v>
                      </c:pt>
                      <c:pt idx="1287">
                        <c:v>28.74</c:v>
                      </c:pt>
                      <c:pt idx="1288">
                        <c:v>28.76</c:v>
                      </c:pt>
                      <c:pt idx="1289">
                        <c:v>28.78</c:v>
                      </c:pt>
                      <c:pt idx="1290">
                        <c:v>28.8</c:v>
                      </c:pt>
                      <c:pt idx="1291">
                        <c:v>28.82</c:v>
                      </c:pt>
                      <c:pt idx="1292">
                        <c:v>28.84</c:v>
                      </c:pt>
                      <c:pt idx="1293">
                        <c:v>28.86</c:v>
                      </c:pt>
                      <c:pt idx="1294">
                        <c:v>28.88</c:v>
                      </c:pt>
                      <c:pt idx="1295">
                        <c:v>28.9</c:v>
                      </c:pt>
                      <c:pt idx="1296">
                        <c:v>28.92</c:v>
                      </c:pt>
                      <c:pt idx="1297">
                        <c:v>28.94</c:v>
                      </c:pt>
                      <c:pt idx="1298">
                        <c:v>28.96</c:v>
                      </c:pt>
                      <c:pt idx="1299">
                        <c:v>28.98</c:v>
                      </c:pt>
                      <c:pt idx="1300">
                        <c:v>29</c:v>
                      </c:pt>
                      <c:pt idx="1301">
                        <c:v>29.02</c:v>
                      </c:pt>
                      <c:pt idx="1302">
                        <c:v>29.04</c:v>
                      </c:pt>
                      <c:pt idx="1303">
                        <c:v>29.06</c:v>
                      </c:pt>
                      <c:pt idx="1304">
                        <c:v>29.08</c:v>
                      </c:pt>
                      <c:pt idx="1305">
                        <c:v>29.1</c:v>
                      </c:pt>
                      <c:pt idx="1306">
                        <c:v>29.12</c:v>
                      </c:pt>
                      <c:pt idx="1307">
                        <c:v>29.14</c:v>
                      </c:pt>
                      <c:pt idx="1308">
                        <c:v>29.16</c:v>
                      </c:pt>
                      <c:pt idx="1309">
                        <c:v>29.18</c:v>
                      </c:pt>
                      <c:pt idx="1310">
                        <c:v>29.2</c:v>
                      </c:pt>
                      <c:pt idx="1311">
                        <c:v>29.22</c:v>
                      </c:pt>
                      <c:pt idx="1312">
                        <c:v>29.24</c:v>
                      </c:pt>
                      <c:pt idx="1313">
                        <c:v>29.26</c:v>
                      </c:pt>
                      <c:pt idx="1314">
                        <c:v>29.28</c:v>
                      </c:pt>
                      <c:pt idx="1315">
                        <c:v>29.3</c:v>
                      </c:pt>
                      <c:pt idx="1316">
                        <c:v>29.32</c:v>
                      </c:pt>
                      <c:pt idx="1317">
                        <c:v>29.34</c:v>
                      </c:pt>
                      <c:pt idx="1318">
                        <c:v>29.36</c:v>
                      </c:pt>
                      <c:pt idx="1319">
                        <c:v>29.38</c:v>
                      </c:pt>
                      <c:pt idx="1320">
                        <c:v>29.4</c:v>
                      </c:pt>
                      <c:pt idx="1321">
                        <c:v>29.42</c:v>
                      </c:pt>
                      <c:pt idx="1322">
                        <c:v>29.44</c:v>
                      </c:pt>
                      <c:pt idx="1323">
                        <c:v>29.46</c:v>
                      </c:pt>
                      <c:pt idx="1324">
                        <c:v>29.48</c:v>
                      </c:pt>
                      <c:pt idx="1325">
                        <c:v>29.5</c:v>
                      </c:pt>
                      <c:pt idx="1326">
                        <c:v>29.52</c:v>
                      </c:pt>
                      <c:pt idx="1327">
                        <c:v>29.54</c:v>
                      </c:pt>
                      <c:pt idx="1328">
                        <c:v>29.56</c:v>
                      </c:pt>
                      <c:pt idx="1329">
                        <c:v>29.58</c:v>
                      </c:pt>
                      <c:pt idx="1330">
                        <c:v>29.6</c:v>
                      </c:pt>
                      <c:pt idx="1331">
                        <c:v>29.62</c:v>
                      </c:pt>
                      <c:pt idx="1332">
                        <c:v>29.64</c:v>
                      </c:pt>
                      <c:pt idx="1333">
                        <c:v>29.66</c:v>
                      </c:pt>
                      <c:pt idx="1334">
                        <c:v>29.68</c:v>
                      </c:pt>
                      <c:pt idx="1335">
                        <c:v>29.7</c:v>
                      </c:pt>
                      <c:pt idx="1336">
                        <c:v>29.72</c:v>
                      </c:pt>
                      <c:pt idx="1337">
                        <c:v>29.74</c:v>
                      </c:pt>
                      <c:pt idx="1338">
                        <c:v>29.76</c:v>
                      </c:pt>
                      <c:pt idx="1339">
                        <c:v>29.78</c:v>
                      </c:pt>
                      <c:pt idx="1340">
                        <c:v>29.8</c:v>
                      </c:pt>
                      <c:pt idx="1341">
                        <c:v>29.82</c:v>
                      </c:pt>
                      <c:pt idx="1342">
                        <c:v>29.84</c:v>
                      </c:pt>
                      <c:pt idx="1343">
                        <c:v>29.86</c:v>
                      </c:pt>
                      <c:pt idx="1344">
                        <c:v>29.88</c:v>
                      </c:pt>
                      <c:pt idx="1345">
                        <c:v>29.9</c:v>
                      </c:pt>
                      <c:pt idx="1346">
                        <c:v>29.92</c:v>
                      </c:pt>
                      <c:pt idx="1347">
                        <c:v>29.94</c:v>
                      </c:pt>
                      <c:pt idx="1348">
                        <c:v>29.96</c:v>
                      </c:pt>
                      <c:pt idx="1349">
                        <c:v>29.98</c:v>
                      </c:pt>
                      <c:pt idx="1350">
                        <c:v>30</c:v>
                      </c:pt>
                    </c:numCache>
                  </c:numRef>
                </c15:cat>
              </c15:filteredCategoryTitle>
            </c:ext>
            <c:ext xmlns:c16="http://schemas.microsoft.com/office/drawing/2014/chart" uri="{C3380CC4-5D6E-409C-BE32-E72D297353CC}">
              <c16:uniqueId val="{00000000-2952-4FE5-8484-9E4A1E043728}"/>
            </c:ext>
          </c:extLst>
        </c:ser>
        <c:dLbls>
          <c:showLegendKey val="0"/>
          <c:showVal val="0"/>
          <c:showCatName val="0"/>
          <c:showSerName val="0"/>
          <c:showPercent val="0"/>
          <c:showBubbleSize val="0"/>
        </c:dLbls>
        <c:axId val="433262672"/>
        <c:axId val="433264632"/>
        <c:extLst/>
      </c:areaChart>
      <c:catAx>
        <c:axId val="43326267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800" b="1" dirty="0">
                    <a:solidFill>
                      <a:schemeClr val="tx1"/>
                    </a:solidFill>
                  </a:rPr>
                  <a:t>Gross hourly</a:t>
                </a:r>
                <a:r>
                  <a:rPr lang="en-GB" sz="1800" b="1" baseline="0" dirty="0">
                    <a:solidFill>
                      <a:schemeClr val="tx1"/>
                    </a:solidFill>
                  </a:rPr>
                  <a:t> earnings, £</a:t>
                </a:r>
                <a:endParaRPr lang="en-GB" sz="1800" b="1" dirty="0">
                  <a:solidFill>
                    <a:schemeClr val="tx1"/>
                  </a:solidFill>
                </a:endParaRPr>
              </a:p>
            </c:rich>
          </c:tx>
          <c:layout>
            <c:manualLayout>
              <c:xMode val="edge"/>
              <c:yMode val="edge"/>
              <c:x val="0.40483891560805035"/>
              <c:y val="0.83373883538840243"/>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quot;£&quot;#,##0.00" sourceLinked="1"/>
        <c:majorTickMark val="out"/>
        <c:minorTickMark val="none"/>
        <c:tickLblPos val="low"/>
        <c:spPr>
          <a:noFill/>
          <a:ln w="3175" cap="flat" cmpd="dbl" algn="ctr">
            <a:noFill/>
            <a:round/>
          </a:ln>
          <a:effectLst/>
        </c:spPr>
        <c:txPr>
          <a:bodyPr rot="-228000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crossAx val="433264632"/>
        <c:crossesAt val="0"/>
        <c:auto val="0"/>
        <c:lblAlgn val="ctr"/>
        <c:lblOffset val="100"/>
        <c:tickLblSkip val="100"/>
        <c:noMultiLvlLbl val="0"/>
      </c:catAx>
      <c:valAx>
        <c:axId val="433264632"/>
        <c:scaling>
          <c:orientation val="minMax"/>
          <c:max val="15"/>
          <c:min val="0"/>
        </c:scaling>
        <c:delete val="0"/>
        <c:axPos val="l"/>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b="1" dirty="0">
                    <a:solidFill>
                      <a:schemeClr val="tx1"/>
                    </a:solidFill>
                  </a:rPr>
                  <a:t>% Jobs</a:t>
                </a:r>
              </a:p>
            </c:rich>
          </c:tx>
          <c:layout>
            <c:manualLayout>
              <c:xMode val="edge"/>
              <c:yMode val="edge"/>
              <c:x val="2.4747477871086568E-2"/>
              <c:y val="0.12767157510951402"/>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t" anchorCtr="1"/>
          <a:lstStyle/>
          <a:p>
            <a:pPr>
              <a:defRPr sz="1400" b="1" i="0" u="none" strike="noStrike" kern="1200" baseline="0">
                <a:solidFill>
                  <a:schemeClr val="tx1"/>
                </a:solidFill>
                <a:latin typeface="+mn-lt"/>
                <a:ea typeface="+mn-ea"/>
                <a:cs typeface="+mn-cs"/>
              </a:defRPr>
            </a:pPr>
            <a:endParaRPr lang="en-US"/>
          </a:p>
        </c:txPr>
        <c:crossAx val="433262672"/>
        <c:crosses val="autoZero"/>
        <c:crossBetween val="midCat"/>
        <c:majorUnit val="3"/>
      </c:valAx>
      <c:spPr>
        <a:noFill/>
        <a:ln w="25400">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120895030111687E-2"/>
          <c:y val="0.19146151940679457"/>
          <c:w val="0.88895501354792683"/>
          <c:h val="0.54142910506215469"/>
        </c:manualLayout>
      </c:layout>
      <c:areaChart>
        <c:grouping val="standard"/>
        <c:varyColors val="0"/>
        <c:dLbls>
          <c:showLegendKey val="0"/>
          <c:showVal val="0"/>
          <c:showCatName val="0"/>
          <c:showSerName val="0"/>
          <c:showPercent val="0"/>
          <c:showBubbleSize val="0"/>
        </c:dLbls>
        <c:axId val="422299992"/>
        <c:axId val="422301560"/>
        <c:extLst/>
      </c:areaChart>
      <c:catAx>
        <c:axId val="422299992"/>
        <c:scaling>
          <c:orientation val="minMax"/>
        </c:scaling>
        <c:delete val="1"/>
        <c:axPos val="b"/>
        <c:numFmt formatCode="&quot;£&quot;#,##0.00" sourceLinked="1"/>
        <c:majorTickMark val="out"/>
        <c:minorTickMark val="none"/>
        <c:tickLblPos val="low"/>
        <c:crossAx val="422301560"/>
        <c:crossesAt val="0"/>
        <c:auto val="0"/>
        <c:lblAlgn val="ctr"/>
        <c:lblOffset val="100"/>
        <c:tickLblSkip val="100"/>
        <c:noMultiLvlLbl val="0"/>
      </c:catAx>
      <c:valAx>
        <c:axId val="422301560"/>
        <c:scaling>
          <c:orientation val="minMax"/>
          <c:max val="15"/>
          <c:min val="0"/>
        </c:scaling>
        <c:delete val="1"/>
        <c:axPos val="l"/>
        <c:numFmt formatCode="0" sourceLinked="0"/>
        <c:majorTickMark val="out"/>
        <c:minorTickMark val="none"/>
        <c:tickLblPos val="nextTo"/>
        <c:crossAx val="422299992"/>
        <c:crosses val="autoZero"/>
        <c:crossBetween val="midCat"/>
        <c:majorUnit val="3"/>
      </c:valAx>
      <c:spPr>
        <a:noFill/>
        <a:ln w="25400">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120895030111687E-2"/>
          <c:y val="0.19146151940679457"/>
          <c:w val="0.88895501354792683"/>
          <c:h val="0.54142910506215469"/>
        </c:manualLayout>
      </c:layout>
      <c:areaChart>
        <c:grouping val="standard"/>
        <c:varyColors val="0"/>
        <c:ser>
          <c:idx val="0"/>
          <c:order val="0"/>
          <c:spPr>
            <a:solidFill>
              <a:schemeClr val="accent6">
                <a:lumMod val="75000"/>
              </a:schemeClr>
            </a:solidFill>
            <a:ln w="25400">
              <a:noFill/>
            </a:ln>
            <a:effectLst/>
          </c:spPr>
          <c:val>
            <c:numRef>
              <c:f>Sheet1!$B$2:$B$1352</c:f>
              <c:numCache>
                <c:formatCode>General</c:formatCode>
                <c:ptCount val="1351"/>
                <c:pt idx="8">
                  <c:v>0.1</c:v>
                </c:pt>
                <c:pt idx="9">
                  <c:v>0.1</c:v>
                </c:pt>
                <c:pt idx="10">
                  <c:v>0.1</c:v>
                </c:pt>
                <c:pt idx="12">
                  <c:v>0.1</c:v>
                </c:pt>
                <c:pt idx="15">
                  <c:v>0.1</c:v>
                </c:pt>
                <c:pt idx="16">
                  <c:v>0.1</c:v>
                </c:pt>
                <c:pt idx="17">
                  <c:v>0.2</c:v>
                </c:pt>
                <c:pt idx="18">
                  <c:v>0.2</c:v>
                </c:pt>
                <c:pt idx="19">
                  <c:v>0.2</c:v>
                </c:pt>
                <c:pt idx="20">
                  <c:v>0.2</c:v>
                </c:pt>
                <c:pt idx="21">
                  <c:v>0.2</c:v>
                </c:pt>
                <c:pt idx="22">
                  <c:v>0.2</c:v>
                </c:pt>
                <c:pt idx="23">
                  <c:v>0.2</c:v>
                </c:pt>
                <c:pt idx="24">
                  <c:v>0.2</c:v>
                </c:pt>
                <c:pt idx="25">
                  <c:v>0.2</c:v>
                </c:pt>
                <c:pt idx="26">
                  <c:v>0.2</c:v>
                </c:pt>
                <c:pt idx="27">
                  <c:v>0.1</c:v>
                </c:pt>
                <c:pt idx="28">
                  <c:v>0.1</c:v>
                </c:pt>
                <c:pt idx="29">
                  <c:v>0.1</c:v>
                </c:pt>
                <c:pt idx="30">
                  <c:v>0.1</c:v>
                </c:pt>
                <c:pt idx="31">
                  <c:v>0.1</c:v>
                </c:pt>
                <c:pt idx="80">
                  <c:v>0.1</c:v>
                </c:pt>
                <c:pt idx="81">
                  <c:v>0.1</c:v>
                </c:pt>
                <c:pt idx="82">
                  <c:v>0.1</c:v>
                </c:pt>
                <c:pt idx="84">
                  <c:v>0.1</c:v>
                </c:pt>
                <c:pt idx="85">
                  <c:v>0.2</c:v>
                </c:pt>
                <c:pt idx="86">
                  <c:v>0.2</c:v>
                </c:pt>
                <c:pt idx="87">
                  <c:v>0.3</c:v>
                </c:pt>
                <c:pt idx="88">
                  <c:v>0.3</c:v>
                </c:pt>
                <c:pt idx="89">
                  <c:v>0.3</c:v>
                </c:pt>
                <c:pt idx="90">
                  <c:v>0.3</c:v>
                </c:pt>
                <c:pt idx="91">
                  <c:v>0.4</c:v>
                </c:pt>
                <c:pt idx="92">
                  <c:v>0.4</c:v>
                </c:pt>
                <c:pt idx="93">
                  <c:v>0.4</c:v>
                </c:pt>
                <c:pt idx="94">
                  <c:v>0.4</c:v>
                </c:pt>
                <c:pt idx="95">
                  <c:v>0.4</c:v>
                </c:pt>
                <c:pt idx="96">
                  <c:v>0.5</c:v>
                </c:pt>
                <c:pt idx="97">
                  <c:v>0.4</c:v>
                </c:pt>
                <c:pt idx="98">
                  <c:v>0.5</c:v>
                </c:pt>
                <c:pt idx="99">
                  <c:v>0.6</c:v>
                </c:pt>
                <c:pt idx="100">
                  <c:v>0.6</c:v>
                </c:pt>
                <c:pt idx="101">
                  <c:v>0.7</c:v>
                </c:pt>
                <c:pt idx="102">
                  <c:v>0.7</c:v>
                </c:pt>
                <c:pt idx="103">
                  <c:v>0.7</c:v>
                </c:pt>
                <c:pt idx="104">
                  <c:v>0.7</c:v>
                </c:pt>
                <c:pt idx="105">
                  <c:v>0.6</c:v>
                </c:pt>
                <c:pt idx="106">
                  <c:v>0.6</c:v>
                </c:pt>
                <c:pt idx="107">
                  <c:v>0.5</c:v>
                </c:pt>
                <c:pt idx="108">
                  <c:v>0.5</c:v>
                </c:pt>
                <c:pt idx="109">
                  <c:v>0.5</c:v>
                </c:pt>
                <c:pt idx="110">
                  <c:v>0.5</c:v>
                </c:pt>
                <c:pt idx="111">
                  <c:v>0.4</c:v>
                </c:pt>
                <c:pt idx="112">
                  <c:v>0.4</c:v>
                </c:pt>
                <c:pt idx="113">
                  <c:v>0.4</c:v>
                </c:pt>
                <c:pt idx="114">
                  <c:v>0.4</c:v>
                </c:pt>
                <c:pt idx="115">
                  <c:v>0.4</c:v>
                </c:pt>
                <c:pt idx="116">
                  <c:v>0.4</c:v>
                </c:pt>
                <c:pt idx="117">
                  <c:v>0.4</c:v>
                </c:pt>
                <c:pt idx="118">
                  <c:v>0.4</c:v>
                </c:pt>
                <c:pt idx="119">
                  <c:v>0.2</c:v>
                </c:pt>
                <c:pt idx="120">
                  <c:v>0.2</c:v>
                </c:pt>
                <c:pt idx="121">
                  <c:v>0.2</c:v>
                </c:pt>
                <c:pt idx="122">
                  <c:v>0.1</c:v>
                </c:pt>
                <c:pt idx="123">
                  <c:v>0.1</c:v>
                </c:pt>
                <c:pt idx="124">
                  <c:v>0.1</c:v>
                </c:pt>
                <c:pt idx="125">
                  <c:v>0.1</c:v>
                </c:pt>
                <c:pt idx="126">
                  <c:v>0.1</c:v>
                </c:pt>
                <c:pt idx="127">
                  <c:v>0.1</c:v>
                </c:pt>
                <c:pt idx="128">
                  <c:v>0.1</c:v>
                </c:pt>
                <c:pt idx="129">
                  <c:v>0.1</c:v>
                </c:pt>
                <c:pt idx="130">
                  <c:v>0.1</c:v>
                </c:pt>
                <c:pt idx="131">
                  <c:v>0.2</c:v>
                </c:pt>
                <c:pt idx="132">
                  <c:v>0.2</c:v>
                </c:pt>
                <c:pt idx="133">
                  <c:v>0.2</c:v>
                </c:pt>
                <c:pt idx="134">
                  <c:v>0.2</c:v>
                </c:pt>
                <c:pt idx="135">
                  <c:v>0.2</c:v>
                </c:pt>
                <c:pt idx="136">
                  <c:v>0.2</c:v>
                </c:pt>
                <c:pt idx="137">
                  <c:v>0.2</c:v>
                </c:pt>
                <c:pt idx="138">
                  <c:v>0.2</c:v>
                </c:pt>
                <c:pt idx="139">
                  <c:v>0.3</c:v>
                </c:pt>
                <c:pt idx="140">
                  <c:v>0.3</c:v>
                </c:pt>
                <c:pt idx="141">
                  <c:v>0.3</c:v>
                </c:pt>
                <c:pt idx="142">
                  <c:v>0.3</c:v>
                </c:pt>
                <c:pt idx="143">
                  <c:v>0.3</c:v>
                </c:pt>
                <c:pt idx="144">
                  <c:v>0.3</c:v>
                </c:pt>
                <c:pt idx="145">
                  <c:v>0.4</c:v>
                </c:pt>
                <c:pt idx="146">
                  <c:v>0.4</c:v>
                </c:pt>
                <c:pt idx="147">
                  <c:v>0.4</c:v>
                </c:pt>
                <c:pt idx="148">
                  <c:v>0.5</c:v>
                </c:pt>
                <c:pt idx="149">
                  <c:v>0.6</c:v>
                </c:pt>
                <c:pt idx="150">
                  <c:v>0.6</c:v>
                </c:pt>
                <c:pt idx="151">
                  <c:v>0.6</c:v>
                </c:pt>
                <c:pt idx="152">
                  <c:v>0.6</c:v>
                </c:pt>
                <c:pt idx="153">
                  <c:v>0.7</c:v>
                </c:pt>
                <c:pt idx="154">
                  <c:v>0.7</c:v>
                </c:pt>
                <c:pt idx="155">
                  <c:v>0.7</c:v>
                </c:pt>
                <c:pt idx="156">
                  <c:v>0.7</c:v>
                </c:pt>
                <c:pt idx="157">
                  <c:v>0.7</c:v>
                </c:pt>
                <c:pt idx="158">
                  <c:v>0.8</c:v>
                </c:pt>
                <c:pt idx="159">
                  <c:v>0.8</c:v>
                </c:pt>
                <c:pt idx="160">
                  <c:v>0.8</c:v>
                </c:pt>
                <c:pt idx="161">
                  <c:v>0.9</c:v>
                </c:pt>
                <c:pt idx="162">
                  <c:v>0.8</c:v>
                </c:pt>
                <c:pt idx="163">
                  <c:v>0.9</c:v>
                </c:pt>
                <c:pt idx="164">
                  <c:v>0.9</c:v>
                </c:pt>
                <c:pt idx="165">
                  <c:v>0.8</c:v>
                </c:pt>
                <c:pt idx="166">
                  <c:v>0.9</c:v>
                </c:pt>
                <c:pt idx="167">
                  <c:v>0.9</c:v>
                </c:pt>
                <c:pt idx="168">
                  <c:v>0.9</c:v>
                </c:pt>
                <c:pt idx="169">
                  <c:v>1.7</c:v>
                </c:pt>
                <c:pt idx="170">
                  <c:v>1.9</c:v>
                </c:pt>
                <c:pt idx="171">
                  <c:v>2.1</c:v>
                </c:pt>
                <c:pt idx="172">
                  <c:v>2.1</c:v>
                </c:pt>
                <c:pt idx="173">
                  <c:v>2.2000000000000002</c:v>
                </c:pt>
                <c:pt idx="174">
                  <c:v>2.2999999999999998</c:v>
                </c:pt>
                <c:pt idx="175">
                  <c:v>2.2000000000000002</c:v>
                </c:pt>
                <c:pt idx="176">
                  <c:v>2.2000000000000002</c:v>
                </c:pt>
                <c:pt idx="177">
                  <c:v>2.2000000000000002</c:v>
                </c:pt>
                <c:pt idx="178">
                  <c:v>2.2999999999999998</c:v>
                </c:pt>
                <c:pt idx="179">
                  <c:v>2.2999999999999998</c:v>
                </c:pt>
                <c:pt idx="180">
                  <c:v>2.4</c:v>
                </c:pt>
                <c:pt idx="181">
                  <c:v>2.4</c:v>
                </c:pt>
                <c:pt idx="182">
                  <c:v>2.5</c:v>
                </c:pt>
                <c:pt idx="183">
                  <c:v>2.5</c:v>
                </c:pt>
                <c:pt idx="184">
                  <c:v>2.6</c:v>
                </c:pt>
                <c:pt idx="185">
                  <c:v>2.6</c:v>
                </c:pt>
                <c:pt idx="186">
                  <c:v>2.6</c:v>
                </c:pt>
                <c:pt idx="187">
                  <c:v>2.6</c:v>
                </c:pt>
                <c:pt idx="188">
                  <c:v>2.6</c:v>
                </c:pt>
                <c:pt idx="189">
                  <c:v>2.2000000000000002</c:v>
                </c:pt>
                <c:pt idx="190">
                  <c:v>2.1</c:v>
                </c:pt>
                <c:pt idx="191">
                  <c:v>2</c:v>
                </c:pt>
                <c:pt idx="192">
                  <c:v>2.1</c:v>
                </c:pt>
                <c:pt idx="193">
                  <c:v>2</c:v>
                </c:pt>
                <c:pt idx="194">
                  <c:v>1.9</c:v>
                </c:pt>
                <c:pt idx="195">
                  <c:v>1.9</c:v>
                </c:pt>
                <c:pt idx="196">
                  <c:v>2</c:v>
                </c:pt>
                <c:pt idx="197">
                  <c:v>2</c:v>
                </c:pt>
                <c:pt idx="198">
                  <c:v>1.9</c:v>
                </c:pt>
                <c:pt idx="199">
                  <c:v>1.9</c:v>
                </c:pt>
                <c:pt idx="200">
                  <c:v>1.9</c:v>
                </c:pt>
                <c:pt idx="201">
                  <c:v>2</c:v>
                </c:pt>
                <c:pt idx="202">
                  <c:v>2</c:v>
                </c:pt>
                <c:pt idx="203">
                  <c:v>2</c:v>
                </c:pt>
                <c:pt idx="204">
                  <c:v>2</c:v>
                </c:pt>
                <c:pt idx="205">
                  <c:v>1.9</c:v>
                </c:pt>
                <c:pt idx="206">
                  <c:v>2</c:v>
                </c:pt>
                <c:pt idx="207">
                  <c:v>2</c:v>
                </c:pt>
                <c:pt idx="208">
                  <c:v>2</c:v>
                </c:pt>
                <c:pt idx="209">
                  <c:v>1.5</c:v>
                </c:pt>
                <c:pt idx="210">
                  <c:v>1.5</c:v>
                </c:pt>
                <c:pt idx="211">
                  <c:v>1.4</c:v>
                </c:pt>
                <c:pt idx="212">
                  <c:v>1.4</c:v>
                </c:pt>
                <c:pt idx="213">
                  <c:v>1.3</c:v>
                </c:pt>
                <c:pt idx="214">
                  <c:v>1.4</c:v>
                </c:pt>
                <c:pt idx="215">
                  <c:v>1.4</c:v>
                </c:pt>
                <c:pt idx="216">
                  <c:v>1.3</c:v>
                </c:pt>
                <c:pt idx="217">
                  <c:v>1.3</c:v>
                </c:pt>
                <c:pt idx="218">
                  <c:v>1.3</c:v>
                </c:pt>
                <c:pt idx="219">
                  <c:v>1.3</c:v>
                </c:pt>
                <c:pt idx="220">
                  <c:v>1.3</c:v>
                </c:pt>
                <c:pt idx="221">
                  <c:v>1.1000000000000001</c:v>
                </c:pt>
                <c:pt idx="222">
                  <c:v>1</c:v>
                </c:pt>
                <c:pt idx="223">
                  <c:v>1.1000000000000001</c:v>
                </c:pt>
                <c:pt idx="224">
                  <c:v>1.1000000000000001</c:v>
                </c:pt>
                <c:pt idx="225">
                  <c:v>1.1000000000000001</c:v>
                </c:pt>
                <c:pt idx="226">
                  <c:v>1.1000000000000001</c:v>
                </c:pt>
                <c:pt idx="227">
                  <c:v>1</c:v>
                </c:pt>
                <c:pt idx="228">
                  <c:v>1</c:v>
                </c:pt>
                <c:pt idx="229">
                  <c:v>1</c:v>
                </c:pt>
                <c:pt idx="230">
                  <c:v>1</c:v>
                </c:pt>
                <c:pt idx="231">
                  <c:v>1</c:v>
                </c:pt>
                <c:pt idx="232">
                  <c:v>1</c:v>
                </c:pt>
                <c:pt idx="233">
                  <c:v>0.9</c:v>
                </c:pt>
                <c:pt idx="234">
                  <c:v>0.9</c:v>
                </c:pt>
                <c:pt idx="235">
                  <c:v>1</c:v>
                </c:pt>
                <c:pt idx="236">
                  <c:v>0.9</c:v>
                </c:pt>
                <c:pt idx="237">
                  <c:v>1</c:v>
                </c:pt>
                <c:pt idx="238">
                  <c:v>1</c:v>
                </c:pt>
                <c:pt idx="239">
                  <c:v>0.9</c:v>
                </c:pt>
                <c:pt idx="240">
                  <c:v>1</c:v>
                </c:pt>
                <c:pt idx="241">
                  <c:v>1.2</c:v>
                </c:pt>
                <c:pt idx="242">
                  <c:v>1.1000000000000001</c:v>
                </c:pt>
                <c:pt idx="243">
                  <c:v>1.1000000000000001</c:v>
                </c:pt>
                <c:pt idx="244">
                  <c:v>1.1000000000000001</c:v>
                </c:pt>
                <c:pt idx="245">
                  <c:v>1.1000000000000001</c:v>
                </c:pt>
                <c:pt idx="246">
                  <c:v>1.1000000000000001</c:v>
                </c:pt>
                <c:pt idx="247">
                  <c:v>1</c:v>
                </c:pt>
                <c:pt idx="248">
                  <c:v>1</c:v>
                </c:pt>
                <c:pt idx="249">
                  <c:v>0.9</c:v>
                </c:pt>
                <c:pt idx="250">
                  <c:v>1</c:v>
                </c:pt>
                <c:pt idx="251">
                  <c:v>1.1000000000000001</c:v>
                </c:pt>
                <c:pt idx="252">
                  <c:v>1.1000000000000001</c:v>
                </c:pt>
                <c:pt idx="253">
                  <c:v>1.1000000000000001</c:v>
                </c:pt>
                <c:pt idx="254">
                  <c:v>1</c:v>
                </c:pt>
                <c:pt idx="255">
                  <c:v>1.1000000000000001</c:v>
                </c:pt>
                <c:pt idx="256">
                  <c:v>1.2</c:v>
                </c:pt>
                <c:pt idx="257">
                  <c:v>1.2</c:v>
                </c:pt>
                <c:pt idx="258">
                  <c:v>1.2</c:v>
                </c:pt>
                <c:pt idx="259">
                  <c:v>1.2</c:v>
                </c:pt>
                <c:pt idx="260">
                  <c:v>1.2</c:v>
                </c:pt>
                <c:pt idx="261">
                  <c:v>1</c:v>
                </c:pt>
                <c:pt idx="262">
                  <c:v>1.1000000000000001</c:v>
                </c:pt>
                <c:pt idx="263">
                  <c:v>1.1000000000000001</c:v>
                </c:pt>
                <c:pt idx="264">
                  <c:v>1.1000000000000001</c:v>
                </c:pt>
                <c:pt idx="265">
                  <c:v>1</c:v>
                </c:pt>
                <c:pt idx="266">
                  <c:v>1</c:v>
                </c:pt>
                <c:pt idx="267">
                  <c:v>1</c:v>
                </c:pt>
                <c:pt idx="268">
                  <c:v>1</c:v>
                </c:pt>
                <c:pt idx="269">
                  <c:v>1</c:v>
                </c:pt>
                <c:pt idx="270">
                  <c:v>1</c:v>
                </c:pt>
                <c:pt idx="271">
                  <c:v>1</c:v>
                </c:pt>
                <c:pt idx="272">
                  <c:v>0.9</c:v>
                </c:pt>
                <c:pt idx="273">
                  <c:v>0.9</c:v>
                </c:pt>
                <c:pt idx="274">
                  <c:v>0.9</c:v>
                </c:pt>
                <c:pt idx="275">
                  <c:v>0.8</c:v>
                </c:pt>
                <c:pt idx="276">
                  <c:v>0.9</c:v>
                </c:pt>
                <c:pt idx="277">
                  <c:v>1</c:v>
                </c:pt>
                <c:pt idx="278">
                  <c:v>1</c:v>
                </c:pt>
                <c:pt idx="279">
                  <c:v>1</c:v>
                </c:pt>
                <c:pt idx="280">
                  <c:v>1</c:v>
                </c:pt>
                <c:pt idx="281">
                  <c:v>1.1000000000000001</c:v>
                </c:pt>
                <c:pt idx="282">
                  <c:v>1</c:v>
                </c:pt>
                <c:pt idx="283">
                  <c:v>1</c:v>
                </c:pt>
                <c:pt idx="284">
                  <c:v>1</c:v>
                </c:pt>
                <c:pt idx="285">
                  <c:v>1</c:v>
                </c:pt>
                <c:pt idx="286">
                  <c:v>1</c:v>
                </c:pt>
                <c:pt idx="287">
                  <c:v>1</c:v>
                </c:pt>
                <c:pt idx="288">
                  <c:v>1</c:v>
                </c:pt>
                <c:pt idx="289">
                  <c:v>1</c:v>
                </c:pt>
                <c:pt idx="290">
                  <c:v>1</c:v>
                </c:pt>
                <c:pt idx="291">
                  <c:v>1</c:v>
                </c:pt>
                <c:pt idx="292">
                  <c:v>1</c:v>
                </c:pt>
                <c:pt idx="293">
                  <c:v>1</c:v>
                </c:pt>
                <c:pt idx="294">
                  <c:v>0.9</c:v>
                </c:pt>
                <c:pt idx="295">
                  <c:v>1</c:v>
                </c:pt>
                <c:pt idx="296">
                  <c:v>0.9</c:v>
                </c:pt>
                <c:pt idx="297">
                  <c:v>0.8</c:v>
                </c:pt>
                <c:pt idx="298">
                  <c:v>0.7</c:v>
                </c:pt>
                <c:pt idx="299">
                  <c:v>0.8</c:v>
                </c:pt>
                <c:pt idx="300">
                  <c:v>0.8</c:v>
                </c:pt>
                <c:pt idx="301">
                  <c:v>0.7</c:v>
                </c:pt>
                <c:pt idx="302">
                  <c:v>0.7</c:v>
                </c:pt>
                <c:pt idx="303">
                  <c:v>0.7</c:v>
                </c:pt>
                <c:pt idx="304">
                  <c:v>0.8</c:v>
                </c:pt>
                <c:pt idx="305">
                  <c:v>0.8</c:v>
                </c:pt>
                <c:pt idx="306">
                  <c:v>0.7</c:v>
                </c:pt>
                <c:pt idx="307">
                  <c:v>0.7</c:v>
                </c:pt>
                <c:pt idx="308">
                  <c:v>0.7</c:v>
                </c:pt>
                <c:pt idx="309">
                  <c:v>0.7</c:v>
                </c:pt>
                <c:pt idx="310">
                  <c:v>0.7</c:v>
                </c:pt>
                <c:pt idx="311">
                  <c:v>0.7</c:v>
                </c:pt>
                <c:pt idx="312">
                  <c:v>0.6</c:v>
                </c:pt>
                <c:pt idx="313">
                  <c:v>0.6</c:v>
                </c:pt>
                <c:pt idx="314">
                  <c:v>0.6</c:v>
                </c:pt>
                <c:pt idx="315">
                  <c:v>0.6</c:v>
                </c:pt>
                <c:pt idx="316">
                  <c:v>0.6</c:v>
                </c:pt>
                <c:pt idx="317">
                  <c:v>0.6</c:v>
                </c:pt>
                <c:pt idx="318">
                  <c:v>0.6</c:v>
                </c:pt>
                <c:pt idx="319">
                  <c:v>0.5</c:v>
                </c:pt>
                <c:pt idx="320">
                  <c:v>0.5</c:v>
                </c:pt>
                <c:pt idx="321">
                  <c:v>0.6</c:v>
                </c:pt>
                <c:pt idx="322">
                  <c:v>0.5</c:v>
                </c:pt>
                <c:pt idx="323">
                  <c:v>0.5</c:v>
                </c:pt>
                <c:pt idx="324">
                  <c:v>0.4</c:v>
                </c:pt>
                <c:pt idx="325">
                  <c:v>0.4</c:v>
                </c:pt>
                <c:pt idx="326">
                  <c:v>0.4</c:v>
                </c:pt>
                <c:pt idx="327">
                  <c:v>0.4</c:v>
                </c:pt>
                <c:pt idx="328">
                  <c:v>0.5</c:v>
                </c:pt>
                <c:pt idx="329">
                  <c:v>0.4</c:v>
                </c:pt>
                <c:pt idx="330">
                  <c:v>0.4</c:v>
                </c:pt>
                <c:pt idx="331">
                  <c:v>0.5</c:v>
                </c:pt>
                <c:pt idx="332">
                  <c:v>0.5</c:v>
                </c:pt>
                <c:pt idx="333">
                  <c:v>0.6</c:v>
                </c:pt>
                <c:pt idx="334">
                  <c:v>0.6</c:v>
                </c:pt>
                <c:pt idx="335">
                  <c:v>0.6</c:v>
                </c:pt>
                <c:pt idx="336">
                  <c:v>0.5</c:v>
                </c:pt>
                <c:pt idx="337">
                  <c:v>0.5</c:v>
                </c:pt>
                <c:pt idx="338">
                  <c:v>0.5</c:v>
                </c:pt>
                <c:pt idx="339">
                  <c:v>0.4</c:v>
                </c:pt>
                <c:pt idx="340">
                  <c:v>0.4</c:v>
                </c:pt>
                <c:pt idx="341">
                  <c:v>0.4</c:v>
                </c:pt>
                <c:pt idx="342">
                  <c:v>0.4</c:v>
                </c:pt>
                <c:pt idx="343">
                  <c:v>0.3</c:v>
                </c:pt>
                <c:pt idx="344">
                  <c:v>0.4</c:v>
                </c:pt>
                <c:pt idx="345">
                  <c:v>0.4</c:v>
                </c:pt>
                <c:pt idx="346">
                  <c:v>0.4</c:v>
                </c:pt>
                <c:pt idx="347">
                  <c:v>0.4</c:v>
                </c:pt>
                <c:pt idx="348">
                  <c:v>0.4</c:v>
                </c:pt>
                <c:pt idx="349">
                  <c:v>0.4</c:v>
                </c:pt>
                <c:pt idx="350">
                  <c:v>0.5</c:v>
                </c:pt>
                <c:pt idx="351">
                  <c:v>0.4</c:v>
                </c:pt>
                <c:pt idx="352">
                  <c:v>0.4</c:v>
                </c:pt>
                <c:pt idx="353">
                  <c:v>0.3</c:v>
                </c:pt>
                <c:pt idx="354">
                  <c:v>0.4</c:v>
                </c:pt>
                <c:pt idx="355">
                  <c:v>0.4</c:v>
                </c:pt>
                <c:pt idx="356">
                  <c:v>0.4</c:v>
                </c:pt>
                <c:pt idx="357">
                  <c:v>0.4</c:v>
                </c:pt>
                <c:pt idx="358">
                  <c:v>0.5</c:v>
                </c:pt>
                <c:pt idx="359">
                  <c:v>0.5</c:v>
                </c:pt>
                <c:pt idx="360">
                  <c:v>0.4</c:v>
                </c:pt>
                <c:pt idx="361">
                  <c:v>0.5</c:v>
                </c:pt>
                <c:pt idx="362">
                  <c:v>0.5</c:v>
                </c:pt>
                <c:pt idx="363">
                  <c:v>0.5</c:v>
                </c:pt>
                <c:pt idx="364">
                  <c:v>0.4</c:v>
                </c:pt>
                <c:pt idx="365">
                  <c:v>0.4</c:v>
                </c:pt>
                <c:pt idx="366">
                  <c:v>0.4</c:v>
                </c:pt>
                <c:pt idx="367">
                  <c:v>0.4</c:v>
                </c:pt>
                <c:pt idx="368">
                  <c:v>0.4</c:v>
                </c:pt>
                <c:pt idx="369">
                  <c:v>0.4</c:v>
                </c:pt>
                <c:pt idx="370">
                  <c:v>0.3</c:v>
                </c:pt>
                <c:pt idx="371">
                  <c:v>0.4</c:v>
                </c:pt>
                <c:pt idx="372">
                  <c:v>0.4</c:v>
                </c:pt>
                <c:pt idx="373">
                  <c:v>0.4</c:v>
                </c:pt>
                <c:pt idx="374">
                  <c:v>0.3</c:v>
                </c:pt>
                <c:pt idx="375">
                  <c:v>0.3</c:v>
                </c:pt>
                <c:pt idx="376">
                  <c:v>0.3</c:v>
                </c:pt>
                <c:pt idx="377">
                  <c:v>0.3</c:v>
                </c:pt>
                <c:pt idx="378">
                  <c:v>0.3</c:v>
                </c:pt>
                <c:pt idx="379">
                  <c:v>0.3</c:v>
                </c:pt>
                <c:pt idx="380">
                  <c:v>0.3</c:v>
                </c:pt>
                <c:pt idx="381">
                  <c:v>0.3</c:v>
                </c:pt>
                <c:pt idx="382">
                  <c:v>0.3</c:v>
                </c:pt>
                <c:pt idx="383">
                  <c:v>0.2</c:v>
                </c:pt>
                <c:pt idx="384">
                  <c:v>0.2</c:v>
                </c:pt>
                <c:pt idx="385">
                  <c:v>0.3</c:v>
                </c:pt>
                <c:pt idx="386">
                  <c:v>0.2</c:v>
                </c:pt>
                <c:pt idx="387">
                  <c:v>0.2</c:v>
                </c:pt>
                <c:pt idx="388">
                  <c:v>0.2</c:v>
                </c:pt>
                <c:pt idx="389">
                  <c:v>0.2</c:v>
                </c:pt>
                <c:pt idx="390">
                  <c:v>0.2</c:v>
                </c:pt>
                <c:pt idx="391">
                  <c:v>0.2</c:v>
                </c:pt>
                <c:pt idx="392">
                  <c:v>0.2</c:v>
                </c:pt>
                <c:pt idx="393">
                  <c:v>0.2</c:v>
                </c:pt>
                <c:pt idx="394">
                  <c:v>0.2</c:v>
                </c:pt>
                <c:pt idx="395">
                  <c:v>0.2</c:v>
                </c:pt>
                <c:pt idx="396">
                  <c:v>0.2</c:v>
                </c:pt>
                <c:pt idx="397">
                  <c:v>0.2</c:v>
                </c:pt>
                <c:pt idx="398">
                  <c:v>0.2</c:v>
                </c:pt>
                <c:pt idx="399">
                  <c:v>0.2</c:v>
                </c:pt>
                <c:pt idx="400">
                  <c:v>0.2</c:v>
                </c:pt>
                <c:pt idx="401">
                  <c:v>0.2</c:v>
                </c:pt>
                <c:pt idx="402">
                  <c:v>0.3</c:v>
                </c:pt>
                <c:pt idx="403">
                  <c:v>0.3</c:v>
                </c:pt>
                <c:pt idx="404">
                  <c:v>0.3</c:v>
                </c:pt>
                <c:pt idx="405">
                  <c:v>0.3</c:v>
                </c:pt>
                <c:pt idx="406">
                  <c:v>0.3</c:v>
                </c:pt>
                <c:pt idx="407">
                  <c:v>0.2</c:v>
                </c:pt>
                <c:pt idx="408">
                  <c:v>0.2</c:v>
                </c:pt>
                <c:pt idx="409">
                  <c:v>0.2</c:v>
                </c:pt>
                <c:pt idx="410">
                  <c:v>0.2</c:v>
                </c:pt>
                <c:pt idx="411">
                  <c:v>0.3</c:v>
                </c:pt>
                <c:pt idx="412">
                  <c:v>0.2</c:v>
                </c:pt>
                <c:pt idx="413">
                  <c:v>0.2</c:v>
                </c:pt>
                <c:pt idx="414">
                  <c:v>0.2</c:v>
                </c:pt>
                <c:pt idx="415">
                  <c:v>0.2</c:v>
                </c:pt>
                <c:pt idx="416">
                  <c:v>0.2</c:v>
                </c:pt>
                <c:pt idx="417">
                  <c:v>0.2</c:v>
                </c:pt>
                <c:pt idx="418">
                  <c:v>0.3</c:v>
                </c:pt>
                <c:pt idx="419">
                  <c:v>0.3</c:v>
                </c:pt>
                <c:pt idx="420">
                  <c:v>0.3</c:v>
                </c:pt>
                <c:pt idx="421">
                  <c:v>0.3</c:v>
                </c:pt>
                <c:pt idx="422">
                  <c:v>0.2</c:v>
                </c:pt>
                <c:pt idx="423">
                  <c:v>0.3</c:v>
                </c:pt>
                <c:pt idx="424">
                  <c:v>0.2</c:v>
                </c:pt>
                <c:pt idx="425">
                  <c:v>0.2</c:v>
                </c:pt>
                <c:pt idx="426">
                  <c:v>0.2</c:v>
                </c:pt>
                <c:pt idx="427">
                  <c:v>0.2</c:v>
                </c:pt>
                <c:pt idx="428">
                  <c:v>0.2</c:v>
                </c:pt>
                <c:pt idx="429">
                  <c:v>0.2</c:v>
                </c:pt>
                <c:pt idx="430">
                  <c:v>0.2</c:v>
                </c:pt>
                <c:pt idx="431">
                  <c:v>0.2</c:v>
                </c:pt>
                <c:pt idx="432">
                  <c:v>0.3</c:v>
                </c:pt>
                <c:pt idx="433">
                  <c:v>0.3</c:v>
                </c:pt>
                <c:pt idx="434">
                  <c:v>0.3</c:v>
                </c:pt>
                <c:pt idx="435">
                  <c:v>0.3</c:v>
                </c:pt>
                <c:pt idx="436">
                  <c:v>0.3</c:v>
                </c:pt>
                <c:pt idx="437">
                  <c:v>0.3</c:v>
                </c:pt>
                <c:pt idx="438">
                  <c:v>0.2</c:v>
                </c:pt>
                <c:pt idx="439">
                  <c:v>0.2</c:v>
                </c:pt>
                <c:pt idx="440">
                  <c:v>0.2</c:v>
                </c:pt>
                <c:pt idx="441">
                  <c:v>0.2</c:v>
                </c:pt>
                <c:pt idx="442">
                  <c:v>0.3</c:v>
                </c:pt>
                <c:pt idx="443">
                  <c:v>0.3</c:v>
                </c:pt>
                <c:pt idx="444">
                  <c:v>0.3</c:v>
                </c:pt>
                <c:pt idx="445">
                  <c:v>0.3</c:v>
                </c:pt>
                <c:pt idx="446">
                  <c:v>0.3</c:v>
                </c:pt>
                <c:pt idx="447">
                  <c:v>0.3</c:v>
                </c:pt>
                <c:pt idx="448">
                  <c:v>0.3</c:v>
                </c:pt>
                <c:pt idx="449">
                  <c:v>0.3</c:v>
                </c:pt>
                <c:pt idx="450">
                  <c:v>0.3</c:v>
                </c:pt>
                <c:pt idx="451">
                  <c:v>0.3</c:v>
                </c:pt>
                <c:pt idx="452">
                  <c:v>0.3</c:v>
                </c:pt>
                <c:pt idx="453">
                  <c:v>0.3</c:v>
                </c:pt>
                <c:pt idx="454">
                  <c:v>0.3</c:v>
                </c:pt>
                <c:pt idx="455">
                  <c:v>0.3</c:v>
                </c:pt>
                <c:pt idx="456">
                  <c:v>0.3</c:v>
                </c:pt>
                <c:pt idx="457">
                  <c:v>0.3</c:v>
                </c:pt>
                <c:pt idx="458">
                  <c:v>0.3</c:v>
                </c:pt>
                <c:pt idx="459">
                  <c:v>0.2</c:v>
                </c:pt>
                <c:pt idx="460">
                  <c:v>0.2</c:v>
                </c:pt>
                <c:pt idx="461">
                  <c:v>0.2</c:v>
                </c:pt>
                <c:pt idx="462">
                  <c:v>0.2</c:v>
                </c:pt>
                <c:pt idx="463">
                  <c:v>0.1</c:v>
                </c:pt>
                <c:pt idx="464">
                  <c:v>0.1</c:v>
                </c:pt>
                <c:pt idx="465">
                  <c:v>0.2</c:v>
                </c:pt>
                <c:pt idx="466">
                  <c:v>0.1</c:v>
                </c:pt>
                <c:pt idx="467">
                  <c:v>0.2</c:v>
                </c:pt>
                <c:pt idx="468">
                  <c:v>0.2</c:v>
                </c:pt>
                <c:pt idx="469">
                  <c:v>0.2</c:v>
                </c:pt>
                <c:pt idx="470">
                  <c:v>0.2</c:v>
                </c:pt>
                <c:pt idx="471">
                  <c:v>0.1</c:v>
                </c:pt>
                <c:pt idx="472">
                  <c:v>0.1</c:v>
                </c:pt>
                <c:pt idx="473">
                  <c:v>0.1</c:v>
                </c:pt>
                <c:pt idx="476">
                  <c:v>0.1</c:v>
                </c:pt>
                <c:pt idx="477">
                  <c:v>0.1</c:v>
                </c:pt>
                <c:pt idx="478">
                  <c:v>0.2</c:v>
                </c:pt>
                <c:pt idx="479">
                  <c:v>0.2</c:v>
                </c:pt>
                <c:pt idx="480">
                  <c:v>0.2</c:v>
                </c:pt>
                <c:pt idx="481">
                  <c:v>0.2</c:v>
                </c:pt>
                <c:pt idx="482">
                  <c:v>0.2</c:v>
                </c:pt>
                <c:pt idx="483">
                  <c:v>0.2</c:v>
                </c:pt>
                <c:pt idx="484">
                  <c:v>0.2</c:v>
                </c:pt>
                <c:pt idx="485">
                  <c:v>0.2</c:v>
                </c:pt>
                <c:pt idx="486">
                  <c:v>0.2</c:v>
                </c:pt>
                <c:pt idx="487">
                  <c:v>0.1</c:v>
                </c:pt>
                <c:pt idx="488">
                  <c:v>0.1</c:v>
                </c:pt>
                <c:pt idx="489">
                  <c:v>0.1</c:v>
                </c:pt>
                <c:pt idx="490">
                  <c:v>0.1</c:v>
                </c:pt>
                <c:pt idx="491">
                  <c:v>0.1</c:v>
                </c:pt>
                <c:pt idx="492">
                  <c:v>0.1</c:v>
                </c:pt>
                <c:pt idx="493">
                  <c:v>0.1</c:v>
                </c:pt>
                <c:pt idx="494">
                  <c:v>0.1</c:v>
                </c:pt>
                <c:pt idx="495">
                  <c:v>0.1</c:v>
                </c:pt>
                <c:pt idx="502">
                  <c:v>0.1</c:v>
                </c:pt>
                <c:pt idx="503">
                  <c:v>0.2</c:v>
                </c:pt>
                <c:pt idx="504">
                  <c:v>0.2</c:v>
                </c:pt>
                <c:pt idx="505">
                  <c:v>0.2</c:v>
                </c:pt>
                <c:pt idx="506">
                  <c:v>0.2</c:v>
                </c:pt>
                <c:pt idx="507">
                  <c:v>0.2</c:v>
                </c:pt>
                <c:pt idx="508">
                  <c:v>0.2</c:v>
                </c:pt>
                <c:pt idx="509">
                  <c:v>0.2</c:v>
                </c:pt>
                <c:pt idx="510">
                  <c:v>0.2</c:v>
                </c:pt>
                <c:pt idx="511">
                  <c:v>0.2</c:v>
                </c:pt>
                <c:pt idx="512">
                  <c:v>0.2</c:v>
                </c:pt>
                <c:pt idx="513">
                  <c:v>0.2</c:v>
                </c:pt>
                <c:pt idx="514">
                  <c:v>0.2</c:v>
                </c:pt>
                <c:pt idx="515">
                  <c:v>0.2</c:v>
                </c:pt>
                <c:pt idx="516">
                  <c:v>0.2</c:v>
                </c:pt>
                <c:pt idx="517">
                  <c:v>0.2</c:v>
                </c:pt>
                <c:pt idx="518">
                  <c:v>0.2</c:v>
                </c:pt>
                <c:pt idx="519">
                  <c:v>0.2</c:v>
                </c:pt>
                <c:pt idx="520">
                  <c:v>0.2</c:v>
                </c:pt>
                <c:pt idx="521">
                  <c:v>0.2</c:v>
                </c:pt>
                <c:pt idx="522">
                  <c:v>0.1</c:v>
                </c:pt>
                <c:pt idx="523">
                  <c:v>0.1</c:v>
                </c:pt>
                <c:pt idx="524">
                  <c:v>0.1</c:v>
                </c:pt>
                <c:pt idx="525">
                  <c:v>0.1</c:v>
                </c:pt>
                <c:pt idx="526">
                  <c:v>0.1</c:v>
                </c:pt>
                <c:pt idx="527">
                  <c:v>0.1</c:v>
                </c:pt>
                <c:pt idx="528">
                  <c:v>0.1</c:v>
                </c:pt>
                <c:pt idx="540">
                  <c:v>0.1</c:v>
                </c:pt>
                <c:pt idx="541">
                  <c:v>0.1</c:v>
                </c:pt>
                <c:pt idx="542">
                  <c:v>0.1</c:v>
                </c:pt>
                <c:pt idx="543">
                  <c:v>0.1</c:v>
                </c:pt>
                <c:pt idx="544">
                  <c:v>0.2</c:v>
                </c:pt>
                <c:pt idx="545">
                  <c:v>0.2</c:v>
                </c:pt>
                <c:pt idx="546">
                  <c:v>0.2</c:v>
                </c:pt>
                <c:pt idx="547">
                  <c:v>0.2</c:v>
                </c:pt>
                <c:pt idx="548">
                  <c:v>0.2</c:v>
                </c:pt>
                <c:pt idx="549">
                  <c:v>0.2</c:v>
                </c:pt>
                <c:pt idx="550">
                  <c:v>0.2</c:v>
                </c:pt>
                <c:pt idx="551">
                  <c:v>0.2</c:v>
                </c:pt>
                <c:pt idx="552">
                  <c:v>0.2</c:v>
                </c:pt>
                <c:pt idx="553">
                  <c:v>0.2</c:v>
                </c:pt>
                <c:pt idx="554">
                  <c:v>0.2</c:v>
                </c:pt>
                <c:pt idx="555">
                  <c:v>0.1</c:v>
                </c:pt>
                <c:pt idx="556">
                  <c:v>0.1</c:v>
                </c:pt>
                <c:pt idx="557">
                  <c:v>0.1</c:v>
                </c:pt>
                <c:pt idx="558">
                  <c:v>0.1</c:v>
                </c:pt>
                <c:pt idx="559">
                  <c:v>0.3</c:v>
                </c:pt>
                <c:pt idx="560">
                  <c:v>0.3</c:v>
                </c:pt>
                <c:pt idx="561">
                  <c:v>0.3</c:v>
                </c:pt>
                <c:pt idx="562">
                  <c:v>0.4</c:v>
                </c:pt>
                <c:pt idx="563">
                  <c:v>0.4</c:v>
                </c:pt>
                <c:pt idx="564">
                  <c:v>0.3</c:v>
                </c:pt>
                <c:pt idx="565">
                  <c:v>0.3</c:v>
                </c:pt>
                <c:pt idx="566">
                  <c:v>0.3</c:v>
                </c:pt>
                <c:pt idx="567">
                  <c:v>0.3</c:v>
                </c:pt>
                <c:pt idx="568">
                  <c:v>0.3</c:v>
                </c:pt>
                <c:pt idx="569">
                  <c:v>0.3</c:v>
                </c:pt>
                <c:pt idx="570">
                  <c:v>0.3</c:v>
                </c:pt>
                <c:pt idx="571">
                  <c:v>0.3</c:v>
                </c:pt>
                <c:pt idx="572">
                  <c:v>0.3</c:v>
                </c:pt>
                <c:pt idx="573">
                  <c:v>0.3</c:v>
                </c:pt>
                <c:pt idx="574">
                  <c:v>0.3</c:v>
                </c:pt>
                <c:pt idx="575">
                  <c:v>0.3</c:v>
                </c:pt>
                <c:pt idx="576">
                  <c:v>0.4</c:v>
                </c:pt>
                <c:pt idx="577">
                  <c:v>0.4</c:v>
                </c:pt>
                <c:pt idx="578">
                  <c:v>0.4</c:v>
                </c:pt>
                <c:pt idx="579">
                  <c:v>0.1</c:v>
                </c:pt>
                <c:pt idx="580">
                  <c:v>0.2</c:v>
                </c:pt>
                <c:pt idx="581">
                  <c:v>0.1</c:v>
                </c:pt>
                <c:pt idx="582">
                  <c:v>0.1</c:v>
                </c:pt>
                <c:pt idx="583">
                  <c:v>0.1</c:v>
                </c:pt>
                <c:pt idx="584">
                  <c:v>0.1</c:v>
                </c:pt>
                <c:pt idx="610">
                  <c:v>0.1</c:v>
                </c:pt>
                <c:pt idx="611">
                  <c:v>0.1</c:v>
                </c:pt>
                <c:pt idx="612">
                  <c:v>0.1</c:v>
                </c:pt>
                <c:pt idx="613">
                  <c:v>0.1</c:v>
                </c:pt>
                <c:pt idx="614">
                  <c:v>0.1</c:v>
                </c:pt>
                <c:pt idx="615">
                  <c:v>0.1</c:v>
                </c:pt>
                <c:pt idx="616">
                  <c:v>0.1</c:v>
                </c:pt>
                <c:pt idx="617">
                  <c:v>0.1</c:v>
                </c:pt>
                <c:pt idx="618">
                  <c:v>0.1</c:v>
                </c:pt>
                <c:pt idx="619">
                  <c:v>0.1</c:v>
                </c:pt>
                <c:pt idx="620">
                  <c:v>0.1</c:v>
                </c:pt>
                <c:pt idx="621">
                  <c:v>0.1</c:v>
                </c:pt>
                <c:pt idx="622">
                  <c:v>0.1</c:v>
                </c:pt>
                <c:pt idx="623">
                  <c:v>0.1</c:v>
                </c:pt>
                <c:pt idx="624">
                  <c:v>0.1</c:v>
                </c:pt>
                <c:pt idx="625">
                  <c:v>0.1</c:v>
                </c:pt>
                <c:pt idx="626">
                  <c:v>0.1</c:v>
                </c:pt>
                <c:pt idx="628">
                  <c:v>0.1</c:v>
                </c:pt>
                <c:pt idx="629">
                  <c:v>0.1</c:v>
                </c:pt>
                <c:pt idx="639">
                  <c:v>0.1</c:v>
                </c:pt>
                <c:pt idx="640">
                  <c:v>0.1</c:v>
                </c:pt>
                <c:pt idx="641">
                  <c:v>0.1</c:v>
                </c:pt>
                <c:pt idx="647">
                  <c:v>0.1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2020</c:v>
                      </c:pt>
                    </c:strCache>
                  </c:strRef>
                </c15:tx>
              </c15:filteredSeriesTitle>
            </c:ext>
            <c:ext xmlns:c15="http://schemas.microsoft.com/office/drawing/2012/chart" uri="{02D57815-91ED-43cb-92C2-25804820EDAC}">
              <c15:filteredCategoryTitle>
                <c15:cat>
                  <c:numRef>
                    <c:extLst>
                      <c:ext uri="{02D57815-91ED-43cb-92C2-25804820EDAC}">
                        <c15:formulaRef>
                          <c15:sqref>Sheet1!$A$2:$A$1352</c15:sqref>
                        </c15:formulaRef>
                      </c:ext>
                    </c:extLst>
                    <c:numCache>
                      <c:formatCode>"£"#,##0.00</c:formatCode>
                      <c:ptCount val="1351"/>
                      <c:pt idx="0">
                        <c:v>3</c:v>
                      </c:pt>
                      <c:pt idx="1">
                        <c:v>3.02</c:v>
                      </c:pt>
                      <c:pt idx="2">
                        <c:v>3.04</c:v>
                      </c:pt>
                      <c:pt idx="3">
                        <c:v>3.06</c:v>
                      </c:pt>
                      <c:pt idx="4">
                        <c:v>3.08</c:v>
                      </c:pt>
                      <c:pt idx="5">
                        <c:v>3.1</c:v>
                      </c:pt>
                      <c:pt idx="6">
                        <c:v>3.12</c:v>
                      </c:pt>
                      <c:pt idx="7">
                        <c:v>3.14</c:v>
                      </c:pt>
                      <c:pt idx="8">
                        <c:v>3.16</c:v>
                      </c:pt>
                      <c:pt idx="9">
                        <c:v>3.18</c:v>
                      </c:pt>
                      <c:pt idx="10">
                        <c:v>3.2</c:v>
                      </c:pt>
                      <c:pt idx="11">
                        <c:v>3.22</c:v>
                      </c:pt>
                      <c:pt idx="12">
                        <c:v>3.24</c:v>
                      </c:pt>
                      <c:pt idx="13">
                        <c:v>3.26</c:v>
                      </c:pt>
                      <c:pt idx="14">
                        <c:v>3.28</c:v>
                      </c:pt>
                      <c:pt idx="15">
                        <c:v>3.3</c:v>
                      </c:pt>
                      <c:pt idx="16">
                        <c:v>3.32</c:v>
                      </c:pt>
                      <c:pt idx="17">
                        <c:v>3.34</c:v>
                      </c:pt>
                      <c:pt idx="18">
                        <c:v>3.36</c:v>
                      </c:pt>
                      <c:pt idx="19">
                        <c:v>3.38</c:v>
                      </c:pt>
                      <c:pt idx="20">
                        <c:v>3.4</c:v>
                      </c:pt>
                      <c:pt idx="21">
                        <c:v>3.42</c:v>
                      </c:pt>
                      <c:pt idx="22">
                        <c:v>3.44</c:v>
                      </c:pt>
                      <c:pt idx="23">
                        <c:v>3.46</c:v>
                      </c:pt>
                      <c:pt idx="24">
                        <c:v>3.48</c:v>
                      </c:pt>
                      <c:pt idx="25">
                        <c:v>3.5</c:v>
                      </c:pt>
                      <c:pt idx="26">
                        <c:v>3.52</c:v>
                      </c:pt>
                      <c:pt idx="27">
                        <c:v>3.54</c:v>
                      </c:pt>
                      <c:pt idx="28">
                        <c:v>3.56</c:v>
                      </c:pt>
                      <c:pt idx="29">
                        <c:v>3.58</c:v>
                      </c:pt>
                      <c:pt idx="30">
                        <c:v>3.6</c:v>
                      </c:pt>
                      <c:pt idx="31">
                        <c:v>3.62</c:v>
                      </c:pt>
                      <c:pt idx="32">
                        <c:v>3.64</c:v>
                      </c:pt>
                      <c:pt idx="33">
                        <c:v>3.66</c:v>
                      </c:pt>
                      <c:pt idx="34">
                        <c:v>3.68</c:v>
                      </c:pt>
                      <c:pt idx="35">
                        <c:v>3.7</c:v>
                      </c:pt>
                      <c:pt idx="36">
                        <c:v>3.72</c:v>
                      </c:pt>
                      <c:pt idx="37">
                        <c:v>3.74</c:v>
                      </c:pt>
                      <c:pt idx="38">
                        <c:v>3.76</c:v>
                      </c:pt>
                      <c:pt idx="39">
                        <c:v>3.78</c:v>
                      </c:pt>
                      <c:pt idx="40">
                        <c:v>3.8</c:v>
                      </c:pt>
                      <c:pt idx="41">
                        <c:v>3.82</c:v>
                      </c:pt>
                      <c:pt idx="42">
                        <c:v>3.84</c:v>
                      </c:pt>
                      <c:pt idx="43">
                        <c:v>3.86</c:v>
                      </c:pt>
                      <c:pt idx="44">
                        <c:v>3.88</c:v>
                      </c:pt>
                      <c:pt idx="45">
                        <c:v>3.9</c:v>
                      </c:pt>
                      <c:pt idx="46">
                        <c:v>3.92</c:v>
                      </c:pt>
                      <c:pt idx="47">
                        <c:v>3.94</c:v>
                      </c:pt>
                      <c:pt idx="48">
                        <c:v>3.96</c:v>
                      </c:pt>
                      <c:pt idx="49">
                        <c:v>3.98</c:v>
                      </c:pt>
                      <c:pt idx="50">
                        <c:v>4</c:v>
                      </c:pt>
                      <c:pt idx="51">
                        <c:v>4.0199999999999996</c:v>
                      </c:pt>
                      <c:pt idx="52">
                        <c:v>4.04</c:v>
                      </c:pt>
                      <c:pt idx="53">
                        <c:v>4.0599999999999996</c:v>
                      </c:pt>
                      <c:pt idx="54">
                        <c:v>4.08</c:v>
                      </c:pt>
                      <c:pt idx="55">
                        <c:v>4.0999999999999996</c:v>
                      </c:pt>
                      <c:pt idx="56">
                        <c:v>4.12</c:v>
                      </c:pt>
                      <c:pt idx="57">
                        <c:v>4.1399999999999997</c:v>
                      </c:pt>
                      <c:pt idx="58">
                        <c:v>4.16</c:v>
                      </c:pt>
                      <c:pt idx="59">
                        <c:v>4.18</c:v>
                      </c:pt>
                      <c:pt idx="60">
                        <c:v>4.2</c:v>
                      </c:pt>
                      <c:pt idx="61">
                        <c:v>4.22</c:v>
                      </c:pt>
                      <c:pt idx="62">
                        <c:v>4.24</c:v>
                      </c:pt>
                      <c:pt idx="63">
                        <c:v>4.26</c:v>
                      </c:pt>
                      <c:pt idx="64">
                        <c:v>4.28</c:v>
                      </c:pt>
                      <c:pt idx="65">
                        <c:v>4.3</c:v>
                      </c:pt>
                      <c:pt idx="66">
                        <c:v>4.32</c:v>
                      </c:pt>
                      <c:pt idx="67">
                        <c:v>4.34</c:v>
                      </c:pt>
                      <c:pt idx="68">
                        <c:v>4.3600000000000003</c:v>
                      </c:pt>
                      <c:pt idx="69">
                        <c:v>4.38</c:v>
                      </c:pt>
                      <c:pt idx="70">
                        <c:v>4.4000000000000004</c:v>
                      </c:pt>
                      <c:pt idx="71">
                        <c:v>4.42</c:v>
                      </c:pt>
                      <c:pt idx="72">
                        <c:v>4.4400000000000004</c:v>
                      </c:pt>
                      <c:pt idx="73">
                        <c:v>4.46</c:v>
                      </c:pt>
                      <c:pt idx="74">
                        <c:v>4.4800000000000004</c:v>
                      </c:pt>
                      <c:pt idx="75">
                        <c:v>4.5</c:v>
                      </c:pt>
                      <c:pt idx="76">
                        <c:v>4.5199999999999996</c:v>
                      </c:pt>
                      <c:pt idx="77">
                        <c:v>4.54</c:v>
                      </c:pt>
                      <c:pt idx="78">
                        <c:v>4.5599999999999996</c:v>
                      </c:pt>
                      <c:pt idx="79">
                        <c:v>4.58</c:v>
                      </c:pt>
                      <c:pt idx="80">
                        <c:v>4.5999999999999996</c:v>
                      </c:pt>
                      <c:pt idx="81">
                        <c:v>4.62</c:v>
                      </c:pt>
                      <c:pt idx="82">
                        <c:v>4.6399999999999997</c:v>
                      </c:pt>
                      <c:pt idx="83">
                        <c:v>4.66</c:v>
                      </c:pt>
                      <c:pt idx="84">
                        <c:v>4.68</c:v>
                      </c:pt>
                      <c:pt idx="85">
                        <c:v>4.7</c:v>
                      </c:pt>
                      <c:pt idx="86">
                        <c:v>4.72</c:v>
                      </c:pt>
                      <c:pt idx="87">
                        <c:v>4.74</c:v>
                      </c:pt>
                      <c:pt idx="88">
                        <c:v>4.76</c:v>
                      </c:pt>
                      <c:pt idx="89">
                        <c:v>4.78</c:v>
                      </c:pt>
                      <c:pt idx="90">
                        <c:v>4.8</c:v>
                      </c:pt>
                      <c:pt idx="91">
                        <c:v>4.82</c:v>
                      </c:pt>
                      <c:pt idx="92">
                        <c:v>4.84</c:v>
                      </c:pt>
                      <c:pt idx="93">
                        <c:v>4.8600000000000003</c:v>
                      </c:pt>
                      <c:pt idx="94">
                        <c:v>4.88</c:v>
                      </c:pt>
                      <c:pt idx="95">
                        <c:v>4.9000000000000004</c:v>
                      </c:pt>
                      <c:pt idx="96">
                        <c:v>4.92</c:v>
                      </c:pt>
                      <c:pt idx="97">
                        <c:v>4.9400000000000004</c:v>
                      </c:pt>
                      <c:pt idx="98">
                        <c:v>4.96</c:v>
                      </c:pt>
                      <c:pt idx="99">
                        <c:v>4.9800000000000004</c:v>
                      </c:pt>
                      <c:pt idx="100">
                        <c:v>5</c:v>
                      </c:pt>
                      <c:pt idx="101">
                        <c:v>5.0199999999999996</c:v>
                      </c:pt>
                      <c:pt idx="102">
                        <c:v>5.04</c:v>
                      </c:pt>
                      <c:pt idx="103">
                        <c:v>5.0599999999999996</c:v>
                      </c:pt>
                      <c:pt idx="104">
                        <c:v>5.08</c:v>
                      </c:pt>
                      <c:pt idx="105">
                        <c:v>5.0999999999999996</c:v>
                      </c:pt>
                      <c:pt idx="106">
                        <c:v>5.12</c:v>
                      </c:pt>
                      <c:pt idx="107">
                        <c:v>5.14</c:v>
                      </c:pt>
                      <c:pt idx="108">
                        <c:v>5.16</c:v>
                      </c:pt>
                      <c:pt idx="109">
                        <c:v>5.18</c:v>
                      </c:pt>
                      <c:pt idx="110">
                        <c:v>5.2</c:v>
                      </c:pt>
                      <c:pt idx="111">
                        <c:v>5.22</c:v>
                      </c:pt>
                      <c:pt idx="112">
                        <c:v>5.24</c:v>
                      </c:pt>
                      <c:pt idx="113">
                        <c:v>5.26</c:v>
                      </c:pt>
                      <c:pt idx="114">
                        <c:v>5.28</c:v>
                      </c:pt>
                      <c:pt idx="115">
                        <c:v>5.3</c:v>
                      </c:pt>
                      <c:pt idx="116">
                        <c:v>5.32</c:v>
                      </c:pt>
                      <c:pt idx="117">
                        <c:v>5.34</c:v>
                      </c:pt>
                      <c:pt idx="118">
                        <c:v>5.36</c:v>
                      </c:pt>
                      <c:pt idx="119">
                        <c:v>5.38</c:v>
                      </c:pt>
                      <c:pt idx="120">
                        <c:v>5.4</c:v>
                      </c:pt>
                      <c:pt idx="121">
                        <c:v>5.42</c:v>
                      </c:pt>
                      <c:pt idx="122">
                        <c:v>5.44</c:v>
                      </c:pt>
                      <c:pt idx="123">
                        <c:v>5.46</c:v>
                      </c:pt>
                      <c:pt idx="124">
                        <c:v>5.48</c:v>
                      </c:pt>
                      <c:pt idx="125">
                        <c:v>5.5</c:v>
                      </c:pt>
                      <c:pt idx="126">
                        <c:v>5.52</c:v>
                      </c:pt>
                      <c:pt idx="127">
                        <c:v>5.54</c:v>
                      </c:pt>
                      <c:pt idx="128">
                        <c:v>5.56</c:v>
                      </c:pt>
                      <c:pt idx="129">
                        <c:v>5.58</c:v>
                      </c:pt>
                      <c:pt idx="130">
                        <c:v>5.6</c:v>
                      </c:pt>
                      <c:pt idx="131">
                        <c:v>5.62</c:v>
                      </c:pt>
                      <c:pt idx="132">
                        <c:v>5.64</c:v>
                      </c:pt>
                      <c:pt idx="133">
                        <c:v>5.66</c:v>
                      </c:pt>
                      <c:pt idx="134">
                        <c:v>5.68</c:v>
                      </c:pt>
                      <c:pt idx="135">
                        <c:v>5.7</c:v>
                      </c:pt>
                      <c:pt idx="136">
                        <c:v>5.72</c:v>
                      </c:pt>
                      <c:pt idx="137">
                        <c:v>5.74</c:v>
                      </c:pt>
                      <c:pt idx="138">
                        <c:v>5.76</c:v>
                      </c:pt>
                      <c:pt idx="139">
                        <c:v>5.78</c:v>
                      </c:pt>
                      <c:pt idx="140">
                        <c:v>5.8</c:v>
                      </c:pt>
                      <c:pt idx="141">
                        <c:v>5.82</c:v>
                      </c:pt>
                      <c:pt idx="142">
                        <c:v>5.84</c:v>
                      </c:pt>
                      <c:pt idx="143">
                        <c:v>5.86</c:v>
                      </c:pt>
                      <c:pt idx="144">
                        <c:v>5.88</c:v>
                      </c:pt>
                      <c:pt idx="145">
                        <c:v>5.9</c:v>
                      </c:pt>
                      <c:pt idx="146">
                        <c:v>5.92</c:v>
                      </c:pt>
                      <c:pt idx="147">
                        <c:v>5.94</c:v>
                      </c:pt>
                      <c:pt idx="148">
                        <c:v>5.96</c:v>
                      </c:pt>
                      <c:pt idx="149">
                        <c:v>5.98</c:v>
                      </c:pt>
                      <c:pt idx="150">
                        <c:v>6</c:v>
                      </c:pt>
                      <c:pt idx="151">
                        <c:v>6.02</c:v>
                      </c:pt>
                      <c:pt idx="152">
                        <c:v>6.04</c:v>
                      </c:pt>
                      <c:pt idx="153">
                        <c:v>6.06</c:v>
                      </c:pt>
                      <c:pt idx="154">
                        <c:v>6.08</c:v>
                      </c:pt>
                      <c:pt idx="155">
                        <c:v>6.1</c:v>
                      </c:pt>
                      <c:pt idx="156">
                        <c:v>6.12</c:v>
                      </c:pt>
                      <c:pt idx="157">
                        <c:v>6.14</c:v>
                      </c:pt>
                      <c:pt idx="158">
                        <c:v>6.16</c:v>
                      </c:pt>
                      <c:pt idx="159">
                        <c:v>6.18</c:v>
                      </c:pt>
                      <c:pt idx="160">
                        <c:v>6.2</c:v>
                      </c:pt>
                      <c:pt idx="161">
                        <c:v>6.22</c:v>
                      </c:pt>
                      <c:pt idx="162">
                        <c:v>6.24</c:v>
                      </c:pt>
                      <c:pt idx="163">
                        <c:v>6.26</c:v>
                      </c:pt>
                      <c:pt idx="164">
                        <c:v>6.28</c:v>
                      </c:pt>
                      <c:pt idx="165">
                        <c:v>6.3</c:v>
                      </c:pt>
                      <c:pt idx="166">
                        <c:v>6.32</c:v>
                      </c:pt>
                      <c:pt idx="167">
                        <c:v>6.34</c:v>
                      </c:pt>
                      <c:pt idx="168">
                        <c:v>6.36</c:v>
                      </c:pt>
                      <c:pt idx="169">
                        <c:v>6.38</c:v>
                      </c:pt>
                      <c:pt idx="170">
                        <c:v>6.4</c:v>
                      </c:pt>
                      <c:pt idx="171">
                        <c:v>6.42</c:v>
                      </c:pt>
                      <c:pt idx="172">
                        <c:v>6.44</c:v>
                      </c:pt>
                      <c:pt idx="173">
                        <c:v>6.46</c:v>
                      </c:pt>
                      <c:pt idx="174">
                        <c:v>6.48</c:v>
                      </c:pt>
                      <c:pt idx="175">
                        <c:v>6.5</c:v>
                      </c:pt>
                      <c:pt idx="176">
                        <c:v>6.52</c:v>
                      </c:pt>
                      <c:pt idx="177">
                        <c:v>6.54</c:v>
                      </c:pt>
                      <c:pt idx="178">
                        <c:v>6.56</c:v>
                      </c:pt>
                      <c:pt idx="179">
                        <c:v>6.58</c:v>
                      </c:pt>
                      <c:pt idx="180">
                        <c:v>6.6</c:v>
                      </c:pt>
                      <c:pt idx="181">
                        <c:v>6.62</c:v>
                      </c:pt>
                      <c:pt idx="182">
                        <c:v>6.64</c:v>
                      </c:pt>
                      <c:pt idx="183">
                        <c:v>6.66</c:v>
                      </c:pt>
                      <c:pt idx="184">
                        <c:v>6.68</c:v>
                      </c:pt>
                      <c:pt idx="185">
                        <c:v>6.7</c:v>
                      </c:pt>
                      <c:pt idx="186">
                        <c:v>6.72</c:v>
                      </c:pt>
                      <c:pt idx="187">
                        <c:v>6.74</c:v>
                      </c:pt>
                      <c:pt idx="188">
                        <c:v>6.76</c:v>
                      </c:pt>
                      <c:pt idx="189">
                        <c:v>6.78</c:v>
                      </c:pt>
                      <c:pt idx="190">
                        <c:v>6.8</c:v>
                      </c:pt>
                      <c:pt idx="191">
                        <c:v>6.82</c:v>
                      </c:pt>
                      <c:pt idx="192">
                        <c:v>6.84</c:v>
                      </c:pt>
                      <c:pt idx="193">
                        <c:v>6.86</c:v>
                      </c:pt>
                      <c:pt idx="194">
                        <c:v>6.88</c:v>
                      </c:pt>
                      <c:pt idx="195">
                        <c:v>6.9</c:v>
                      </c:pt>
                      <c:pt idx="196">
                        <c:v>6.92</c:v>
                      </c:pt>
                      <c:pt idx="197">
                        <c:v>6.94</c:v>
                      </c:pt>
                      <c:pt idx="198">
                        <c:v>6.96</c:v>
                      </c:pt>
                      <c:pt idx="199">
                        <c:v>6.98</c:v>
                      </c:pt>
                      <c:pt idx="200">
                        <c:v>7</c:v>
                      </c:pt>
                      <c:pt idx="201">
                        <c:v>7.02</c:v>
                      </c:pt>
                      <c:pt idx="202">
                        <c:v>7.04</c:v>
                      </c:pt>
                      <c:pt idx="203">
                        <c:v>7.06</c:v>
                      </c:pt>
                      <c:pt idx="204">
                        <c:v>7.08</c:v>
                      </c:pt>
                      <c:pt idx="205">
                        <c:v>7.1</c:v>
                      </c:pt>
                      <c:pt idx="206">
                        <c:v>7.12</c:v>
                      </c:pt>
                      <c:pt idx="207">
                        <c:v>7.14</c:v>
                      </c:pt>
                      <c:pt idx="208">
                        <c:v>7.16</c:v>
                      </c:pt>
                      <c:pt idx="209">
                        <c:v>7.18</c:v>
                      </c:pt>
                      <c:pt idx="210">
                        <c:v>7.2</c:v>
                      </c:pt>
                      <c:pt idx="211">
                        <c:v>7.22</c:v>
                      </c:pt>
                      <c:pt idx="212">
                        <c:v>7.24</c:v>
                      </c:pt>
                      <c:pt idx="213">
                        <c:v>7.26</c:v>
                      </c:pt>
                      <c:pt idx="214">
                        <c:v>7.28</c:v>
                      </c:pt>
                      <c:pt idx="215">
                        <c:v>7.3</c:v>
                      </c:pt>
                      <c:pt idx="216">
                        <c:v>7.32</c:v>
                      </c:pt>
                      <c:pt idx="217">
                        <c:v>7.34</c:v>
                      </c:pt>
                      <c:pt idx="218">
                        <c:v>7.36</c:v>
                      </c:pt>
                      <c:pt idx="219">
                        <c:v>7.38</c:v>
                      </c:pt>
                      <c:pt idx="220">
                        <c:v>7.4</c:v>
                      </c:pt>
                      <c:pt idx="221">
                        <c:v>7.42</c:v>
                      </c:pt>
                      <c:pt idx="222">
                        <c:v>7.44</c:v>
                      </c:pt>
                      <c:pt idx="223">
                        <c:v>7.46</c:v>
                      </c:pt>
                      <c:pt idx="224">
                        <c:v>7.48</c:v>
                      </c:pt>
                      <c:pt idx="225">
                        <c:v>7.5</c:v>
                      </c:pt>
                      <c:pt idx="226">
                        <c:v>7.52</c:v>
                      </c:pt>
                      <c:pt idx="227">
                        <c:v>7.54</c:v>
                      </c:pt>
                      <c:pt idx="228">
                        <c:v>7.56</c:v>
                      </c:pt>
                      <c:pt idx="229">
                        <c:v>7.58</c:v>
                      </c:pt>
                      <c:pt idx="230">
                        <c:v>7.6</c:v>
                      </c:pt>
                      <c:pt idx="231">
                        <c:v>7.62</c:v>
                      </c:pt>
                      <c:pt idx="232">
                        <c:v>7.64</c:v>
                      </c:pt>
                      <c:pt idx="233">
                        <c:v>7.66</c:v>
                      </c:pt>
                      <c:pt idx="234">
                        <c:v>7.68</c:v>
                      </c:pt>
                      <c:pt idx="235">
                        <c:v>7.7</c:v>
                      </c:pt>
                      <c:pt idx="236">
                        <c:v>7.72</c:v>
                      </c:pt>
                      <c:pt idx="237">
                        <c:v>7.74</c:v>
                      </c:pt>
                      <c:pt idx="238">
                        <c:v>7.76</c:v>
                      </c:pt>
                      <c:pt idx="239">
                        <c:v>7.78</c:v>
                      </c:pt>
                      <c:pt idx="240">
                        <c:v>7.8</c:v>
                      </c:pt>
                      <c:pt idx="241">
                        <c:v>7.82</c:v>
                      </c:pt>
                      <c:pt idx="242">
                        <c:v>7.84</c:v>
                      </c:pt>
                      <c:pt idx="243">
                        <c:v>7.86</c:v>
                      </c:pt>
                      <c:pt idx="244">
                        <c:v>7.88</c:v>
                      </c:pt>
                      <c:pt idx="245">
                        <c:v>7.9</c:v>
                      </c:pt>
                      <c:pt idx="246">
                        <c:v>7.92</c:v>
                      </c:pt>
                      <c:pt idx="247">
                        <c:v>7.94</c:v>
                      </c:pt>
                      <c:pt idx="248">
                        <c:v>7.96</c:v>
                      </c:pt>
                      <c:pt idx="249">
                        <c:v>7.98</c:v>
                      </c:pt>
                      <c:pt idx="250">
                        <c:v>8</c:v>
                      </c:pt>
                      <c:pt idx="251">
                        <c:v>8.02</c:v>
                      </c:pt>
                      <c:pt idx="252">
                        <c:v>8.0399999999999991</c:v>
                      </c:pt>
                      <c:pt idx="253">
                        <c:v>8.06</c:v>
                      </c:pt>
                      <c:pt idx="254">
                        <c:v>8.08</c:v>
                      </c:pt>
                      <c:pt idx="255">
                        <c:v>8.1</c:v>
                      </c:pt>
                      <c:pt idx="256">
                        <c:v>8.1199999999999992</c:v>
                      </c:pt>
                      <c:pt idx="257">
                        <c:v>8.14</c:v>
                      </c:pt>
                      <c:pt idx="258">
                        <c:v>8.16</c:v>
                      </c:pt>
                      <c:pt idx="259">
                        <c:v>8.18</c:v>
                      </c:pt>
                      <c:pt idx="260">
                        <c:v>8.1999999999999993</c:v>
                      </c:pt>
                      <c:pt idx="261">
                        <c:v>8.2200000000000006</c:v>
                      </c:pt>
                      <c:pt idx="262">
                        <c:v>8.24</c:v>
                      </c:pt>
                      <c:pt idx="263">
                        <c:v>8.26</c:v>
                      </c:pt>
                      <c:pt idx="264">
                        <c:v>8.2799999999999994</c:v>
                      </c:pt>
                      <c:pt idx="265">
                        <c:v>8.3000000000000007</c:v>
                      </c:pt>
                      <c:pt idx="266">
                        <c:v>8.32</c:v>
                      </c:pt>
                      <c:pt idx="267">
                        <c:v>8.34</c:v>
                      </c:pt>
                      <c:pt idx="268">
                        <c:v>8.36</c:v>
                      </c:pt>
                      <c:pt idx="269">
                        <c:v>8.3800000000000008</c:v>
                      </c:pt>
                      <c:pt idx="270">
                        <c:v>8.4</c:v>
                      </c:pt>
                      <c:pt idx="271">
                        <c:v>8.42</c:v>
                      </c:pt>
                      <c:pt idx="272">
                        <c:v>8.44</c:v>
                      </c:pt>
                      <c:pt idx="273">
                        <c:v>8.4600000000000009</c:v>
                      </c:pt>
                      <c:pt idx="274">
                        <c:v>8.48</c:v>
                      </c:pt>
                      <c:pt idx="275">
                        <c:v>8.5</c:v>
                      </c:pt>
                      <c:pt idx="276">
                        <c:v>8.52</c:v>
                      </c:pt>
                      <c:pt idx="277">
                        <c:v>8.5399999999999991</c:v>
                      </c:pt>
                      <c:pt idx="278">
                        <c:v>8.56</c:v>
                      </c:pt>
                      <c:pt idx="279">
                        <c:v>8.58</c:v>
                      </c:pt>
                      <c:pt idx="280">
                        <c:v>8.6</c:v>
                      </c:pt>
                      <c:pt idx="281">
                        <c:v>8.6199999999999992</c:v>
                      </c:pt>
                      <c:pt idx="282">
                        <c:v>8.64</c:v>
                      </c:pt>
                      <c:pt idx="283">
                        <c:v>8.66</c:v>
                      </c:pt>
                      <c:pt idx="284">
                        <c:v>8.68</c:v>
                      </c:pt>
                      <c:pt idx="285">
                        <c:v>8.6999999999999993</c:v>
                      </c:pt>
                      <c:pt idx="286">
                        <c:v>8.7200000000000006</c:v>
                      </c:pt>
                      <c:pt idx="287">
                        <c:v>8.74</c:v>
                      </c:pt>
                      <c:pt idx="288">
                        <c:v>8.76</c:v>
                      </c:pt>
                      <c:pt idx="289">
                        <c:v>8.7799999999999994</c:v>
                      </c:pt>
                      <c:pt idx="290">
                        <c:v>8.8000000000000007</c:v>
                      </c:pt>
                      <c:pt idx="291">
                        <c:v>8.82</c:v>
                      </c:pt>
                      <c:pt idx="292">
                        <c:v>8.84</c:v>
                      </c:pt>
                      <c:pt idx="293">
                        <c:v>8.86</c:v>
                      </c:pt>
                      <c:pt idx="294">
                        <c:v>8.8800000000000008</c:v>
                      </c:pt>
                      <c:pt idx="295">
                        <c:v>8.9</c:v>
                      </c:pt>
                      <c:pt idx="296">
                        <c:v>8.92</c:v>
                      </c:pt>
                      <c:pt idx="297">
                        <c:v>8.94</c:v>
                      </c:pt>
                      <c:pt idx="298">
                        <c:v>8.9600000000000009</c:v>
                      </c:pt>
                      <c:pt idx="299">
                        <c:v>8.98</c:v>
                      </c:pt>
                      <c:pt idx="300">
                        <c:v>9</c:v>
                      </c:pt>
                      <c:pt idx="301">
                        <c:v>9.02</c:v>
                      </c:pt>
                      <c:pt idx="302">
                        <c:v>9.0399999999999991</c:v>
                      </c:pt>
                      <c:pt idx="303">
                        <c:v>9.06</c:v>
                      </c:pt>
                      <c:pt idx="304">
                        <c:v>9.08</c:v>
                      </c:pt>
                      <c:pt idx="305">
                        <c:v>9.1</c:v>
                      </c:pt>
                      <c:pt idx="306">
                        <c:v>9.1199999999999992</c:v>
                      </c:pt>
                      <c:pt idx="307">
                        <c:v>9.14</c:v>
                      </c:pt>
                      <c:pt idx="308">
                        <c:v>9.16</c:v>
                      </c:pt>
                      <c:pt idx="309">
                        <c:v>9.18</c:v>
                      </c:pt>
                      <c:pt idx="310">
                        <c:v>9.1999999999999993</c:v>
                      </c:pt>
                      <c:pt idx="311">
                        <c:v>9.2200000000000006</c:v>
                      </c:pt>
                      <c:pt idx="312">
                        <c:v>9.24</c:v>
                      </c:pt>
                      <c:pt idx="313">
                        <c:v>9.26</c:v>
                      </c:pt>
                      <c:pt idx="314">
                        <c:v>9.2799999999999994</c:v>
                      </c:pt>
                      <c:pt idx="315">
                        <c:v>9.3000000000000007</c:v>
                      </c:pt>
                      <c:pt idx="316">
                        <c:v>9.32</c:v>
                      </c:pt>
                      <c:pt idx="317">
                        <c:v>9.34</c:v>
                      </c:pt>
                      <c:pt idx="318">
                        <c:v>9.36</c:v>
                      </c:pt>
                      <c:pt idx="319">
                        <c:v>9.3800000000000008</c:v>
                      </c:pt>
                      <c:pt idx="320">
                        <c:v>9.4</c:v>
                      </c:pt>
                      <c:pt idx="321">
                        <c:v>9.42</c:v>
                      </c:pt>
                      <c:pt idx="322">
                        <c:v>9.44</c:v>
                      </c:pt>
                      <c:pt idx="323">
                        <c:v>9.4600000000000009</c:v>
                      </c:pt>
                      <c:pt idx="324">
                        <c:v>9.48</c:v>
                      </c:pt>
                      <c:pt idx="325">
                        <c:v>9.5</c:v>
                      </c:pt>
                      <c:pt idx="326">
                        <c:v>9.52</c:v>
                      </c:pt>
                      <c:pt idx="327">
                        <c:v>9.5399999999999991</c:v>
                      </c:pt>
                      <c:pt idx="328">
                        <c:v>9.56</c:v>
                      </c:pt>
                      <c:pt idx="329">
                        <c:v>9.58</c:v>
                      </c:pt>
                      <c:pt idx="330">
                        <c:v>9.6</c:v>
                      </c:pt>
                      <c:pt idx="331">
                        <c:v>9.6199999999999992</c:v>
                      </c:pt>
                      <c:pt idx="332">
                        <c:v>9.64</c:v>
                      </c:pt>
                      <c:pt idx="333">
                        <c:v>9.66</c:v>
                      </c:pt>
                      <c:pt idx="334">
                        <c:v>9.68</c:v>
                      </c:pt>
                      <c:pt idx="335">
                        <c:v>9.6999999999999993</c:v>
                      </c:pt>
                      <c:pt idx="336">
                        <c:v>9.7200000000000006</c:v>
                      </c:pt>
                      <c:pt idx="337">
                        <c:v>9.74</c:v>
                      </c:pt>
                      <c:pt idx="338">
                        <c:v>9.76</c:v>
                      </c:pt>
                      <c:pt idx="339">
                        <c:v>9.7799999999999994</c:v>
                      </c:pt>
                      <c:pt idx="340">
                        <c:v>9.8000000000000007</c:v>
                      </c:pt>
                      <c:pt idx="341">
                        <c:v>9.82</c:v>
                      </c:pt>
                      <c:pt idx="342">
                        <c:v>9.84</c:v>
                      </c:pt>
                      <c:pt idx="343">
                        <c:v>9.86</c:v>
                      </c:pt>
                      <c:pt idx="344">
                        <c:v>9.8800000000000008</c:v>
                      </c:pt>
                      <c:pt idx="345">
                        <c:v>9.9</c:v>
                      </c:pt>
                      <c:pt idx="346">
                        <c:v>9.92</c:v>
                      </c:pt>
                      <c:pt idx="347">
                        <c:v>9.94</c:v>
                      </c:pt>
                      <c:pt idx="348">
                        <c:v>9.9600000000000009</c:v>
                      </c:pt>
                      <c:pt idx="349">
                        <c:v>9.98</c:v>
                      </c:pt>
                      <c:pt idx="350">
                        <c:v>10</c:v>
                      </c:pt>
                      <c:pt idx="351">
                        <c:v>10.02</c:v>
                      </c:pt>
                      <c:pt idx="352">
                        <c:v>10.039999999999999</c:v>
                      </c:pt>
                      <c:pt idx="353">
                        <c:v>10.06</c:v>
                      </c:pt>
                      <c:pt idx="354">
                        <c:v>10.08</c:v>
                      </c:pt>
                      <c:pt idx="355">
                        <c:v>10.1</c:v>
                      </c:pt>
                      <c:pt idx="356">
                        <c:v>10.119999999999999</c:v>
                      </c:pt>
                      <c:pt idx="357">
                        <c:v>10.14</c:v>
                      </c:pt>
                      <c:pt idx="358">
                        <c:v>10.16</c:v>
                      </c:pt>
                      <c:pt idx="359">
                        <c:v>10.18</c:v>
                      </c:pt>
                      <c:pt idx="360">
                        <c:v>10.199999999999999</c:v>
                      </c:pt>
                      <c:pt idx="361">
                        <c:v>10.220000000000001</c:v>
                      </c:pt>
                      <c:pt idx="362">
                        <c:v>10.24</c:v>
                      </c:pt>
                      <c:pt idx="363">
                        <c:v>10.26</c:v>
                      </c:pt>
                      <c:pt idx="364">
                        <c:v>10.28</c:v>
                      </c:pt>
                      <c:pt idx="365">
                        <c:v>10.3</c:v>
                      </c:pt>
                      <c:pt idx="366">
                        <c:v>10.32</c:v>
                      </c:pt>
                      <c:pt idx="367">
                        <c:v>10.34</c:v>
                      </c:pt>
                      <c:pt idx="368">
                        <c:v>10.36</c:v>
                      </c:pt>
                      <c:pt idx="369">
                        <c:v>10.38</c:v>
                      </c:pt>
                      <c:pt idx="370">
                        <c:v>10.4</c:v>
                      </c:pt>
                      <c:pt idx="371">
                        <c:v>10.42</c:v>
                      </c:pt>
                      <c:pt idx="372">
                        <c:v>10.44</c:v>
                      </c:pt>
                      <c:pt idx="373">
                        <c:v>10.46</c:v>
                      </c:pt>
                      <c:pt idx="374">
                        <c:v>10.48</c:v>
                      </c:pt>
                      <c:pt idx="375">
                        <c:v>10.5</c:v>
                      </c:pt>
                      <c:pt idx="376">
                        <c:v>10.52</c:v>
                      </c:pt>
                      <c:pt idx="377">
                        <c:v>10.54</c:v>
                      </c:pt>
                      <c:pt idx="378">
                        <c:v>10.56</c:v>
                      </c:pt>
                      <c:pt idx="379">
                        <c:v>10.58</c:v>
                      </c:pt>
                      <c:pt idx="380">
                        <c:v>10.6</c:v>
                      </c:pt>
                      <c:pt idx="381">
                        <c:v>10.62</c:v>
                      </c:pt>
                      <c:pt idx="382">
                        <c:v>10.64</c:v>
                      </c:pt>
                      <c:pt idx="383">
                        <c:v>10.66</c:v>
                      </c:pt>
                      <c:pt idx="384">
                        <c:v>10.68</c:v>
                      </c:pt>
                      <c:pt idx="385">
                        <c:v>10.7</c:v>
                      </c:pt>
                      <c:pt idx="386">
                        <c:v>10.72</c:v>
                      </c:pt>
                      <c:pt idx="387">
                        <c:v>10.74</c:v>
                      </c:pt>
                      <c:pt idx="388">
                        <c:v>10.76</c:v>
                      </c:pt>
                      <c:pt idx="389">
                        <c:v>10.78</c:v>
                      </c:pt>
                      <c:pt idx="390">
                        <c:v>10.8</c:v>
                      </c:pt>
                      <c:pt idx="391">
                        <c:v>10.82</c:v>
                      </c:pt>
                      <c:pt idx="392">
                        <c:v>10.84</c:v>
                      </c:pt>
                      <c:pt idx="393">
                        <c:v>10.86</c:v>
                      </c:pt>
                      <c:pt idx="394">
                        <c:v>10.88</c:v>
                      </c:pt>
                      <c:pt idx="395">
                        <c:v>10.9</c:v>
                      </c:pt>
                      <c:pt idx="396">
                        <c:v>10.92</c:v>
                      </c:pt>
                      <c:pt idx="397">
                        <c:v>10.94</c:v>
                      </c:pt>
                      <c:pt idx="398">
                        <c:v>10.96</c:v>
                      </c:pt>
                      <c:pt idx="399">
                        <c:v>10.98</c:v>
                      </c:pt>
                      <c:pt idx="400">
                        <c:v>11</c:v>
                      </c:pt>
                      <c:pt idx="401">
                        <c:v>11.02</c:v>
                      </c:pt>
                      <c:pt idx="402">
                        <c:v>11.04</c:v>
                      </c:pt>
                      <c:pt idx="403">
                        <c:v>11.06</c:v>
                      </c:pt>
                      <c:pt idx="404">
                        <c:v>11.08</c:v>
                      </c:pt>
                      <c:pt idx="405">
                        <c:v>11.1</c:v>
                      </c:pt>
                      <c:pt idx="406">
                        <c:v>11.12</c:v>
                      </c:pt>
                      <c:pt idx="407">
                        <c:v>11.14</c:v>
                      </c:pt>
                      <c:pt idx="408">
                        <c:v>11.16</c:v>
                      </c:pt>
                      <c:pt idx="409">
                        <c:v>11.18</c:v>
                      </c:pt>
                      <c:pt idx="410">
                        <c:v>11.2</c:v>
                      </c:pt>
                      <c:pt idx="411">
                        <c:v>11.22</c:v>
                      </c:pt>
                      <c:pt idx="412">
                        <c:v>11.24</c:v>
                      </c:pt>
                      <c:pt idx="413">
                        <c:v>11.26</c:v>
                      </c:pt>
                      <c:pt idx="414">
                        <c:v>11.28</c:v>
                      </c:pt>
                      <c:pt idx="415">
                        <c:v>11.3</c:v>
                      </c:pt>
                      <c:pt idx="416">
                        <c:v>11.32</c:v>
                      </c:pt>
                      <c:pt idx="417">
                        <c:v>11.34</c:v>
                      </c:pt>
                      <c:pt idx="418">
                        <c:v>11.36</c:v>
                      </c:pt>
                      <c:pt idx="419">
                        <c:v>11.38</c:v>
                      </c:pt>
                      <c:pt idx="420">
                        <c:v>11.4</c:v>
                      </c:pt>
                      <c:pt idx="421">
                        <c:v>11.42</c:v>
                      </c:pt>
                      <c:pt idx="422">
                        <c:v>11.44</c:v>
                      </c:pt>
                      <c:pt idx="423">
                        <c:v>11.46</c:v>
                      </c:pt>
                      <c:pt idx="424">
                        <c:v>11.48</c:v>
                      </c:pt>
                      <c:pt idx="425">
                        <c:v>11.5</c:v>
                      </c:pt>
                      <c:pt idx="426">
                        <c:v>11.52</c:v>
                      </c:pt>
                      <c:pt idx="427">
                        <c:v>11.54</c:v>
                      </c:pt>
                      <c:pt idx="428">
                        <c:v>11.56</c:v>
                      </c:pt>
                      <c:pt idx="429">
                        <c:v>11.58</c:v>
                      </c:pt>
                      <c:pt idx="430">
                        <c:v>11.6</c:v>
                      </c:pt>
                      <c:pt idx="431">
                        <c:v>11.62</c:v>
                      </c:pt>
                      <c:pt idx="432">
                        <c:v>11.64</c:v>
                      </c:pt>
                      <c:pt idx="433">
                        <c:v>11.66</c:v>
                      </c:pt>
                      <c:pt idx="434">
                        <c:v>11.68</c:v>
                      </c:pt>
                      <c:pt idx="435">
                        <c:v>11.7</c:v>
                      </c:pt>
                      <c:pt idx="436">
                        <c:v>11.72</c:v>
                      </c:pt>
                      <c:pt idx="437">
                        <c:v>11.74</c:v>
                      </c:pt>
                      <c:pt idx="438">
                        <c:v>11.76</c:v>
                      </c:pt>
                      <c:pt idx="439">
                        <c:v>11.78</c:v>
                      </c:pt>
                      <c:pt idx="440">
                        <c:v>11.8</c:v>
                      </c:pt>
                      <c:pt idx="441">
                        <c:v>11.82</c:v>
                      </c:pt>
                      <c:pt idx="442">
                        <c:v>11.84</c:v>
                      </c:pt>
                      <c:pt idx="443">
                        <c:v>11.86</c:v>
                      </c:pt>
                      <c:pt idx="444">
                        <c:v>11.88</c:v>
                      </c:pt>
                      <c:pt idx="445">
                        <c:v>11.9</c:v>
                      </c:pt>
                      <c:pt idx="446">
                        <c:v>11.92</c:v>
                      </c:pt>
                      <c:pt idx="447">
                        <c:v>11.94</c:v>
                      </c:pt>
                      <c:pt idx="448">
                        <c:v>11.96</c:v>
                      </c:pt>
                      <c:pt idx="449">
                        <c:v>11.98</c:v>
                      </c:pt>
                      <c:pt idx="450">
                        <c:v>12</c:v>
                      </c:pt>
                      <c:pt idx="451">
                        <c:v>12.02</c:v>
                      </c:pt>
                      <c:pt idx="452">
                        <c:v>12.04</c:v>
                      </c:pt>
                      <c:pt idx="453">
                        <c:v>12.06</c:v>
                      </c:pt>
                      <c:pt idx="454">
                        <c:v>12.08</c:v>
                      </c:pt>
                      <c:pt idx="455">
                        <c:v>12.1</c:v>
                      </c:pt>
                      <c:pt idx="456">
                        <c:v>12.12</c:v>
                      </c:pt>
                      <c:pt idx="457">
                        <c:v>12.14</c:v>
                      </c:pt>
                      <c:pt idx="458">
                        <c:v>12.16</c:v>
                      </c:pt>
                      <c:pt idx="459">
                        <c:v>12.18</c:v>
                      </c:pt>
                      <c:pt idx="460">
                        <c:v>12.2</c:v>
                      </c:pt>
                      <c:pt idx="461">
                        <c:v>12.22</c:v>
                      </c:pt>
                      <c:pt idx="462">
                        <c:v>12.24</c:v>
                      </c:pt>
                      <c:pt idx="463">
                        <c:v>12.26</c:v>
                      </c:pt>
                      <c:pt idx="464">
                        <c:v>12.28</c:v>
                      </c:pt>
                      <c:pt idx="465">
                        <c:v>12.3</c:v>
                      </c:pt>
                      <c:pt idx="466">
                        <c:v>12.32</c:v>
                      </c:pt>
                      <c:pt idx="467">
                        <c:v>12.34</c:v>
                      </c:pt>
                      <c:pt idx="468">
                        <c:v>12.36</c:v>
                      </c:pt>
                      <c:pt idx="469">
                        <c:v>12.38</c:v>
                      </c:pt>
                      <c:pt idx="470">
                        <c:v>12.4</c:v>
                      </c:pt>
                      <c:pt idx="471">
                        <c:v>12.42</c:v>
                      </c:pt>
                      <c:pt idx="472">
                        <c:v>12.44</c:v>
                      </c:pt>
                      <c:pt idx="473">
                        <c:v>12.46</c:v>
                      </c:pt>
                      <c:pt idx="474">
                        <c:v>12.48</c:v>
                      </c:pt>
                      <c:pt idx="475">
                        <c:v>12.5</c:v>
                      </c:pt>
                      <c:pt idx="476">
                        <c:v>12.52</c:v>
                      </c:pt>
                      <c:pt idx="477">
                        <c:v>12.54</c:v>
                      </c:pt>
                      <c:pt idx="478">
                        <c:v>12.56</c:v>
                      </c:pt>
                      <c:pt idx="479">
                        <c:v>12.58</c:v>
                      </c:pt>
                      <c:pt idx="480">
                        <c:v>12.6</c:v>
                      </c:pt>
                      <c:pt idx="481">
                        <c:v>12.62</c:v>
                      </c:pt>
                      <c:pt idx="482">
                        <c:v>12.64</c:v>
                      </c:pt>
                      <c:pt idx="483">
                        <c:v>12.66</c:v>
                      </c:pt>
                      <c:pt idx="484">
                        <c:v>12.68</c:v>
                      </c:pt>
                      <c:pt idx="485">
                        <c:v>12.7</c:v>
                      </c:pt>
                      <c:pt idx="486">
                        <c:v>12.72</c:v>
                      </c:pt>
                      <c:pt idx="487">
                        <c:v>12.74</c:v>
                      </c:pt>
                      <c:pt idx="488">
                        <c:v>12.76</c:v>
                      </c:pt>
                      <c:pt idx="489">
                        <c:v>12.78</c:v>
                      </c:pt>
                      <c:pt idx="490">
                        <c:v>12.8</c:v>
                      </c:pt>
                      <c:pt idx="491">
                        <c:v>12.82</c:v>
                      </c:pt>
                      <c:pt idx="492">
                        <c:v>12.84</c:v>
                      </c:pt>
                      <c:pt idx="493">
                        <c:v>12.86</c:v>
                      </c:pt>
                      <c:pt idx="494">
                        <c:v>12.88</c:v>
                      </c:pt>
                      <c:pt idx="495">
                        <c:v>12.9</c:v>
                      </c:pt>
                      <c:pt idx="496">
                        <c:v>12.92</c:v>
                      </c:pt>
                      <c:pt idx="497">
                        <c:v>12.94</c:v>
                      </c:pt>
                      <c:pt idx="498">
                        <c:v>12.96</c:v>
                      </c:pt>
                      <c:pt idx="499">
                        <c:v>12.98</c:v>
                      </c:pt>
                      <c:pt idx="500">
                        <c:v>13</c:v>
                      </c:pt>
                      <c:pt idx="501">
                        <c:v>13.02</c:v>
                      </c:pt>
                      <c:pt idx="502">
                        <c:v>13.04</c:v>
                      </c:pt>
                      <c:pt idx="503">
                        <c:v>13.06</c:v>
                      </c:pt>
                      <c:pt idx="504">
                        <c:v>13.08</c:v>
                      </c:pt>
                      <c:pt idx="505">
                        <c:v>13.1</c:v>
                      </c:pt>
                      <c:pt idx="506">
                        <c:v>13.12</c:v>
                      </c:pt>
                      <c:pt idx="507">
                        <c:v>13.14</c:v>
                      </c:pt>
                      <c:pt idx="508">
                        <c:v>13.16</c:v>
                      </c:pt>
                      <c:pt idx="509">
                        <c:v>13.18</c:v>
                      </c:pt>
                      <c:pt idx="510">
                        <c:v>13.2</c:v>
                      </c:pt>
                      <c:pt idx="511">
                        <c:v>13.22</c:v>
                      </c:pt>
                      <c:pt idx="512">
                        <c:v>13.24</c:v>
                      </c:pt>
                      <c:pt idx="513">
                        <c:v>13.26</c:v>
                      </c:pt>
                      <c:pt idx="514">
                        <c:v>13.28</c:v>
                      </c:pt>
                      <c:pt idx="515">
                        <c:v>13.3</c:v>
                      </c:pt>
                      <c:pt idx="516">
                        <c:v>13.32</c:v>
                      </c:pt>
                      <c:pt idx="517">
                        <c:v>13.34</c:v>
                      </c:pt>
                      <c:pt idx="518">
                        <c:v>13.36</c:v>
                      </c:pt>
                      <c:pt idx="519">
                        <c:v>13.38</c:v>
                      </c:pt>
                      <c:pt idx="520">
                        <c:v>13.4</c:v>
                      </c:pt>
                      <c:pt idx="521">
                        <c:v>13.42</c:v>
                      </c:pt>
                      <c:pt idx="522">
                        <c:v>13.44</c:v>
                      </c:pt>
                      <c:pt idx="523">
                        <c:v>13.46</c:v>
                      </c:pt>
                      <c:pt idx="524">
                        <c:v>13.48</c:v>
                      </c:pt>
                      <c:pt idx="525">
                        <c:v>13.5</c:v>
                      </c:pt>
                      <c:pt idx="526">
                        <c:v>13.52</c:v>
                      </c:pt>
                      <c:pt idx="527">
                        <c:v>13.54</c:v>
                      </c:pt>
                      <c:pt idx="528">
                        <c:v>13.56</c:v>
                      </c:pt>
                      <c:pt idx="529">
                        <c:v>13.58</c:v>
                      </c:pt>
                      <c:pt idx="530">
                        <c:v>13.6</c:v>
                      </c:pt>
                      <c:pt idx="531">
                        <c:v>13.62</c:v>
                      </c:pt>
                      <c:pt idx="532">
                        <c:v>13.64</c:v>
                      </c:pt>
                      <c:pt idx="533">
                        <c:v>13.66</c:v>
                      </c:pt>
                      <c:pt idx="534">
                        <c:v>13.68</c:v>
                      </c:pt>
                      <c:pt idx="535">
                        <c:v>13.7</c:v>
                      </c:pt>
                      <c:pt idx="536">
                        <c:v>13.72</c:v>
                      </c:pt>
                      <c:pt idx="537">
                        <c:v>13.74</c:v>
                      </c:pt>
                      <c:pt idx="538">
                        <c:v>13.76</c:v>
                      </c:pt>
                      <c:pt idx="539">
                        <c:v>13.78</c:v>
                      </c:pt>
                      <c:pt idx="540">
                        <c:v>13.8</c:v>
                      </c:pt>
                      <c:pt idx="541">
                        <c:v>13.82</c:v>
                      </c:pt>
                      <c:pt idx="542">
                        <c:v>13.84</c:v>
                      </c:pt>
                      <c:pt idx="543">
                        <c:v>13.86</c:v>
                      </c:pt>
                      <c:pt idx="544">
                        <c:v>13.88</c:v>
                      </c:pt>
                      <c:pt idx="545">
                        <c:v>13.9</c:v>
                      </c:pt>
                      <c:pt idx="546">
                        <c:v>13.92</c:v>
                      </c:pt>
                      <c:pt idx="547">
                        <c:v>13.94</c:v>
                      </c:pt>
                      <c:pt idx="548">
                        <c:v>13.96</c:v>
                      </c:pt>
                      <c:pt idx="549">
                        <c:v>13.98</c:v>
                      </c:pt>
                      <c:pt idx="550">
                        <c:v>14</c:v>
                      </c:pt>
                      <c:pt idx="551">
                        <c:v>14.02</c:v>
                      </c:pt>
                      <c:pt idx="552">
                        <c:v>14.04</c:v>
                      </c:pt>
                      <c:pt idx="553">
                        <c:v>14.06</c:v>
                      </c:pt>
                      <c:pt idx="554">
                        <c:v>14.08</c:v>
                      </c:pt>
                      <c:pt idx="555">
                        <c:v>14.1</c:v>
                      </c:pt>
                      <c:pt idx="556">
                        <c:v>14.12</c:v>
                      </c:pt>
                      <c:pt idx="557">
                        <c:v>14.14</c:v>
                      </c:pt>
                      <c:pt idx="558">
                        <c:v>14.16</c:v>
                      </c:pt>
                      <c:pt idx="559">
                        <c:v>14.18</c:v>
                      </c:pt>
                      <c:pt idx="560">
                        <c:v>14.2</c:v>
                      </c:pt>
                      <c:pt idx="561">
                        <c:v>14.22</c:v>
                      </c:pt>
                      <c:pt idx="562">
                        <c:v>14.24</c:v>
                      </c:pt>
                      <c:pt idx="563">
                        <c:v>14.26</c:v>
                      </c:pt>
                      <c:pt idx="564">
                        <c:v>14.28</c:v>
                      </c:pt>
                      <c:pt idx="565">
                        <c:v>14.3</c:v>
                      </c:pt>
                      <c:pt idx="566">
                        <c:v>14.32</c:v>
                      </c:pt>
                      <c:pt idx="567">
                        <c:v>14.34</c:v>
                      </c:pt>
                      <c:pt idx="568">
                        <c:v>14.36</c:v>
                      </c:pt>
                      <c:pt idx="569">
                        <c:v>14.38</c:v>
                      </c:pt>
                      <c:pt idx="570">
                        <c:v>14.4</c:v>
                      </c:pt>
                      <c:pt idx="571">
                        <c:v>14.42</c:v>
                      </c:pt>
                      <c:pt idx="572">
                        <c:v>14.44</c:v>
                      </c:pt>
                      <c:pt idx="573">
                        <c:v>14.46</c:v>
                      </c:pt>
                      <c:pt idx="574">
                        <c:v>14.48</c:v>
                      </c:pt>
                      <c:pt idx="575">
                        <c:v>14.5</c:v>
                      </c:pt>
                      <c:pt idx="576">
                        <c:v>14.52</c:v>
                      </c:pt>
                      <c:pt idx="577">
                        <c:v>14.54</c:v>
                      </c:pt>
                      <c:pt idx="578">
                        <c:v>14.56</c:v>
                      </c:pt>
                      <c:pt idx="579">
                        <c:v>14.58</c:v>
                      </c:pt>
                      <c:pt idx="580">
                        <c:v>14.6</c:v>
                      </c:pt>
                      <c:pt idx="581">
                        <c:v>14.62</c:v>
                      </c:pt>
                      <c:pt idx="582">
                        <c:v>14.64</c:v>
                      </c:pt>
                      <c:pt idx="583">
                        <c:v>14.66</c:v>
                      </c:pt>
                      <c:pt idx="584">
                        <c:v>14.68</c:v>
                      </c:pt>
                      <c:pt idx="585">
                        <c:v>14.7</c:v>
                      </c:pt>
                      <c:pt idx="586">
                        <c:v>14.72</c:v>
                      </c:pt>
                      <c:pt idx="587">
                        <c:v>14.74</c:v>
                      </c:pt>
                      <c:pt idx="588">
                        <c:v>14.76</c:v>
                      </c:pt>
                      <c:pt idx="589">
                        <c:v>14.78</c:v>
                      </c:pt>
                      <c:pt idx="590">
                        <c:v>14.8</c:v>
                      </c:pt>
                      <c:pt idx="591">
                        <c:v>14.82</c:v>
                      </c:pt>
                      <c:pt idx="592">
                        <c:v>14.84</c:v>
                      </c:pt>
                      <c:pt idx="593">
                        <c:v>14.86</c:v>
                      </c:pt>
                      <c:pt idx="594">
                        <c:v>14.88</c:v>
                      </c:pt>
                      <c:pt idx="595">
                        <c:v>14.9</c:v>
                      </c:pt>
                      <c:pt idx="596">
                        <c:v>14.92</c:v>
                      </c:pt>
                      <c:pt idx="597">
                        <c:v>14.94</c:v>
                      </c:pt>
                      <c:pt idx="598">
                        <c:v>14.96</c:v>
                      </c:pt>
                      <c:pt idx="599">
                        <c:v>14.98</c:v>
                      </c:pt>
                      <c:pt idx="600">
                        <c:v>15</c:v>
                      </c:pt>
                      <c:pt idx="601">
                        <c:v>15.02</c:v>
                      </c:pt>
                      <c:pt idx="602">
                        <c:v>15.04</c:v>
                      </c:pt>
                      <c:pt idx="603">
                        <c:v>15.06</c:v>
                      </c:pt>
                      <c:pt idx="604">
                        <c:v>15.08</c:v>
                      </c:pt>
                      <c:pt idx="605">
                        <c:v>15.1</c:v>
                      </c:pt>
                      <c:pt idx="606">
                        <c:v>15.12</c:v>
                      </c:pt>
                      <c:pt idx="607">
                        <c:v>15.14</c:v>
                      </c:pt>
                      <c:pt idx="608">
                        <c:v>15.16</c:v>
                      </c:pt>
                      <c:pt idx="609">
                        <c:v>15.18</c:v>
                      </c:pt>
                      <c:pt idx="610">
                        <c:v>15.2</c:v>
                      </c:pt>
                      <c:pt idx="611">
                        <c:v>15.22</c:v>
                      </c:pt>
                      <c:pt idx="612">
                        <c:v>15.24</c:v>
                      </c:pt>
                      <c:pt idx="613">
                        <c:v>15.26</c:v>
                      </c:pt>
                      <c:pt idx="614">
                        <c:v>15.28</c:v>
                      </c:pt>
                      <c:pt idx="615">
                        <c:v>15.3</c:v>
                      </c:pt>
                      <c:pt idx="616">
                        <c:v>15.32</c:v>
                      </c:pt>
                      <c:pt idx="617">
                        <c:v>15.34</c:v>
                      </c:pt>
                      <c:pt idx="618">
                        <c:v>15.36</c:v>
                      </c:pt>
                      <c:pt idx="619">
                        <c:v>15.38</c:v>
                      </c:pt>
                      <c:pt idx="620">
                        <c:v>15.4</c:v>
                      </c:pt>
                      <c:pt idx="621">
                        <c:v>15.42</c:v>
                      </c:pt>
                      <c:pt idx="622">
                        <c:v>15.44</c:v>
                      </c:pt>
                      <c:pt idx="623">
                        <c:v>15.46</c:v>
                      </c:pt>
                      <c:pt idx="624">
                        <c:v>15.48</c:v>
                      </c:pt>
                      <c:pt idx="625">
                        <c:v>15.5</c:v>
                      </c:pt>
                      <c:pt idx="626">
                        <c:v>15.52</c:v>
                      </c:pt>
                      <c:pt idx="627">
                        <c:v>15.54</c:v>
                      </c:pt>
                      <c:pt idx="628">
                        <c:v>15.56</c:v>
                      </c:pt>
                      <c:pt idx="629">
                        <c:v>15.58</c:v>
                      </c:pt>
                      <c:pt idx="630">
                        <c:v>15.6</c:v>
                      </c:pt>
                      <c:pt idx="631">
                        <c:v>15.62</c:v>
                      </c:pt>
                      <c:pt idx="632">
                        <c:v>15.64</c:v>
                      </c:pt>
                      <c:pt idx="633">
                        <c:v>15.66</c:v>
                      </c:pt>
                      <c:pt idx="634">
                        <c:v>15.68</c:v>
                      </c:pt>
                      <c:pt idx="635">
                        <c:v>15.7</c:v>
                      </c:pt>
                      <c:pt idx="636">
                        <c:v>15.72</c:v>
                      </c:pt>
                      <c:pt idx="637">
                        <c:v>15.74</c:v>
                      </c:pt>
                      <c:pt idx="638">
                        <c:v>15.76</c:v>
                      </c:pt>
                      <c:pt idx="639">
                        <c:v>15.78</c:v>
                      </c:pt>
                      <c:pt idx="640">
                        <c:v>15.8</c:v>
                      </c:pt>
                      <c:pt idx="641">
                        <c:v>15.82</c:v>
                      </c:pt>
                      <c:pt idx="642">
                        <c:v>15.84</c:v>
                      </c:pt>
                      <c:pt idx="643">
                        <c:v>15.86</c:v>
                      </c:pt>
                      <c:pt idx="644">
                        <c:v>15.88</c:v>
                      </c:pt>
                      <c:pt idx="645">
                        <c:v>15.9</c:v>
                      </c:pt>
                      <c:pt idx="646">
                        <c:v>15.92</c:v>
                      </c:pt>
                      <c:pt idx="647">
                        <c:v>15.94</c:v>
                      </c:pt>
                      <c:pt idx="648">
                        <c:v>15.96</c:v>
                      </c:pt>
                      <c:pt idx="649">
                        <c:v>15.98</c:v>
                      </c:pt>
                      <c:pt idx="650">
                        <c:v>16</c:v>
                      </c:pt>
                      <c:pt idx="651">
                        <c:v>16.02</c:v>
                      </c:pt>
                      <c:pt idx="652">
                        <c:v>16.04</c:v>
                      </c:pt>
                      <c:pt idx="653">
                        <c:v>16.059999999999999</c:v>
                      </c:pt>
                      <c:pt idx="654">
                        <c:v>16.079999999999998</c:v>
                      </c:pt>
                      <c:pt idx="655">
                        <c:v>16.100000000000001</c:v>
                      </c:pt>
                      <c:pt idx="656">
                        <c:v>16.12</c:v>
                      </c:pt>
                      <c:pt idx="657">
                        <c:v>16.14</c:v>
                      </c:pt>
                      <c:pt idx="658">
                        <c:v>16.16</c:v>
                      </c:pt>
                      <c:pt idx="659">
                        <c:v>16.18</c:v>
                      </c:pt>
                      <c:pt idx="660">
                        <c:v>16.2</c:v>
                      </c:pt>
                      <c:pt idx="661">
                        <c:v>16.22</c:v>
                      </c:pt>
                      <c:pt idx="662">
                        <c:v>16.239999999999998</c:v>
                      </c:pt>
                      <c:pt idx="663">
                        <c:v>16.260000000000002</c:v>
                      </c:pt>
                      <c:pt idx="664">
                        <c:v>16.28</c:v>
                      </c:pt>
                      <c:pt idx="665">
                        <c:v>16.3</c:v>
                      </c:pt>
                      <c:pt idx="666">
                        <c:v>16.32</c:v>
                      </c:pt>
                      <c:pt idx="667">
                        <c:v>16.34</c:v>
                      </c:pt>
                      <c:pt idx="668">
                        <c:v>16.36</c:v>
                      </c:pt>
                      <c:pt idx="669">
                        <c:v>16.38</c:v>
                      </c:pt>
                      <c:pt idx="670">
                        <c:v>16.399999999999999</c:v>
                      </c:pt>
                      <c:pt idx="671">
                        <c:v>16.420000000000002</c:v>
                      </c:pt>
                      <c:pt idx="672">
                        <c:v>16.440000000000001</c:v>
                      </c:pt>
                      <c:pt idx="673">
                        <c:v>16.46</c:v>
                      </c:pt>
                      <c:pt idx="674">
                        <c:v>16.48</c:v>
                      </c:pt>
                      <c:pt idx="675">
                        <c:v>16.5</c:v>
                      </c:pt>
                      <c:pt idx="676">
                        <c:v>16.52</c:v>
                      </c:pt>
                      <c:pt idx="677">
                        <c:v>16.54</c:v>
                      </c:pt>
                      <c:pt idx="678">
                        <c:v>16.559999999999999</c:v>
                      </c:pt>
                      <c:pt idx="679">
                        <c:v>16.579999999999998</c:v>
                      </c:pt>
                      <c:pt idx="680">
                        <c:v>16.600000000000001</c:v>
                      </c:pt>
                      <c:pt idx="681">
                        <c:v>16.62</c:v>
                      </c:pt>
                      <c:pt idx="682">
                        <c:v>16.64</c:v>
                      </c:pt>
                      <c:pt idx="683">
                        <c:v>16.66</c:v>
                      </c:pt>
                      <c:pt idx="684">
                        <c:v>16.68</c:v>
                      </c:pt>
                      <c:pt idx="685">
                        <c:v>16.7</c:v>
                      </c:pt>
                      <c:pt idx="686">
                        <c:v>16.72</c:v>
                      </c:pt>
                      <c:pt idx="687">
                        <c:v>16.739999999999998</c:v>
                      </c:pt>
                      <c:pt idx="688">
                        <c:v>16.760000000000002</c:v>
                      </c:pt>
                      <c:pt idx="689">
                        <c:v>16.78</c:v>
                      </c:pt>
                      <c:pt idx="690">
                        <c:v>16.8</c:v>
                      </c:pt>
                      <c:pt idx="691">
                        <c:v>16.82</c:v>
                      </c:pt>
                      <c:pt idx="692">
                        <c:v>16.84</c:v>
                      </c:pt>
                      <c:pt idx="693">
                        <c:v>16.86</c:v>
                      </c:pt>
                      <c:pt idx="694">
                        <c:v>16.88</c:v>
                      </c:pt>
                      <c:pt idx="695">
                        <c:v>16.899999999999999</c:v>
                      </c:pt>
                      <c:pt idx="696">
                        <c:v>16.920000000000002</c:v>
                      </c:pt>
                      <c:pt idx="697">
                        <c:v>16.940000000000001</c:v>
                      </c:pt>
                      <c:pt idx="698">
                        <c:v>16.96</c:v>
                      </c:pt>
                      <c:pt idx="699">
                        <c:v>16.98</c:v>
                      </c:pt>
                      <c:pt idx="700">
                        <c:v>17</c:v>
                      </c:pt>
                      <c:pt idx="701">
                        <c:v>17.02</c:v>
                      </c:pt>
                      <c:pt idx="702">
                        <c:v>17.04</c:v>
                      </c:pt>
                      <c:pt idx="703">
                        <c:v>17.059999999999999</c:v>
                      </c:pt>
                      <c:pt idx="704">
                        <c:v>17.079999999999998</c:v>
                      </c:pt>
                      <c:pt idx="705">
                        <c:v>17.100000000000001</c:v>
                      </c:pt>
                      <c:pt idx="706">
                        <c:v>17.12</c:v>
                      </c:pt>
                      <c:pt idx="707">
                        <c:v>17.14</c:v>
                      </c:pt>
                      <c:pt idx="708">
                        <c:v>17.16</c:v>
                      </c:pt>
                      <c:pt idx="709">
                        <c:v>17.18</c:v>
                      </c:pt>
                      <c:pt idx="710">
                        <c:v>17.2</c:v>
                      </c:pt>
                      <c:pt idx="711">
                        <c:v>17.22</c:v>
                      </c:pt>
                      <c:pt idx="712">
                        <c:v>17.239999999999998</c:v>
                      </c:pt>
                      <c:pt idx="713">
                        <c:v>17.260000000000002</c:v>
                      </c:pt>
                      <c:pt idx="714">
                        <c:v>17.28</c:v>
                      </c:pt>
                      <c:pt idx="715">
                        <c:v>17.3</c:v>
                      </c:pt>
                      <c:pt idx="716">
                        <c:v>17.32</c:v>
                      </c:pt>
                      <c:pt idx="717">
                        <c:v>17.34</c:v>
                      </c:pt>
                      <c:pt idx="718">
                        <c:v>17.36</c:v>
                      </c:pt>
                      <c:pt idx="719">
                        <c:v>17.38</c:v>
                      </c:pt>
                      <c:pt idx="720">
                        <c:v>17.399999999999999</c:v>
                      </c:pt>
                      <c:pt idx="721">
                        <c:v>17.420000000000002</c:v>
                      </c:pt>
                      <c:pt idx="722">
                        <c:v>17.440000000000001</c:v>
                      </c:pt>
                      <c:pt idx="723">
                        <c:v>17.46</c:v>
                      </c:pt>
                      <c:pt idx="724">
                        <c:v>17.48</c:v>
                      </c:pt>
                      <c:pt idx="725">
                        <c:v>17.5</c:v>
                      </c:pt>
                      <c:pt idx="726">
                        <c:v>17.52</c:v>
                      </c:pt>
                      <c:pt idx="727">
                        <c:v>17.54</c:v>
                      </c:pt>
                      <c:pt idx="728">
                        <c:v>17.559999999999999</c:v>
                      </c:pt>
                      <c:pt idx="729">
                        <c:v>17.579999999999998</c:v>
                      </c:pt>
                      <c:pt idx="730">
                        <c:v>17.600000000000001</c:v>
                      </c:pt>
                      <c:pt idx="731">
                        <c:v>17.62</c:v>
                      </c:pt>
                      <c:pt idx="732">
                        <c:v>17.64</c:v>
                      </c:pt>
                      <c:pt idx="733">
                        <c:v>17.66</c:v>
                      </c:pt>
                      <c:pt idx="734">
                        <c:v>17.68</c:v>
                      </c:pt>
                      <c:pt idx="735">
                        <c:v>17.7</c:v>
                      </c:pt>
                      <c:pt idx="736">
                        <c:v>17.72</c:v>
                      </c:pt>
                      <c:pt idx="737">
                        <c:v>17.739999999999998</c:v>
                      </c:pt>
                      <c:pt idx="738">
                        <c:v>17.760000000000002</c:v>
                      </c:pt>
                      <c:pt idx="739">
                        <c:v>17.78</c:v>
                      </c:pt>
                      <c:pt idx="740">
                        <c:v>17.8</c:v>
                      </c:pt>
                      <c:pt idx="741">
                        <c:v>17.82</c:v>
                      </c:pt>
                      <c:pt idx="742">
                        <c:v>17.84</c:v>
                      </c:pt>
                      <c:pt idx="743">
                        <c:v>17.86</c:v>
                      </c:pt>
                      <c:pt idx="744">
                        <c:v>17.88</c:v>
                      </c:pt>
                      <c:pt idx="745">
                        <c:v>17.899999999999999</c:v>
                      </c:pt>
                      <c:pt idx="746">
                        <c:v>17.920000000000002</c:v>
                      </c:pt>
                      <c:pt idx="747">
                        <c:v>17.940000000000001</c:v>
                      </c:pt>
                      <c:pt idx="748">
                        <c:v>17.96</c:v>
                      </c:pt>
                      <c:pt idx="749">
                        <c:v>17.98</c:v>
                      </c:pt>
                      <c:pt idx="750">
                        <c:v>18</c:v>
                      </c:pt>
                      <c:pt idx="751">
                        <c:v>18.02</c:v>
                      </c:pt>
                      <c:pt idx="752">
                        <c:v>18.04</c:v>
                      </c:pt>
                      <c:pt idx="753">
                        <c:v>18.059999999999999</c:v>
                      </c:pt>
                      <c:pt idx="754">
                        <c:v>18.079999999999998</c:v>
                      </c:pt>
                      <c:pt idx="755">
                        <c:v>18.100000000000001</c:v>
                      </c:pt>
                      <c:pt idx="756">
                        <c:v>18.12</c:v>
                      </c:pt>
                      <c:pt idx="757">
                        <c:v>18.14</c:v>
                      </c:pt>
                      <c:pt idx="758">
                        <c:v>18.16</c:v>
                      </c:pt>
                      <c:pt idx="759">
                        <c:v>18.18</c:v>
                      </c:pt>
                      <c:pt idx="760">
                        <c:v>18.2</c:v>
                      </c:pt>
                      <c:pt idx="761">
                        <c:v>18.22</c:v>
                      </c:pt>
                      <c:pt idx="762">
                        <c:v>18.239999999999998</c:v>
                      </c:pt>
                      <c:pt idx="763">
                        <c:v>18.260000000000002</c:v>
                      </c:pt>
                      <c:pt idx="764">
                        <c:v>18.28</c:v>
                      </c:pt>
                      <c:pt idx="765">
                        <c:v>18.3</c:v>
                      </c:pt>
                      <c:pt idx="766">
                        <c:v>18.32</c:v>
                      </c:pt>
                      <c:pt idx="767">
                        <c:v>18.34</c:v>
                      </c:pt>
                      <c:pt idx="768">
                        <c:v>18.36</c:v>
                      </c:pt>
                      <c:pt idx="769">
                        <c:v>18.38</c:v>
                      </c:pt>
                      <c:pt idx="770">
                        <c:v>18.399999999999999</c:v>
                      </c:pt>
                      <c:pt idx="771">
                        <c:v>18.420000000000002</c:v>
                      </c:pt>
                      <c:pt idx="772">
                        <c:v>18.440000000000001</c:v>
                      </c:pt>
                      <c:pt idx="773">
                        <c:v>18.46</c:v>
                      </c:pt>
                      <c:pt idx="774">
                        <c:v>18.48</c:v>
                      </c:pt>
                      <c:pt idx="775">
                        <c:v>18.5</c:v>
                      </c:pt>
                      <c:pt idx="776">
                        <c:v>18.52</c:v>
                      </c:pt>
                      <c:pt idx="777">
                        <c:v>18.54</c:v>
                      </c:pt>
                      <c:pt idx="778">
                        <c:v>18.559999999999999</c:v>
                      </c:pt>
                      <c:pt idx="779">
                        <c:v>18.579999999999998</c:v>
                      </c:pt>
                      <c:pt idx="780">
                        <c:v>18.600000000000001</c:v>
                      </c:pt>
                      <c:pt idx="781">
                        <c:v>18.62</c:v>
                      </c:pt>
                      <c:pt idx="782">
                        <c:v>18.64</c:v>
                      </c:pt>
                      <c:pt idx="783">
                        <c:v>18.66</c:v>
                      </c:pt>
                      <c:pt idx="784">
                        <c:v>18.68</c:v>
                      </c:pt>
                      <c:pt idx="785">
                        <c:v>18.7</c:v>
                      </c:pt>
                      <c:pt idx="786">
                        <c:v>18.72</c:v>
                      </c:pt>
                      <c:pt idx="787">
                        <c:v>18.739999999999998</c:v>
                      </c:pt>
                      <c:pt idx="788">
                        <c:v>18.760000000000002</c:v>
                      </c:pt>
                      <c:pt idx="789">
                        <c:v>18.78</c:v>
                      </c:pt>
                      <c:pt idx="790">
                        <c:v>18.8</c:v>
                      </c:pt>
                      <c:pt idx="791">
                        <c:v>18.82</c:v>
                      </c:pt>
                      <c:pt idx="792">
                        <c:v>18.84</c:v>
                      </c:pt>
                      <c:pt idx="793">
                        <c:v>18.86</c:v>
                      </c:pt>
                      <c:pt idx="794">
                        <c:v>18.88</c:v>
                      </c:pt>
                      <c:pt idx="795">
                        <c:v>18.899999999999999</c:v>
                      </c:pt>
                      <c:pt idx="796">
                        <c:v>18.920000000000002</c:v>
                      </c:pt>
                      <c:pt idx="797">
                        <c:v>18.940000000000001</c:v>
                      </c:pt>
                      <c:pt idx="798">
                        <c:v>18.96</c:v>
                      </c:pt>
                      <c:pt idx="799">
                        <c:v>18.98</c:v>
                      </c:pt>
                      <c:pt idx="800">
                        <c:v>19</c:v>
                      </c:pt>
                      <c:pt idx="801">
                        <c:v>19.02</c:v>
                      </c:pt>
                      <c:pt idx="802">
                        <c:v>19.04</c:v>
                      </c:pt>
                      <c:pt idx="803">
                        <c:v>19.059999999999999</c:v>
                      </c:pt>
                      <c:pt idx="804">
                        <c:v>19.079999999999998</c:v>
                      </c:pt>
                      <c:pt idx="805">
                        <c:v>19.100000000000001</c:v>
                      </c:pt>
                      <c:pt idx="806">
                        <c:v>19.12</c:v>
                      </c:pt>
                      <c:pt idx="807">
                        <c:v>19.14</c:v>
                      </c:pt>
                      <c:pt idx="808">
                        <c:v>19.16</c:v>
                      </c:pt>
                      <c:pt idx="809">
                        <c:v>19.18</c:v>
                      </c:pt>
                      <c:pt idx="810">
                        <c:v>19.2</c:v>
                      </c:pt>
                      <c:pt idx="811">
                        <c:v>19.22</c:v>
                      </c:pt>
                      <c:pt idx="812">
                        <c:v>19.239999999999998</c:v>
                      </c:pt>
                      <c:pt idx="813">
                        <c:v>19.260000000000002</c:v>
                      </c:pt>
                      <c:pt idx="814">
                        <c:v>19.28</c:v>
                      </c:pt>
                      <c:pt idx="815">
                        <c:v>19.3</c:v>
                      </c:pt>
                      <c:pt idx="816">
                        <c:v>19.32</c:v>
                      </c:pt>
                      <c:pt idx="817">
                        <c:v>19.34</c:v>
                      </c:pt>
                      <c:pt idx="818">
                        <c:v>19.36</c:v>
                      </c:pt>
                      <c:pt idx="819">
                        <c:v>19.38</c:v>
                      </c:pt>
                      <c:pt idx="820">
                        <c:v>19.399999999999999</c:v>
                      </c:pt>
                      <c:pt idx="821">
                        <c:v>19.420000000000002</c:v>
                      </c:pt>
                      <c:pt idx="822">
                        <c:v>19.440000000000001</c:v>
                      </c:pt>
                      <c:pt idx="823">
                        <c:v>19.46</c:v>
                      </c:pt>
                      <c:pt idx="824">
                        <c:v>19.48</c:v>
                      </c:pt>
                      <c:pt idx="825">
                        <c:v>19.5</c:v>
                      </c:pt>
                      <c:pt idx="826">
                        <c:v>19.52</c:v>
                      </c:pt>
                      <c:pt idx="827">
                        <c:v>19.54</c:v>
                      </c:pt>
                      <c:pt idx="828">
                        <c:v>19.559999999999999</c:v>
                      </c:pt>
                      <c:pt idx="829">
                        <c:v>19.579999999999998</c:v>
                      </c:pt>
                      <c:pt idx="830">
                        <c:v>19.600000000000001</c:v>
                      </c:pt>
                      <c:pt idx="831">
                        <c:v>19.62</c:v>
                      </c:pt>
                      <c:pt idx="832">
                        <c:v>19.64</c:v>
                      </c:pt>
                      <c:pt idx="833">
                        <c:v>19.66</c:v>
                      </c:pt>
                      <c:pt idx="834">
                        <c:v>19.68</c:v>
                      </c:pt>
                      <c:pt idx="835">
                        <c:v>19.7</c:v>
                      </c:pt>
                      <c:pt idx="836">
                        <c:v>19.72</c:v>
                      </c:pt>
                      <c:pt idx="837">
                        <c:v>19.739999999999998</c:v>
                      </c:pt>
                      <c:pt idx="838">
                        <c:v>19.760000000000002</c:v>
                      </c:pt>
                      <c:pt idx="839">
                        <c:v>19.78</c:v>
                      </c:pt>
                      <c:pt idx="840">
                        <c:v>19.8</c:v>
                      </c:pt>
                      <c:pt idx="841">
                        <c:v>19.82</c:v>
                      </c:pt>
                      <c:pt idx="842">
                        <c:v>19.84</c:v>
                      </c:pt>
                      <c:pt idx="843">
                        <c:v>19.86</c:v>
                      </c:pt>
                      <c:pt idx="844">
                        <c:v>19.88</c:v>
                      </c:pt>
                      <c:pt idx="845">
                        <c:v>19.899999999999999</c:v>
                      </c:pt>
                      <c:pt idx="846">
                        <c:v>19.920000000000002</c:v>
                      </c:pt>
                      <c:pt idx="847">
                        <c:v>19.940000000000001</c:v>
                      </c:pt>
                      <c:pt idx="848">
                        <c:v>19.96</c:v>
                      </c:pt>
                      <c:pt idx="849">
                        <c:v>19.98</c:v>
                      </c:pt>
                      <c:pt idx="850">
                        <c:v>20</c:v>
                      </c:pt>
                      <c:pt idx="851">
                        <c:v>20.02</c:v>
                      </c:pt>
                      <c:pt idx="852">
                        <c:v>20.04</c:v>
                      </c:pt>
                      <c:pt idx="853">
                        <c:v>20.059999999999999</c:v>
                      </c:pt>
                      <c:pt idx="854">
                        <c:v>20.079999999999998</c:v>
                      </c:pt>
                      <c:pt idx="855">
                        <c:v>20.100000000000001</c:v>
                      </c:pt>
                      <c:pt idx="856">
                        <c:v>20.12</c:v>
                      </c:pt>
                      <c:pt idx="857">
                        <c:v>20.14</c:v>
                      </c:pt>
                      <c:pt idx="858">
                        <c:v>20.16</c:v>
                      </c:pt>
                      <c:pt idx="859">
                        <c:v>20.18</c:v>
                      </c:pt>
                      <c:pt idx="860">
                        <c:v>20.2</c:v>
                      </c:pt>
                      <c:pt idx="861">
                        <c:v>20.22</c:v>
                      </c:pt>
                      <c:pt idx="862">
                        <c:v>20.239999999999998</c:v>
                      </c:pt>
                      <c:pt idx="863">
                        <c:v>20.260000000000002</c:v>
                      </c:pt>
                      <c:pt idx="864">
                        <c:v>20.28</c:v>
                      </c:pt>
                      <c:pt idx="865">
                        <c:v>20.3</c:v>
                      </c:pt>
                      <c:pt idx="866">
                        <c:v>20.32</c:v>
                      </c:pt>
                      <c:pt idx="867">
                        <c:v>20.34</c:v>
                      </c:pt>
                      <c:pt idx="868">
                        <c:v>20.36</c:v>
                      </c:pt>
                      <c:pt idx="869">
                        <c:v>20.38</c:v>
                      </c:pt>
                      <c:pt idx="870">
                        <c:v>20.399999999999999</c:v>
                      </c:pt>
                      <c:pt idx="871">
                        <c:v>20.420000000000002</c:v>
                      </c:pt>
                      <c:pt idx="872">
                        <c:v>20.440000000000001</c:v>
                      </c:pt>
                      <c:pt idx="873">
                        <c:v>20.46</c:v>
                      </c:pt>
                      <c:pt idx="874">
                        <c:v>20.48</c:v>
                      </c:pt>
                      <c:pt idx="875">
                        <c:v>20.5</c:v>
                      </c:pt>
                      <c:pt idx="876">
                        <c:v>20.52</c:v>
                      </c:pt>
                      <c:pt idx="877">
                        <c:v>20.54</c:v>
                      </c:pt>
                      <c:pt idx="878">
                        <c:v>20.56</c:v>
                      </c:pt>
                      <c:pt idx="879">
                        <c:v>20.58</c:v>
                      </c:pt>
                      <c:pt idx="880">
                        <c:v>20.6</c:v>
                      </c:pt>
                      <c:pt idx="881">
                        <c:v>20.62</c:v>
                      </c:pt>
                      <c:pt idx="882">
                        <c:v>20.64</c:v>
                      </c:pt>
                      <c:pt idx="883">
                        <c:v>20.66</c:v>
                      </c:pt>
                      <c:pt idx="884">
                        <c:v>20.68</c:v>
                      </c:pt>
                      <c:pt idx="885">
                        <c:v>20.7</c:v>
                      </c:pt>
                      <c:pt idx="886">
                        <c:v>20.72</c:v>
                      </c:pt>
                      <c:pt idx="887">
                        <c:v>20.74</c:v>
                      </c:pt>
                      <c:pt idx="888">
                        <c:v>20.76</c:v>
                      </c:pt>
                      <c:pt idx="889">
                        <c:v>20.78</c:v>
                      </c:pt>
                      <c:pt idx="890">
                        <c:v>20.8</c:v>
                      </c:pt>
                      <c:pt idx="891">
                        <c:v>20.82</c:v>
                      </c:pt>
                      <c:pt idx="892">
                        <c:v>20.84</c:v>
                      </c:pt>
                      <c:pt idx="893">
                        <c:v>20.86</c:v>
                      </c:pt>
                      <c:pt idx="894">
                        <c:v>20.88</c:v>
                      </c:pt>
                      <c:pt idx="895">
                        <c:v>20.9</c:v>
                      </c:pt>
                      <c:pt idx="896">
                        <c:v>20.92</c:v>
                      </c:pt>
                      <c:pt idx="897">
                        <c:v>20.94</c:v>
                      </c:pt>
                      <c:pt idx="898">
                        <c:v>20.96</c:v>
                      </c:pt>
                      <c:pt idx="899">
                        <c:v>20.98</c:v>
                      </c:pt>
                      <c:pt idx="900">
                        <c:v>21</c:v>
                      </c:pt>
                      <c:pt idx="901">
                        <c:v>21.02</c:v>
                      </c:pt>
                      <c:pt idx="902">
                        <c:v>21.04</c:v>
                      </c:pt>
                      <c:pt idx="903">
                        <c:v>21.06</c:v>
                      </c:pt>
                      <c:pt idx="904">
                        <c:v>21.08</c:v>
                      </c:pt>
                      <c:pt idx="905">
                        <c:v>21.1</c:v>
                      </c:pt>
                      <c:pt idx="906">
                        <c:v>21.12</c:v>
                      </c:pt>
                      <c:pt idx="907">
                        <c:v>21.14</c:v>
                      </c:pt>
                      <c:pt idx="908">
                        <c:v>21.16</c:v>
                      </c:pt>
                      <c:pt idx="909">
                        <c:v>21.18</c:v>
                      </c:pt>
                      <c:pt idx="910">
                        <c:v>21.2</c:v>
                      </c:pt>
                      <c:pt idx="911">
                        <c:v>21.22</c:v>
                      </c:pt>
                      <c:pt idx="912">
                        <c:v>21.24</c:v>
                      </c:pt>
                      <c:pt idx="913">
                        <c:v>21.26</c:v>
                      </c:pt>
                      <c:pt idx="914">
                        <c:v>21.28</c:v>
                      </c:pt>
                      <c:pt idx="915">
                        <c:v>21.3</c:v>
                      </c:pt>
                      <c:pt idx="916">
                        <c:v>21.32</c:v>
                      </c:pt>
                      <c:pt idx="917">
                        <c:v>21.34</c:v>
                      </c:pt>
                      <c:pt idx="918">
                        <c:v>21.36</c:v>
                      </c:pt>
                      <c:pt idx="919">
                        <c:v>21.38</c:v>
                      </c:pt>
                      <c:pt idx="920">
                        <c:v>21.4</c:v>
                      </c:pt>
                      <c:pt idx="921">
                        <c:v>21.42</c:v>
                      </c:pt>
                      <c:pt idx="922">
                        <c:v>21.44</c:v>
                      </c:pt>
                      <c:pt idx="923">
                        <c:v>21.46</c:v>
                      </c:pt>
                      <c:pt idx="924">
                        <c:v>21.48</c:v>
                      </c:pt>
                      <c:pt idx="925">
                        <c:v>21.5</c:v>
                      </c:pt>
                      <c:pt idx="926">
                        <c:v>21.52</c:v>
                      </c:pt>
                      <c:pt idx="927">
                        <c:v>21.54</c:v>
                      </c:pt>
                      <c:pt idx="928">
                        <c:v>21.56</c:v>
                      </c:pt>
                      <c:pt idx="929">
                        <c:v>21.58</c:v>
                      </c:pt>
                      <c:pt idx="930">
                        <c:v>21.6</c:v>
                      </c:pt>
                      <c:pt idx="931">
                        <c:v>21.62</c:v>
                      </c:pt>
                      <c:pt idx="932">
                        <c:v>21.64</c:v>
                      </c:pt>
                      <c:pt idx="933">
                        <c:v>21.66</c:v>
                      </c:pt>
                      <c:pt idx="934">
                        <c:v>21.68</c:v>
                      </c:pt>
                      <c:pt idx="935">
                        <c:v>21.7</c:v>
                      </c:pt>
                      <c:pt idx="936">
                        <c:v>21.72</c:v>
                      </c:pt>
                      <c:pt idx="937">
                        <c:v>21.74</c:v>
                      </c:pt>
                      <c:pt idx="938">
                        <c:v>21.76</c:v>
                      </c:pt>
                      <c:pt idx="939">
                        <c:v>21.78</c:v>
                      </c:pt>
                      <c:pt idx="940">
                        <c:v>21.8</c:v>
                      </c:pt>
                      <c:pt idx="941">
                        <c:v>21.82</c:v>
                      </c:pt>
                      <c:pt idx="942">
                        <c:v>21.84</c:v>
                      </c:pt>
                      <c:pt idx="943">
                        <c:v>21.86</c:v>
                      </c:pt>
                      <c:pt idx="944">
                        <c:v>21.88</c:v>
                      </c:pt>
                      <c:pt idx="945">
                        <c:v>21.9</c:v>
                      </c:pt>
                      <c:pt idx="946">
                        <c:v>21.92</c:v>
                      </c:pt>
                      <c:pt idx="947">
                        <c:v>21.94</c:v>
                      </c:pt>
                      <c:pt idx="948">
                        <c:v>21.96</c:v>
                      </c:pt>
                      <c:pt idx="949">
                        <c:v>21.98</c:v>
                      </c:pt>
                      <c:pt idx="950">
                        <c:v>22</c:v>
                      </c:pt>
                      <c:pt idx="951">
                        <c:v>22.02</c:v>
                      </c:pt>
                      <c:pt idx="952">
                        <c:v>22.04</c:v>
                      </c:pt>
                      <c:pt idx="953">
                        <c:v>22.06</c:v>
                      </c:pt>
                      <c:pt idx="954">
                        <c:v>22.08</c:v>
                      </c:pt>
                      <c:pt idx="955">
                        <c:v>22.1</c:v>
                      </c:pt>
                      <c:pt idx="956">
                        <c:v>22.12</c:v>
                      </c:pt>
                      <c:pt idx="957">
                        <c:v>22.14</c:v>
                      </c:pt>
                      <c:pt idx="958">
                        <c:v>22.16</c:v>
                      </c:pt>
                      <c:pt idx="959">
                        <c:v>22.18</c:v>
                      </c:pt>
                      <c:pt idx="960">
                        <c:v>22.2</c:v>
                      </c:pt>
                      <c:pt idx="961">
                        <c:v>22.22</c:v>
                      </c:pt>
                      <c:pt idx="962">
                        <c:v>22.24</c:v>
                      </c:pt>
                      <c:pt idx="963">
                        <c:v>22.26</c:v>
                      </c:pt>
                      <c:pt idx="964">
                        <c:v>22.28</c:v>
                      </c:pt>
                      <c:pt idx="965">
                        <c:v>22.3</c:v>
                      </c:pt>
                      <c:pt idx="966">
                        <c:v>22.32</c:v>
                      </c:pt>
                      <c:pt idx="967">
                        <c:v>22.34</c:v>
                      </c:pt>
                      <c:pt idx="968">
                        <c:v>22.36</c:v>
                      </c:pt>
                      <c:pt idx="969">
                        <c:v>22.38</c:v>
                      </c:pt>
                      <c:pt idx="970">
                        <c:v>22.4</c:v>
                      </c:pt>
                      <c:pt idx="971">
                        <c:v>22.42</c:v>
                      </c:pt>
                      <c:pt idx="972">
                        <c:v>22.44</c:v>
                      </c:pt>
                      <c:pt idx="973">
                        <c:v>22.46</c:v>
                      </c:pt>
                      <c:pt idx="974">
                        <c:v>22.48</c:v>
                      </c:pt>
                      <c:pt idx="975">
                        <c:v>22.5</c:v>
                      </c:pt>
                      <c:pt idx="976">
                        <c:v>22.52</c:v>
                      </c:pt>
                      <c:pt idx="977">
                        <c:v>22.54</c:v>
                      </c:pt>
                      <c:pt idx="978">
                        <c:v>22.56</c:v>
                      </c:pt>
                      <c:pt idx="979">
                        <c:v>22.58</c:v>
                      </c:pt>
                      <c:pt idx="980">
                        <c:v>22.6</c:v>
                      </c:pt>
                      <c:pt idx="981">
                        <c:v>22.62</c:v>
                      </c:pt>
                      <c:pt idx="982">
                        <c:v>22.64</c:v>
                      </c:pt>
                      <c:pt idx="983">
                        <c:v>22.66</c:v>
                      </c:pt>
                      <c:pt idx="984">
                        <c:v>22.68</c:v>
                      </c:pt>
                      <c:pt idx="985">
                        <c:v>22.7</c:v>
                      </c:pt>
                      <c:pt idx="986">
                        <c:v>22.72</c:v>
                      </c:pt>
                      <c:pt idx="987">
                        <c:v>22.74</c:v>
                      </c:pt>
                      <c:pt idx="988">
                        <c:v>22.76</c:v>
                      </c:pt>
                      <c:pt idx="989">
                        <c:v>22.78</c:v>
                      </c:pt>
                      <c:pt idx="990">
                        <c:v>22.8</c:v>
                      </c:pt>
                      <c:pt idx="991">
                        <c:v>22.82</c:v>
                      </c:pt>
                      <c:pt idx="992">
                        <c:v>22.84</c:v>
                      </c:pt>
                      <c:pt idx="993">
                        <c:v>22.86</c:v>
                      </c:pt>
                      <c:pt idx="994">
                        <c:v>22.88</c:v>
                      </c:pt>
                      <c:pt idx="995">
                        <c:v>22.9</c:v>
                      </c:pt>
                      <c:pt idx="996">
                        <c:v>22.92</c:v>
                      </c:pt>
                      <c:pt idx="997">
                        <c:v>22.94</c:v>
                      </c:pt>
                      <c:pt idx="998">
                        <c:v>22.96</c:v>
                      </c:pt>
                      <c:pt idx="999">
                        <c:v>22.98</c:v>
                      </c:pt>
                      <c:pt idx="1000">
                        <c:v>23</c:v>
                      </c:pt>
                      <c:pt idx="1001">
                        <c:v>23.02</c:v>
                      </c:pt>
                      <c:pt idx="1002">
                        <c:v>23.04</c:v>
                      </c:pt>
                      <c:pt idx="1003">
                        <c:v>23.06</c:v>
                      </c:pt>
                      <c:pt idx="1004">
                        <c:v>23.08</c:v>
                      </c:pt>
                      <c:pt idx="1005">
                        <c:v>23.1</c:v>
                      </c:pt>
                      <c:pt idx="1006">
                        <c:v>23.12</c:v>
                      </c:pt>
                      <c:pt idx="1007">
                        <c:v>23.14</c:v>
                      </c:pt>
                      <c:pt idx="1008">
                        <c:v>23.16</c:v>
                      </c:pt>
                      <c:pt idx="1009">
                        <c:v>23.18</c:v>
                      </c:pt>
                      <c:pt idx="1010">
                        <c:v>23.2</c:v>
                      </c:pt>
                      <c:pt idx="1011">
                        <c:v>23.22</c:v>
                      </c:pt>
                      <c:pt idx="1012">
                        <c:v>23.24</c:v>
                      </c:pt>
                      <c:pt idx="1013">
                        <c:v>23.26</c:v>
                      </c:pt>
                      <c:pt idx="1014">
                        <c:v>23.28</c:v>
                      </c:pt>
                      <c:pt idx="1015">
                        <c:v>23.3</c:v>
                      </c:pt>
                      <c:pt idx="1016">
                        <c:v>23.32</c:v>
                      </c:pt>
                      <c:pt idx="1017">
                        <c:v>23.34</c:v>
                      </c:pt>
                      <c:pt idx="1018">
                        <c:v>23.36</c:v>
                      </c:pt>
                      <c:pt idx="1019">
                        <c:v>23.38</c:v>
                      </c:pt>
                      <c:pt idx="1020">
                        <c:v>23.4</c:v>
                      </c:pt>
                      <c:pt idx="1021">
                        <c:v>23.42</c:v>
                      </c:pt>
                      <c:pt idx="1022">
                        <c:v>23.44</c:v>
                      </c:pt>
                      <c:pt idx="1023">
                        <c:v>23.46</c:v>
                      </c:pt>
                      <c:pt idx="1024">
                        <c:v>23.48</c:v>
                      </c:pt>
                      <c:pt idx="1025">
                        <c:v>23.5</c:v>
                      </c:pt>
                      <c:pt idx="1026">
                        <c:v>23.52</c:v>
                      </c:pt>
                      <c:pt idx="1027">
                        <c:v>23.54</c:v>
                      </c:pt>
                      <c:pt idx="1028">
                        <c:v>23.56</c:v>
                      </c:pt>
                      <c:pt idx="1029">
                        <c:v>23.58</c:v>
                      </c:pt>
                      <c:pt idx="1030">
                        <c:v>23.6</c:v>
                      </c:pt>
                      <c:pt idx="1031">
                        <c:v>23.62</c:v>
                      </c:pt>
                      <c:pt idx="1032">
                        <c:v>23.64</c:v>
                      </c:pt>
                      <c:pt idx="1033">
                        <c:v>23.66</c:v>
                      </c:pt>
                      <c:pt idx="1034">
                        <c:v>23.68</c:v>
                      </c:pt>
                      <c:pt idx="1035">
                        <c:v>23.7</c:v>
                      </c:pt>
                      <c:pt idx="1036">
                        <c:v>23.72</c:v>
                      </c:pt>
                      <c:pt idx="1037">
                        <c:v>23.74</c:v>
                      </c:pt>
                      <c:pt idx="1038">
                        <c:v>23.76</c:v>
                      </c:pt>
                      <c:pt idx="1039">
                        <c:v>23.78</c:v>
                      </c:pt>
                      <c:pt idx="1040">
                        <c:v>23.8</c:v>
                      </c:pt>
                      <c:pt idx="1041">
                        <c:v>23.82</c:v>
                      </c:pt>
                      <c:pt idx="1042">
                        <c:v>23.84</c:v>
                      </c:pt>
                      <c:pt idx="1043">
                        <c:v>23.86</c:v>
                      </c:pt>
                      <c:pt idx="1044">
                        <c:v>23.88</c:v>
                      </c:pt>
                      <c:pt idx="1045">
                        <c:v>23.9</c:v>
                      </c:pt>
                      <c:pt idx="1046">
                        <c:v>23.92</c:v>
                      </c:pt>
                      <c:pt idx="1047">
                        <c:v>23.94</c:v>
                      </c:pt>
                      <c:pt idx="1048">
                        <c:v>23.96</c:v>
                      </c:pt>
                      <c:pt idx="1049">
                        <c:v>23.98</c:v>
                      </c:pt>
                      <c:pt idx="1050">
                        <c:v>24</c:v>
                      </c:pt>
                      <c:pt idx="1051">
                        <c:v>24.02</c:v>
                      </c:pt>
                      <c:pt idx="1052">
                        <c:v>24.04</c:v>
                      </c:pt>
                      <c:pt idx="1053">
                        <c:v>24.06</c:v>
                      </c:pt>
                      <c:pt idx="1054">
                        <c:v>24.08</c:v>
                      </c:pt>
                      <c:pt idx="1055">
                        <c:v>24.1</c:v>
                      </c:pt>
                      <c:pt idx="1056">
                        <c:v>24.12</c:v>
                      </c:pt>
                      <c:pt idx="1057">
                        <c:v>24.14</c:v>
                      </c:pt>
                      <c:pt idx="1058">
                        <c:v>24.16</c:v>
                      </c:pt>
                      <c:pt idx="1059">
                        <c:v>24.18</c:v>
                      </c:pt>
                      <c:pt idx="1060">
                        <c:v>24.2</c:v>
                      </c:pt>
                      <c:pt idx="1061">
                        <c:v>24.22</c:v>
                      </c:pt>
                      <c:pt idx="1062">
                        <c:v>24.24</c:v>
                      </c:pt>
                      <c:pt idx="1063">
                        <c:v>24.26</c:v>
                      </c:pt>
                      <c:pt idx="1064">
                        <c:v>24.28</c:v>
                      </c:pt>
                      <c:pt idx="1065">
                        <c:v>24.3</c:v>
                      </c:pt>
                      <c:pt idx="1066">
                        <c:v>24.32</c:v>
                      </c:pt>
                      <c:pt idx="1067">
                        <c:v>24.34</c:v>
                      </c:pt>
                      <c:pt idx="1068">
                        <c:v>24.36</c:v>
                      </c:pt>
                      <c:pt idx="1069">
                        <c:v>24.38</c:v>
                      </c:pt>
                      <c:pt idx="1070">
                        <c:v>24.4</c:v>
                      </c:pt>
                      <c:pt idx="1071">
                        <c:v>24.42</c:v>
                      </c:pt>
                      <c:pt idx="1072">
                        <c:v>24.44</c:v>
                      </c:pt>
                      <c:pt idx="1073">
                        <c:v>24.46</c:v>
                      </c:pt>
                      <c:pt idx="1074">
                        <c:v>24.48</c:v>
                      </c:pt>
                      <c:pt idx="1075">
                        <c:v>24.5</c:v>
                      </c:pt>
                      <c:pt idx="1076">
                        <c:v>24.52</c:v>
                      </c:pt>
                      <c:pt idx="1077">
                        <c:v>24.54</c:v>
                      </c:pt>
                      <c:pt idx="1078">
                        <c:v>24.56</c:v>
                      </c:pt>
                      <c:pt idx="1079">
                        <c:v>24.58</c:v>
                      </c:pt>
                      <c:pt idx="1080">
                        <c:v>24.6</c:v>
                      </c:pt>
                      <c:pt idx="1081">
                        <c:v>24.62</c:v>
                      </c:pt>
                      <c:pt idx="1082">
                        <c:v>24.64</c:v>
                      </c:pt>
                      <c:pt idx="1083">
                        <c:v>24.66</c:v>
                      </c:pt>
                      <c:pt idx="1084">
                        <c:v>24.68</c:v>
                      </c:pt>
                      <c:pt idx="1085">
                        <c:v>24.7</c:v>
                      </c:pt>
                      <c:pt idx="1086">
                        <c:v>24.72</c:v>
                      </c:pt>
                      <c:pt idx="1087">
                        <c:v>24.74</c:v>
                      </c:pt>
                      <c:pt idx="1088">
                        <c:v>24.76</c:v>
                      </c:pt>
                      <c:pt idx="1089">
                        <c:v>24.78</c:v>
                      </c:pt>
                      <c:pt idx="1090">
                        <c:v>24.8</c:v>
                      </c:pt>
                      <c:pt idx="1091">
                        <c:v>24.82</c:v>
                      </c:pt>
                      <c:pt idx="1092">
                        <c:v>24.84</c:v>
                      </c:pt>
                      <c:pt idx="1093">
                        <c:v>24.86</c:v>
                      </c:pt>
                      <c:pt idx="1094">
                        <c:v>24.88</c:v>
                      </c:pt>
                      <c:pt idx="1095">
                        <c:v>24.9</c:v>
                      </c:pt>
                      <c:pt idx="1096">
                        <c:v>24.92</c:v>
                      </c:pt>
                      <c:pt idx="1097">
                        <c:v>24.94</c:v>
                      </c:pt>
                      <c:pt idx="1098">
                        <c:v>24.96</c:v>
                      </c:pt>
                      <c:pt idx="1099">
                        <c:v>24.98</c:v>
                      </c:pt>
                      <c:pt idx="1100">
                        <c:v>25</c:v>
                      </c:pt>
                      <c:pt idx="1101">
                        <c:v>25.02</c:v>
                      </c:pt>
                      <c:pt idx="1102">
                        <c:v>25.04</c:v>
                      </c:pt>
                      <c:pt idx="1103">
                        <c:v>25.06</c:v>
                      </c:pt>
                      <c:pt idx="1104">
                        <c:v>25.08</c:v>
                      </c:pt>
                      <c:pt idx="1105">
                        <c:v>25.1</c:v>
                      </c:pt>
                      <c:pt idx="1106">
                        <c:v>25.12</c:v>
                      </c:pt>
                      <c:pt idx="1107">
                        <c:v>25.14</c:v>
                      </c:pt>
                      <c:pt idx="1108">
                        <c:v>25.16</c:v>
                      </c:pt>
                      <c:pt idx="1109">
                        <c:v>25.18</c:v>
                      </c:pt>
                      <c:pt idx="1110">
                        <c:v>25.2</c:v>
                      </c:pt>
                      <c:pt idx="1111">
                        <c:v>25.22</c:v>
                      </c:pt>
                      <c:pt idx="1112">
                        <c:v>25.24</c:v>
                      </c:pt>
                      <c:pt idx="1113">
                        <c:v>25.26</c:v>
                      </c:pt>
                      <c:pt idx="1114">
                        <c:v>25.28</c:v>
                      </c:pt>
                      <c:pt idx="1115">
                        <c:v>25.3</c:v>
                      </c:pt>
                      <c:pt idx="1116">
                        <c:v>25.32</c:v>
                      </c:pt>
                      <c:pt idx="1117">
                        <c:v>25.34</c:v>
                      </c:pt>
                      <c:pt idx="1118">
                        <c:v>25.36</c:v>
                      </c:pt>
                      <c:pt idx="1119">
                        <c:v>25.38</c:v>
                      </c:pt>
                      <c:pt idx="1120">
                        <c:v>25.4</c:v>
                      </c:pt>
                      <c:pt idx="1121">
                        <c:v>25.42</c:v>
                      </c:pt>
                      <c:pt idx="1122">
                        <c:v>25.44</c:v>
                      </c:pt>
                      <c:pt idx="1123">
                        <c:v>25.46</c:v>
                      </c:pt>
                      <c:pt idx="1124">
                        <c:v>25.48</c:v>
                      </c:pt>
                      <c:pt idx="1125">
                        <c:v>25.5</c:v>
                      </c:pt>
                      <c:pt idx="1126">
                        <c:v>25.52</c:v>
                      </c:pt>
                      <c:pt idx="1127">
                        <c:v>25.54</c:v>
                      </c:pt>
                      <c:pt idx="1128">
                        <c:v>25.56</c:v>
                      </c:pt>
                      <c:pt idx="1129">
                        <c:v>25.58</c:v>
                      </c:pt>
                      <c:pt idx="1130">
                        <c:v>25.6</c:v>
                      </c:pt>
                      <c:pt idx="1131">
                        <c:v>25.62</c:v>
                      </c:pt>
                      <c:pt idx="1132">
                        <c:v>25.64</c:v>
                      </c:pt>
                      <c:pt idx="1133">
                        <c:v>25.66</c:v>
                      </c:pt>
                      <c:pt idx="1134">
                        <c:v>25.68</c:v>
                      </c:pt>
                      <c:pt idx="1135">
                        <c:v>25.7</c:v>
                      </c:pt>
                      <c:pt idx="1136">
                        <c:v>25.72</c:v>
                      </c:pt>
                      <c:pt idx="1137">
                        <c:v>25.74</c:v>
                      </c:pt>
                      <c:pt idx="1138">
                        <c:v>25.76</c:v>
                      </c:pt>
                      <c:pt idx="1139">
                        <c:v>25.78</c:v>
                      </c:pt>
                      <c:pt idx="1140">
                        <c:v>25.8</c:v>
                      </c:pt>
                      <c:pt idx="1141">
                        <c:v>25.82</c:v>
                      </c:pt>
                      <c:pt idx="1142">
                        <c:v>25.84</c:v>
                      </c:pt>
                      <c:pt idx="1143">
                        <c:v>25.86</c:v>
                      </c:pt>
                      <c:pt idx="1144">
                        <c:v>25.88</c:v>
                      </c:pt>
                      <c:pt idx="1145">
                        <c:v>25.9</c:v>
                      </c:pt>
                      <c:pt idx="1146">
                        <c:v>25.92</c:v>
                      </c:pt>
                      <c:pt idx="1147">
                        <c:v>25.94</c:v>
                      </c:pt>
                      <c:pt idx="1148">
                        <c:v>25.96</c:v>
                      </c:pt>
                      <c:pt idx="1149">
                        <c:v>25.98</c:v>
                      </c:pt>
                      <c:pt idx="1150">
                        <c:v>26</c:v>
                      </c:pt>
                      <c:pt idx="1151">
                        <c:v>26.02</c:v>
                      </c:pt>
                      <c:pt idx="1152">
                        <c:v>26.04</c:v>
                      </c:pt>
                      <c:pt idx="1153">
                        <c:v>26.06</c:v>
                      </c:pt>
                      <c:pt idx="1154">
                        <c:v>26.08</c:v>
                      </c:pt>
                      <c:pt idx="1155">
                        <c:v>26.1</c:v>
                      </c:pt>
                      <c:pt idx="1156">
                        <c:v>26.12</c:v>
                      </c:pt>
                      <c:pt idx="1157">
                        <c:v>26.14</c:v>
                      </c:pt>
                      <c:pt idx="1158">
                        <c:v>26.16</c:v>
                      </c:pt>
                      <c:pt idx="1159">
                        <c:v>26.18</c:v>
                      </c:pt>
                      <c:pt idx="1160">
                        <c:v>26.2</c:v>
                      </c:pt>
                      <c:pt idx="1161">
                        <c:v>26.22</c:v>
                      </c:pt>
                      <c:pt idx="1162">
                        <c:v>26.24</c:v>
                      </c:pt>
                      <c:pt idx="1163">
                        <c:v>26.26</c:v>
                      </c:pt>
                      <c:pt idx="1164">
                        <c:v>26.28</c:v>
                      </c:pt>
                      <c:pt idx="1165">
                        <c:v>26.3</c:v>
                      </c:pt>
                      <c:pt idx="1166">
                        <c:v>26.32</c:v>
                      </c:pt>
                      <c:pt idx="1167">
                        <c:v>26.34</c:v>
                      </c:pt>
                      <c:pt idx="1168">
                        <c:v>26.36</c:v>
                      </c:pt>
                      <c:pt idx="1169">
                        <c:v>26.38</c:v>
                      </c:pt>
                      <c:pt idx="1170">
                        <c:v>26.4</c:v>
                      </c:pt>
                      <c:pt idx="1171">
                        <c:v>26.42</c:v>
                      </c:pt>
                      <c:pt idx="1172">
                        <c:v>26.44</c:v>
                      </c:pt>
                      <c:pt idx="1173">
                        <c:v>26.46</c:v>
                      </c:pt>
                      <c:pt idx="1174">
                        <c:v>26.48</c:v>
                      </c:pt>
                      <c:pt idx="1175">
                        <c:v>26.5</c:v>
                      </c:pt>
                      <c:pt idx="1176">
                        <c:v>26.52</c:v>
                      </c:pt>
                      <c:pt idx="1177">
                        <c:v>26.54</c:v>
                      </c:pt>
                      <c:pt idx="1178">
                        <c:v>26.56</c:v>
                      </c:pt>
                      <c:pt idx="1179">
                        <c:v>26.58</c:v>
                      </c:pt>
                      <c:pt idx="1180">
                        <c:v>26.6</c:v>
                      </c:pt>
                      <c:pt idx="1181">
                        <c:v>26.62</c:v>
                      </c:pt>
                      <c:pt idx="1182">
                        <c:v>26.64</c:v>
                      </c:pt>
                      <c:pt idx="1183">
                        <c:v>26.66</c:v>
                      </c:pt>
                      <c:pt idx="1184">
                        <c:v>26.68</c:v>
                      </c:pt>
                      <c:pt idx="1185">
                        <c:v>26.7</c:v>
                      </c:pt>
                      <c:pt idx="1186">
                        <c:v>26.72</c:v>
                      </c:pt>
                      <c:pt idx="1187">
                        <c:v>26.74</c:v>
                      </c:pt>
                      <c:pt idx="1188">
                        <c:v>26.76</c:v>
                      </c:pt>
                      <c:pt idx="1189">
                        <c:v>26.78</c:v>
                      </c:pt>
                      <c:pt idx="1190">
                        <c:v>26.8</c:v>
                      </c:pt>
                      <c:pt idx="1191">
                        <c:v>26.82</c:v>
                      </c:pt>
                      <c:pt idx="1192">
                        <c:v>26.84</c:v>
                      </c:pt>
                      <c:pt idx="1193">
                        <c:v>26.86</c:v>
                      </c:pt>
                      <c:pt idx="1194">
                        <c:v>26.88</c:v>
                      </c:pt>
                      <c:pt idx="1195">
                        <c:v>26.9</c:v>
                      </c:pt>
                      <c:pt idx="1196">
                        <c:v>26.92</c:v>
                      </c:pt>
                      <c:pt idx="1197">
                        <c:v>26.94</c:v>
                      </c:pt>
                      <c:pt idx="1198">
                        <c:v>26.96</c:v>
                      </c:pt>
                      <c:pt idx="1199">
                        <c:v>26.98</c:v>
                      </c:pt>
                      <c:pt idx="1200">
                        <c:v>27</c:v>
                      </c:pt>
                      <c:pt idx="1201">
                        <c:v>27.02</c:v>
                      </c:pt>
                      <c:pt idx="1202">
                        <c:v>27.04</c:v>
                      </c:pt>
                      <c:pt idx="1203">
                        <c:v>27.06</c:v>
                      </c:pt>
                      <c:pt idx="1204">
                        <c:v>27.08</c:v>
                      </c:pt>
                      <c:pt idx="1205">
                        <c:v>27.1</c:v>
                      </c:pt>
                      <c:pt idx="1206">
                        <c:v>27.12</c:v>
                      </c:pt>
                      <c:pt idx="1207">
                        <c:v>27.14</c:v>
                      </c:pt>
                      <c:pt idx="1208">
                        <c:v>27.16</c:v>
                      </c:pt>
                      <c:pt idx="1209">
                        <c:v>27.18</c:v>
                      </c:pt>
                      <c:pt idx="1210">
                        <c:v>27.2</c:v>
                      </c:pt>
                      <c:pt idx="1211">
                        <c:v>27.22</c:v>
                      </c:pt>
                      <c:pt idx="1212">
                        <c:v>27.24</c:v>
                      </c:pt>
                      <c:pt idx="1213">
                        <c:v>27.26</c:v>
                      </c:pt>
                      <c:pt idx="1214">
                        <c:v>27.28</c:v>
                      </c:pt>
                      <c:pt idx="1215">
                        <c:v>27.3</c:v>
                      </c:pt>
                      <c:pt idx="1216">
                        <c:v>27.32</c:v>
                      </c:pt>
                      <c:pt idx="1217">
                        <c:v>27.34</c:v>
                      </c:pt>
                      <c:pt idx="1218">
                        <c:v>27.36</c:v>
                      </c:pt>
                      <c:pt idx="1219">
                        <c:v>27.38</c:v>
                      </c:pt>
                      <c:pt idx="1220">
                        <c:v>27.4</c:v>
                      </c:pt>
                      <c:pt idx="1221">
                        <c:v>27.42</c:v>
                      </c:pt>
                      <c:pt idx="1222">
                        <c:v>27.44</c:v>
                      </c:pt>
                      <c:pt idx="1223">
                        <c:v>27.46</c:v>
                      </c:pt>
                      <c:pt idx="1224">
                        <c:v>27.48</c:v>
                      </c:pt>
                      <c:pt idx="1225">
                        <c:v>27.5</c:v>
                      </c:pt>
                      <c:pt idx="1226">
                        <c:v>27.52</c:v>
                      </c:pt>
                      <c:pt idx="1227">
                        <c:v>27.54</c:v>
                      </c:pt>
                      <c:pt idx="1228">
                        <c:v>27.56</c:v>
                      </c:pt>
                      <c:pt idx="1229">
                        <c:v>27.58</c:v>
                      </c:pt>
                      <c:pt idx="1230">
                        <c:v>27.6</c:v>
                      </c:pt>
                      <c:pt idx="1231">
                        <c:v>27.62</c:v>
                      </c:pt>
                      <c:pt idx="1232">
                        <c:v>27.64</c:v>
                      </c:pt>
                      <c:pt idx="1233">
                        <c:v>27.66</c:v>
                      </c:pt>
                      <c:pt idx="1234">
                        <c:v>27.68</c:v>
                      </c:pt>
                      <c:pt idx="1235">
                        <c:v>27.7</c:v>
                      </c:pt>
                      <c:pt idx="1236">
                        <c:v>27.72</c:v>
                      </c:pt>
                      <c:pt idx="1237">
                        <c:v>27.74</c:v>
                      </c:pt>
                      <c:pt idx="1238">
                        <c:v>27.76</c:v>
                      </c:pt>
                      <c:pt idx="1239">
                        <c:v>27.78</c:v>
                      </c:pt>
                      <c:pt idx="1240">
                        <c:v>27.8</c:v>
                      </c:pt>
                      <c:pt idx="1241">
                        <c:v>27.82</c:v>
                      </c:pt>
                      <c:pt idx="1242">
                        <c:v>27.84</c:v>
                      </c:pt>
                      <c:pt idx="1243">
                        <c:v>27.86</c:v>
                      </c:pt>
                      <c:pt idx="1244">
                        <c:v>27.88</c:v>
                      </c:pt>
                      <c:pt idx="1245">
                        <c:v>27.9</c:v>
                      </c:pt>
                      <c:pt idx="1246">
                        <c:v>27.92</c:v>
                      </c:pt>
                      <c:pt idx="1247">
                        <c:v>27.94</c:v>
                      </c:pt>
                      <c:pt idx="1248">
                        <c:v>27.96</c:v>
                      </c:pt>
                      <c:pt idx="1249">
                        <c:v>27.98</c:v>
                      </c:pt>
                      <c:pt idx="1250">
                        <c:v>28</c:v>
                      </c:pt>
                      <c:pt idx="1251">
                        <c:v>28.02</c:v>
                      </c:pt>
                      <c:pt idx="1252">
                        <c:v>28.04</c:v>
                      </c:pt>
                      <c:pt idx="1253">
                        <c:v>28.06</c:v>
                      </c:pt>
                      <c:pt idx="1254">
                        <c:v>28.08</c:v>
                      </c:pt>
                      <c:pt idx="1255">
                        <c:v>28.1</c:v>
                      </c:pt>
                      <c:pt idx="1256">
                        <c:v>28.12</c:v>
                      </c:pt>
                      <c:pt idx="1257">
                        <c:v>28.14</c:v>
                      </c:pt>
                      <c:pt idx="1258">
                        <c:v>28.16</c:v>
                      </c:pt>
                      <c:pt idx="1259">
                        <c:v>28.18</c:v>
                      </c:pt>
                      <c:pt idx="1260">
                        <c:v>28.2</c:v>
                      </c:pt>
                      <c:pt idx="1261">
                        <c:v>28.22</c:v>
                      </c:pt>
                      <c:pt idx="1262">
                        <c:v>28.24</c:v>
                      </c:pt>
                      <c:pt idx="1263">
                        <c:v>28.26</c:v>
                      </c:pt>
                      <c:pt idx="1264">
                        <c:v>28.28</c:v>
                      </c:pt>
                      <c:pt idx="1265">
                        <c:v>28.3</c:v>
                      </c:pt>
                      <c:pt idx="1266">
                        <c:v>28.32</c:v>
                      </c:pt>
                      <c:pt idx="1267">
                        <c:v>28.34</c:v>
                      </c:pt>
                      <c:pt idx="1268">
                        <c:v>28.36</c:v>
                      </c:pt>
                      <c:pt idx="1269">
                        <c:v>28.38</c:v>
                      </c:pt>
                      <c:pt idx="1270">
                        <c:v>28.4</c:v>
                      </c:pt>
                      <c:pt idx="1271">
                        <c:v>28.42</c:v>
                      </c:pt>
                      <c:pt idx="1272">
                        <c:v>28.44</c:v>
                      </c:pt>
                      <c:pt idx="1273">
                        <c:v>28.46</c:v>
                      </c:pt>
                      <c:pt idx="1274">
                        <c:v>28.48</c:v>
                      </c:pt>
                      <c:pt idx="1275">
                        <c:v>28.5</c:v>
                      </c:pt>
                      <c:pt idx="1276">
                        <c:v>28.52</c:v>
                      </c:pt>
                      <c:pt idx="1277">
                        <c:v>28.54</c:v>
                      </c:pt>
                      <c:pt idx="1278">
                        <c:v>28.56</c:v>
                      </c:pt>
                      <c:pt idx="1279">
                        <c:v>28.58</c:v>
                      </c:pt>
                      <c:pt idx="1280">
                        <c:v>28.6</c:v>
                      </c:pt>
                      <c:pt idx="1281">
                        <c:v>28.62</c:v>
                      </c:pt>
                      <c:pt idx="1282">
                        <c:v>28.64</c:v>
                      </c:pt>
                      <c:pt idx="1283">
                        <c:v>28.66</c:v>
                      </c:pt>
                      <c:pt idx="1284">
                        <c:v>28.68</c:v>
                      </c:pt>
                      <c:pt idx="1285">
                        <c:v>28.7</c:v>
                      </c:pt>
                      <c:pt idx="1286">
                        <c:v>28.72</c:v>
                      </c:pt>
                      <c:pt idx="1287">
                        <c:v>28.74</c:v>
                      </c:pt>
                      <c:pt idx="1288">
                        <c:v>28.76</c:v>
                      </c:pt>
                      <c:pt idx="1289">
                        <c:v>28.78</c:v>
                      </c:pt>
                      <c:pt idx="1290">
                        <c:v>28.8</c:v>
                      </c:pt>
                      <c:pt idx="1291">
                        <c:v>28.82</c:v>
                      </c:pt>
                      <c:pt idx="1292">
                        <c:v>28.84</c:v>
                      </c:pt>
                      <c:pt idx="1293">
                        <c:v>28.86</c:v>
                      </c:pt>
                      <c:pt idx="1294">
                        <c:v>28.88</c:v>
                      </c:pt>
                      <c:pt idx="1295">
                        <c:v>28.9</c:v>
                      </c:pt>
                      <c:pt idx="1296">
                        <c:v>28.92</c:v>
                      </c:pt>
                      <c:pt idx="1297">
                        <c:v>28.94</c:v>
                      </c:pt>
                      <c:pt idx="1298">
                        <c:v>28.96</c:v>
                      </c:pt>
                      <c:pt idx="1299">
                        <c:v>28.98</c:v>
                      </c:pt>
                      <c:pt idx="1300">
                        <c:v>29</c:v>
                      </c:pt>
                      <c:pt idx="1301">
                        <c:v>29.02</c:v>
                      </c:pt>
                      <c:pt idx="1302">
                        <c:v>29.04</c:v>
                      </c:pt>
                      <c:pt idx="1303">
                        <c:v>29.06</c:v>
                      </c:pt>
                      <c:pt idx="1304">
                        <c:v>29.08</c:v>
                      </c:pt>
                      <c:pt idx="1305">
                        <c:v>29.1</c:v>
                      </c:pt>
                      <c:pt idx="1306">
                        <c:v>29.12</c:v>
                      </c:pt>
                      <c:pt idx="1307">
                        <c:v>29.14</c:v>
                      </c:pt>
                      <c:pt idx="1308">
                        <c:v>29.16</c:v>
                      </c:pt>
                      <c:pt idx="1309">
                        <c:v>29.18</c:v>
                      </c:pt>
                      <c:pt idx="1310">
                        <c:v>29.2</c:v>
                      </c:pt>
                      <c:pt idx="1311">
                        <c:v>29.22</c:v>
                      </c:pt>
                      <c:pt idx="1312">
                        <c:v>29.24</c:v>
                      </c:pt>
                      <c:pt idx="1313">
                        <c:v>29.26</c:v>
                      </c:pt>
                      <c:pt idx="1314">
                        <c:v>29.28</c:v>
                      </c:pt>
                      <c:pt idx="1315">
                        <c:v>29.3</c:v>
                      </c:pt>
                      <c:pt idx="1316">
                        <c:v>29.32</c:v>
                      </c:pt>
                      <c:pt idx="1317">
                        <c:v>29.34</c:v>
                      </c:pt>
                      <c:pt idx="1318">
                        <c:v>29.36</c:v>
                      </c:pt>
                      <c:pt idx="1319">
                        <c:v>29.38</c:v>
                      </c:pt>
                      <c:pt idx="1320">
                        <c:v>29.4</c:v>
                      </c:pt>
                      <c:pt idx="1321">
                        <c:v>29.42</c:v>
                      </c:pt>
                      <c:pt idx="1322">
                        <c:v>29.44</c:v>
                      </c:pt>
                      <c:pt idx="1323">
                        <c:v>29.46</c:v>
                      </c:pt>
                      <c:pt idx="1324">
                        <c:v>29.48</c:v>
                      </c:pt>
                      <c:pt idx="1325">
                        <c:v>29.5</c:v>
                      </c:pt>
                      <c:pt idx="1326">
                        <c:v>29.52</c:v>
                      </c:pt>
                      <c:pt idx="1327">
                        <c:v>29.54</c:v>
                      </c:pt>
                      <c:pt idx="1328">
                        <c:v>29.56</c:v>
                      </c:pt>
                      <c:pt idx="1329">
                        <c:v>29.58</c:v>
                      </c:pt>
                      <c:pt idx="1330">
                        <c:v>29.6</c:v>
                      </c:pt>
                      <c:pt idx="1331">
                        <c:v>29.62</c:v>
                      </c:pt>
                      <c:pt idx="1332">
                        <c:v>29.64</c:v>
                      </c:pt>
                      <c:pt idx="1333">
                        <c:v>29.66</c:v>
                      </c:pt>
                      <c:pt idx="1334">
                        <c:v>29.68</c:v>
                      </c:pt>
                      <c:pt idx="1335">
                        <c:v>29.7</c:v>
                      </c:pt>
                      <c:pt idx="1336">
                        <c:v>29.72</c:v>
                      </c:pt>
                      <c:pt idx="1337">
                        <c:v>29.74</c:v>
                      </c:pt>
                      <c:pt idx="1338">
                        <c:v>29.76</c:v>
                      </c:pt>
                      <c:pt idx="1339">
                        <c:v>29.78</c:v>
                      </c:pt>
                      <c:pt idx="1340">
                        <c:v>29.8</c:v>
                      </c:pt>
                      <c:pt idx="1341">
                        <c:v>29.82</c:v>
                      </c:pt>
                      <c:pt idx="1342">
                        <c:v>29.84</c:v>
                      </c:pt>
                      <c:pt idx="1343">
                        <c:v>29.86</c:v>
                      </c:pt>
                      <c:pt idx="1344">
                        <c:v>29.88</c:v>
                      </c:pt>
                      <c:pt idx="1345">
                        <c:v>29.9</c:v>
                      </c:pt>
                      <c:pt idx="1346">
                        <c:v>29.92</c:v>
                      </c:pt>
                      <c:pt idx="1347">
                        <c:v>29.94</c:v>
                      </c:pt>
                      <c:pt idx="1348">
                        <c:v>29.96</c:v>
                      </c:pt>
                      <c:pt idx="1349">
                        <c:v>29.98</c:v>
                      </c:pt>
                      <c:pt idx="1350">
                        <c:v>30</c:v>
                      </c:pt>
                    </c:numCache>
                  </c:numRef>
                </c15:cat>
              </c15:filteredCategoryTitle>
            </c:ext>
            <c:ext xmlns:c16="http://schemas.microsoft.com/office/drawing/2014/chart" uri="{C3380CC4-5D6E-409C-BE32-E72D297353CC}">
              <c16:uniqueId val="{00000000-FD70-4798-8AD3-F929F3F91093}"/>
            </c:ext>
          </c:extLst>
        </c:ser>
        <c:dLbls>
          <c:showLegendKey val="0"/>
          <c:showVal val="0"/>
          <c:showCatName val="0"/>
          <c:showSerName val="0"/>
          <c:showPercent val="0"/>
          <c:showBubbleSize val="0"/>
        </c:dLbls>
        <c:axId val="439592112"/>
        <c:axId val="439592896"/>
        <c:extLst/>
      </c:areaChart>
      <c:catAx>
        <c:axId val="439592112"/>
        <c:scaling>
          <c:orientation val="minMax"/>
        </c:scaling>
        <c:delete val="1"/>
        <c:axPos val="b"/>
        <c:numFmt formatCode="&quot;£&quot;#,##0.00" sourceLinked="1"/>
        <c:majorTickMark val="out"/>
        <c:minorTickMark val="none"/>
        <c:tickLblPos val="low"/>
        <c:crossAx val="439592896"/>
        <c:crossesAt val="0"/>
        <c:auto val="0"/>
        <c:lblAlgn val="ctr"/>
        <c:lblOffset val="100"/>
        <c:tickLblSkip val="100"/>
        <c:noMultiLvlLbl val="0"/>
      </c:catAx>
      <c:valAx>
        <c:axId val="439592896"/>
        <c:scaling>
          <c:orientation val="minMax"/>
          <c:max val="15"/>
          <c:min val="0"/>
        </c:scaling>
        <c:delete val="1"/>
        <c:axPos val="l"/>
        <c:numFmt formatCode="0" sourceLinked="0"/>
        <c:majorTickMark val="out"/>
        <c:minorTickMark val="none"/>
        <c:tickLblPos val="nextTo"/>
        <c:crossAx val="439592112"/>
        <c:crosses val="autoZero"/>
        <c:crossBetween val="midCat"/>
        <c:majorUnit val="3"/>
      </c:valAx>
      <c:spPr>
        <a:noFill/>
        <a:ln w="25400">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44.png"/></Relationships>
</file>

<file path=ppt/drawings/drawing1.xml><?xml version="1.0" encoding="utf-8"?>
<c:userShapes xmlns:c="http://schemas.openxmlformats.org/drawingml/2006/chart">
  <cdr:relSizeAnchor xmlns:cdr="http://schemas.openxmlformats.org/drawingml/2006/chartDrawing">
    <cdr:from>
      <cdr:x>0.82131</cdr:x>
      <cdr:y>0.84545</cdr:y>
    </cdr:from>
    <cdr:to>
      <cdr:x>1</cdr:x>
      <cdr:y>1</cdr:y>
    </cdr:to>
    <cdr:pic>
      <cdr:nvPicPr>
        <cdr:cNvPr id="2" name="Picture 1">
          <a:extLst xmlns:a="http://schemas.openxmlformats.org/drawingml/2006/main">
            <a:ext uri="{FF2B5EF4-FFF2-40B4-BE49-F238E27FC236}">
              <a16:creationId xmlns:a16="http://schemas.microsoft.com/office/drawing/2014/main" id="{D37519CF-AB4A-4401-8298-B42FA0F5709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8484308" y="4834461"/>
          <a:ext cx="1845940" cy="883742"/>
        </a:xfrm>
        <a:prstGeom xmlns:a="http://schemas.openxmlformats.org/drawingml/2006/main" prst="rect">
          <a:avLst/>
        </a:prstGeom>
      </cdr:spPr>
    </cdr:pic>
  </cdr:relSizeAnchor>
  <cdr:relSizeAnchor xmlns:cdr="http://schemas.openxmlformats.org/drawingml/2006/chartDrawing">
    <cdr:from>
      <cdr:x>0.03583</cdr:x>
      <cdr:y>0.90882</cdr:y>
    </cdr:from>
    <cdr:to>
      <cdr:x>0.47987</cdr:x>
      <cdr:y>0.98554</cdr:y>
    </cdr:to>
    <cdr:sp macro="" textlink="">
      <cdr:nvSpPr>
        <cdr:cNvPr id="3" name="TextBox 1"/>
        <cdr:cNvSpPr txBox="1"/>
      </cdr:nvSpPr>
      <cdr:spPr>
        <a:xfrm xmlns:a="http://schemas.openxmlformats.org/drawingml/2006/main">
          <a:off x="422938" y="5749080"/>
          <a:ext cx="5241044" cy="4853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Source: </a:t>
          </a:r>
          <a:r>
            <a:rPr lang="en-GB" sz="1100" i="1" dirty="0"/>
            <a:t>Annual Survey of Hours and Earnings</a:t>
          </a:r>
        </a:p>
        <a:p xmlns:a="http://schemas.openxmlformats.org/drawingml/2006/main">
          <a:r>
            <a:rPr lang="en-GB" b="1" dirty="0"/>
            <a:t>Note: </a:t>
          </a:r>
          <a:r>
            <a:rPr lang="en-GB" i="1" dirty="0"/>
            <a:t>Density shows proportion of jobs within +/-20p of shown pay rate</a:t>
          </a:r>
          <a:endParaRPr lang="en-GB" sz="1100" i="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135"/>
          </a:xfrm>
          <a:prstGeom prst="rect">
            <a:avLst/>
          </a:prstGeom>
        </p:spPr>
        <p:txBody>
          <a:bodyPr vert="horz" lIns="91431" tIns="45715" rIns="91431" bIns="45715" rtlCol="0"/>
          <a:lstStyle>
            <a:lvl1pPr algn="l">
              <a:defRPr sz="1200"/>
            </a:lvl1pPr>
          </a:lstStyle>
          <a:p>
            <a:endParaRPr lang="en-GB" dirty="0"/>
          </a:p>
        </p:txBody>
      </p:sp>
      <p:sp>
        <p:nvSpPr>
          <p:cNvPr id="3" name="Date Placeholder 2"/>
          <p:cNvSpPr>
            <a:spLocks noGrp="1"/>
          </p:cNvSpPr>
          <p:nvPr>
            <p:ph type="dt" sz="quarter" idx="1"/>
          </p:nvPr>
        </p:nvSpPr>
        <p:spPr>
          <a:xfrm>
            <a:off x="3850444" y="1"/>
            <a:ext cx="2945659" cy="498135"/>
          </a:xfrm>
          <a:prstGeom prst="rect">
            <a:avLst/>
          </a:prstGeom>
        </p:spPr>
        <p:txBody>
          <a:bodyPr vert="horz" lIns="91431" tIns="45715" rIns="91431" bIns="45715" rtlCol="0"/>
          <a:lstStyle>
            <a:lvl1pPr algn="r">
              <a:defRPr sz="1200"/>
            </a:lvl1pPr>
          </a:lstStyle>
          <a:p>
            <a:r>
              <a:rPr lang="en-GB" dirty="0" smtClean="0"/>
              <a:t>24/09/2019</a:t>
            </a:r>
            <a:endParaRPr lang="en-GB" dirty="0"/>
          </a:p>
        </p:txBody>
      </p:sp>
      <p:sp>
        <p:nvSpPr>
          <p:cNvPr id="4" name="Footer Placeholder 3"/>
          <p:cNvSpPr>
            <a:spLocks noGrp="1"/>
          </p:cNvSpPr>
          <p:nvPr>
            <p:ph type="ftr" sz="quarter" idx="2"/>
          </p:nvPr>
        </p:nvSpPr>
        <p:spPr>
          <a:xfrm>
            <a:off x="1" y="9430092"/>
            <a:ext cx="2945659" cy="498134"/>
          </a:xfrm>
          <a:prstGeom prst="rect">
            <a:avLst/>
          </a:prstGeom>
        </p:spPr>
        <p:txBody>
          <a:bodyPr vert="horz" lIns="91431" tIns="45715" rIns="91431" bIns="4571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30092"/>
            <a:ext cx="2945659" cy="498134"/>
          </a:xfrm>
          <a:prstGeom prst="rect">
            <a:avLst/>
          </a:prstGeom>
        </p:spPr>
        <p:txBody>
          <a:bodyPr vert="horz" lIns="91431" tIns="45715" rIns="91431" bIns="45715" rtlCol="0" anchor="b"/>
          <a:lstStyle>
            <a:lvl1pPr algn="r">
              <a:defRPr sz="1200"/>
            </a:lvl1pPr>
          </a:lstStyle>
          <a:p>
            <a:fld id="{4E4A4F3D-0E7A-4FCC-9F06-E7C2A90F800F}" type="slidenum">
              <a:rPr lang="en-GB" smtClean="0"/>
              <a:t>‹#›</a:t>
            </a:fld>
            <a:endParaRPr lang="en-GB" dirty="0"/>
          </a:p>
        </p:txBody>
      </p:sp>
    </p:spTree>
    <p:extLst>
      <p:ext uri="{BB962C8B-B14F-4D97-AF65-F5344CB8AC3E}">
        <p14:creationId xmlns:p14="http://schemas.microsoft.com/office/powerpoint/2010/main" val="163891848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1431" tIns="45715" rIns="91431" bIns="45715" rtlCol="0"/>
          <a:lstStyle>
            <a:lvl1pPr algn="l">
              <a:defRPr sz="1200"/>
            </a:lvl1pPr>
          </a:lstStyle>
          <a:p>
            <a:endParaRPr lang="en-GB" dirty="0"/>
          </a:p>
        </p:txBody>
      </p:sp>
      <p:sp>
        <p:nvSpPr>
          <p:cNvPr id="3" name="Date Placeholder 2"/>
          <p:cNvSpPr>
            <a:spLocks noGrp="1"/>
          </p:cNvSpPr>
          <p:nvPr>
            <p:ph type="dt" idx="1"/>
          </p:nvPr>
        </p:nvSpPr>
        <p:spPr>
          <a:xfrm>
            <a:off x="3850444" y="1"/>
            <a:ext cx="2945659" cy="496411"/>
          </a:xfrm>
          <a:prstGeom prst="rect">
            <a:avLst/>
          </a:prstGeom>
        </p:spPr>
        <p:txBody>
          <a:bodyPr vert="horz" lIns="91431" tIns="45715" rIns="91431" bIns="45715" rtlCol="0"/>
          <a:lstStyle>
            <a:lvl1pPr algn="r">
              <a:defRPr sz="1200"/>
            </a:lvl1pPr>
          </a:lstStyle>
          <a:p>
            <a:r>
              <a:rPr lang="en-GB" dirty="0" smtClean="0"/>
              <a:t>24/09/2019</a:t>
            </a:r>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1" tIns="45715" rIns="91431" bIns="45715"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31" tIns="45715" rIns="91431"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0091"/>
            <a:ext cx="2945659" cy="496411"/>
          </a:xfrm>
          <a:prstGeom prst="rect">
            <a:avLst/>
          </a:prstGeom>
        </p:spPr>
        <p:txBody>
          <a:bodyPr vert="horz" lIns="91431" tIns="45715" rIns="91431" bIns="457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31" tIns="45715" rIns="91431" bIns="45715" rtlCol="0" anchor="b"/>
          <a:lstStyle>
            <a:lvl1pPr algn="r">
              <a:defRPr sz="1200"/>
            </a:lvl1pPr>
          </a:lstStyle>
          <a:p>
            <a:fld id="{624427D2-9D77-449E-8C3A-B1666F53B37B}" type="slidenum">
              <a:rPr lang="en-GB" smtClean="0"/>
              <a:pPr/>
              <a:t>‹#›</a:t>
            </a:fld>
            <a:endParaRPr lang="en-GB" dirty="0"/>
          </a:p>
        </p:txBody>
      </p:sp>
    </p:spTree>
    <p:extLst>
      <p:ext uri="{BB962C8B-B14F-4D97-AF65-F5344CB8AC3E}">
        <p14:creationId xmlns:p14="http://schemas.microsoft.com/office/powerpoint/2010/main" val="17208431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1</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61186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624427D2-9D77-449E-8C3A-B1666F53B37B}" type="slidenum">
              <a:rPr lang="en-GB" smtClean="0"/>
              <a:pPr/>
              <a:t>18</a:t>
            </a:fld>
            <a:endParaRPr lang="en-GB"/>
          </a:p>
        </p:txBody>
      </p:sp>
    </p:spTree>
    <p:extLst>
      <p:ext uri="{BB962C8B-B14F-4D97-AF65-F5344CB8AC3E}">
        <p14:creationId xmlns:p14="http://schemas.microsoft.com/office/powerpoint/2010/main" val="1494320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624427D2-9D77-449E-8C3A-B1666F53B37B}" type="slidenum">
              <a:rPr lang="en-GB" smtClean="0"/>
              <a:pPr/>
              <a:t>19</a:t>
            </a:fld>
            <a:endParaRPr lang="en-GB"/>
          </a:p>
        </p:txBody>
      </p:sp>
    </p:spTree>
    <p:extLst>
      <p:ext uri="{BB962C8B-B14F-4D97-AF65-F5344CB8AC3E}">
        <p14:creationId xmlns:p14="http://schemas.microsoft.com/office/powerpoint/2010/main" val="3160695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20</a:t>
            </a:fld>
            <a:endParaRPr lang="en-GB"/>
          </a:p>
        </p:txBody>
      </p:sp>
    </p:spTree>
    <p:extLst>
      <p:ext uri="{BB962C8B-B14F-4D97-AF65-F5344CB8AC3E}">
        <p14:creationId xmlns:p14="http://schemas.microsoft.com/office/powerpoint/2010/main" val="2571976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smtClean="0"/>
          </a:p>
        </p:txBody>
      </p:sp>
      <p:sp>
        <p:nvSpPr>
          <p:cNvPr id="4" name="Slide Number Placeholder 3"/>
          <p:cNvSpPr>
            <a:spLocks noGrp="1"/>
          </p:cNvSpPr>
          <p:nvPr>
            <p:ph type="sldNum" sz="quarter" idx="10"/>
          </p:nvPr>
        </p:nvSpPr>
        <p:spPr/>
        <p:txBody>
          <a:bodyPr/>
          <a:lstStyle/>
          <a:p>
            <a:fld id="{624427D2-9D77-449E-8C3A-B1666F53B37B}" type="slidenum">
              <a:rPr lang="en-GB" smtClean="0"/>
              <a:pPr/>
              <a:t>21</a:t>
            </a:fld>
            <a:endParaRPr lang="en-GB"/>
          </a:p>
        </p:txBody>
      </p:sp>
    </p:spTree>
    <p:extLst>
      <p:ext uri="{BB962C8B-B14F-4D97-AF65-F5344CB8AC3E}">
        <p14:creationId xmlns:p14="http://schemas.microsoft.com/office/powerpoint/2010/main" val="603135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22</a:t>
            </a:fld>
            <a:endParaRPr lang="en-GB"/>
          </a:p>
        </p:txBody>
      </p:sp>
    </p:spTree>
    <p:extLst>
      <p:ext uri="{BB962C8B-B14F-4D97-AF65-F5344CB8AC3E}">
        <p14:creationId xmlns:p14="http://schemas.microsoft.com/office/powerpoint/2010/main" val="3440081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23</a:t>
            </a:fld>
            <a:endParaRPr lang="en-GB"/>
          </a:p>
        </p:txBody>
      </p:sp>
    </p:spTree>
    <p:extLst>
      <p:ext uri="{BB962C8B-B14F-4D97-AF65-F5344CB8AC3E}">
        <p14:creationId xmlns:p14="http://schemas.microsoft.com/office/powerpoint/2010/main" val="2549368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24</a:t>
            </a:fld>
            <a:endParaRPr lang="en-GB"/>
          </a:p>
        </p:txBody>
      </p:sp>
    </p:spTree>
    <p:extLst>
      <p:ext uri="{BB962C8B-B14F-4D97-AF65-F5344CB8AC3E}">
        <p14:creationId xmlns:p14="http://schemas.microsoft.com/office/powerpoint/2010/main" val="2296227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25</a:t>
            </a:fld>
            <a:endParaRPr lang="en-GB"/>
          </a:p>
        </p:txBody>
      </p:sp>
    </p:spTree>
    <p:extLst>
      <p:ext uri="{BB962C8B-B14F-4D97-AF65-F5344CB8AC3E}">
        <p14:creationId xmlns:p14="http://schemas.microsoft.com/office/powerpoint/2010/main" val="3068004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smtClean="0"/>
          </a:p>
        </p:txBody>
      </p:sp>
      <p:sp>
        <p:nvSpPr>
          <p:cNvPr id="4" name="Slide Number Placeholder 3"/>
          <p:cNvSpPr>
            <a:spLocks noGrp="1"/>
          </p:cNvSpPr>
          <p:nvPr>
            <p:ph type="sldNum" sz="quarter" idx="10"/>
          </p:nvPr>
        </p:nvSpPr>
        <p:spPr/>
        <p:txBody>
          <a:bodyPr/>
          <a:lstStyle/>
          <a:p>
            <a:fld id="{624427D2-9D77-449E-8C3A-B1666F53B37B}" type="slidenum">
              <a:rPr lang="en-GB" smtClean="0"/>
              <a:pPr/>
              <a:t>26</a:t>
            </a:fld>
            <a:endParaRPr lang="en-GB"/>
          </a:p>
        </p:txBody>
      </p:sp>
    </p:spTree>
    <p:extLst>
      <p:ext uri="{BB962C8B-B14F-4D97-AF65-F5344CB8AC3E}">
        <p14:creationId xmlns:p14="http://schemas.microsoft.com/office/powerpoint/2010/main" val="3251644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smtClean="0"/>
          </a:p>
        </p:txBody>
      </p:sp>
      <p:sp>
        <p:nvSpPr>
          <p:cNvPr id="4" name="Slide Number Placeholder 3"/>
          <p:cNvSpPr>
            <a:spLocks noGrp="1"/>
          </p:cNvSpPr>
          <p:nvPr>
            <p:ph type="sldNum" sz="quarter" idx="10"/>
          </p:nvPr>
        </p:nvSpPr>
        <p:spPr/>
        <p:txBody>
          <a:bodyPr/>
          <a:lstStyle/>
          <a:p>
            <a:fld id="{624427D2-9D77-449E-8C3A-B1666F53B37B}" type="slidenum">
              <a:rPr lang="en-GB" smtClean="0"/>
              <a:pPr/>
              <a:t>27</a:t>
            </a:fld>
            <a:endParaRPr lang="en-GB"/>
          </a:p>
        </p:txBody>
      </p:sp>
    </p:spTree>
    <p:extLst>
      <p:ext uri="{BB962C8B-B14F-4D97-AF65-F5344CB8AC3E}">
        <p14:creationId xmlns:p14="http://schemas.microsoft.com/office/powerpoint/2010/main" val="257801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333333"/>
              </a:solidFill>
              <a:latin typeface="Frutiger Roman"/>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25804B-5214-4B41-8B24-8212D19EF7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83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28</a:t>
            </a:fld>
            <a:endParaRPr lang="en-GB"/>
          </a:p>
        </p:txBody>
      </p:sp>
    </p:spTree>
    <p:extLst>
      <p:ext uri="{BB962C8B-B14F-4D97-AF65-F5344CB8AC3E}">
        <p14:creationId xmlns:p14="http://schemas.microsoft.com/office/powerpoint/2010/main" val="2255138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smtClean="0"/>
          </a:p>
        </p:txBody>
      </p:sp>
      <p:sp>
        <p:nvSpPr>
          <p:cNvPr id="4" name="Slide Number Placeholder 3"/>
          <p:cNvSpPr>
            <a:spLocks noGrp="1"/>
          </p:cNvSpPr>
          <p:nvPr>
            <p:ph type="sldNum" sz="quarter" idx="10"/>
          </p:nvPr>
        </p:nvSpPr>
        <p:spPr/>
        <p:txBody>
          <a:bodyPr/>
          <a:lstStyle/>
          <a:p>
            <a:fld id="{624427D2-9D77-449E-8C3A-B1666F53B37B}" type="slidenum">
              <a:rPr lang="en-GB" smtClean="0"/>
              <a:pPr/>
              <a:t>29</a:t>
            </a:fld>
            <a:endParaRPr lang="en-GB"/>
          </a:p>
        </p:txBody>
      </p:sp>
    </p:spTree>
    <p:extLst>
      <p:ext uri="{BB962C8B-B14F-4D97-AF65-F5344CB8AC3E}">
        <p14:creationId xmlns:p14="http://schemas.microsoft.com/office/powerpoint/2010/main" val="551392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baseline="0" dirty="0" smtClean="0"/>
          </a:p>
        </p:txBody>
      </p:sp>
      <p:sp>
        <p:nvSpPr>
          <p:cNvPr id="4" name="Slide Number Placeholder 3"/>
          <p:cNvSpPr>
            <a:spLocks noGrp="1"/>
          </p:cNvSpPr>
          <p:nvPr>
            <p:ph type="sldNum" sz="quarter" idx="10"/>
          </p:nvPr>
        </p:nvSpPr>
        <p:spPr/>
        <p:txBody>
          <a:bodyPr/>
          <a:lstStyle/>
          <a:p>
            <a:fld id="{624427D2-9D77-449E-8C3A-B1666F53B37B}" type="slidenum">
              <a:rPr lang="en-GB" smtClean="0"/>
              <a:pPr/>
              <a:t>30</a:t>
            </a:fld>
            <a:endParaRPr lang="en-GB"/>
          </a:p>
        </p:txBody>
      </p:sp>
    </p:spTree>
    <p:extLst>
      <p:ext uri="{BB962C8B-B14F-4D97-AF65-F5344CB8AC3E}">
        <p14:creationId xmlns:p14="http://schemas.microsoft.com/office/powerpoint/2010/main" val="3037656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smtClean="0"/>
          </a:p>
        </p:txBody>
      </p:sp>
      <p:sp>
        <p:nvSpPr>
          <p:cNvPr id="4" name="Slide Number Placeholder 3"/>
          <p:cNvSpPr>
            <a:spLocks noGrp="1"/>
          </p:cNvSpPr>
          <p:nvPr>
            <p:ph type="sldNum" sz="quarter" idx="10"/>
          </p:nvPr>
        </p:nvSpPr>
        <p:spPr/>
        <p:txBody>
          <a:bodyPr/>
          <a:lstStyle/>
          <a:p>
            <a:fld id="{624427D2-9D77-449E-8C3A-B1666F53B37B}" type="slidenum">
              <a:rPr lang="en-GB" smtClean="0"/>
              <a:pPr/>
              <a:t>31</a:t>
            </a:fld>
            <a:endParaRPr lang="en-GB"/>
          </a:p>
        </p:txBody>
      </p:sp>
    </p:spTree>
    <p:extLst>
      <p:ext uri="{BB962C8B-B14F-4D97-AF65-F5344CB8AC3E}">
        <p14:creationId xmlns:p14="http://schemas.microsoft.com/office/powerpoint/2010/main" val="1937943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smtClean="0"/>
          </a:p>
        </p:txBody>
      </p:sp>
      <p:sp>
        <p:nvSpPr>
          <p:cNvPr id="4" name="Slide Number Placeholder 3"/>
          <p:cNvSpPr>
            <a:spLocks noGrp="1"/>
          </p:cNvSpPr>
          <p:nvPr>
            <p:ph type="sldNum" sz="quarter" idx="10"/>
          </p:nvPr>
        </p:nvSpPr>
        <p:spPr/>
        <p:txBody>
          <a:bodyPr/>
          <a:lstStyle/>
          <a:p>
            <a:fld id="{624427D2-9D77-449E-8C3A-B1666F53B37B}" type="slidenum">
              <a:rPr lang="en-GB" smtClean="0"/>
              <a:pPr/>
              <a:t>32</a:t>
            </a:fld>
            <a:endParaRPr lang="en-GB"/>
          </a:p>
        </p:txBody>
      </p:sp>
    </p:spTree>
    <p:extLst>
      <p:ext uri="{BB962C8B-B14F-4D97-AF65-F5344CB8AC3E}">
        <p14:creationId xmlns:p14="http://schemas.microsoft.com/office/powerpoint/2010/main" val="2162682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33</a:t>
            </a:fld>
            <a:endParaRPr lang="en-GB"/>
          </a:p>
        </p:txBody>
      </p:sp>
    </p:spTree>
    <p:extLst>
      <p:ext uri="{BB962C8B-B14F-4D97-AF65-F5344CB8AC3E}">
        <p14:creationId xmlns:p14="http://schemas.microsoft.com/office/powerpoint/2010/main" val="320994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35</a:t>
            </a:fld>
            <a:endParaRPr lang="en-GB" dirty="0"/>
          </a:p>
        </p:txBody>
      </p:sp>
      <p:sp>
        <p:nvSpPr>
          <p:cNvPr id="5" name="Date Placeholder 4"/>
          <p:cNvSpPr>
            <a:spLocks noGrp="1"/>
          </p:cNvSpPr>
          <p:nvPr>
            <p:ph type="dt" idx="11"/>
          </p:nvPr>
        </p:nvSpPr>
        <p:spPr/>
        <p:txBody>
          <a:bodyPr/>
          <a:lstStyle/>
          <a:p>
            <a:r>
              <a:rPr lang="en-GB" dirty="0"/>
              <a:t>24/09/2019</a:t>
            </a:r>
          </a:p>
        </p:txBody>
      </p:sp>
    </p:spTree>
    <p:extLst>
      <p:ext uri="{BB962C8B-B14F-4D97-AF65-F5344CB8AC3E}">
        <p14:creationId xmlns:p14="http://schemas.microsoft.com/office/powerpoint/2010/main" val="3050134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36</a:t>
            </a:fld>
            <a:endParaRPr lang="en-GB" dirty="0"/>
          </a:p>
        </p:txBody>
      </p:sp>
    </p:spTree>
    <p:extLst>
      <p:ext uri="{BB962C8B-B14F-4D97-AF65-F5344CB8AC3E}">
        <p14:creationId xmlns:p14="http://schemas.microsoft.com/office/powerpoint/2010/main" val="221539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37</a:t>
            </a:fld>
            <a:endParaRPr lang="en-GB" dirty="0"/>
          </a:p>
        </p:txBody>
      </p:sp>
      <p:sp>
        <p:nvSpPr>
          <p:cNvPr id="5" name="Date Placeholder 4"/>
          <p:cNvSpPr>
            <a:spLocks noGrp="1"/>
          </p:cNvSpPr>
          <p:nvPr>
            <p:ph type="dt" idx="11"/>
          </p:nvPr>
        </p:nvSpPr>
        <p:spPr/>
        <p:txBody>
          <a:bodyPr/>
          <a:lstStyle/>
          <a:p>
            <a:r>
              <a:rPr lang="en-GB" dirty="0"/>
              <a:t>24/09/2019</a:t>
            </a:r>
          </a:p>
        </p:txBody>
      </p:sp>
    </p:spTree>
    <p:extLst>
      <p:ext uri="{BB962C8B-B14F-4D97-AF65-F5344CB8AC3E}">
        <p14:creationId xmlns:p14="http://schemas.microsoft.com/office/powerpoint/2010/main" val="1348349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38</a:t>
            </a:fld>
            <a:endParaRPr lang="en-GB" dirty="0"/>
          </a:p>
        </p:txBody>
      </p:sp>
      <p:sp>
        <p:nvSpPr>
          <p:cNvPr id="5" name="Date Placeholder 4"/>
          <p:cNvSpPr>
            <a:spLocks noGrp="1"/>
          </p:cNvSpPr>
          <p:nvPr>
            <p:ph type="dt" idx="11"/>
          </p:nvPr>
        </p:nvSpPr>
        <p:spPr/>
        <p:txBody>
          <a:bodyPr/>
          <a:lstStyle/>
          <a:p>
            <a:r>
              <a:rPr lang="en-GB" dirty="0"/>
              <a:t>24/09/2019</a:t>
            </a:r>
          </a:p>
        </p:txBody>
      </p:sp>
    </p:spTree>
    <p:extLst>
      <p:ext uri="{BB962C8B-B14F-4D97-AF65-F5344CB8AC3E}">
        <p14:creationId xmlns:p14="http://schemas.microsoft.com/office/powerpoint/2010/main" val="1788501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25804B-5214-4B41-8B24-8212D19EF7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463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39</a:t>
            </a:fld>
            <a:endParaRPr lang="en-GB" dirty="0"/>
          </a:p>
        </p:txBody>
      </p:sp>
      <p:sp>
        <p:nvSpPr>
          <p:cNvPr id="5" name="Date Placeholder 4"/>
          <p:cNvSpPr>
            <a:spLocks noGrp="1"/>
          </p:cNvSpPr>
          <p:nvPr>
            <p:ph type="dt" idx="11"/>
          </p:nvPr>
        </p:nvSpPr>
        <p:spPr/>
        <p:txBody>
          <a:bodyPr/>
          <a:lstStyle/>
          <a:p>
            <a:r>
              <a:rPr lang="en-GB" dirty="0"/>
              <a:t>24/09/2019</a:t>
            </a:r>
          </a:p>
        </p:txBody>
      </p:sp>
    </p:spTree>
    <p:extLst>
      <p:ext uri="{BB962C8B-B14F-4D97-AF65-F5344CB8AC3E}">
        <p14:creationId xmlns:p14="http://schemas.microsoft.com/office/powerpoint/2010/main" val="1763904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40</a:t>
            </a:fld>
            <a:endParaRPr lang="en-GB" dirty="0"/>
          </a:p>
        </p:txBody>
      </p:sp>
    </p:spTree>
    <p:extLst>
      <p:ext uri="{BB962C8B-B14F-4D97-AF65-F5344CB8AC3E}">
        <p14:creationId xmlns:p14="http://schemas.microsoft.com/office/powerpoint/2010/main" val="3081347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41</a:t>
            </a:fld>
            <a:endParaRPr lang="en-GB" dirty="0"/>
          </a:p>
        </p:txBody>
      </p:sp>
    </p:spTree>
    <p:extLst>
      <p:ext uri="{BB962C8B-B14F-4D97-AF65-F5344CB8AC3E}">
        <p14:creationId xmlns:p14="http://schemas.microsoft.com/office/powerpoint/2010/main" val="826098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42</a:t>
            </a:fld>
            <a:endParaRPr lang="en-GB" dirty="0"/>
          </a:p>
        </p:txBody>
      </p:sp>
    </p:spTree>
    <p:extLst>
      <p:ext uri="{BB962C8B-B14F-4D97-AF65-F5344CB8AC3E}">
        <p14:creationId xmlns:p14="http://schemas.microsoft.com/office/powerpoint/2010/main" val="3092633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43</a:t>
            </a:fld>
            <a:endParaRPr lang="en-GB" dirty="0"/>
          </a:p>
        </p:txBody>
      </p:sp>
    </p:spTree>
    <p:extLst>
      <p:ext uri="{BB962C8B-B14F-4D97-AF65-F5344CB8AC3E}">
        <p14:creationId xmlns:p14="http://schemas.microsoft.com/office/powerpoint/2010/main" val="2990834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44</a:t>
            </a:fld>
            <a:endParaRPr lang="en-GB" dirty="0"/>
          </a:p>
        </p:txBody>
      </p:sp>
    </p:spTree>
    <p:extLst>
      <p:ext uri="{BB962C8B-B14F-4D97-AF65-F5344CB8AC3E}">
        <p14:creationId xmlns:p14="http://schemas.microsoft.com/office/powerpoint/2010/main" val="1358282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45</a:t>
            </a:fld>
            <a:endParaRPr lang="en-GB" dirty="0"/>
          </a:p>
        </p:txBody>
      </p:sp>
      <p:sp>
        <p:nvSpPr>
          <p:cNvPr id="5" name="Date Placeholder 4"/>
          <p:cNvSpPr>
            <a:spLocks noGrp="1"/>
          </p:cNvSpPr>
          <p:nvPr>
            <p:ph type="dt" idx="11"/>
          </p:nvPr>
        </p:nvSpPr>
        <p:spPr/>
        <p:txBody>
          <a:bodyPr/>
          <a:lstStyle/>
          <a:p>
            <a:r>
              <a:rPr lang="en-GB" dirty="0"/>
              <a:t>24/09/2019</a:t>
            </a:r>
          </a:p>
        </p:txBody>
      </p:sp>
    </p:spTree>
    <p:extLst>
      <p:ext uri="{BB962C8B-B14F-4D97-AF65-F5344CB8AC3E}">
        <p14:creationId xmlns:p14="http://schemas.microsoft.com/office/powerpoint/2010/main" val="2945106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46</a:t>
            </a:fld>
            <a:endParaRPr lang="en-GB" dirty="0"/>
          </a:p>
        </p:txBody>
      </p:sp>
      <p:sp>
        <p:nvSpPr>
          <p:cNvPr id="5" name="Date Placeholder 4"/>
          <p:cNvSpPr>
            <a:spLocks noGrp="1"/>
          </p:cNvSpPr>
          <p:nvPr>
            <p:ph type="dt" idx="11"/>
          </p:nvPr>
        </p:nvSpPr>
        <p:spPr/>
        <p:txBody>
          <a:bodyPr/>
          <a:lstStyle/>
          <a:p>
            <a:r>
              <a:rPr lang="en-GB" dirty="0"/>
              <a:t>24/09/2019</a:t>
            </a:r>
          </a:p>
        </p:txBody>
      </p:sp>
    </p:spTree>
    <p:extLst>
      <p:ext uri="{BB962C8B-B14F-4D97-AF65-F5344CB8AC3E}">
        <p14:creationId xmlns:p14="http://schemas.microsoft.com/office/powerpoint/2010/main" val="3991678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47</a:t>
            </a:fld>
            <a:endParaRPr lang="en-GB" dirty="0"/>
          </a:p>
        </p:txBody>
      </p:sp>
      <p:sp>
        <p:nvSpPr>
          <p:cNvPr id="5" name="Date Placeholder 4"/>
          <p:cNvSpPr>
            <a:spLocks noGrp="1"/>
          </p:cNvSpPr>
          <p:nvPr>
            <p:ph type="dt" idx="11"/>
          </p:nvPr>
        </p:nvSpPr>
        <p:spPr/>
        <p:txBody>
          <a:bodyPr/>
          <a:lstStyle/>
          <a:p>
            <a:r>
              <a:rPr lang="en-GB" dirty="0"/>
              <a:t>24/09/2019</a:t>
            </a:r>
          </a:p>
        </p:txBody>
      </p:sp>
    </p:spTree>
    <p:extLst>
      <p:ext uri="{BB962C8B-B14F-4D97-AF65-F5344CB8AC3E}">
        <p14:creationId xmlns:p14="http://schemas.microsoft.com/office/powerpoint/2010/main" val="9283998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48</a:t>
            </a:fld>
            <a:endParaRPr lang="en-GB" dirty="0"/>
          </a:p>
        </p:txBody>
      </p:sp>
    </p:spTree>
    <p:extLst>
      <p:ext uri="{BB962C8B-B14F-4D97-AF65-F5344CB8AC3E}">
        <p14:creationId xmlns:p14="http://schemas.microsoft.com/office/powerpoint/2010/main" val="345342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7</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23733810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49</a:t>
            </a:fld>
            <a:endParaRPr lang="en-GB" dirty="0"/>
          </a:p>
        </p:txBody>
      </p:sp>
    </p:spTree>
    <p:extLst>
      <p:ext uri="{BB962C8B-B14F-4D97-AF65-F5344CB8AC3E}">
        <p14:creationId xmlns:p14="http://schemas.microsoft.com/office/powerpoint/2010/main" val="20265497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50</a:t>
            </a:fld>
            <a:endParaRPr lang="en-GB" dirty="0"/>
          </a:p>
        </p:txBody>
      </p:sp>
    </p:spTree>
    <p:extLst>
      <p:ext uri="{BB962C8B-B14F-4D97-AF65-F5344CB8AC3E}">
        <p14:creationId xmlns:p14="http://schemas.microsoft.com/office/powerpoint/2010/main" val="1438050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51</a:t>
            </a:fld>
            <a:endParaRPr lang="en-GB" dirty="0"/>
          </a:p>
        </p:txBody>
      </p:sp>
    </p:spTree>
    <p:extLst>
      <p:ext uri="{BB962C8B-B14F-4D97-AF65-F5344CB8AC3E}">
        <p14:creationId xmlns:p14="http://schemas.microsoft.com/office/powerpoint/2010/main" val="1690186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52</a:t>
            </a:fld>
            <a:endParaRPr lang="en-GB" dirty="0"/>
          </a:p>
        </p:txBody>
      </p:sp>
    </p:spTree>
    <p:extLst>
      <p:ext uri="{BB962C8B-B14F-4D97-AF65-F5344CB8AC3E}">
        <p14:creationId xmlns:p14="http://schemas.microsoft.com/office/powerpoint/2010/main" val="20224605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53</a:t>
            </a:fld>
            <a:endParaRPr lang="en-GB" dirty="0"/>
          </a:p>
        </p:txBody>
      </p:sp>
    </p:spTree>
    <p:extLst>
      <p:ext uri="{BB962C8B-B14F-4D97-AF65-F5344CB8AC3E}">
        <p14:creationId xmlns:p14="http://schemas.microsoft.com/office/powerpoint/2010/main" val="13871409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54</a:t>
            </a:fld>
            <a:endParaRPr lang="en-GB" dirty="0"/>
          </a:p>
        </p:txBody>
      </p:sp>
    </p:spTree>
    <p:extLst>
      <p:ext uri="{BB962C8B-B14F-4D97-AF65-F5344CB8AC3E}">
        <p14:creationId xmlns:p14="http://schemas.microsoft.com/office/powerpoint/2010/main" val="8472559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55</a:t>
            </a:fld>
            <a:endParaRPr lang="en-GB" dirty="0"/>
          </a:p>
        </p:txBody>
      </p:sp>
    </p:spTree>
    <p:extLst>
      <p:ext uri="{BB962C8B-B14F-4D97-AF65-F5344CB8AC3E}">
        <p14:creationId xmlns:p14="http://schemas.microsoft.com/office/powerpoint/2010/main" val="38466910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56</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23655242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57</a:t>
            </a:fld>
            <a:endParaRPr lang="en-GB" dirty="0"/>
          </a:p>
        </p:txBody>
      </p:sp>
    </p:spTree>
    <p:extLst>
      <p:ext uri="{BB962C8B-B14F-4D97-AF65-F5344CB8AC3E}">
        <p14:creationId xmlns:p14="http://schemas.microsoft.com/office/powerpoint/2010/main" val="34119612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58</a:t>
            </a:fld>
            <a:endParaRPr lang="en-GB" dirty="0"/>
          </a:p>
        </p:txBody>
      </p:sp>
    </p:spTree>
    <p:extLst>
      <p:ext uri="{BB962C8B-B14F-4D97-AF65-F5344CB8AC3E}">
        <p14:creationId xmlns:p14="http://schemas.microsoft.com/office/powerpoint/2010/main" val="2513855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624427D2-9D77-449E-8C3A-B1666F53B37B}" type="slidenum">
              <a:rPr lang="en-GB" smtClean="0"/>
              <a:pPr/>
              <a:t>10</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6741489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59</a:t>
            </a:fld>
            <a:endParaRPr lang="en-GB" dirty="0"/>
          </a:p>
        </p:txBody>
      </p:sp>
    </p:spTree>
    <p:extLst>
      <p:ext uri="{BB962C8B-B14F-4D97-AF65-F5344CB8AC3E}">
        <p14:creationId xmlns:p14="http://schemas.microsoft.com/office/powerpoint/2010/main" val="6495873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60</a:t>
            </a:fld>
            <a:endParaRPr lang="en-GB" dirty="0"/>
          </a:p>
        </p:txBody>
      </p:sp>
    </p:spTree>
    <p:extLst>
      <p:ext uri="{BB962C8B-B14F-4D97-AF65-F5344CB8AC3E}">
        <p14:creationId xmlns:p14="http://schemas.microsoft.com/office/powerpoint/2010/main" val="19611279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61</a:t>
            </a:fld>
            <a:endParaRPr lang="en-GB" dirty="0"/>
          </a:p>
        </p:txBody>
      </p:sp>
    </p:spTree>
    <p:extLst>
      <p:ext uri="{BB962C8B-B14F-4D97-AF65-F5344CB8AC3E}">
        <p14:creationId xmlns:p14="http://schemas.microsoft.com/office/powerpoint/2010/main" val="10257906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62</a:t>
            </a:fld>
            <a:endParaRPr lang="en-GB" dirty="0"/>
          </a:p>
        </p:txBody>
      </p:sp>
      <p:sp>
        <p:nvSpPr>
          <p:cNvPr id="5" name="Date Placeholder 4"/>
          <p:cNvSpPr>
            <a:spLocks noGrp="1"/>
          </p:cNvSpPr>
          <p:nvPr>
            <p:ph type="dt" idx="11"/>
          </p:nvPr>
        </p:nvSpPr>
        <p:spPr/>
        <p:txBody>
          <a:bodyPr/>
          <a:lstStyle/>
          <a:p>
            <a:r>
              <a:rPr lang="en-GB" dirty="0"/>
              <a:t>24/09/2019</a:t>
            </a:r>
          </a:p>
        </p:txBody>
      </p:sp>
    </p:spTree>
    <p:extLst>
      <p:ext uri="{BB962C8B-B14F-4D97-AF65-F5344CB8AC3E}">
        <p14:creationId xmlns:p14="http://schemas.microsoft.com/office/powerpoint/2010/main" val="25690890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63</a:t>
            </a:fld>
            <a:endParaRPr lang="en-GB" dirty="0"/>
          </a:p>
        </p:txBody>
      </p:sp>
    </p:spTree>
    <p:extLst>
      <p:ext uri="{BB962C8B-B14F-4D97-AF65-F5344CB8AC3E}">
        <p14:creationId xmlns:p14="http://schemas.microsoft.com/office/powerpoint/2010/main" val="24308815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64</a:t>
            </a:fld>
            <a:endParaRPr lang="en-GB" dirty="0"/>
          </a:p>
        </p:txBody>
      </p:sp>
      <p:sp>
        <p:nvSpPr>
          <p:cNvPr id="5" name="Date Placeholder 4"/>
          <p:cNvSpPr>
            <a:spLocks noGrp="1"/>
          </p:cNvSpPr>
          <p:nvPr>
            <p:ph type="dt" idx="11"/>
          </p:nvPr>
        </p:nvSpPr>
        <p:spPr/>
        <p:txBody>
          <a:bodyPr/>
          <a:lstStyle/>
          <a:p>
            <a:r>
              <a:rPr lang="en-GB" dirty="0"/>
              <a:t>24/09/2019</a:t>
            </a:r>
          </a:p>
        </p:txBody>
      </p:sp>
    </p:spTree>
    <p:extLst>
      <p:ext uri="{BB962C8B-B14F-4D97-AF65-F5344CB8AC3E}">
        <p14:creationId xmlns:p14="http://schemas.microsoft.com/office/powerpoint/2010/main" val="14952739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65</a:t>
            </a:fld>
            <a:endParaRPr lang="en-GB"/>
          </a:p>
        </p:txBody>
      </p:sp>
    </p:spTree>
    <p:extLst>
      <p:ext uri="{BB962C8B-B14F-4D97-AF65-F5344CB8AC3E}">
        <p14:creationId xmlns:p14="http://schemas.microsoft.com/office/powerpoint/2010/main" val="35552172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66</a:t>
            </a:fld>
            <a:endParaRPr lang="en-GB"/>
          </a:p>
        </p:txBody>
      </p:sp>
    </p:spTree>
    <p:extLst>
      <p:ext uri="{BB962C8B-B14F-4D97-AF65-F5344CB8AC3E}">
        <p14:creationId xmlns:p14="http://schemas.microsoft.com/office/powerpoint/2010/main" val="10409236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67</a:t>
            </a:fld>
            <a:endParaRPr lang="en-GB"/>
          </a:p>
        </p:txBody>
      </p:sp>
    </p:spTree>
    <p:extLst>
      <p:ext uri="{BB962C8B-B14F-4D97-AF65-F5344CB8AC3E}">
        <p14:creationId xmlns:p14="http://schemas.microsoft.com/office/powerpoint/2010/main" val="34764443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68</a:t>
            </a:fld>
            <a:endParaRPr lang="en-GB"/>
          </a:p>
        </p:txBody>
      </p:sp>
    </p:spTree>
    <p:extLst>
      <p:ext uri="{BB962C8B-B14F-4D97-AF65-F5344CB8AC3E}">
        <p14:creationId xmlns:p14="http://schemas.microsoft.com/office/powerpoint/2010/main" val="3819748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624427D2-9D77-449E-8C3A-B1666F53B37B}" type="slidenum">
              <a:rPr lang="en-GB" smtClean="0"/>
              <a:pPr/>
              <a:t>12</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2062732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69</a:t>
            </a:fld>
            <a:endParaRPr lang="en-GB"/>
          </a:p>
        </p:txBody>
      </p:sp>
    </p:spTree>
    <p:extLst>
      <p:ext uri="{BB962C8B-B14F-4D97-AF65-F5344CB8AC3E}">
        <p14:creationId xmlns:p14="http://schemas.microsoft.com/office/powerpoint/2010/main" val="2026957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70</a:t>
            </a:fld>
            <a:endParaRPr lang="en-GB" dirty="0"/>
          </a:p>
        </p:txBody>
      </p:sp>
    </p:spTree>
    <p:extLst>
      <p:ext uri="{BB962C8B-B14F-4D97-AF65-F5344CB8AC3E}">
        <p14:creationId xmlns:p14="http://schemas.microsoft.com/office/powerpoint/2010/main" val="14197993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71</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13881647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72</a:t>
            </a:fld>
            <a:endParaRPr lang="en-GB" dirty="0"/>
          </a:p>
        </p:txBody>
      </p:sp>
    </p:spTree>
    <p:extLst>
      <p:ext uri="{BB962C8B-B14F-4D97-AF65-F5344CB8AC3E}">
        <p14:creationId xmlns:p14="http://schemas.microsoft.com/office/powerpoint/2010/main" val="19426242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73</a:t>
            </a:fld>
            <a:endParaRPr lang="en-GB" dirty="0"/>
          </a:p>
        </p:txBody>
      </p:sp>
    </p:spTree>
    <p:extLst>
      <p:ext uri="{BB962C8B-B14F-4D97-AF65-F5344CB8AC3E}">
        <p14:creationId xmlns:p14="http://schemas.microsoft.com/office/powerpoint/2010/main" val="11092705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74</a:t>
            </a:fld>
            <a:endParaRPr lang="en-GB" dirty="0"/>
          </a:p>
        </p:txBody>
      </p:sp>
    </p:spTree>
    <p:extLst>
      <p:ext uri="{BB962C8B-B14F-4D97-AF65-F5344CB8AC3E}">
        <p14:creationId xmlns:p14="http://schemas.microsoft.com/office/powerpoint/2010/main" val="15598333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B89BB5-7349-4371-9609-0C1E6FB38ABB}" type="slidenum">
              <a:rPr lang="en-GB" smtClean="0"/>
              <a:t>75</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24840377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76</a:t>
            </a:fld>
            <a:endParaRPr lang="en-GB" dirty="0"/>
          </a:p>
        </p:txBody>
      </p:sp>
    </p:spTree>
    <p:extLst>
      <p:ext uri="{BB962C8B-B14F-4D97-AF65-F5344CB8AC3E}">
        <p14:creationId xmlns:p14="http://schemas.microsoft.com/office/powerpoint/2010/main" val="23300096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77</a:t>
            </a:fld>
            <a:endParaRPr lang="en-GB" dirty="0"/>
          </a:p>
        </p:txBody>
      </p:sp>
    </p:spTree>
    <p:extLst>
      <p:ext uri="{BB962C8B-B14F-4D97-AF65-F5344CB8AC3E}">
        <p14:creationId xmlns:p14="http://schemas.microsoft.com/office/powerpoint/2010/main" val="30521319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78</a:t>
            </a:fld>
            <a:endParaRPr lang="en-GB" dirty="0"/>
          </a:p>
        </p:txBody>
      </p:sp>
    </p:spTree>
    <p:extLst>
      <p:ext uri="{BB962C8B-B14F-4D97-AF65-F5344CB8AC3E}">
        <p14:creationId xmlns:p14="http://schemas.microsoft.com/office/powerpoint/2010/main" val="4257241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13</a:t>
            </a:fld>
            <a:endParaRPr lang="en-GB" dirty="0"/>
          </a:p>
        </p:txBody>
      </p:sp>
    </p:spTree>
    <p:extLst>
      <p:ext uri="{BB962C8B-B14F-4D97-AF65-F5344CB8AC3E}">
        <p14:creationId xmlns:p14="http://schemas.microsoft.com/office/powerpoint/2010/main" val="30608566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79</a:t>
            </a:fld>
            <a:endParaRPr lang="en-GB" dirty="0"/>
          </a:p>
        </p:txBody>
      </p:sp>
    </p:spTree>
    <p:extLst>
      <p:ext uri="{BB962C8B-B14F-4D97-AF65-F5344CB8AC3E}">
        <p14:creationId xmlns:p14="http://schemas.microsoft.com/office/powerpoint/2010/main" val="12503776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81</a:t>
            </a:fld>
            <a:endParaRPr lang="en-GB" dirty="0"/>
          </a:p>
        </p:txBody>
      </p:sp>
    </p:spTree>
    <p:extLst>
      <p:ext uri="{BB962C8B-B14F-4D97-AF65-F5344CB8AC3E}">
        <p14:creationId xmlns:p14="http://schemas.microsoft.com/office/powerpoint/2010/main" val="14451786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82</a:t>
            </a:fld>
            <a:endParaRPr lang="en-GB" dirty="0"/>
          </a:p>
        </p:txBody>
      </p:sp>
    </p:spTree>
    <p:extLst>
      <p:ext uri="{BB962C8B-B14F-4D97-AF65-F5344CB8AC3E}">
        <p14:creationId xmlns:p14="http://schemas.microsoft.com/office/powerpoint/2010/main" val="6001998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83</a:t>
            </a:fld>
            <a:endParaRPr lang="en-GB" dirty="0"/>
          </a:p>
        </p:txBody>
      </p:sp>
    </p:spTree>
    <p:extLst>
      <p:ext uri="{BB962C8B-B14F-4D97-AF65-F5344CB8AC3E}">
        <p14:creationId xmlns:p14="http://schemas.microsoft.com/office/powerpoint/2010/main" val="30489798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C4B89BB5-7349-4371-9609-0C1E6FB38ABB}" type="slidenum">
              <a:rPr lang="en-GB" smtClean="0"/>
              <a:t>84</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23405697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B89BB5-7349-4371-9609-0C1E6FB38ABB}" type="slidenum">
              <a:rPr lang="en-GB" smtClean="0"/>
              <a:t>85</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30405376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B89BB5-7349-4371-9609-0C1E6FB38ABB}" type="slidenum">
              <a:rPr lang="en-GB" smtClean="0"/>
              <a:t>86</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26712276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C4B89BB5-7349-4371-9609-0C1E6FB38ABB}" type="slidenum">
              <a:rPr lang="en-GB" smtClean="0"/>
              <a:t>87</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5901381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88</a:t>
            </a:fld>
            <a:endParaRPr lang="en-GB" dirty="0"/>
          </a:p>
        </p:txBody>
      </p:sp>
    </p:spTree>
    <p:extLst>
      <p:ext uri="{BB962C8B-B14F-4D97-AF65-F5344CB8AC3E}">
        <p14:creationId xmlns:p14="http://schemas.microsoft.com/office/powerpoint/2010/main" val="17414457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B89BB5-7349-4371-9609-0C1E6FB38ABB}" type="slidenum">
              <a:rPr lang="en-GB" smtClean="0"/>
              <a:t>89</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3904642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15</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9045363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90</a:t>
            </a:fld>
            <a:endParaRPr lang="en-GB" dirty="0"/>
          </a:p>
        </p:txBody>
      </p:sp>
    </p:spTree>
    <p:extLst>
      <p:ext uri="{BB962C8B-B14F-4D97-AF65-F5344CB8AC3E}">
        <p14:creationId xmlns:p14="http://schemas.microsoft.com/office/powerpoint/2010/main" val="234216258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91</a:t>
            </a:fld>
            <a:endParaRPr lang="en-GB" dirty="0"/>
          </a:p>
        </p:txBody>
      </p:sp>
    </p:spTree>
    <p:extLst>
      <p:ext uri="{BB962C8B-B14F-4D97-AF65-F5344CB8AC3E}">
        <p14:creationId xmlns:p14="http://schemas.microsoft.com/office/powerpoint/2010/main" val="33034797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92</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735702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17</a:t>
            </a:fld>
            <a:endParaRPr lang="en-GB"/>
          </a:p>
        </p:txBody>
      </p:sp>
    </p:spTree>
    <p:extLst>
      <p:ext uri="{BB962C8B-B14F-4D97-AF65-F5344CB8AC3E}">
        <p14:creationId xmlns:p14="http://schemas.microsoft.com/office/powerpoint/2010/main" val="539146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Freeform 22"/>
          <p:cNvSpPr/>
          <p:nvPr userDrawn="1"/>
        </p:nvSpPr>
        <p:spPr>
          <a:xfrm rot="20153357">
            <a:off x="-292151" y="1284705"/>
            <a:ext cx="3052125" cy="1566466"/>
          </a:xfrm>
          <a:custGeom>
            <a:avLst/>
            <a:gdLst>
              <a:gd name="connsiteX0" fmla="*/ 3052125 w 3052125"/>
              <a:gd name="connsiteY0" fmla="*/ 0 h 1566466"/>
              <a:gd name="connsiteX1" fmla="*/ 3052125 w 3052125"/>
              <a:gd name="connsiteY1" fmla="*/ 1566466 h 1566466"/>
              <a:gd name="connsiteX2" fmla="*/ 0 w 3052125"/>
              <a:gd name="connsiteY2" fmla="*/ 1566466 h 1566466"/>
              <a:gd name="connsiteX3" fmla="*/ 0 w 3052125"/>
              <a:gd name="connsiteY3" fmla="*/ 1156661 h 1566466"/>
              <a:gd name="connsiteX4" fmla="*/ 517659 w 3052125"/>
              <a:gd name="connsiteY4" fmla="*/ 0 h 15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125" h="1566466">
                <a:moveTo>
                  <a:pt x="3052125" y="0"/>
                </a:moveTo>
                <a:lnTo>
                  <a:pt x="3052125" y="1566466"/>
                </a:lnTo>
                <a:lnTo>
                  <a:pt x="0" y="1566466"/>
                </a:lnTo>
                <a:lnTo>
                  <a:pt x="0" y="1156661"/>
                </a:lnTo>
                <a:lnTo>
                  <a:pt x="517659" y="0"/>
                </a:lnTo>
                <a:close/>
              </a:path>
            </a:pathLst>
          </a:custGeom>
          <a:solidFill>
            <a:srgbClr val="CCD60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endParaRPr>
          </a:p>
        </p:txBody>
      </p:sp>
      <p:sp>
        <p:nvSpPr>
          <p:cNvPr id="44" name="Freeform 43"/>
          <p:cNvSpPr/>
          <p:nvPr userDrawn="1"/>
        </p:nvSpPr>
        <p:spPr>
          <a:xfrm rot="11061754">
            <a:off x="-36601" y="-16739"/>
            <a:ext cx="12462172" cy="7151460"/>
          </a:xfrm>
          <a:custGeom>
            <a:avLst/>
            <a:gdLst>
              <a:gd name="connsiteX0" fmla="*/ 6282143 w 12462172"/>
              <a:gd name="connsiteY0" fmla="*/ 7150527 h 7151460"/>
              <a:gd name="connsiteX1" fmla="*/ 6222588 w 12462172"/>
              <a:gd name="connsiteY1" fmla="*/ 7151460 h 7151460"/>
              <a:gd name="connsiteX2" fmla="*/ 488931 w 12462172"/>
              <a:gd name="connsiteY2" fmla="*/ 7151459 h 7151460"/>
              <a:gd name="connsiteX3" fmla="*/ 0 w 12462172"/>
              <a:gd name="connsiteY3" fmla="*/ 742496 h 7151460"/>
              <a:gd name="connsiteX4" fmla="*/ 9732734 w 12462172"/>
              <a:gd name="connsiteY4" fmla="*/ 0 h 7151460"/>
              <a:gd name="connsiteX5" fmla="*/ 9745798 w 12462172"/>
              <a:gd name="connsiteY5" fmla="*/ 4920 h 7151460"/>
              <a:gd name="connsiteX6" fmla="*/ 12325668 w 12462172"/>
              <a:gd name="connsiteY6" fmla="*/ 2268181 h 7151460"/>
              <a:gd name="connsiteX7" fmla="*/ 12355133 w 12462172"/>
              <a:gd name="connsiteY7" fmla="*/ 2349664 h 7151460"/>
              <a:gd name="connsiteX8" fmla="*/ 12462172 w 12462172"/>
              <a:gd name="connsiteY8" fmla="*/ 3763593 h 7151460"/>
              <a:gd name="connsiteX9" fmla="*/ 12411302 w 12462172"/>
              <a:gd name="connsiteY9" fmla="*/ 3984155 h 7151460"/>
              <a:gd name="connsiteX10" fmla="*/ 7882132 w 12462172"/>
              <a:gd name="connsiteY10" fmla="*/ 7014555 h 7151460"/>
              <a:gd name="connsiteX11" fmla="*/ 7669719 w 12462172"/>
              <a:gd name="connsiteY11" fmla="*/ 7044670 h 71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62172" h="7151460">
                <a:moveTo>
                  <a:pt x="6282143" y="7150527"/>
                </a:moveTo>
                <a:lnTo>
                  <a:pt x="6222588" y="7151460"/>
                </a:lnTo>
                <a:lnTo>
                  <a:pt x="488931" y="7151459"/>
                </a:lnTo>
                <a:lnTo>
                  <a:pt x="0" y="742496"/>
                </a:lnTo>
                <a:lnTo>
                  <a:pt x="9732734" y="0"/>
                </a:lnTo>
                <a:lnTo>
                  <a:pt x="9745798" y="4920"/>
                </a:lnTo>
                <a:cubicBezTo>
                  <a:pt x="11002949" y="531491"/>
                  <a:pt x="11937143" y="1331940"/>
                  <a:pt x="12325668" y="2268181"/>
                </a:cubicBezTo>
                <a:lnTo>
                  <a:pt x="12355133" y="2349664"/>
                </a:lnTo>
                <a:lnTo>
                  <a:pt x="12462172" y="3763593"/>
                </a:lnTo>
                <a:lnTo>
                  <a:pt x="12411302" y="3984155"/>
                </a:lnTo>
                <a:cubicBezTo>
                  <a:pt x="11958000" y="5450962"/>
                  <a:pt x="10181738" y="6626349"/>
                  <a:pt x="7882132" y="7014555"/>
                </a:cubicBezTo>
                <a:lnTo>
                  <a:pt x="7669719" y="7044670"/>
                </a:lnTo>
                <a:close/>
              </a:path>
            </a:pathLst>
          </a:custGeom>
          <a:solidFill>
            <a:srgbClr val="4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sp>
        <p:nvSpPr>
          <p:cNvPr id="40" name="Freeform 39"/>
          <p:cNvSpPr/>
          <p:nvPr userDrawn="1"/>
        </p:nvSpPr>
        <p:spPr>
          <a:xfrm>
            <a:off x="-2" y="0"/>
            <a:ext cx="12192001" cy="6858000"/>
          </a:xfrm>
          <a:custGeom>
            <a:avLst/>
            <a:gdLst>
              <a:gd name="connsiteX0" fmla="*/ 6340149 w 12680298"/>
              <a:gd name="connsiteY0" fmla="*/ 0 h 6858000"/>
              <a:gd name="connsiteX1" fmla="*/ 12437706 w 12680298"/>
              <a:gd name="connsiteY1" fmla="*/ 0 h 6858000"/>
              <a:gd name="connsiteX2" fmla="*/ 12680298 w 12680298"/>
              <a:gd name="connsiteY2" fmla="*/ 0 h 6858000"/>
              <a:gd name="connsiteX3" fmla="*/ 12680298 w 12680298"/>
              <a:gd name="connsiteY3" fmla="*/ 70202 h 6858000"/>
              <a:gd name="connsiteX4" fmla="*/ 12680298 w 12680298"/>
              <a:gd name="connsiteY4" fmla="*/ 1455576 h 6858000"/>
              <a:gd name="connsiteX5" fmla="*/ 12680298 w 12680298"/>
              <a:gd name="connsiteY5" fmla="*/ 6858000 h 6858000"/>
              <a:gd name="connsiteX6" fmla="*/ 2845837 w 12680298"/>
              <a:gd name="connsiteY6" fmla="*/ 6858000 h 6858000"/>
              <a:gd name="connsiteX7" fmla="*/ 2844036 w 12680298"/>
              <a:gd name="connsiteY7" fmla="*/ 6858000 h 6858000"/>
              <a:gd name="connsiteX8" fmla="*/ 0 w 12680298"/>
              <a:gd name="connsiteY8" fmla="*/ 6858000 h 6858000"/>
              <a:gd name="connsiteX9" fmla="*/ 0 w 12680298"/>
              <a:gd name="connsiteY9" fmla="*/ 4300371 h 6858000"/>
              <a:gd name="connsiteX10" fmla="*/ 0 w 12680298"/>
              <a:gd name="connsiteY10" fmla="*/ 4292082 h 6858000"/>
              <a:gd name="connsiteX11" fmla="*/ 309 w 12680298"/>
              <a:gd name="connsiteY11" fmla="*/ 4292082 h 6858000"/>
              <a:gd name="connsiteX12" fmla="*/ 8250 w 12680298"/>
              <a:gd name="connsiteY12" fmla="*/ 4079074 h 6858000"/>
              <a:gd name="connsiteX13" fmla="*/ 6340149 w 12680298"/>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0298" h="6858000">
                <a:moveTo>
                  <a:pt x="6340149" y="0"/>
                </a:moveTo>
                <a:lnTo>
                  <a:pt x="12437706" y="0"/>
                </a:lnTo>
                <a:lnTo>
                  <a:pt x="12680298" y="0"/>
                </a:lnTo>
                <a:lnTo>
                  <a:pt x="12680298" y="70202"/>
                </a:lnTo>
                <a:lnTo>
                  <a:pt x="12680298" y="1455576"/>
                </a:lnTo>
                <a:lnTo>
                  <a:pt x="12680298" y="6858000"/>
                </a:lnTo>
                <a:lnTo>
                  <a:pt x="2845837" y="6858000"/>
                </a:lnTo>
                <a:lnTo>
                  <a:pt x="2844036" y="6858000"/>
                </a:lnTo>
                <a:lnTo>
                  <a:pt x="0" y="6858000"/>
                </a:lnTo>
                <a:lnTo>
                  <a:pt x="0" y="4300371"/>
                </a:lnTo>
                <a:lnTo>
                  <a:pt x="0" y="4292082"/>
                </a:lnTo>
                <a:lnTo>
                  <a:pt x="309" y="4292082"/>
                </a:lnTo>
                <a:lnTo>
                  <a:pt x="8250" y="4079074"/>
                </a:lnTo>
                <a:cubicBezTo>
                  <a:pt x="178059" y="1806888"/>
                  <a:pt x="2948005" y="0"/>
                  <a:pt x="6340149" y="0"/>
                </a:cubicBezTo>
                <a:close/>
              </a:path>
            </a:pathLst>
          </a:custGeom>
          <a:solidFill>
            <a:srgbClr val="1E2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08" y="70202"/>
            <a:ext cx="1832581" cy="773628"/>
          </a:xfrm>
          <a:prstGeom prst="rect">
            <a:avLst/>
          </a:prstGeom>
        </p:spPr>
      </p:pic>
      <p:sp>
        <p:nvSpPr>
          <p:cNvPr id="2" name="Title 1"/>
          <p:cNvSpPr>
            <a:spLocks noGrp="1"/>
          </p:cNvSpPr>
          <p:nvPr userDrawn="1">
            <p:ph type="ctrTitle"/>
          </p:nvPr>
        </p:nvSpPr>
        <p:spPr>
          <a:xfrm>
            <a:off x="1524000" y="1301977"/>
            <a:ext cx="9144000" cy="2387600"/>
          </a:xfrm>
        </p:spPr>
        <p:txBody>
          <a:bodyPr anchor="b"/>
          <a:lstStyle>
            <a:lvl1pPr algn="ctr">
              <a:defRPr sz="6000">
                <a:solidFill>
                  <a:schemeClr val="bg1"/>
                </a:solidFill>
              </a:defRPr>
            </a:lvl1pPr>
          </a:lstStyle>
          <a:p>
            <a:r>
              <a:rPr lang="en-US" smtClean="0"/>
              <a:t>Click to edit Master title style</a:t>
            </a:r>
            <a:endParaRPr lang="en-GB" dirty="0"/>
          </a:p>
        </p:txBody>
      </p:sp>
      <p:sp>
        <p:nvSpPr>
          <p:cNvPr id="3" name="Subtitle 2"/>
          <p:cNvSpPr>
            <a:spLocks noGrp="1"/>
          </p:cNvSpPr>
          <p:nvPr userDrawn="1">
            <p:ph type="subTitle" idx="1"/>
          </p:nvPr>
        </p:nvSpPr>
        <p:spPr>
          <a:xfrm>
            <a:off x="1524000" y="3781652"/>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41991783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10C3B9-7F7F-4B30-B5E7-0693369E9EB8}" type="datetimeFigureOut">
              <a:rPr lang="en-GB" smtClean="0"/>
              <a:pPr/>
              <a:t>06/10/2021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5514184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10C3B9-7F7F-4B30-B5E7-0693369E9EB8}" type="datetimeFigureOut">
              <a:rPr lang="en-GB" smtClean="0"/>
              <a:pPr/>
              <a:t>06/10/2021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18168040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64498" y="297994"/>
            <a:ext cx="8489302" cy="1200831"/>
          </a:xfrm>
        </p:spPr>
        <p:txBody>
          <a:bodyPr/>
          <a:lstStyle>
            <a:lvl1pPr>
              <a:defRPr>
                <a:solidFill>
                  <a:srgbClr val="1E2B50"/>
                </a:solidFill>
              </a:defRPr>
            </a:lvl1pPr>
          </a:lstStyle>
          <a:p>
            <a:r>
              <a:rPr lang="en-US" smtClean="0"/>
              <a:t>Click to edit Master title style</a:t>
            </a:r>
            <a:endParaRPr lang="en-GB"/>
          </a:p>
        </p:txBody>
      </p:sp>
      <p:sp>
        <p:nvSpPr>
          <p:cNvPr id="3" name="Content Placeholder 2"/>
          <p:cNvSpPr>
            <a:spLocks noGrp="1"/>
          </p:cNvSpPr>
          <p:nvPr>
            <p:ph idx="1"/>
          </p:nvPr>
        </p:nvSpPr>
        <p:spPr>
          <a:xfrm>
            <a:off x="1343608" y="1657349"/>
            <a:ext cx="10010192" cy="5042127"/>
          </a:xfrm>
        </p:spPr>
        <p:txBody>
          <a:bodyPr/>
          <a:lstStyle>
            <a:lvl1pPr>
              <a:defRPr>
                <a:solidFill>
                  <a:srgbClr val="1E2B50"/>
                </a:solidFill>
              </a:defRPr>
            </a:lvl1pPr>
            <a:lvl2pPr>
              <a:defRPr>
                <a:solidFill>
                  <a:srgbClr val="1E2B50"/>
                </a:solidFill>
              </a:defRPr>
            </a:lvl2pPr>
            <a:lvl3pPr>
              <a:defRPr>
                <a:solidFill>
                  <a:srgbClr val="1E2B50"/>
                </a:solidFill>
              </a:defRPr>
            </a:lvl3pPr>
            <a:lvl4pPr>
              <a:defRPr>
                <a:solidFill>
                  <a:srgbClr val="1E2B50"/>
                </a:solidFill>
              </a:defRPr>
            </a:lvl4pPr>
            <a:lvl5pPr>
              <a:defRPr>
                <a:solidFill>
                  <a:srgbClr val="1E2B5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Freeform 15"/>
          <p:cNvSpPr/>
          <p:nvPr userDrawn="1"/>
        </p:nvSpPr>
        <p:spPr>
          <a:xfrm rot="20153357">
            <a:off x="-300235" y="1286431"/>
            <a:ext cx="3052125" cy="1526888"/>
          </a:xfrm>
          <a:custGeom>
            <a:avLst/>
            <a:gdLst>
              <a:gd name="connsiteX0" fmla="*/ 3052125 w 3052125"/>
              <a:gd name="connsiteY0" fmla="*/ 0 h 1526888"/>
              <a:gd name="connsiteX1" fmla="*/ 3052125 w 3052125"/>
              <a:gd name="connsiteY1" fmla="*/ 178319 h 1526888"/>
              <a:gd name="connsiteX2" fmla="*/ 2982409 w 3052125"/>
              <a:gd name="connsiteY2" fmla="*/ 183057 h 1526888"/>
              <a:gd name="connsiteX3" fmla="*/ 83037 w 3052125"/>
              <a:gd name="connsiteY3" fmla="*/ 1434030 h 1526888"/>
              <a:gd name="connsiteX4" fmla="*/ 0 w 3052125"/>
              <a:gd name="connsiteY4" fmla="*/ 1526888 h 1526888"/>
              <a:gd name="connsiteX5" fmla="*/ 0 w 3052125"/>
              <a:gd name="connsiteY5" fmla="*/ 1156661 h 1526888"/>
              <a:gd name="connsiteX6" fmla="*/ 517659 w 3052125"/>
              <a:gd name="connsiteY6" fmla="*/ 0 h 152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2125" h="1526888">
                <a:moveTo>
                  <a:pt x="3052125" y="0"/>
                </a:moveTo>
                <a:lnTo>
                  <a:pt x="3052125" y="178319"/>
                </a:lnTo>
                <a:lnTo>
                  <a:pt x="2982409" y="183057"/>
                </a:lnTo>
                <a:cubicBezTo>
                  <a:pt x="1797709" y="287579"/>
                  <a:pt x="767501" y="717066"/>
                  <a:pt x="83037" y="1434030"/>
                </a:cubicBezTo>
                <a:lnTo>
                  <a:pt x="0" y="1526888"/>
                </a:lnTo>
                <a:lnTo>
                  <a:pt x="0" y="1156661"/>
                </a:lnTo>
                <a:lnTo>
                  <a:pt x="517659" y="0"/>
                </a:lnTo>
                <a:close/>
              </a:path>
            </a:pathLst>
          </a:custGeom>
          <a:solidFill>
            <a:srgbClr val="CCD60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endParaRPr>
          </a:p>
        </p:txBody>
      </p:sp>
      <p:sp>
        <p:nvSpPr>
          <p:cNvPr id="14" name="Freeform 13"/>
          <p:cNvSpPr/>
          <p:nvPr userDrawn="1"/>
        </p:nvSpPr>
        <p:spPr>
          <a:xfrm rot="11061754">
            <a:off x="-8361" y="-15664"/>
            <a:ext cx="12462172" cy="6408964"/>
          </a:xfrm>
          <a:custGeom>
            <a:avLst/>
            <a:gdLst>
              <a:gd name="connsiteX0" fmla="*/ 488932 w 12462172"/>
              <a:gd name="connsiteY0" fmla="*/ 6408963 h 6408964"/>
              <a:gd name="connsiteX1" fmla="*/ 488931 w 12462172"/>
              <a:gd name="connsiteY1" fmla="*/ 6408963 h 6408964"/>
              <a:gd name="connsiteX2" fmla="*/ 0 w 12462172"/>
              <a:gd name="connsiteY2" fmla="*/ 0 h 6408964"/>
              <a:gd name="connsiteX3" fmla="*/ 1 w 12462172"/>
              <a:gd name="connsiteY3" fmla="*/ 0 h 6408964"/>
              <a:gd name="connsiteX4" fmla="*/ 410951 w 12462172"/>
              <a:gd name="connsiteY4" fmla="*/ 5386771 h 6408964"/>
              <a:gd name="connsiteX5" fmla="*/ 6282143 w 12462172"/>
              <a:gd name="connsiteY5" fmla="*/ 6408031 h 6408964"/>
              <a:gd name="connsiteX6" fmla="*/ 6222588 w 12462172"/>
              <a:gd name="connsiteY6" fmla="*/ 6408964 h 6408964"/>
              <a:gd name="connsiteX7" fmla="*/ 6147228 w 12462172"/>
              <a:gd name="connsiteY7" fmla="*/ 6408964 h 6408964"/>
              <a:gd name="connsiteX8" fmla="*/ 6600011 w 12462172"/>
              <a:gd name="connsiteY8" fmla="*/ 6374422 h 6408964"/>
              <a:gd name="connsiteX9" fmla="*/ 12360154 w 12462172"/>
              <a:gd name="connsiteY9" fmla="*/ 1844062 h 6408964"/>
              <a:gd name="connsiteX10" fmla="*/ 12351565 w 12462172"/>
              <a:gd name="connsiteY10" fmla="*/ 1631090 h 6408964"/>
              <a:gd name="connsiteX11" fmla="*/ 12351861 w 12462172"/>
              <a:gd name="connsiteY11" fmla="*/ 1631067 h 6408964"/>
              <a:gd name="connsiteX12" fmla="*/ 12351230 w 12462172"/>
              <a:gd name="connsiteY12" fmla="*/ 1622802 h 6408964"/>
              <a:gd name="connsiteX13" fmla="*/ 12348675 w 12462172"/>
              <a:gd name="connsiteY13" fmla="*/ 1589310 h 6408964"/>
              <a:gd name="connsiteX14" fmla="*/ 12355133 w 12462172"/>
              <a:gd name="connsiteY14" fmla="*/ 1607168 h 6408964"/>
              <a:gd name="connsiteX15" fmla="*/ 12462172 w 12462172"/>
              <a:gd name="connsiteY15" fmla="*/ 3021097 h 6408964"/>
              <a:gd name="connsiteX16" fmla="*/ 12411302 w 12462172"/>
              <a:gd name="connsiteY16" fmla="*/ 3241659 h 6408964"/>
              <a:gd name="connsiteX17" fmla="*/ 7882132 w 12462172"/>
              <a:gd name="connsiteY17" fmla="*/ 6272059 h 6408964"/>
              <a:gd name="connsiteX18" fmla="*/ 7669719 w 12462172"/>
              <a:gd name="connsiteY18" fmla="*/ 6302174 h 640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462172" h="6408964">
                <a:moveTo>
                  <a:pt x="488932" y="6408963"/>
                </a:moveTo>
                <a:lnTo>
                  <a:pt x="488931" y="6408963"/>
                </a:lnTo>
                <a:lnTo>
                  <a:pt x="0" y="0"/>
                </a:lnTo>
                <a:lnTo>
                  <a:pt x="1" y="0"/>
                </a:lnTo>
                <a:lnTo>
                  <a:pt x="410951" y="5386771"/>
                </a:lnTo>
                <a:close/>
                <a:moveTo>
                  <a:pt x="6282143" y="6408031"/>
                </a:moveTo>
                <a:lnTo>
                  <a:pt x="6222588" y="6408964"/>
                </a:lnTo>
                <a:lnTo>
                  <a:pt x="6147228" y="6408964"/>
                </a:lnTo>
                <a:lnTo>
                  <a:pt x="6600011" y="6374422"/>
                </a:lnTo>
                <a:cubicBezTo>
                  <a:pt x="9852079" y="6126326"/>
                  <a:pt x="12370197" y="4122084"/>
                  <a:pt x="12360154" y="1844062"/>
                </a:cubicBezTo>
                <a:lnTo>
                  <a:pt x="12351565" y="1631090"/>
                </a:lnTo>
                <a:lnTo>
                  <a:pt x="12351861" y="1631067"/>
                </a:lnTo>
                <a:lnTo>
                  <a:pt x="12351230" y="1622802"/>
                </a:lnTo>
                <a:lnTo>
                  <a:pt x="12348675" y="1589310"/>
                </a:lnTo>
                <a:lnTo>
                  <a:pt x="12355133" y="1607168"/>
                </a:lnTo>
                <a:lnTo>
                  <a:pt x="12462172" y="3021097"/>
                </a:lnTo>
                <a:lnTo>
                  <a:pt x="12411302" y="3241659"/>
                </a:lnTo>
                <a:cubicBezTo>
                  <a:pt x="11958000" y="4708466"/>
                  <a:pt x="10181738" y="5883853"/>
                  <a:pt x="7882132" y="6272059"/>
                </a:cubicBezTo>
                <a:lnTo>
                  <a:pt x="7669719" y="6302174"/>
                </a:lnTo>
                <a:close/>
              </a:path>
            </a:pathLst>
          </a:custGeom>
          <a:solidFill>
            <a:srgbClr val="4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08" y="70202"/>
            <a:ext cx="1832581" cy="773628"/>
          </a:xfrm>
          <a:prstGeom prst="rect">
            <a:avLst/>
          </a:prstGeom>
        </p:spPr>
      </p:pic>
    </p:spTree>
    <p:extLst>
      <p:ext uri="{BB962C8B-B14F-4D97-AF65-F5344CB8AC3E}">
        <p14:creationId xmlns:p14="http://schemas.microsoft.com/office/powerpoint/2010/main" val="22698155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10C3B9-7F7F-4B30-B5E7-0693369E9EB8}" type="datetimeFigureOut">
              <a:rPr lang="en-GB" smtClean="0"/>
              <a:pPr/>
              <a:t>06/10/2021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11107866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10C3B9-7F7F-4B30-B5E7-0693369E9EB8}" type="datetimeFigureOut">
              <a:rPr lang="en-GB" smtClean="0"/>
              <a:pPr/>
              <a:t>06/10/2021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25481055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10C3B9-7F7F-4B30-B5E7-0693369E9EB8}" type="datetimeFigureOut">
              <a:rPr lang="en-GB" smtClean="0"/>
              <a:pPr/>
              <a:t>06/10/2021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8218557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10C3B9-7F7F-4B30-B5E7-0693369E9EB8}" type="datetimeFigureOut">
              <a:rPr lang="en-GB" smtClean="0"/>
              <a:pPr/>
              <a:t>06/10/2021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20385804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0C3B9-7F7F-4B30-B5E7-0693369E9EB8}" type="datetimeFigureOut">
              <a:rPr lang="en-GB" smtClean="0"/>
              <a:pPr/>
              <a:t>06/10/2021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32871345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10C3B9-7F7F-4B30-B5E7-0693369E9EB8}" type="datetimeFigureOut">
              <a:rPr lang="en-GB" smtClean="0"/>
              <a:pPr/>
              <a:t>06/10/2021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487101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10C3B9-7F7F-4B30-B5E7-0693369E9EB8}" type="datetimeFigureOut">
              <a:rPr lang="en-GB" smtClean="0"/>
              <a:pPr/>
              <a:t>06/10/2021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8252915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0C3B9-7F7F-4B30-B5E7-0693369E9EB8}" type="datetimeFigureOut">
              <a:rPr lang="en-GB" smtClean="0"/>
              <a:pPr/>
              <a:t>06/10/2021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1091975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Rebecca.kennedy@nisra.gov.uk" TargetMode="External"/><Relationship Id="rId5" Type="http://schemas.openxmlformats.org/officeDocument/2006/relationships/hyperlink" Target="mailto:Lynda.kennedy@nisra.gov.uk" TargetMode="External"/><Relationship Id="rId4" Type="http://schemas.openxmlformats.org/officeDocument/2006/relationships/hyperlink" Target="mailto:Carole-ann.mckay@nisra.gov.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hyperlink" Target="https://www.nisra.gov.uk/publications/quarterly-employment-survey-revision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ons.gov.uk/employmentandlabourmarket/peopleinwork/employmentandemployeetypes/methodologies/comparisonoflabourmarketdatasourc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isra.gov.uk/statistics/labour-market-and-social-welfare/quarterly-employment-surve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ilto:Lynda.kennedy@nisra.gov.uk"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mailto:clare.kennedy@nisra.gov.u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arlene.connolly@nisra.gov.uk" TargetMode="External"/><Relationship Id="rId5" Type="http://schemas.openxmlformats.org/officeDocument/2006/relationships/hyperlink" Target="mailto:neil.Mulhern@nisra.gov.uk" TargetMode="Externa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nisra.gov.uk/support/research-support/accredited-researcher-proces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mailto:richard.ramsden@nisra.gov.uk" TargetMode="External"/><Relationship Id="rId3" Type="http://schemas.openxmlformats.org/officeDocument/2006/relationships/image" Target="../media/image5.png"/><Relationship Id="rId7" Type="http://schemas.openxmlformats.org/officeDocument/2006/relationships/hyperlink" Target="mailto:mark.mcfetridge@nisra.gov.uk"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mailto:holly.mcateer@nisra.gov.uk" TargetMode="External"/><Relationship Id="rId11" Type="http://schemas.openxmlformats.org/officeDocument/2006/relationships/hyperlink" Target="mailto:Irene.shooter@nisra.gov.uk" TargetMode="External"/><Relationship Id="rId5" Type="http://schemas.openxmlformats.org/officeDocument/2006/relationships/hyperlink" Target="mailto:jennifer.mcloughlin@nisra.gov.uk" TargetMode="External"/><Relationship Id="rId10" Type="http://schemas.openxmlformats.org/officeDocument/2006/relationships/hyperlink" Target="mailto:Janet.wright@nisra.gov.uk" TargetMode="External"/><Relationship Id="rId4" Type="http://schemas.openxmlformats.org/officeDocument/2006/relationships/image" Target="../media/image6.png"/><Relationship Id="rId9" Type="http://schemas.openxmlformats.org/officeDocument/2006/relationships/hyperlink" Target="mailto:jacquie.mcmanus@nisra.gov.uk"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mailto:neil.Mulhern@nisra.gov.uk" TargetMode="External"/><Relationship Id="rId5" Type="http://schemas.openxmlformats.org/officeDocument/2006/relationships/hyperlink" Target="mailto:arlene.connolly@nisra.gov.uk" TargetMode="External"/><Relationship Id="rId4" Type="http://schemas.openxmlformats.org/officeDocument/2006/relationships/hyperlink" Target="mailto:clare.kennedy@nisra.gov.uk"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www.nisra.gov.uk/sites/nisra.gov.uk/files/publications/Overview-of-People-Movement-Migration-and-Transport-NI-August-2021.pdf"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8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hyperlink" Target="https://www.nisra.gov.uk/publications/work-quality-july2019-june2020-additional-analysis"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www.nisra.gov.uk/publications/work-quality-july2019-june2020-additional-analysis" TargetMode="External"/><Relationship Id="rId4" Type="http://schemas.openxmlformats.org/officeDocument/2006/relationships/image" Target="../media/image69.png"/></Relationships>
</file>

<file path=ppt/slides/_rels/slide8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hyperlink" Target="mailto:LFS@finance-ni.gov.u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2239" y="2725270"/>
            <a:ext cx="9144000" cy="1783171"/>
          </a:xfrm>
        </p:spPr>
        <p:txBody>
          <a:bodyPr>
            <a:noAutofit/>
          </a:bodyPr>
          <a:lstStyle/>
          <a:p>
            <a:r>
              <a:rPr lang="en-GB" dirty="0" smtClean="0"/>
              <a:t/>
            </a:r>
            <a:br>
              <a:rPr lang="en-GB" dirty="0" smtClean="0"/>
            </a:br>
            <a:r>
              <a:rPr lang="en-GB" dirty="0" smtClean="0"/>
              <a:t/>
            </a:r>
            <a:br>
              <a:rPr lang="en-GB" dirty="0" smtClean="0"/>
            </a:br>
            <a:r>
              <a:rPr lang="en-GB" dirty="0"/>
              <a:t/>
            </a:r>
            <a:br>
              <a:rPr lang="en-GB" dirty="0"/>
            </a:br>
            <a:r>
              <a:rPr lang="en-GB" i="1" dirty="0" smtClean="0">
                <a:solidFill>
                  <a:srgbClr val="92D050"/>
                </a:solidFill>
                <a:latin typeface="+mn-lt"/>
              </a:rPr>
              <a:t>Welcome to the</a:t>
            </a:r>
            <a:r>
              <a:rPr lang="en-GB" i="1" dirty="0" smtClean="0"/>
              <a:t/>
            </a:r>
            <a:br>
              <a:rPr lang="en-GB" i="1" dirty="0" smtClean="0"/>
            </a:br>
            <a:r>
              <a:rPr lang="en-GB" dirty="0" smtClean="0"/>
              <a:t/>
            </a:r>
            <a:br>
              <a:rPr lang="en-GB" dirty="0" smtClean="0"/>
            </a:br>
            <a:r>
              <a:rPr lang="en-GB" dirty="0" smtClean="0"/>
              <a:t>Labour Market Statistics</a:t>
            </a:r>
            <a:br>
              <a:rPr lang="en-GB" dirty="0" smtClean="0"/>
            </a:br>
            <a:r>
              <a:rPr lang="en-GB" dirty="0" smtClean="0"/>
              <a:t>User Group</a:t>
            </a:r>
            <a:endParaRPr lang="en-GB" dirty="0"/>
          </a:p>
        </p:txBody>
      </p:sp>
      <p:sp>
        <p:nvSpPr>
          <p:cNvPr id="3" name="Title 1"/>
          <p:cNvSpPr txBox="1">
            <a:spLocks/>
          </p:cNvSpPr>
          <p:nvPr/>
        </p:nvSpPr>
        <p:spPr>
          <a:xfrm>
            <a:off x="1341504" y="4088293"/>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sz="4400" dirty="0" smtClean="0"/>
              <a:t>30 September 2021</a:t>
            </a:r>
          </a:p>
          <a:p>
            <a:r>
              <a:rPr lang="en-GB" sz="4400" i="1" dirty="0" smtClean="0"/>
              <a:t>Cathryn Blair</a:t>
            </a:r>
            <a:endParaRPr lang="en-GB" sz="4400" i="1" dirty="0"/>
          </a:p>
        </p:txBody>
      </p:sp>
    </p:spTree>
    <p:extLst>
      <p:ext uri="{BB962C8B-B14F-4D97-AF65-F5344CB8AC3E}">
        <p14:creationId xmlns:p14="http://schemas.microsoft.com/office/powerpoint/2010/main" val="3714368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394" y="564489"/>
            <a:ext cx="8489302" cy="735992"/>
          </a:xfrm>
        </p:spPr>
        <p:txBody>
          <a:bodyPr>
            <a:normAutofit/>
          </a:bodyPr>
          <a:lstStyle/>
          <a:p>
            <a:r>
              <a:rPr lang="en-US" sz="4000" b="1" dirty="0"/>
              <a:t>BRES </a:t>
            </a:r>
            <a:r>
              <a:rPr lang="en-US" sz="4000" b="1" dirty="0" smtClean="0"/>
              <a:t>Survey Cycle</a:t>
            </a:r>
            <a:endParaRPr lang="en-GB" sz="4000" b="1" dirty="0"/>
          </a:p>
        </p:txBody>
      </p:sp>
      <p:sp>
        <p:nvSpPr>
          <p:cNvPr id="5" name="TextBox 4"/>
          <p:cNvSpPr txBox="1"/>
          <p:nvPr/>
        </p:nvSpPr>
        <p:spPr>
          <a:xfrm>
            <a:off x="1735627" y="1300481"/>
            <a:ext cx="9568069" cy="2416046"/>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GB" sz="2800" dirty="0" smtClean="0">
                <a:solidFill>
                  <a:srgbClr val="1E2B50"/>
                </a:solidFill>
              </a:rPr>
              <a:t>Collects employee job data by geography and industry annually</a:t>
            </a:r>
          </a:p>
          <a:p>
            <a:pPr marL="228600" indent="-228600">
              <a:lnSpc>
                <a:spcPct val="90000"/>
              </a:lnSpc>
              <a:spcBef>
                <a:spcPts val="1000"/>
              </a:spcBef>
              <a:buFont typeface="Arial" panose="020B0604020202020204" pitchFamily="34" charset="0"/>
              <a:buChar char="•"/>
            </a:pPr>
            <a:r>
              <a:rPr lang="en-GB" sz="2800" dirty="0" smtClean="0">
                <a:solidFill>
                  <a:srgbClr val="1E2B50"/>
                </a:solidFill>
              </a:rPr>
              <a:t>Sample </a:t>
            </a:r>
            <a:r>
              <a:rPr lang="en-GB" sz="2800" dirty="0">
                <a:solidFill>
                  <a:srgbClr val="1E2B50"/>
                </a:solidFill>
              </a:rPr>
              <a:t>size changes from one year to </a:t>
            </a:r>
            <a:r>
              <a:rPr lang="en-GB" sz="2800" dirty="0" smtClean="0">
                <a:solidFill>
                  <a:srgbClr val="1E2B50"/>
                </a:solidFill>
              </a:rPr>
              <a:t>next</a:t>
            </a:r>
            <a:endParaRPr lang="en-GB" sz="2800" dirty="0">
              <a:solidFill>
                <a:srgbClr val="1E2B50"/>
              </a:solidFill>
            </a:endParaRPr>
          </a:p>
          <a:p>
            <a:pPr marL="228600" indent="-228600">
              <a:lnSpc>
                <a:spcPct val="90000"/>
              </a:lnSpc>
              <a:spcBef>
                <a:spcPts val="1000"/>
              </a:spcBef>
              <a:buFont typeface="Arial" panose="020B0604020202020204" pitchFamily="34" charset="0"/>
              <a:buChar char="•"/>
            </a:pPr>
            <a:r>
              <a:rPr lang="en-GB" sz="2800" dirty="0">
                <a:solidFill>
                  <a:srgbClr val="1E2B50"/>
                </a:solidFill>
              </a:rPr>
              <a:t>This affects the level to which the data can be disaggregated</a:t>
            </a:r>
          </a:p>
          <a:p>
            <a:pPr marL="228600" indent="-228600">
              <a:lnSpc>
                <a:spcPct val="90000"/>
              </a:lnSpc>
              <a:spcBef>
                <a:spcPts val="1000"/>
              </a:spcBef>
              <a:buFont typeface="Arial" panose="020B0604020202020204" pitchFamily="34" charset="0"/>
              <a:buChar char="•"/>
            </a:pPr>
            <a:r>
              <a:rPr lang="en-GB" sz="2800" dirty="0">
                <a:solidFill>
                  <a:srgbClr val="1E2B50"/>
                </a:solidFill>
              </a:rPr>
              <a:t>A larger sample size allows for smaller geographies and lower level industries</a:t>
            </a:r>
          </a:p>
        </p:txBody>
      </p:sp>
      <p:pic>
        <p:nvPicPr>
          <p:cNvPr id="6" name="Picture 5"/>
          <p:cNvPicPr>
            <a:picLocks noChangeAspect="1"/>
          </p:cNvPicPr>
          <p:nvPr/>
        </p:nvPicPr>
        <p:blipFill>
          <a:blip r:embed="rId3"/>
          <a:stretch>
            <a:fillRect/>
          </a:stretch>
        </p:blipFill>
        <p:spPr>
          <a:xfrm>
            <a:off x="1368519" y="3716527"/>
            <a:ext cx="9705881" cy="3022701"/>
          </a:xfrm>
          <a:prstGeom prst="rect">
            <a:avLst/>
          </a:prstGeom>
        </p:spPr>
      </p:pic>
      <p:sp>
        <p:nvSpPr>
          <p:cNvPr id="3" name="TextBox 2"/>
          <p:cNvSpPr txBox="1"/>
          <p:nvPr/>
        </p:nvSpPr>
        <p:spPr>
          <a:xfrm>
            <a:off x="332509" y="3131127"/>
            <a:ext cx="4765963" cy="1907024"/>
          </a:xfrm>
          <a:prstGeom prst="snip1Rect">
            <a:avLst/>
          </a:prstGeom>
          <a:solidFill>
            <a:srgbClr val="00205B"/>
          </a:solidFill>
        </p:spPr>
        <p:txBody>
          <a:bodyPr wrap="square" rtlCol="0">
            <a:spAutoFit/>
          </a:bodyPr>
          <a:lstStyle/>
          <a:p>
            <a:pPr algn="ctr"/>
            <a:r>
              <a:rPr lang="en-GB" sz="3600" dirty="0" smtClean="0">
                <a:solidFill>
                  <a:schemeClr val="bg1"/>
                </a:solidFill>
              </a:rPr>
              <a:t>2019 - BIG</a:t>
            </a:r>
          </a:p>
          <a:p>
            <a:pPr algn="ctr"/>
            <a:r>
              <a:rPr lang="en-GB" sz="3600" dirty="0" smtClean="0">
                <a:solidFill>
                  <a:schemeClr val="bg1"/>
                </a:solidFill>
              </a:rPr>
              <a:t>2020  - SMALL</a:t>
            </a:r>
          </a:p>
          <a:p>
            <a:pPr algn="ctr"/>
            <a:r>
              <a:rPr lang="en-GB" sz="3600" dirty="0" smtClean="0">
                <a:solidFill>
                  <a:schemeClr val="bg1"/>
                </a:solidFill>
              </a:rPr>
              <a:t>2021 - BIG</a:t>
            </a:r>
            <a:endParaRPr lang="en-GB" sz="3600" dirty="0">
              <a:solidFill>
                <a:schemeClr val="bg1"/>
              </a:solidFill>
            </a:endParaRPr>
          </a:p>
        </p:txBody>
      </p:sp>
    </p:spTree>
    <p:extLst>
      <p:ext uri="{BB962C8B-B14F-4D97-AF65-F5344CB8AC3E}">
        <p14:creationId xmlns:p14="http://schemas.microsoft.com/office/powerpoint/2010/main" val="163301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BRES 2020</a:t>
            </a:r>
            <a:endParaRPr lang="en-GB" dirty="0"/>
          </a:p>
        </p:txBody>
      </p:sp>
      <p:sp>
        <p:nvSpPr>
          <p:cNvPr id="3" name="Content Placeholder 2"/>
          <p:cNvSpPr>
            <a:spLocks noGrp="1"/>
          </p:cNvSpPr>
          <p:nvPr>
            <p:ph idx="1"/>
          </p:nvPr>
        </p:nvSpPr>
        <p:spPr>
          <a:xfrm>
            <a:off x="1343608" y="1657349"/>
            <a:ext cx="10010192" cy="3842303"/>
          </a:xfrm>
        </p:spPr>
        <p:txBody>
          <a:bodyPr/>
          <a:lstStyle/>
          <a:p>
            <a:endParaRPr lang="en-GB" dirty="0" smtClean="0"/>
          </a:p>
          <a:p>
            <a:endParaRPr lang="en-GB" dirty="0"/>
          </a:p>
          <a:p>
            <a:r>
              <a:rPr lang="en-GB" dirty="0"/>
              <a:t> </a:t>
            </a:r>
            <a:r>
              <a:rPr lang="en-GB" dirty="0" smtClean="0"/>
              <a:t>16,000 businesses surveyed</a:t>
            </a:r>
            <a:endParaRPr lang="en-GB" dirty="0"/>
          </a:p>
          <a:p>
            <a:r>
              <a:rPr lang="en-GB" dirty="0"/>
              <a:t>Furloughed staff included </a:t>
            </a:r>
          </a:p>
          <a:p>
            <a:r>
              <a:rPr lang="en-GB" dirty="0"/>
              <a:t>71% </a:t>
            </a:r>
            <a:r>
              <a:rPr lang="en-GB" dirty="0" smtClean="0"/>
              <a:t>response rate – down on previous year (74% in 2019)</a:t>
            </a:r>
          </a:p>
          <a:p>
            <a:r>
              <a:rPr lang="en-GB" dirty="0" smtClean="0"/>
              <a:t>Coverage sufficient in all strata </a:t>
            </a:r>
            <a:endParaRPr lang="en-GB" dirty="0"/>
          </a:p>
        </p:txBody>
      </p:sp>
      <p:pic>
        <p:nvPicPr>
          <p:cNvPr id="4" name="Picture 3"/>
          <p:cNvPicPr>
            <a:picLocks noChangeAspect="1"/>
          </p:cNvPicPr>
          <p:nvPr/>
        </p:nvPicPr>
        <p:blipFill>
          <a:blip r:embed="rId2"/>
          <a:stretch>
            <a:fillRect/>
          </a:stretch>
        </p:blipFill>
        <p:spPr>
          <a:xfrm>
            <a:off x="8150087" y="824534"/>
            <a:ext cx="2928730" cy="2148810"/>
          </a:xfrm>
          <a:prstGeom prst="rect">
            <a:avLst/>
          </a:prstGeom>
        </p:spPr>
      </p:pic>
      <p:sp>
        <p:nvSpPr>
          <p:cNvPr id="5" name="TextBox 4"/>
          <p:cNvSpPr txBox="1"/>
          <p:nvPr/>
        </p:nvSpPr>
        <p:spPr>
          <a:xfrm>
            <a:off x="1343608" y="1657349"/>
            <a:ext cx="6011349" cy="1231106"/>
          </a:xfrm>
          <a:prstGeom prst="rect">
            <a:avLst/>
          </a:prstGeom>
          <a:noFill/>
        </p:spPr>
        <p:txBody>
          <a:bodyPr wrap="square" rtlCol="0">
            <a:spAutoFit/>
          </a:bodyPr>
          <a:lstStyle/>
          <a:p>
            <a:pPr marL="285750" indent="-285750">
              <a:buClr>
                <a:srgbClr val="00205B"/>
              </a:buClr>
              <a:buFont typeface="Arial" panose="020B0604020202020204" pitchFamily="34" charset="0"/>
              <a:buChar char="•"/>
            </a:pPr>
            <a:r>
              <a:rPr lang="en-GB" sz="2800" dirty="0">
                <a:solidFill>
                  <a:srgbClr val="1E2B50"/>
                </a:solidFill>
              </a:rPr>
              <a:t>Survey </a:t>
            </a:r>
            <a:r>
              <a:rPr lang="en-GB" sz="2800" dirty="0" smtClean="0">
                <a:solidFill>
                  <a:srgbClr val="1E2B50"/>
                </a:solidFill>
              </a:rPr>
              <a:t>Date: 7th September (same as Q3 quarterly employee job survey) </a:t>
            </a:r>
            <a:endParaRPr lang="en-GB" sz="2800" dirty="0">
              <a:solidFill>
                <a:srgbClr val="1E2B50"/>
              </a:solidFill>
            </a:endParaRPr>
          </a:p>
          <a:p>
            <a:pPr marL="285750" indent="-285750">
              <a:buClr>
                <a:srgbClr val="CCD607"/>
              </a:buClr>
              <a:buFont typeface="Arial" panose="020B0604020202020204" pitchFamily="34" charset="0"/>
              <a:buChar char="•"/>
            </a:pPr>
            <a:endParaRPr lang="en-GB" dirty="0"/>
          </a:p>
        </p:txBody>
      </p:sp>
    </p:spTree>
    <p:extLst>
      <p:ext uri="{BB962C8B-B14F-4D97-AF65-F5344CB8AC3E}">
        <p14:creationId xmlns:p14="http://schemas.microsoft.com/office/powerpoint/2010/main" val="155322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0658" y="614986"/>
            <a:ext cx="8489302" cy="1200831"/>
          </a:xfrm>
        </p:spPr>
        <p:txBody>
          <a:bodyPr>
            <a:normAutofit/>
          </a:bodyPr>
          <a:lstStyle/>
          <a:p>
            <a:r>
              <a:rPr lang="en-US" sz="3200" dirty="0">
                <a:latin typeface="+mn-lt"/>
                <a:ea typeface="+mn-ea"/>
                <a:cs typeface="+mn-cs"/>
              </a:rPr>
              <a:t>BRES </a:t>
            </a:r>
            <a:r>
              <a:rPr lang="en-US" sz="3200" dirty="0" smtClean="0">
                <a:latin typeface="+mn-lt"/>
                <a:ea typeface="+mn-ea"/>
                <a:cs typeface="+mn-cs"/>
              </a:rPr>
              <a:t>2020: Output</a:t>
            </a:r>
            <a:endParaRPr lang="en-US" sz="3200" dirty="0">
              <a:latin typeface="+mn-lt"/>
              <a:ea typeface="+mn-ea"/>
              <a:cs typeface="+mn-cs"/>
            </a:endParaRPr>
          </a:p>
        </p:txBody>
      </p:sp>
      <p:sp>
        <p:nvSpPr>
          <p:cNvPr id="7" name="Content Placeholder 2"/>
          <p:cNvSpPr txBox="1">
            <a:spLocks/>
          </p:cNvSpPr>
          <p:nvPr/>
        </p:nvSpPr>
        <p:spPr>
          <a:xfrm>
            <a:off x="1394762" y="1617091"/>
            <a:ext cx="10010192" cy="4770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Report in </a:t>
            </a:r>
            <a:r>
              <a:rPr lang="en-GB" b="1" u="sng" dirty="0" smtClean="0"/>
              <a:t>PDF and HTML</a:t>
            </a:r>
          </a:p>
          <a:p>
            <a:r>
              <a:rPr lang="en-GB" dirty="0" smtClean="0"/>
              <a:t>Agriculture data added to tables</a:t>
            </a:r>
          </a:p>
          <a:p>
            <a:r>
              <a:rPr lang="en-GB" dirty="0" smtClean="0"/>
              <a:t>Infographics</a:t>
            </a:r>
          </a:p>
          <a:p>
            <a:r>
              <a:rPr lang="en-GB" dirty="0" smtClean="0"/>
              <a:t>Tweets</a:t>
            </a:r>
          </a:p>
          <a:p>
            <a:r>
              <a:rPr lang="en-GB" dirty="0" smtClean="0"/>
              <a:t>Email to users</a:t>
            </a:r>
          </a:p>
          <a:p>
            <a:pPr marL="0" indent="0">
              <a:buNone/>
            </a:pPr>
            <a:endParaRPr lang="en-GB" u="sng" dirty="0" smtClean="0"/>
          </a:p>
          <a:p>
            <a:pPr marL="0" indent="0">
              <a:buNone/>
            </a:pPr>
            <a:r>
              <a:rPr lang="en-GB" u="sng" dirty="0" smtClean="0"/>
              <a:t>Accessibility</a:t>
            </a:r>
          </a:p>
          <a:p>
            <a:pPr marL="0" indent="0">
              <a:buNone/>
            </a:pPr>
            <a:r>
              <a:rPr lang="en-GB" dirty="0" smtClean="0"/>
              <a:t>New regulations – improve accessibility for those who require assistive technology.</a:t>
            </a:r>
          </a:p>
          <a:p>
            <a:pPr marL="0" indent="0">
              <a:buNone/>
            </a:pPr>
            <a:endParaRPr lang="en-GB" dirty="0" smtClean="0"/>
          </a:p>
        </p:txBody>
      </p:sp>
      <p:sp>
        <p:nvSpPr>
          <p:cNvPr id="3" name="Rectangle 2"/>
          <p:cNvSpPr/>
          <p:nvPr/>
        </p:nvSpPr>
        <p:spPr>
          <a:xfrm>
            <a:off x="4639833" y="1472196"/>
            <a:ext cx="6612835" cy="3551583"/>
          </a:xfrm>
          <a:prstGeom prst="rect">
            <a:avLst/>
          </a:prstGeom>
          <a:solidFill>
            <a:srgbClr val="417A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t>Benefits of HTML:</a:t>
            </a:r>
          </a:p>
          <a:p>
            <a:endParaRPr lang="en-GB" sz="2400" dirty="0" smtClean="0"/>
          </a:p>
          <a:p>
            <a:pPr marL="285750" lvl="0" indent="-285750">
              <a:buFont typeface="Arial" panose="020B0604020202020204" pitchFamily="34" charset="0"/>
              <a:buChar char="•"/>
            </a:pPr>
            <a:r>
              <a:rPr lang="en-GB" sz="2400" dirty="0" smtClean="0">
                <a:solidFill>
                  <a:schemeClr val="bg1"/>
                </a:solidFill>
              </a:rPr>
              <a:t>Accessibility</a:t>
            </a:r>
          </a:p>
          <a:p>
            <a:pPr marL="285750" lvl="0" indent="-285750">
              <a:buFont typeface="Arial" panose="020B0604020202020204" pitchFamily="34" charset="0"/>
              <a:buChar char="•"/>
            </a:pPr>
            <a:r>
              <a:rPr lang="en-GB" sz="2400" dirty="0" smtClean="0">
                <a:solidFill>
                  <a:schemeClr val="bg1"/>
                </a:solidFill>
              </a:rPr>
              <a:t>Fully reproducible</a:t>
            </a:r>
            <a:endParaRPr lang="en-GB" sz="2400" dirty="0">
              <a:solidFill>
                <a:schemeClr val="bg1"/>
              </a:solidFill>
            </a:endParaRPr>
          </a:p>
          <a:p>
            <a:pPr marL="285750" lvl="0" indent="-285750">
              <a:buFont typeface="Arial" panose="020B0604020202020204" pitchFamily="34" charset="0"/>
              <a:buChar char="•"/>
            </a:pPr>
            <a:r>
              <a:rPr lang="en-GB" sz="2400" dirty="0">
                <a:solidFill>
                  <a:schemeClr val="bg1"/>
                </a:solidFill>
              </a:rPr>
              <a:t>Search engines </a:t>
            </a:r>
            <a:endParaRPr lang="en-GB" sz="2400" dirty="0" smtClean="0">
              <a:solidFill>
                <a:schemeClr val="bg1"/>
              </a:solidFill>
            </a:endParaRPr>
          </a:p>
          <a:p>
            <a:pPr marL="285750" lvl="0" indent="-285750">
              <a:buFont typeface="Arial" panose="020B0604020202020204" pitchFamily="34" charset="0"/>
              <a:buChar char="•"/>
            </a:pPr>
            <a:r>
              <a:rPr lang="en-GB" sz="2400" dirty="0">
                <a:solidFill>
                  <a:schemeClr val="bg1"/>
                </a:solidFill>
              </a:rPr>
              <a:t>E</a:t>
            </a:r>
            <a:r>
              <a:rPr lang="en-GB" sz="2400" dirty="0" smtClean="0">
                <a:solidFill>
                  <a:schemeClr val="bg1"/>
                </a:solidFill>
              </a:rPr>
              <a:t>fficient </a:t>
            </a:r>
            <a:r>
              <a:rPr lang="en-GB" sz="2400" dirty="0">
                <a:solidFill>
                  <a:schemeClr val="bg1"/>
                </a:solidFill>
              </a:rPr>
              <a:t>to </a:t>
            </a:r>
            <a:r>
              <a:rPr lang="en-GB" sz="2400" dirty="0" smtClean="0">
                <a:solidFill>
                  <a:schemeClr val="bg1"/>
                </a:solidFill>
              </a:rPr>
              <a:t>produce</a:t>
            </a:r>
          </a:p>
          <a:p>
            <a:pPr marL="285750" lvl="0" indent="-285750">
              <a:buFont typeface="Arial" panose="020B0604020202020204" pitchFamily="34" charset="0"/>
              <a:buChar char="•"/>
            </a:pPr>
            <a:r>
              <a:rPr lang="en-GB" sz="2400" dirty="0" smtClean="0">
                <a:solidFill>
                  <a:schemeClr val="bg1"/>
                </a:solidFill>
              </a:rPr>
              <a:t>Recommended by UKSA</a:t>
            </a:r>
          </a:p>
          <a:p>
            <a:pPr marL="285750" lvl="0" indent="-285750">
              <a:buFont typeface="Arial" panose="020B0604020202020204" pitchFamily="34" charset="0"/>
              <a:buChar char="•"/>
            </a:pPr>
            <a:r>
              <a:rPr lang="en-GB" sz="2400" dirty="0" smtClean="0">
                <a:solidFill>
                  <a:schemeClr val="bg1"/>
                </a:solidFill>
              </a:rPr>
              <a:t>Interactive charts </a:t>
            </a:r>
            <a:endParaRPr lang="en-GB" sz="2400" dirty="0">
              <a:solidFill>
                <a:schemeClr val="bg1"/>
              </a:solidFill>
            </a:endParaRPr>
          </a:p>
          <a:p>
            <a:pPr marL="285750" indent="-285750">
              <a:buFont typeface="Arial" panose="020B0604020202020204" pitchFamily="34" charset="0"/>
              <a:buChar char="•"/>
            </a:pPr>
            <a:endParaRPr lang="en-GB" dirty="0" smtClean="0"/>
          </a:p>
          <a:p>
            <a:endParaRPr lang="en-GB" dirty="0"/>
          </a:p>
        </p:txBody>
      </p:sp>
      <p:pic>
        <p:nvPicPr>
          <p:cNvPr id="6" name="Picture 5"/>
          <p:cNvPicPr>
            <a:picLocks noChangeAspect="1"/>
          </p:cNvPicPr>
          <p:nvPr/>
        </p:nvPicPr>
        <p:blipFill rotWithShape="1">
          <a:blip r:embed="rId3"/>
          <a:srcRect l="-425" t="1047" r="30123" b="-1047"/>
          <a:stretch/>
        </p:blipFill>
        <p:spPr>
          <a:xfrm rot="20755993">
            <a:off x="8125909" y="1145839"/>
            <a:ext cx="3168094" cy="3652437"/>
          </a:xfrm>
          <a:prstGeom prst="rect">
            <a:avLst/>
          </a:prstGeom>
        </p:spPr>
      </p:pic>
    </p:spTree>
    <p:extLst>
      <p:ext uri="{BB962C8B-B14F-4D97-AF65-F5344CB8AC3E}">
        <p14:creationId xmlns:p14="http://schemas.microsoft.com/office/powerpoint/2010/main" val="34548905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8817"/>
          <a:stretch/>
        </p:blipFill>
        <p:spPr>
          <a:xfrm>
            <a:off x="12023" y="839618"/>
            <a:ext cx="3318936" cy="2001078"/>
          </a:xfrm>
          <a:prstGeom prst="rect">
            <a:avLst/>
          </a:prstGeom>
        </p:spPr>
      </p:pic>
      <p:pic>
        <p:nvPicPr>
          <p:cNvPr id="4" name="Picture 3"/>
          <p:cNvPicPr>
            <a:picLocks noChangeAspect="1"/>
          </p:cNvPicPr>
          <p:nvPr/>
        </p:nvPicPr>
        <p:blipFill>
          <a:blip r:embed="rId4"/>
          <a:stretch>
            <a:fillRect/>
          </a:stretch>
        </p:blipFill>
        <p:spPr>
          <a:xfrm>
            <a:off x="3589911" y="278501"/>
            <a:ext cx="8388064" cy="3977407"/>
          </a:xfrm>
          <a:prstGeom prst="rect">
            <a:avLst/>
          </a:prstGeom>
          <a:solidFill>
            <a:schemeClr val="bg1">
              <a:lumMod val="85000"/>
            </a:schemeClr>
          </a:solidFill>
        </p:spPr>
      </p:pic>
      <p:sp>
        <p:nvSpPr>
          <p:cNvPr id="20" name="TextBox 19"/>
          <p:cNvSpPr txBox="1"/>
          <p:nvPr/>
        </p:nvSpPr>
        <p:spPr>
          <a:xfrm>
            <a:off x="312525" y="3050117"/>
            <a:ext cx="1154066" cy="400110"/>
          </a:xfrm>
          <a:prstGeom prst="rect">
            <a:avLst/>
          </a:prstGeom>
          <a:noFill/>
        </p:spPr>
        <p:txBody>
          <a:bodyPr wrap="square" rtlCol="0">
            <a:spAutoFit/>
          </a:bodyPr>
          <a:lstStyle/>
          <a:p>
            <a:r>
              <a:rPr lang="en-GB" sz="2000" b="1" dirty="0" smtClean="0">
                <a:solidFill>
                  <a:srgbClr val="00205B"/>
                </a:solidFill>
              </a:rPr>
              <a:t>Services</a:t>
            </a:r>
            <a:r>
              <a:rPr lang="en-GB" sz="2000" dirty="0" smtClean="0"/>
              <a:t> </a:t>
            </a:r>
            <a:endParaRPr lang="en-GB" sz="2000" dirty="0"/>
          </a:p>
        </p:txBody>
      </p:sp>
      <p:sp>
        <p:nvSpPr>
          <p:cNvPr id="21" name="TextBox 20"/>
          <p:cNvSpPr txBox="1"/>
          <p:nvPr/>
        </p:nvSpPr>
        <p:spPr>
          <a:xfrm>
            <a:off x="1562171" y="3045145"/>
            <a:ext cx="1758332" cy="400110"/>
          </a:xfrm>
          <a:prstGeom prst="rect">
            <a:avLst/>
          </a:prstGeom>
          <a:noFill/>
        </p:spPr>
        <p:txBody>
          <a:bodyPr wrap="square" rtlCol="0">
            <a:spAutoFit/>
          </a:bodyPr>
          <a:lstStyle/>
          <a:p>
            <a:r>
              <a:rPr lang="en-GB" sz="2000" b="1" dirty="0" smtClean="0">
                <a:solidFill>
                  <a:srgbClr val="00205B"/>
                </a:solidFill>
              </a:rPr>
              <a:t>Manufacturing</a:t>
            </a:r>
            <a:r>
              <a:rPr lang="en-GB" dirty="0" smtClean="0"/>
              <a:t> </a:t>
            </a:r>
            <a:endParaRPr lang="en-GB" dirty="0"/>
          </a:p>
        </p:txBody>
      </p:sp>
      <p:sp>
        <p:nvSpPr>
          <p:cNvPr id="22" name="TextBox 21"/>
          <p:cNvSpPr txBox="1"/>
          <p:nvPr/>
        </p:nvSpPr>
        <p:spPr>
          <a:xfrm>
            <a:off x="81437" y="4627001"/>
            <a:ext cx="1542263" cy="400110"/>
          </a:xfrm>
          <a:prstGeom prst="rect">
            <a:avLst/>
          </a:prstGeom>
          <a:noFill/>
        </p:spPr>
        <p:txBody>
          <a:bodyPr wrap="square" rtlCol="0">
            <a:spAutoFit/>
          </a:bodyPr>
          <a:lstStyle/>
          <a:p>
            <a:r>
              <a:rPr lang="en-GB" sz="2000" b="1" dirty="0" smtClean="0">
                <a:solidFill>
                  <a:srgbClr val="00205B"/>
                </a:solidFill>
              </a:rPr>
              <a:t>Construction</a:t>
            </a:r>
            <a:r>
              <a:rPr lang="en-GB" dirty="0" smtClean="0"/>
              <a:t> </a:t>
            </a:r>
            <a:endParaRPr lang="en-GB" dirty="0"/>
          </a:p>
        </p:txBody>
      </p:sp>
      <p:sp>
        <p:nvSpPr>
          <p:cNvPr id="23" name="TextBox 22"/>
          <p:cNvSpPr txBox="1"/>
          <p:nvPr/>
        </p:nvSpPr>
        <p:spPr>
          <a:xfrm>
            <a:off x="1970637" y="4627001"/>
            <a:ext cx="964457" cy="400110"/>
          </a:xfrm>
          <a:prstGeom prst="rect">
            <a:avLst/>
          </a:prstGeom>
          <a:noFill/>
        </p:spPr>
        <p:txBody>
          <a:bodyPr wrap="square" rtlCol="0">
            <a:spAutoFit/>
          </a:bodyPr>
          <a:lstStyle/>
          <a:p>
            <a:r>
              <a:rPr lang="en-GB" sz="2000" b="1" dirty="0" smtClean="0">
                <a:solidFill>
                  <a:srgbClr val="00205B"/>
                </a:solidFill>
              </a:rPr>
              <a:t>Other</a:t>
            </a:r>
            <a:r>
              <a:rPr lang="en-GB" dirty="0" smtClean="0"/>
              <a:t> </a:t>
            </a:r>
            <a:endParaRPr lang="en-GB" dirty="0"/>
          </a:p>
        </p:txBody>
      </p:sp>
      <p:pic>
        <p:nvPicPr>
          <p:cNvPr id="24" name="Picture 23"/>
          <p:cNvPicPr>
            <a:picLocks noChangeAspect="1"/>
          </p:cNvPicPr>
          <p:nvPr/>
        </p:nvPicPr>
        <p:blipFill>
          <a:blip r:embed="rId5"/>
          <a:stretch>
            <a:fillRect/>
          </a:stretch>
        </p:blipFill>
        <p:spPr>
          <a:xfrm>
            <a:off x="635428" y="3445255"/>
            <a:ext cx="420918" cy="435432"/>
          </a:xfrm>
          <a:prstGeom prst="rect">
            <a:avLst/>
          </a:prstGeom>
        </p:spPr>
      </p:pic>
      <p:pic>
        <p:nvPicPr>
          <p:cNvPr id="25" name="Picture 24"/>
          <p:cNvPicPr>
            <a:picLocks noChangeAspect="1"/>
          </p:cNvPicPr>
          <p:nvPr/>
        </p:nvPicPr>
        <p:blipFill>
          <a:blip r:embed="rId6"/>
          <a:stretch>
            <a:fillRect/>
          </a:stretch>
        </p:blipFill>
        <p:spPr>
          <a:xfrm>
            <a:off x="2198838" y="3389472"/>
            <a:ext cx="379423" cy="431104"/>
          </a:xfrm>
          <a:prstGeom prst="rect">
            <a:avLst/>
          </a:prstGeom>
        </p:spPr>
      </p:pic>
      <p:pic>
        <p:nvPicPr>
          <p:cNvPr id="26" name="Picture 25"/>
          <p:cNvPicPr>
            <a:picLocks noChangeAspect="1"/>
          </p:cNvPicPr>
          <p:nvPr/>
        </p:nvPicPr>
        <p:blipFill>
          <a:blip r:embed="rId7"/>
          <a:stretch>
            <a:fillRect/>
          </a:stretch>
        </p:blipFill>
        <p:spPr>
          <a:xfrm>
            <a:off x="574293" y="5101402"/>
            <a:ext cx="642635" cy="440305"/>
          </a:xfrm>
          <a:prstGeom prst="rect">
            <a:avLst/>
          </a:prstGeom>
        </p:spPr>
      </p:pic>
      <p:pic>
        <p:nvPicPr>
          <p:cNvPr id="27" name="Picture 26"/>
          <p:cNvPicPr>
            <a:picLocks noChangeAspect="1"/>
          </p:cNvPicPr>
          <p:nvPr/>
        </p:nvPicPr>
        <p:blipFill>
          <a:blip r:embed="rId8"/>
          <a:stretch>
            <a:fillRect/>
          </a:stretch>
        </p:blipFill>
        <p:spPr>
          <a:xfrm>
            <a:off x="2139042" y="5002322"/>
            <a:ext cx="358348" cy="539385"/>
          </a:xfrm>
          <a:prstGeom prst="rect">
            <a:avLst/>
          </a:prstGeom>
        </p:spPr>
      </p:pic>
      <p:sp>
        <p:nvSpPr>
          <p:cNvPr id="38" name="TextBox 37"/>
          <p:cNvSpPr txBox="1"/>
          <p:nvPr/>
        </p:nvSpPr>
        <p:spPr>
          <a:xfrm>
            <a:off x="296822" y="4017470"/>
            <a:ext cx="959734" cy="615553"/>
          </a:xfrm>
          <a:prstGeom prst="rect">
            <a:avLst/>
          </a:prstGeom>
          <a:noFill/>
        </p:spPr>
        <p:txBody>
          <a:bodyPr wrap="square" rtlCol="0">
            <a:spAutoFit/>
          </a:bodyPr>
          <a:lstStyle/>
          <a:p>
            <a:pPr algn="ctr"/>
            <a:r>
              <a:rPr lang="en-GB" sz="2000" dirty="0" smtClean="0">
                <a:solidFill>
                  <a:srgbClr val="00205B"/>
                </a:solidFill>
              </a:rPr>
              <a:t>-6,423</a:t>
            </a:r>
          </a:p>
          <a:p>
            <a:pPr algn="ctr"/>
            <a:r>
              <a:rPr lang="en-GB" sz="1400" dirty="0" smtClean="0">
                <a:solidFill>
                  <a:srgbClr val="00205B"/>
                </a:solidFill>
              </a:rPr>
              <a:t>-1.0%</a:t>
            </a:r>
            <a:endParaRPr lang="en-GB" sz="1400" dirty="0">
              <a:solidFill>
                <a:srgbClr val="00205B"/>
              </a:solidFill>
            </a:endParaRPr>
          </a:p>
        </p:txBody>
      </p:sp>
      <p:sp>
        <p:nvSpPr>
          <p:cNvPr id="39" name="TextBox 38"/>
          <p:cNvSpPr txBox="1"/>
          <p:nvPr/>
        </p:nvSpPr>
        <p:spPr>
          <a:xfrm>
            <a:off x="1838349" y="3998964"/>
            <a:ext cx="959734" cy="615553"/>
          </a:xfrm>
          <a:prstGeom prst="rect">
            <a:avLst/>
          </a:prstGeom>
          <a:noFill/>
        </p:spPr>
        <p:txBody>
          <a:bodyPr wrap="square" rtlCol="0">
            <a:spAutoFit/>
          </a:bodyPr>
          <a:lstStyle/>
          <a:p>
            <a:pPr algn="ctr"/>
            <a:r>
              <a:rPr lang="en-GB" sz="2000" dirty="0" smtClean="0">
                <a:solidFill>
                  <a:srgbClr val="00205B"/>
                </a:solidFill>
              </a:rPr>
              <a:t>-1,958</a:t>
            </a:r>
          </a:p>
          <a:p>
            <a:pPr algn="ctr"/>
            <a:r>
              <a:rPr lang="en-GB" sz="1400" dirty="0" smtClean="0">
                <a:solidFill>
                  <a:srgbClr val="00205B"/>
                </a:solidFill>
              </a:rPr>
              <a:t>-2.2%</a:t>
            </a:r>
            <a:endParaRPr lang="en-GB" sz="1400" dirty="0">
              <a:solidFill>
                <a:srgbClr val="00205B"/>
              </a:solidFill>
            </a:endParaRPr>
          </a:p>
        </p:txBody>
      </p:sp>
      <p:sp>
        <p:nvSpPr>
          <p:cNvPr id="40" name="TextBox 39"/>
          <p:cNvSpPr txBox="1"/>
          <p:nvPr/>
        </p:nvSpPr>
        <p:spPr>
          <a:xfrm>
            <a:off x="242369" y="5668445"/>
            <a:ext cx="959734" cy="615553"/>
          </a:xfrm>
          <a:prstGeom prst="rect">
            <a:avLst/>
          </a:prstGeom>
          <a:noFill/>
        </p:spPr>
        <p:txBody>
          <a:bodyPr wrap="square" rtlCol="0">
            <a:spAutoFit/>
          </a:bodyPr>
          <a:lstStyle/>
          <a:p>
            <a:pPr algn="ctr"/>
            <a:r>
              <a:rPr lang="en-GB" sz="2000" dirty="0" smtClean="0">
                <a:solidFill>
                  <a:srgbClr val="00205B"/>
                </a:solidFill>
              </a:rPr>
              <a:t>1,093</a:t>
            </a:r>
          </a:p>
          <a:p>
            <a:pPr algn="ctr"/>
            <a:r>
              <a:rPr lang="en-GB" sz="1400" dirty="0" smtClean="0">
                <a:solidFill>
                  <a:srgbClr val="00205B"/>
                </a:solidFill>
              </a:rPr>
              <a:t>3.1%</a:t>
            </a:r>
            <a:endParaRPr lang="en-GB" sz="1400" dirty="0">
              <a:solidFill>
                <a:srgbClr val="00205B"/>
              </a:solidFill>
            </a:endParaRPr>
          </a:p>
        </p:txBody>
      </p:sp>
      <p:sp>
        <p:nvSpPr>
          <p:cNvPr id="41" name="TextBox 40"/>
          <p:cNvSpPr txBox="1"/>
          <p:nvPr/>
        </p:nvSpPr>
        <p:spPr>
          <a:xfrm>
            <a:off x="1838349" y="5602710"/>
            <a:ext cx="959734" cy="615553"/>
          </a:xfrm>
          <a:prstGeom prst="rect">
            <a:avLst/>
          </a:prstGeom>
          <a:noFill/>
        </p:spPr>
        <p:txBody>
          <a:bodyPr wrap="square" rtlCol="0">
            <a:spAutoFit/>
          </a:bodyPr>
          <a:lstStyle/>
          <a:p>
            <a:pPr algn="ctr"/>
            <a:r>
              <a:rPr lang="en-GB" sz="2000" dirty="0" smtClean="0">
                <a:solidFill>
                  <a:srgbClr val="00205B"/>
                </a:solidFill>
              </a:rPr>
              <a:t>471</a:t>
            </a:r>
          </a:p>
          <a:p>
            <a:pPr algn="ctr"/>
            <a:r>
              <a:rPr lang="en-GB" sz="1400" dirty="0" smtClean="0">
                <a:solidFill>
                  <a:srgbClr val="00205B"/>
                </a:solidFill>
              </a:rPr>
              <a:t>2.0%</a:t>
            </a:r>
            <a:endParaRPr lang="en-GB" sz="1400" dirty="0">
              <a:solidFill>
                <a:srgbClr val="00205B"/>
              </a:solidFill>
            </a:endParaRPr>
          </a:p>
        </p:txBody>
      </p:sp>
      <p:sp>
        <p:nvSpPr>
          <p:cNvPr id="43" name="TextBox 42"/>
          <p:cNvSpPr txBox="1"/>
          <p:nvPr/>
        </p:nvSpPr>
        <p:spPr>
          <a:xfrm>
            <a:off x="0" y="3351"/>
            <a:ext cx="3267806" cy="830997"/>
          </a:xfrm>
          <a:prstGeom prst="rect">
            <a:avLst/>
          </a:prstGeom>
          <a:solidFill>
            <a:srgbClr val="00205B"/>
          </a:solidFill>
        </p:spPr>
        <p:txBody>
          <a:bodyPr wrap="square" rtlCol="0">
            <a:spAutoFit/>
          </a:bodyPr>
          <a:lstStyle/>
          <a:p>
            <a:r>
              <a:rPr lang="en-GB" sz="2400" dirty="0" smtClean="0">
                <a:solidFill>
                  <a:schemeClr val="bg1"/>
                </a:solidFill>
              </a:rPr>
              <a:t>Employee Jobs </a:t>
            </a:r>
          </a:p>
          <a:p>
            <a:r>
              <a:rPr lang="en-GB" sz="2400" dirty="0" smtClean="0">
                <a:solidFill>
                  <a:schemeClr val="bg1"/>
                </a:solidFill>
              </a:rPr>
              <a:t>2020</a:t>
            </a:r>
            <a:endParaRPr lang="en-GB" sz="2400" dirty="0">
              <a:solidFill>
                <a:schemeClr val="bg1"/>
              </a:solidFill>
            </a:endParaRPr>
          </a:p>
        </p:txBody>
      </p:sp>
      <p:sp>
        <p:nvSpPr>
          <p:cNvPr id="44" name="TextBox 43"/>
          <p:cNvSpPr txBox="1"/>
          <p:nvPr/>
        </p:nvSpPr>
        <p:spPr>
          <a:xfrm>
            <a:off x="3330959" y="3351"/>
            <a:ext cx="3216129" cy="400110"/>
          </a:xfrm>
          <a:prstGeom prst="rect">
            <a:avLst/>
          </a:prstGeom>
          <a:solidFill>
            <a:srgbClr val="00205B"/>
          </a:solidFill>
          <a:ln>
            <a:noFill/>
          </a:ln>
        </p:spPr>
        <p:txBody>
          <a:bodyPr wrap="square" rtlCol="0">
            <a:spAutoFit/>
          </a:bodyPr>
          <a:lstStyle/>
          <a:p>
            <a:pPr algn="ctr"/>
            <a:r>
              <a:rPr lang="en-GB" sz="2000" dirty="0" smtClean="0">
                <a:solidFill>
                  <a:schemeClr val="bg1"/>
                </a:solidFill>
              </a:rPr>
              <a:t>District Council Area</a:t>
            </a:r>
          </a:p>
        </p:txBody>
      </p:sp>
      <p:sp>
        <p:nvSpPr>
          <p:cNvPr id="45" name="TextBox 44"/>
          <p:cNvSpPr txBox="1"/>
          <p:nvPr/>
        </p:nvSpPr>
        <p:spPr>
          <a:xfrm>
            <a:off x="3379877" y="4071241"/>
            <a:ext cx="3167212" cy="407893"/>
          </a:xfrm>
          <a:prstGeom prst="rect">
            <a:avLst/>
          </a:prstGeom>
          <a:solidFill>
            <a:srgbClr val="00205B"/>
          </a:solidFill>
          <a:ln>
            <a:noFill/>
          </a:ln>
        </p:spPr>
        <p:txBody>
          <a:bodyPr wrap="square" rtlCol="0">
            <a:spAutoFit/>
          </a:bodyPr>
          <a:lstStyle/>
          <a:p>
            <a:pPr algn="ctr"/>
            <a:r>
              <a:rPr lang="en-GB" sz="2000" dirty="0" smtClean="0">
                <a:solidFill>
                  <a:schemeClr val="bg1"/>
                </a:solidFill>
              </a:rPr>
              <a:t>Headline Industry</a:t>
            </a:r>
          </a:p>
        </p:txBody>
      </p:sp>
      <p:pic>
        <p:nvPicPr>
          <p:cNvPr id="46" name="Picture 45"/>
          <p:cNvPicPr>
            <a:picLocks noChangeAspect="1"/>
          </p:cNvPicPr>
          <p:nvPr/>
        </p:nvPicPr>
        <p:blipFill>
          <a:blip r:embed="rId9"/>
          <a:stretch>
            <a:fillRect/>
          </a:stretch>
        </p:blipFill>
        <p:spPr>
          <a:xfrm>
            <a:off x="3379877" y="4633023"/>
            <a:ext cx="8859977" cy="1609562"/>
          </a:xfrm>
          <a:prstGeom prst="rect">
            <a:avLst/>
          </a:prstGeom>
        </p:spPr>
      </p:pic>
      <p:sp>
        <p:nvSpPr>
          <p:cNvPr id="2" name="Slide Number Placeholder 1"/>
          <p:cNvSpPr>
            <a:spLocks noGrp="1"/>
          </p:cNvSpPr>
          <p:nvPr>
            <p:ph type="sldNum" sz="quarter" idx="12"/>
          </p:nvPr>
        </p:nvSpPr>
        <p:spPr/>
        <p:txBody>
          <a:bodyPr/>
          <a:lstStyle/>
          <a:p>
            <a:fld id="{FC749C1B-DF71-4DBC-829F-0017601EBD93}" type="slidenum">
              <a:rPr lang="en-GB" smtClean="0"/>
              <a:pPr/>
              <a:t>13</a:t>
            </a:fld>
            <a:endParaRPr lang="en-GB" dirty="0"/>
          </a:p>
        </p:txBody>
      </p:sp>
      <p:sp>
        <p:nvSpPr>
          <p:cNvPr id="5" name="Footer Placeholder 4"/>
          <p:cNvSpPr>
            <a:spLocks noGrp="1"/>
          </p:cNvSpPr>
          <p:nvPr>
            <p:ph type="ftr" sz="quarter" idx="11"/>
          </p:nvPr>
        </p:nvSpPr>
        <p:spPr/>
        <p:txBody>
          <a:bodyPr/>
          <a:lstStyle/>
          <a:p>
            <a:r>
              <a:rPr lang="en-US" smtClean="0"/>
              <a:t>Business Register and Employment Survey</a:t>
            </a:r>
            <a:endParaRPr lang="en-GB" dirty="0"/>
          </a:p>
        </p:txBody>
      </p:sp>
    </p:spTree>
    <p:extLst>
      <p:ext uri="{BB962C8B-B14F-4D97-AF65-F5344CB8AC3E}">
        <p14:creationId xmlns:p14="http://schemas.microsoft.com/office/powerpoint/2010/main" val="4243032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51"/>
            <a:ext cx="3267806" cy="830997"/>
          </a:xfrm>
          <a:prstGeom prst="rect">
            <a:avLst/>
          </a:prstGeom>
          <a:solidFill>
            <a:srgbClr val="00205B"/>
          </a:solidFill>
        </p:spPr>
        <p:txBody>
          <a:bodyPr wrap="square" rtlCol="0">
            <a:spAutoFit/>
          </a:bodyPr>
          <a:lstStyle/>
          <a:p>
            <a:r>
              <a:rPr lang="en-GB" sz="2400" dirty="0" smtClean="0">
                <a:solidFill>
                  <a:schemeClr val="bg1"/>
                </a:solidFill>
              </a:rPr>
              <a:t>Employee Jobs </a:t>
            </a:r>
          </a:p>
          <a:p>
            <a:r>
              <a:rPr lang="en-GB" sz="2400" dirty="0" smtClean="0">
                <a:solidFill>
                  <a:schemeClr val="bg1"/>
                </a:solidFill>
              </a:rPr>
              <a:t>2020</a:t>
            </a:r>
            <a:endParaRPr lang="en-GB" sz="2400" dirty="0">
              <a:solidFill>
                <a:schemeClr val="bg1"/>
              </a:solidFill>
            </a:endParaRPr>
          </a:p>
        </p:txBody>
      </p:sp>
      <p:sp>
        <p:nvSpPr>
          <p:cNvPr id="5" name="TextBox 4"/>
          <p:cNvSpPr txBox="1"/>
          <p:nvPr/>
        </p:nvSpPr>
        <p:spPr>
          <a:xfrm>
            <a:off x="3315213" y="0"/>
            <a:ext cx="4643742" cy="369332"/>
          </a:xfrm>
          <a:prstGeom prst="rect">
            <a:avLst/>
          </a:prstGeom>
          <a:solidFill>
            <a:srgbClr val="00205B"/>
          </a:solidFill>
        </p:spPr>
        <p:txBody>
          <a:bodyPr wrap="square" rtlCol="0">
            <a:spAutoFit/>
          </a:bodyPr>
          <a:lstStyle/>
          <a:p>
            <a:pPr algn="ctr"/>
            <a:r>
              <a:rPr lang="en-GB" dirty="0" smtClean="0">
                <a:solidFill>
                  <a:schemeClr val="bg1"/>
                </a:solidFill>
              </a:rPr>
              <a:t>Composition of Employee Jobs </a:t>
            </a:r>
            <a:endParaRPr lang="en-GB" dirty="0">
              <a:solidFill>
                <a:schemeClr val="bg1"/>
              </a:solidFill>
            </a:endParaRPr>
          </a:p>
        </p:txBody>
      </p:sp>
      <p:sp>
        <p:nvSpPr>
          <p:cNvPr id="6" name="TextBox 5"/>
          <p:cNvSpPr txBox="1"/>
          <p:nvPr/>
        </p:nvSpPr>
        <p:spPr>
          <a:xfrm>
            <a:off x="718187" y="1480806"/>
            <a:ext cx="3216129" cy="369332"/>
          </a:xfrm>
          <a:prstGeom prst="rect">
            <a:avLst/>
          </a:prstGeom>
          <a:solidFill>
            <a:srgbClr val="417ABD"/>
          </a:solidFill>
          <a:ln>
            <a:noFill/>
          </a:ln>
        </p:spPr>
        <p:txBody>
          <a:bodyPr wrap="square" rtlCol="0">
            <a:spAutoFit/>
          </a:bodyPr>
          <a:lstStyle/>
          <a:p>
            <a:pPr algn="ctr"/>
            <a:r>
              <a:rPr lang="en-GB" dirty="0" smtClean="0">
                <a:solidFill>
                  <a:schemeClr val="bg1"/>
                </a:solidFill>
              </a:rPr>
              <a:t>Gender</a:t>
            </a:r>
          </a:p>
        </p:txBody>
      </p:sp>
      <p:sp>
        <p:nvSpPr>
          <p:cNvPr id="8" name="TextBox 7"/>
          <p:cNvSpPr txBox="1"/>
          <p:nvPr/>
        </p:nvSpPr>
        <p:spPr>
          <a:xfrm>
            <a:off x="4613860" y="1480806"/>
            <a:ext cx="3116043" cy="369332"/>
          </a:xfrm>
          <a:prstGeom prst="rect">
            <a:avLst/>
          </a:prstGeom>
          <a:solidFill>
            <a:srgbClr val="417ABD"/>
          </a:solidFill>
          <a:ln>
            <a:noFill/>
          </a:ln>
        </p:spPr>
        <p:txBody>
          <a:bodyPr wrap="square" rtlCol="0">
            <a:spAutoFit/>
          </a:bodyPr>
          <a:lstStyle>
            <a:defPPr>
              <a:defRPr lang="en-US"/>
            </a:defPPr>
            <a:lvl1pPr>
              <a:defRPr>
                <a:solidFill>
                  <a:schemeClr val="bg1"/>
                </a:solidFill>
              </a:defRPr>
            </a:lvl1pPr>
          </a:lstStyle>
          <a:p>
            <a:pPr algn="ctr"/>
            <a:r>
              <a:rPr lang="en-GB" dirty="0"/>
              <a:t>Working Pattern</a:t>
            </a:r>
          </a:p>
        </p:txBody>
      </p:sp>
      <p:sp>
        <p:nvSpPr>
          <p:cNvPr id="9" name="TextBox 8"/>
          <p:cNvSpPr txBox="1"/>
          <p:nvPr/>
        </p:nvSpPr>
        <p:spPr>
          <a:xfrm>
            <a:off x="8409447" y="1480806"/>
            <a:ext cx="3269257" cy="369332"/>
          </a:xfrm>
          <a:prstGeom prst="rect">
            <a:avLst/>
          </a:prstGeom>
          <a:solidFill>
            <a:srgbClr val="417ABD"/>
          </a:solidFill>
          <a:ln>
            <a:noFill/>
          </a:ln>
        </p:spPr>
        <p:txBody>
          <a:bodyPr wrap="square" rtlCol="0">
            <a:spAutoFit/>
          </a:bodyPr>
          <a:lstStyle>
            <a:defPPr>
              <a:defRPr lang="en-US"/>
            </a:defPPr>
            <a:lvl1pPr>
              <a:defRPr>
                <a:solidFill>
                  <a:schemeClr val="bg1"/>
                </a:solidFill>
              </a:defRPr>
            </a:lvl1pPr>
          </a:lstStyle>
          <a:p>
            <a:pPr algn="ctr"/>
            <a:r>
              <a:rPr lang="en-GB" dirty="0"/>
              <a:t>Sector</a:t>
            </a:r>
          </a:p>
        </p:txBody>
      </p:sp>
      <p:grpSp>
        <p:nvGrpSpPr>
          <p:cNvPr id="10" name="Group 9"/>
          <p:cNvGrpSpPr/>
          <p:nvPr/>
        </p:nvGrpSpPr>
        <p:grpSpPr>
          <a:xfrm>
            <a:off x="845626" y="2240106"/>
            <a:ext cx="1318323" cy="2606853"/>
            <a:chOff x="3184414" y="4379610"/>
            <a:chExt cx="972000" cy="1891961"/>
          </a:xfrm>
        </p:grpSpPr>
        <p:sp>
          <p:nvSpPr>
            <p:cNvPr id="11" name="TextBox 10"/>
            <p:cNvSpPr txBox="1"/>
            <p:nvPr/>
          </p:nvSpPr>
          <p:spPr>
            <a:xfrm>
              <a:off x="3191343" y="4379610"/>
              <a:ext cx="894344" cy="338554"/>
            </a:xfrm>
            <a:prstGeom prst="rect">
              <a:avLst/>
            </a:prstGeom>
            <a:noFill/>
          </p:spPr>
          <p:txBody>
            <a:bodyPr wrap="square" rtlCol="0">
              <a:spAutoFit/>
            </a:bodyPr>
            <a:lstStyle/>
            <a:p>
              <a:pPr algn="ctr"/>
              <a:r>
                <a:rPr lang="en-GB" sz="1600" dirty="0" smtClean="0">
                  <a:solidFill>
                    <a:srgbClr val="00205B"/>
                  </a:solidFill>
                </a:rPr>
                <a:t>Male</a:t>
              </a:r>
              <a:endParaRPr lang="en-GB" sz="1600" dirty="0">
                <a:solidFill>
                  <a:srgbClr val="00205B"/>
                </a:solidFill>
              </a:endParaRPr>
            </a:p>
          </p:txBody>
        </p:sp>
        <p:sp>
          <p:nvSpPr>
            <p:cNvPr id="12" name="TextBox 11"/>
            <p:cNvSpPr txBox="1"/>
            <p:nvPr/>
          </p:nvSpPr>
          <p:spPr>
            <a:xfrm>
              <a:off x="3190547" y="5668463"/>
              <a:ext cx="959734" cy="603108"/>
            </a:xfrm>
            <a:prstGeom prst="rect">
              <a:avLst/>
            </a:prstGeom>
            <a:noFill/>
          </p:spPr>
          <p:txBody>
            <a:bodyPr wrap="square" rtlCol="0">
              <a:spAutoFit/>
            </a:bodyPr>
            <a:lstStyle/>
            <a:p>
              <a:pPr algn="ctr"/>
              <a:r>
                <a:rPr lang="en-GB" sz="1600" dirty="0" smtClean="0">
                  <a:solidFill>
                    <a:srgbClr val="00205B"/>
                  </a:solidFill>
                </a:rPr>
                <a:t>380,985</a:t>
              </a:r>
              <a:endParaRPr lang="en-GB" sz="1600" dirty="0">
                <a:solidFill>
                  <a:srgbClr val="00205B"/>
                </a:solidFill>
              </a:endParaRPr>
            </a:p>
            <a:p>
              <a:pPr algn="ctr"/>
              <a:r>
                <a:rPr lang="en-GB" sz="1600" dirty="0" smtClean="0">
                  <a:solidFill>
                    <a:srgbClr val="00205B"/>
                  </a:solidFill>
                </a:rPr>
                <a:t>-1.4%</a:t>
              </a:r>
            </a:p>
            <a:p>
              <a:pPr algn="ctr"/>
              <a:r>
                <a:rPr lang="en-GB" sz="1600" dirty="0" smtClean="0">
                  <a:solidFill>
                    <a:srgbClr val="00205B"/>
                  </a:solidFill>
                </a:rPr>
                <a:t>-5,540</a:t>
              </a:r>
              <a:endParaRPr lang="en-GB" sz="1600" dirty="0">
                <a:solidFill>
                  <a:srgbClr val="00205B"/>
                </a:solidFill>
              </a:endParaRPr>
            </a:p>
          </p:txBody>
        </p:sp>
        <p:grpSp>
          <p:nvGrpSpPr>
            <p:cNvPr id="13" name="Group 12"/>
            <p:cNvGrpSpPr>
              <a:grpSpLocks noChangeAspect="1"/>
            </p:cNvGrpSpPr>
            <p:nvPr/>
          </p:nvGrpSpPr>
          <p:grpSpPr>
            <a:xfrm>
              <a:off x="3184414" y="4707648"/>
              <a:ext cx="972000" cy="972000"/>
              <a:chOff x="167592" y="4966208"/>
              <a:chExt cx="1728000" cy="1728000"/>
            </a:xfrm>
          </p:grpSpPr>
          <p:sp>
            <p:nvSpPr>
              <p:cNvPr id="14" name="Flowchart: Connector 13"/>
              <p:cNvSpPr/>
              <p:nvPr/>
            </p:nvSpPr>
            <p:spPr>
              <a:xfrm>
                <a:off x="167592" y="4966208"/>
                <a:ext cx="1728000" cy="1728000"/>
              </a:xfrm>
              <a:prstGeom prst="flowChartConnector">
                <a:avLst/>
              </a:prstGeom>
              <a:solidFill>
                <a:srgbClr val="00205B"/>
              </a:solidFill>
              <a:ln w="381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Connector 14"/>
              <p:cNvSpPr/>
              <p:nvPr/>
            </p:nvSpPr>
            <p:spPr>
              <a:xfrm>
                <a:off x="772392" y="5256084"/>
                <a:ext cx="518400" cy="518400"/>
              </a:xfrm>
              <a:prstGeom prst="flowChartConnector">
                <a:avLst/>
              </a:prstGeom>
              <a:solidFill>
                <a:schemeClr val="accent5">
                  <a:lumMod val="75000"/>
                </a:schemeClr>
              </a:solidFill>
              <a:ln w="381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Delay 5"/>
              <p:cNvSpPr/>
              <p:nvPr/>
            </p:nvSpPr>
            <p:spPr>
              <a:xfrm rot="16200000">
                <a:off x="735743" y="5663142"/>
                <a:ext cx="591700" cy="765811"/>
              </a:xfrm>
              <a:prstGeom prst="flowChartDelay">
                <a:avLst/>
              </a:prstGeom>
              <a:solidFill>
                <a:schemeClr val="accent5">
                  <a:lumMod val="75000"/>
                </a:schemeClr>
              </a:solidFill>
              <a:ln w="381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193239" y="5006571"/>
                <a:ext cx="1656000" cy="165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 name="Group 17"/>
          <p:cNvGrpSpPr/>
          <p:nvPr/>
        </p:nvGrpSpPr>
        <p:grpSpPr>
          <a:xfrm>
            <a:off x="2601926" y="2249162"/>
            <a:ext cx="1269969" cy="2576853"/>
            <a:chOff x="4575725" y="4379610"/>
            <a:chExt cx="998509" cy="1891831"/>
          </a:xfrm>
        </p:grpSpPr>
        <p:sp>
          <p:nvSpPr>
            <p:cNvPr id="19" name="TextBox 18"/>
            <p:cNvSpPr txBox="1"/>
            <p:nvPr/>
          </p:nvSpPr>
          <p:spPr>
            <a:xfrm>
              <a:off x="4602102" y="5661353"/>
              <a:ext cx="959734" cy="610088"/>
            </a:xfrm>
            <a:prstGeom prst="rect">
              <a:avLst/>
            </a:prstGeom>
            <a:noFill/>
          </p:spPr>
          <p:txBody>
            <a:bodyPr wrap="square" rtlCol="0">
              <a:spAutoFit/>
            </a:bodyPr>
            <a:lstStyle/>
            <a:p>
              <a:pPr algn="ctr"/>
              <a:r>
                <a:rPr lang="en-GB" sz="1600" dirty="0" smtClean="0">
                  <a:solidFill>
                    <a:srgbClr val="00205B"/>
                  </a:solidFill>
                </a:rPr>
                <a:t>398,068 </a:t>
              </a:r>
            </a:p>
            <a:p>
              <a:pPr algn="ctr"/>
              <a:r>
                <a:rPr lang="en-GB" sz="1600" dirty="0" smtClean="0">
                  <a:solidFill>
                    <a:srgbClr val="00205B"/>
                  </a:solidFill>
                </a:rPr>
                <a:t>-0.3%</a:t>
              </a:r>
            </a:p>
            <a:p>
              <a:pPr algn="ctr"/>
              <a:r>
                <a:rPr lang="en-GB" sz="1600" dirty="0" smtClean="0">
                  <a:solidFill>
                    <a:srgbClr val="00205B"/>
                  </a:solidFill>
                </a:rPr>
                <a:t>-1,277</a:t>
              </a:r>
              <a:endParaRPr lang="en-GB" sz="1600" dirty="0">
                <a:solidFill>
                  <a:srgbClr val="00205B"/>
                </a:solidFill>
              </a:endParaRPr>
            </a:p>
          </p:txBody>
        </p:sp>
        <p:sp>
          <p:nvSpPr>
            <p:cNvPr id="20" name="TextBox 19"/>
            <p:cNvSpPr txBox="1"/>
            <p:nvPr/>
          </p:nvSpPr>
          <p:spPr>
            <a:xfrm>
              <a:off x="4679890" y="4379610"/>
              <a:ext cx="894344" cy="338554"/>
            </a:xfrm>
            <a:prstGeom prst="rect">
              <a:avLst/>
            </a:prstGeom>
            <a:noFill/>
          </p:spPr>
          <p:txBody>
            <a:bodyPr wrap="square" rtlCol="0">
              <a:spAutoFit/>
            </a:bodyPr>
            <a:lstStyle/>
            <a:p>
              <a:pPr algn="ctr"/>
              <a:r>
                <a:rPr lang="en-GB" sz="1600" dirty="0">
                  <a:solidFill>
                    <a:srgbClr val="00205B"/>
                  </a:solidFill>
                </a:rPr>
                <a:t>Female</a:t>
              </a:r>
            </a:p>
          </p:txBody>
        </p:sp>
        <p:grpSp>
          <p:nvGrpSpPr>
            <p:cNvPr id="21" name="Group 20"/>
            <p:cNvGrpSpPr>
              <a:grpSpLocks noChangeAspect="1"/>
            </p:cNvGrpSpPr>
            <p:nvPr/>
          </p:nvGrpSpPr>
          <p:grpSpPr>
            <a:xfrm>
              <a:off x="4575725" y="4705461"/>
              <a:ext cx="972000" cy="972000"/>
              <a:chOff x="2029211" y="4953187"/>
              <a:chExt cx="1728000" cy="1728000"/>
            </a:xfrm>
          </p:grpSpPr>
          <p:sp>
            <p:nvSpPr>
              <p:cNvPr id="22" name="Flowchart: Connector 21"/>
              <p:cNvSpPr/>
              <p:nvPr/>
            </p:nvSpPr>
            <p:spPr>
              <a:xfrm>
                <a:off x="2029211" y="4953187"/>
                <a:ext cx="1728000" cy="1728000"/>
              </a:xfrm>
              <a:prstGeom prst="flowChartConnector">
                <a:avLst/>
              </a:prstGeom>
              <a:solidFill>
                <a:srgbClr val="00205B"/>
              </a:solidFill>
              <a:ln w="381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lowchart: Connector 22"/>
              <p:cNvSpPr/>
              <p:nvPr/>
            </p:nvSpPr>
            <p:spPr>
              <a:xfrm>
                <a:off x="2632041" y="5146225"/>
                <a:ext cx="594320" cy="594320"/>
              </a:xfrm>
              <a:prstGeom prst="flowChartConnector">
                <a:avLst/>
              </a:prstGeom>
              <a:solidFill>
                <a:srgbClr val="CCD607"/>
              </a:solidFill>
              <a:ln w="571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Delay 5"/>
              <p:cNvSpPr/>
              <p:nvPr/>
            </p:nvSpPr>
            <p:spPr>
              <a:xfrm rot="16200000">
                <a:off x="2590025" y="5612897"/>
                <a:ext cx="678355" cy="877965"/>
              </a:xfrm>
              <a:prstGeom prst="flowChartDelay">
                <a:avLst/>
              </a:prstGeom>
              <a:solidFill>
                <a:srgbClr val="CEDC00"/>
              </a:solidFill>
              <a:ln w="571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2068304" y="4982986"/>
                <a:ext cx="1655998" cy="165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 name="Group 25"/>
          <p:cNvGrpSpPr/>
          <p:nvPr/>
        </p:nvGrpSpPr>
        <p:grpSpPr>
          <a:xfrm>
            <a:off x="4556988" y="2249162"/>
            <a:ext cx="1464524" cy="2597567"/>
            <a:chOff x="9281040" y="4379610"/>
            <a:chExt cx="1142426" cy="1884677"/>
          </a:xfrm>
        </p:grpSpPr>
        <p:sp>
          <p:nvSpPr>
            <p:cNvPr id="27" name="TextBox 26"/>
            <p:cNvSpPr txBox="1"/>
            <p:nvPr/>
          </p:nvSpPr>
          <p:spPr>
            <a:xfrm>
              <a:off x="9281040" y="4379610"/>
              <a:ext cx="1142426" cy="338554"/>
            </a:xfrm>
            <a:prstGeom prst="rect">
              <a:avLst/>
            </a:prstGeom>
            <a:noFill/>
          </p:spPr>
          <p:txBody>
            <a:bodyPr wrap="square" rtlCol="0">
              <a:spAutoFit/>
            </a:bodyPr>
            <a:lstStyle/>
            <a:p>
              <a:pPr algn="ctr"/>
              <a:r>
                <a:rPr lang="en-GB" sz="1600" dirty="0">
                  <a:solidFill>
                    <a:srgbClr val="00205B"/>
                  </a:solidFill>
                </a:rPr>
                <a:t>Full-Time</a:t>
              </a:r>
            </a:p>
          </p:txBody>
        </p:sp>
        <p:sp>
          <p:nvSpPr>
            <p:cNvPr id="28" name="TextBox 27"/>
            <p:cNvSpPr txBox="1"/>
            <p:nvPr/>
          </p:nvSpPr>
          <p:spPr>
            <a:xfrm>
              <a:off x="9372386" y="5661353"/>
              <a:ext cx="959734" cy="602934"/>
            </a:xfrm>
            <a:prstGeom prst="rect">
              <a:avLst/>
            </a:prstGeom>
            <a:noFill/>
          </p:spPr>
          <p:txBody>
            <a:bodyPr wrap="square" rtlCol="0">
              <a:spAutoFit/>
            </a:bodyPr>
            <a:lstStyle/>
            <a:p>
              <a:pPr algn="ctr"/>
              <a:r>
                <a:rPr lang="en-GB" sz="1600" dirty="0" smtClean="0">
                  <a:solidFill>
                    <a:srgbClr val="00205B"/>
                  </a:solidFill>
                </a:rPr>
                <a:t>511,809</a:t>
              </a:r>
              <a:endParaRPr lang="en-GB" sz="1600" dirty="0">
                <a:solidFill>
                  <a:srgbClr val="00205B"/>
                </a:solidFill>
              </a:endParaRPr>
            </a:p>
            <a:p>
              <a:pPr algn="ctr"/>
              <a:r>
                <a:rPr lang="en-GB" sz="1600" dirty="0" smtClean="0">
                  <a:solidFill>
                    <a:srgbClr val="00205B"/>
                  </a:solidFill>
                </a:rPr>
                <a:t>-0.2%</a:t>
              </a:r>
            </a:p>
            <a:p>
              <a:pPr algn="ctr"/>
              <a:r>
                <a:rPr lang="en-GB" sz="1600" dirty="0" smtClean="0">
                  <a:solidFill>
                    <a:srgbClr val="00205B"/>
                  </a:solidFill>
                </a:rPr>
                <a:t>-937</a:t>
              </a:r>
              <a:endParaRPr lang="en-GB" sz="1600" dirty="0">
                <a:solidFill>
                  <a:srgbClr val="00205B"/>
                </a:solidFill>
              </a:endParaRPr>
            </a:p>
          </p:txBody>
        </p:sp>
        <p:grpSp>
          <p:nvGrpSpPr>
            <p:cNvPr id="29" name="Group 28"/>
            <p:cNvGrpSpPr>
              <a:grpSpLocks noChangeAspect="1"/>
            </p:cNvGrpSpPr>
            <p:nvPr/>
          </p:nvGrpSpPr>
          <p:grpSpPr>
            <a:xfrm>
              <a:off x="9366253" y="4708724"/>
              <a:ext cx="972000" cy="972000"/>
              <a:chOff x="9638589" y="4850156"/>
              <a:chExt cx="1728000" cy="1728000"/>
            </a:xfrm>
          </p:grpSpPr>
          <p:sp>
            <p:nvSpPr>
              <p:cNvPr id="30" name="Oval 29"/>
              <p:cNvSpPr/>
              <p:nvPr/>
            </p:nvSpPr>
            <p:spPr>
              <a:xfrm>
                <a:off x="9638589" y="4850156"/>
                <a:ext cx="1728000" cy="1728000"/>
              </a:xfrm>
              <a:prstGeom prst="ellipse">
                <a:avLst/>
              </a:prstGeom>
              <a:solidFill>
                <a:srgbClr val="00205B"/>
              </a:solidFill>
              <a:ln w="381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p:cNvGrpSpPr/>
              <p:nvPr/>
            </p:nvGrpSpPr>
            <p:grpSpPr>
              <a:xfrm>
                <a:off x="9895582" y="5277842"/>
                <a:ext cx="1214014" cy="1036387"/>
                <a:chOff x="1123950" y="2771775"/>
                <a:chExt cx="1352550" cy="1112068"/>
              </a:xfrm>
              <a:effectLst>
                <a:outerShdw blurRad="50800" dist="38100" algn="l" rotWithShape="0">
                  <a:prstClr val="black">
                    <a:alpha val="40000"/>
                  </a:prstClr>
                </a:outerShdw>
              </a:effectLst>
            </p:grpSpPr>
            <p:sp>
              <p:nvSpPr>
                <p:cNvPr id="33" name="Rectangle 32"/>
                <p:cNvSpPr/>
                <p:nvPr/>
              </p:nvSpPr>
              <p:spPr>
                <a:xfrm>
                  <a:off x="1712242" y="3667125"/>
                  <a:ext cx="175967" cy="135019"/>
                </a:xfrm>
                <a:prstGeom prst="rect">
                  <a:avLst/>
                </a:prstGeom>
                <a:solidFill>
                  <a:schemeClr val="bg1">
                    <a:lumMod val="85000"/>
                  </a:schemeClr>
                </a:solidFill>
                <a:ln w="31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1123950" y="2771775"/>
                  <a:ext cx="1352550" cy="895350"/>
                </a:xfrm>
                <a:prstGeom prst="rect">
                  <a:avLst/>
                </a:prstGeom>
                <a:solidFill>
                  <a:srgbClr val="66CCFF">
                    <a:alpha val="50196"/>
                  </a:srgbClr>
                </a:solidFill>
                <a:ln w="1905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rapezoid 34"/>
                <p:cNvSpPr/>
                <p:nvPr/>
              </p:nvSpPr>
              <p:spPr>
                <a:xfrm>
                  <a:off x="1123950" y="3499701"/>
                  <a:ext cx="1352550" cy="167424"/>
                </a:xfrm>
                <a:prstGeom prst="trapezoid">
                  <a:avLst>
                    <a:gd name="adj" fmla="val 685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2248293" y="3537694"/>
                  <a:ext cx="174396" cy="36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nip Same Side Corner Rectangle 36"/>
                <p:cNvSpPr/>
                <p:nvPr/>
              </p:nvSpPr>
              <p:spPr>
                <a:xfrm>
                  <a:off x="1429437" y="3802144"/>
                  <a:ext cx="741576" cy="81699"/>
                </a:xfrm>
                <a:prstGeom prst="snip2SameRect">
                  <a:avLst/>
                </a:prstGeom>
                <a:solidFill>
                  <a:schemeClr val="bg1">
                    <a:lumMod val="85000"/>
                  </a:schemeClr>
                </a:solidFill>
                <a:ln w="31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7548" y="2813589"/>
                  <a:ext cx="361490" cy="183872"/>
                </a:xfrm>
                <a:prstGeom prst="rect">
                  <a:avLst/>
                </a:prstGeom>
              </p:spPr>
            </p:pic>
          </p:grpSp>
          <p:sp>
            <p:nvSpPr>
              <p:cNvPr id="32" name="Oval 31"/>
              <p:cNvSpPr/>
              <p:nvPr/>
            </p:nvSpPr>
            <p:spPr>
              <a:xfrm>
                <a:off x="9674588" y="4869146"/>
                <a:ext cx="1656000" cy="165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9" name="Group 38"/>
          <p:cNvGrpSpPr/>
          <p:nvPr/>
        </p:nvGrpSpPr>
        <p:grpSpPr>
          <a:xfrm>
            <a:off x="6364473" y="2221075"/>
            <a:ext cx="1454562" cy="2616853"/>
            <a:chOff x="10815501" y="4379610"/>
            <a:chExt cx="1046582" cy="1878165"/>
          </a:xfrm>
        </p:grpSpPr>
        <p:sp>
          <p:nvSpPr>
            <p:cNvPr id="40" name="TextBox 39"/>
            <p:cNvSpPr txBox="1"/>
            <p:nvPr/>
          </p:nvSpPr>
          <p:spPr>
            <a:xfrm>
              <a:off x="10815501" y="4379610"/>
              <a:ext cx="1046582" cy="338554"/>
            </a:xfrm>
            <a:prstGeom prst="rect">
              <a:avLst/>
            </a:prstGeom>
            <a:noFill/>
          </p:spPr>
          <p:txBody>
            <a:bodyPr wrap="square" rtlCol="0">
              <a:spAutoFit/>
            </a:bodyPr>
            <a:lstStyle/>
            <a:p>
              <a:pPr algn="ctr"/>
              <a:r>
                <a:rPr lang="en-GB" sz="1600" dirty="0">
                  <a:solidFill>
                    <a:srgbClr val="00205B"/>
                  </a:solidFill>
                </a:rPr>
                <a:t>Part-Time</a:t>
              </a:r>
            </a:p>
          </p:txBody>
        </p:sp>
        <p:sp>
          <p:nvSpPr>
            <p:cNvPr id="41" name="TextBox 40"/>
            <p:cNvSpPr txBox="1"/>
            <p:nvPr/>
          </p:nvSpPr>
          <p:spPr>
            <a:xfrm>
              <a:off x="10858925" y="5661353"/>
              <a:ext cx="959734" cy="596422"/>
            </a:xfrm>
            <a:prstGeom prst="rect">
              <a:avLst/>
            </a:prstGeom>
            <a:noFill/>
          </p:spPr>
          <p:txBody>
            <a:bodyPr wrap="square" rtlCol="0">
              <a:spAutoFit/>
            </a:bodyPr>
            <a:lstStyle/>
            <a:p>
              <a:pPr algn="ctr"/>
              <a:r>
                <a:rPr lang="en-GB" sz="1600" dirty="0" smtClean="0">
                  <a:solidFill>
                    <a:srgbClr val="00205B"/>
                  </a:solidFill>
                </a:rPr>
                <a:t>267,244</a:t>
              </a:r>
              <a:endParaRPr lang="en-GB" sz="1600" dirty="0">
                <a:solidFill>
                  <a:srgbClr val="00205B"/>
                </a:solidFill>
              </a:endParaRPr>
            </a:p>
            <a:p>
              <a:pPr algn="ctr"/>
              <a:r>
                <a:rPr lang="en-GB" sz="1600" dirty="0" smtClean="0">
                  <a:solidFill>
                    <a:srgbClr val="00205B"/>
                  </a:solidFill>
                </a:rPr>
                <a:t>-2.2%</a:t>
              </a:r>
            </a:p>
            <a:p>
              <a:pPr algn="ctr"/>
              <a:r>
                <a:rPr lang="en-GB" sz="1600" dirty="0" smtClean="0">
                  <a:solidFill>
                    <a:srgbClr val="00205B"/>
                  </a:solidFill>
                </a:rPr>
                <a:t>-5,880</a:t>
              </a:r>
            </a:p>
          </p:txBody>
        </p:sp>
        <p:grpSp>
          <p:nvGrpSpPr>
            <p:cNvPr id="42" name="Group 41"/>
            <p:cNvGrpSpPr>
              <a:grpSpLocks noChangeAspect="1"/>
            </p:cNvGrpSpPr>
            <p:nvPr/>
          </p:nvGrpSpPr>
          <p:grpSpPr>
            <a:xfrm>
              <a:off x="10852792" y="4708724"/>
              <a:ext cx="972000" cy="972000"/>
              <a:chOff x="7679052" y="4873283"/>
              <a:chExt cx="1728000" cy="1728000"/>
            </a:xfrm>
          </p:grpSpPr>
          <p:sp>
            <p:nvSpPr>
              <p:cNvPr id="43" name="Oval 42"/>
              <p:cNvSpPr/>
              <p:nvPr/>
            </p:nvSpPr>
            <p:spPr>
              <a:xfrm>
                <a:off x="7679052" y="4873283"/>
                <a:ext cx="1728000" cy="1728000"/>
              </a:xfrm>
              <a:prstGeom prst="ellipse">
                <a:avLst/>
              </a:prstGeom>
              <a:solidFill>
                <a:srgbClr val="00205B"/>
              </a:solidFill>
              <a:ln w="381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43"/>
              <p:cNvPicPr>
                <a:picLocks noChangeAspect="1"/>
              </p:cNvPicPr>
              <p:nvPr/>
            </p:nvPicPr>
            <p:blipFill>
              <a:blip r:embed="rId3"/>
              <a:stretch>
                <a:fillRect/>
              </a:stretch>
            </p:blipFill>
            <p:spPr>
              <a:xfrm>
                <a:off x="7919799" y="5311610"/>
                <a:ext cx="1318507" cy="995500"/>
              </a:xfrm>
              <a:prstGeom prst="rect">
                <a:avLst/>
              </a:prstGeom>
            </p:spPr>
          </p:pic>
          <p:sp>
            <p:nvSpPr>
              <p:cNvPr id="45" name="Oval 44"/>
              <p:cNvSpPr/>
              <p:nvPr/>
            </p:nvSpPr>
            <p:spPr>
              <a:xfrm>
                <a:off x="7716612" y="4909283"/>
                <a:ext cx="1656000" cy="165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6" name="Group 45"/>
          <p:cNvGrpSpPr/>
          <p:nvPr/>
        </p:nvGrpSpPr>
        <p:grpSpPr>
          <a:xfrm>
            <a:off x="8533337" y="2304505"/>
            <a:ext cx="1260000" cy="2577435"/>
            <a:chOff x="6200194" y="4379610"/>
            <a:chExt cx="972000" cy="1955501"/>
          </a:xfrm>
        </p:grpSpPr>
        <p:sp>
          <p:nvSpPr>
            <p:cNvPr id="47" name="TextBox 46"/>
            <p:cNvSpPr txBox="1"/>
            <p:nvPr/>
          </p:nvSpPr>
          <p:spPr>
            <a:xfrm>
              <a:off x="6340907" y="4379610"/>
              <a:ext cx="690575" cy="338554"/>
            </a:xfrm>
            <a:prstGeom prst="rect">
              <a:avLst/>
            </a:prstGeom>
            <a:noFill/>
          </p:spPr>
          <p:txBody>
            <a:bodyPr wrap="square" rtlCol="0">
              <a:spAutoFit/>
            </a:bodyPr>
            <a:lstStyle/>
            <a:p>
              <a:r>
                <a:rPr lang="en-GB" sz="1600" dirty="0">
                  <a:solidFill>
                    <a:srgbClr val="00205B"/>
                  </a:solidFill>
                </a:rPr>
                <a:t>Public</a:t>
              </a:r>
            </a:p>
          </p:txBody>
        </p:sp>
        <p:sp>
          <p:nvSpPr>
            <p:cNvPr id="48" name="TextBox 47"/>
            <p:cNvSpPr txBox="1"/>
            <p:nvPr/>
          </p:nvSpPr>
          <p:spPr>
            <a:xfrm>
              <a:off x="6206327" y="5704633"/>
              <a:ext cx="959734" cy="630478"/>
            </a:xfrm>
            <a:prstGeom prst="rect">
              <a:avLst/>
            </a:prstGeom>
            <a:noFill/>
          </p:spPr>
          <p:txBody>
            <a:bodyPr wrap="square" rtlCol="0">
              <a:spAutoFit/>
            </a:bodyPr>
            <a:lstStyle/>
            <a:p>
              <a:pPr algn="ctr"/>
              <a:r>
                <a:rPr lang="en-GB" sz="1600" dirty="0" smtClean="0">
                  <a:solidFill>
                    <a:srgbClr val="00205B"/>
                  </a:solidFill>
                </a:rPr>
                <a:t>213,003</a:t>
              </a:r>
              <a:endParaRPr lang="en-GB" sz="1600" dirty="0">
                <a:solidFill>
                  <a:srgbClr val="00205B"/>
                </a:solidFill>
              </a:endParaRPr>
            </a:p>
            <a:p>
              <a:pPr algn="ctr"/>
              <a:r>
                <a:rPr lang="en-GB" sz="1600" dirty="0" smtClean="0">
                  <a:solidFill>
                    <a:srgbClr val="00205B"/>
                  </a:solidFill>
                </a:rPr>
                <a:t>+2.0%</a:t>
              </a:r>
            </a:p>
            <a:p>
              <a:pPr algn="ctr"/>
              <a:r>
                <a:rPr lang="en-GB" sz="1600" dirty="0" smtClean="0">
                  <a:solidFill>
                    <a:srgbClr val="00205B"/>
                  </a:solidFill>
                </a:rPr>
                <a:t>4,097</a:t>
              </a:r>
              <a:endParaRPr lang="en-GB" sz="1600" dirty="0">
                <a:solidFill>
                  <a:srgbClr val="00205B"/>
                </a:solidFill>
              </a:endParaRPr>
            </a:p>
          </p:txBody>
        </p:sp>
        <p:grpSp>
          <p:nvGrpSpPr>
            <p:cNvPr id="49" name="Group 48"/>
            <p:cNvGrpSpPr>
              <a:grpSpLocks noChangeAspect="1"/>
            </p:cNvGrpSpPr>
            <p:nvPr/>
          </p:nvGrpSpPr>
          <p:grpSpPr>
            <a:xfrm>
              <a:off x="6200194" y="4708724"/>
              <a:ext cx="972000" cy="972000"/>
              <a:chOff x="3928288" y="4966734"/>
              <a:chExt cx="1728000" cy="1728000"/>
            </a:xfrm>
          </p:grpSpPr>
          <p:sp>
            <p:nvSpPr>
              <p:cNvPr id="50" name="Flowchart: Connector 49"/>
              <p:cNvSpPr/>
              <p:nvPr/>
            </p:nvSpPr>
            <p:spPr>
              <a:xfrm>
                <a:off x="3928288" y="4966734"/>
                <a:ext cx="1728000" cy="1728000"/>
              </a:xfrm>
              <a:prstGeom prst="flowChartConnector">
                <a:avLst/>
              </a:prstGeom>
              <a:solidFill>
                <a:srgbClr val="00205B"/>
              </a:solidFill>
              <a:ln w="381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1" name="Group 50"/>
              <p:cNvGrpSpPr>
                <a:grpSpLocks noChangeAspect="1"/>
              </p:cNvGrpSpPr>
              <p:nvPr/>
            </p:nvGrpSpPr>
            <p:grpSpPr>
              <a:xfrm>
                <a:off x="4196795" y="5212208"/>
                <a:ext cx="1207633" cy="1093727"/>
                <a:chOff x="9097667" y="421350"/>
                <a:chExt cx="2530132" cy="2291486"/>
              </a:xfrm>
            </p:grpSpPr>
            <p:sp>
              <p:nvSpPr>
                <p:cNvPr id="53" name="Rounded Rectangle 52"/>
                <p:cNvSpPr/>
                <p:nvPr/>
              </p:nvSpPr>
              <p:spPr>
                <a:xfrm>
                  <a:off x="9097667" y="1499339"/>
                  <a:ext cx="2520262" cy="45719"/>
                </a:xfrm>
                <a:prstGeom prst="roundRect">
                  <a:avLst/>
                </a:prstGeom>
                <a:solidFill>
                  <a:schemeClr val="bg2"/>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Isosceles Triangle 53"/>
                <p:cNvSpPr/>
                <p:nvPr/>
              </p:nvSpPr>
              <p:spPr>
                <a:xfrm>
                  <a:off x="9107537" y="1198050"/>
                  <a:ext cx="2510392" cy="309177"/>
                </a:xfrm>
                <a:prstGeom prst="triangle">
                  <a:avLst/>
                </a:prstGeom>
                <a:solidFill>
                  <a:schemeClr val="accent6">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9107537" y="1539866"/>
                  <a:ext cx="2510392" cy="108272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9668465" y="1506820"/>
                  <a:ext cx="1321164" cy="64454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9985905" y="809654"/>
                  <a:ext cx="698141" cy="571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Isosceles Triangle 57"/>
                <p:cNvSpPr/>
                <p:nvPr/>
              </p:nvSpPr>
              <p:spPr>
                <a:xfrm>
                  <a:off x="10049259" y="421350"/>
                  <a:ext cx="576746" cy="339222"/>
                </a:xfrm>
                <a:prstGeom prst="triangle">
                  <a:avLst/>
                </a:prstGeom>
                <a:solidFill>
                  <a:schemeClr val="accent6">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9" name="Group 58"/>
                <p:cNvGrpSpPr/>
                <p:nvPr/>
              </p:nvGrpSpPr>
              <p:grpSpPr>
                <a:xfrm>
                  <a:off x="10061887" y="869515"/>
                  <a:ext cx="123419" cy="173500"/>
                  <a:chOff x="7553899" y="701407"/>
                  <a:chExt cx="293470" cy="405410"/>
                </a:xfrm>
              </p:grpSpPr>
              <p:sp>
                <p:nvSpPr>
                  <p:cNvPr id="209" name="Rectangle 208"/>
                  <p:cNvSpPr/>
                  <p:nvPr/>
                </p:nvSpPr>
                <p:spPr>
                  <a:xfrm>
                    <a:off x="7553899"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Rectangle 209"/>
                  <p:cNvSpPr/>
                  <p:nvPr/>
                </p:nvSpPr>
                <p:spPr>
                  <a:xfrm>
                    <a:off x="7652895"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Rectangle 210"/>
                  <p:cNvSpPr/>
                  <p:nvPr/>
                </p:nvSpPr>
                <p:spPr>
                  <a:xfrm>
                    <a:off x="7751890"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Rectangle 211"/>
                  <p:cNvSpPr/>
                  <p:nvPr/>
                </p:nvSpPr>
                <p:spPr>
                  <a:xfrm>
                    <a:off x="7553899"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Rectangle 212"/>
                  <p:cNvSpPr/>
                  <p:nvPr/>
                </p:nvSpPr>
                <p:spPr>
                  <a:xfrm>
                    <a:off x="7652895"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Rectangle 213"/>
                  <p:cNvSpPr/>
                  <p:nvPr/>
                </p:nvSpPr>
                <p:spPr>
                  <a:xfrm>
                    <a:off x="7751890"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 name="Group 59"/>
                <p:cNvGrpSpPr/>
                <p:nvPr/>
              </p:nvGrpSpPr>
              <p:grpSpPr>
                <a:xfrm>
                  <a:off x="10473775" y="869515"/>
                  <a:ext cx="123419" cy="173500"/>
                  <a:chOff x="7553899" y="701407"/>
                  <a:chExt cx="293470" cy="405410"/>
                </a:xfrm>
              </p:grpSpPr>
              <p:sp>
                <p:nvSpPr>
                  <p:cNvPr id="203" name="Rectangle 202"/>
                  <p:cNvSpPr/>
                  <p:nvPr/>
                </p:nvSpPr>
                <p:spPr>
                  <a:xfrm>
                    <a:off x="7553899"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7652895"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p:cNvSpPr/>
                  <p:nvPr/>
                </p:nvSpPr>
                <p:spPr>
                  <a:xfrm>
                    <a:off x="7751890"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Rectangle 205"/>
                  <p:cNvSpPr/>
                  <p:nvPr/>
                </p:nvSpPr>
                <p:spPr>
                  <a:xfrm>
                    <a:off x="7553899"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Rectangle 206"/>
                  <p:cNvSpPr/>
                  <p:nvPr/>
                </p:nvSpPr>
                <p:spPr>
                  <a:xfrm>
                    <a:off x="7652895"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Rectangle 207"/>
                  <p:cNvSpPr/>
                  <p:nvPr/>
                </p:nvSpPr>
                <p:spPr>
                  <a:xfrm>
                    <a:off x="7751890"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 name="Group 60"/>
                <p:cNvGrpSpPr/>
                <p:nvPr/>
              </p:nvGrpSpPr>
              <p:grpSpPr>
                <a:xfrm>
                  <a:off x="10061887" y="1077859"/>
                  <a:ext cx="123419" cy="173500"/>
                  <a:chOff x="7553899" y="701407"/>
                  <a:chExt cx="293470" cy="405410"/>
                </a:xfrm>
              </p:grpSpPr>
              <p:sp>
                <p:nvSpPr>
                  <p:cNvPr id="197" name="Rectangle 196"/>
                  <p:cNvSpPr/>
                  <p:nvPr/>
                </p:nvSpPr>
                <p:spPr>
                  <a:xfrm>
                    <a:off x="7553899"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Rectangle 197"/>
                  <p:cNvSpPr/>
                  <p:nvPr/>
                </p:nvSpPr>
                <p:spPr>
                  <a:xfrm>
                    <a:off x="7652895"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Rectangle 198"/>
                  <p:cNvSpPr/>
                  <p:nvPr/>
                </p:nvSpPr>
                <p:spPr>
                  <a:xfrm>
                    <a:off x="7751890"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Rectangle 199"/>
                  <p:cNvSpPr/>
                  <p:nvPr/>
                </p:nvSpPr>
                <p:spPr>
                  <a:xfrm>
                    <a:off x="7553899"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Rectangle 200"/>
                  <p:cNvSpPr/>
                  <p:nvPr/>
                </p:nvSpPr>
                <p:spPr>
                  <a:xfrm>
                    <a:off x="7652895"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Rectangle 201"/>
                  <p:cNvSpPr/>
                  <p:nvPr/>
                </p:nvSpPr>
                <p:spPr>
                  <a:xfrm>
                    <a:off x="7751890"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 name="Group 61"/>
                <p:cNvGrpSpPr/>
                <p:nvPr/>
              </p:nvGrpSpPr>
              <p:grpSpPr>
                <a:xfrm>
                  <a:off x="10473775" y="1077859"/>
                  <a:ext cx="123419" cy="173500"/>
                  <a:chOff x="7553899" y="701407"/>
                  <a:chExt cx="293470" cy="405410"/>
                </a:xfrm>
              </p:grpSpPr>
              <p:sp>
                <p:nvSpPr>
                  <p:cNvPr id="191" name="Rectangle 190"/>
                  <p:cNvSpPr/>
                  <p:nvPr/>
                </p:nvSpPr>
                <p:spPr>
                  <a:xfrm>
                    <a:off x="7553899"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Rectangle 191"/>
                  <p:cNvSpPr/>
                  <p:nvPr/>
                </p:nvSpPr>
                <p:spPr>
                  <a:xfrm>
                    <a:off x="7652895"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Rectangle 192"/>
                  <p:cNvSpPr/>
                  <p:nvPr/>
                </p:nvSpPr>
                <p:spPr>
                  <a:xfrm>
                    <a:off x="7751890"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Rectangle 193"/>
                  <p:cNvSpPr/>
                  <p:nvPr/>
                </p:nvSpPr>
                <p:spPr>
                  <a:xfrm>
                    <a:off x="7553899"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Rectangle 194"/>
                  <p:cNvSpPr/>
                  <p:nvPr/>
                </p:nvSpPr>
                <p:spPr>
                  <a:xfrm>
                    <a:off x="7652895"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Rectangle 195"/>
                  <p:cNvSpPr/>
                  <p:nvPr/>
                </p:nvSpPr>
                <p:spPr>
                  <a:xfrm>
                    <a:off x="7751890"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 name="Group 62"/>
                <p:cNvGrpSpPr/>
                <p:nvPr/>
              </p:nvGrpSpPr>
              <p:grpSpPr>
                <a:xfrm>
                  <a:off x="10267831" y="869515"/>
                  <a:ext cx="123419" cy="173500"/>
                  <a:chOff x="7553899" y="701407"/>
                  <a:chExt cx="293470" cy="405410"/>
                </a:xfrm>
              </p:grpSpPr>
              <p:sp>
                <p:nvSpPr>
                  <p:cNvPr id="185" name="Rectangle 184"/>
                  <p:cNvSpPr/>
                  <p:nvPr/>
                </p:nvSpPr>
                <p:spPr>
                  <a:xfrm>
                    <a:off x="7553899"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p:cNvSpPr/>
                  <p:nvPr/>
                </p:nvSpPr>
                <p:spPr>
                  <a:xfrm>
                    <a:off x="7652895"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p:cNvSpPr/>
                  <p:nvPr/>
                </p:nvSpPr>
                <p:spPr>
                  <a:xfrm>
                    <a:off x="7751890"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Rectangle 187"/>
                  <p:cNvSpPr/>
                  <p:nvPr/>
                </p:nvSpPr>
                <p:spPr>
                  <a:xfrm>
                    <a:off x="7553899"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p:cNvSpPr/>
                  <p:nvPr/>
                </p:nvSpPr>
                <p:spPr>
                  <a:xfrm>
                    <a:off x="7652895"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p:cNvSpPr/>
                  <p:nvPr/>
                </p:nvSpPr>
                <p:spPr>
                  <a:xfrm>
                    <a:off x="7751890"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4" name="Isosceles Triangle 63"/>
                <p:cNvSpPr/>
                <p:nvPr/>
              </p:nvSpPr>
              <p:spPr>
                <a:xfrm>
                  <a:off x="9695516" y="980220"/>
                  <a:ext cx="1268050" cy="493962"/>
                </a:xfrm>
                <a:prstGeom prst="triangle">
                  <a:avLst/>
                </a:prstGeom>
                <a:solidFill>
                  <a:schemeClr val="accent6">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10049259" y="1498032"/>
                  <a:ext cx="246832" cy="1124557"/>
                </a:xfrm>
                <a:prstGeom prst="rect">
                  <a:avLst/>
                </a:prstGeom>
                <a:solidFill>
                  <a:schemeClr val="bg2"/>
                </a:solid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10709087" y="1496469"/>
                  <a:ext cx="246832" cy="1126120"/>
                </a:xfrm>
                <a:prstGeom prst="rect">
                  <a:avLst/>
                </a:prstGeom>
                <a:solidFill>
                  <a:schemeClr val="bg2"/>
                </a:solid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10379173" y="1493181"/>
                  <a:ext cx="246832" cy="1129408"/>
                </a:xfrm>
                <a:prstGeom prst="rect">
                  <a:avLst/>
                </a:prstGeom>
                <a:solidFill>
                  <a:schemeClr val="bg2"/>
                </a:solid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ounded Rectangle 67"/>
                <p:cNvSpPr/>
                <p:nvPr/>
              </p:nvSpPr>
              <p:spPr>
                <a:xfrm>
                  <a:off x="9986813" y="763377"/>
                  <a:ext cx="694428" cy="45719"/>
                </a:xfrm>
                <a:prstGeom prst="roundRect">
                  <a:avLst/>
                </a:prstGeom>
                <a:solidFill>
                  <a:schemeClr val="bg2"/>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9" name="Group 68"/>
                <p:cNvGrpSpPr/>
                <p:nvPr/>
              </p:nvGrpSpPr>
              <p:grpSpPr>
                <a:xfrm>
                  <a:off x="9175209" y="1614821"/>
                  <a:ext cx="181689" cy="204090"/>
                  <a:chOff x="7553899" y="701407"/>
                  <a:chExt cx="293470" cy="405410"/>
                </a:xfrm>
              </p:grpSpPr>
              <p:sp>
                <p:nvSpPr>
                  <p:cNvPr id="179" name="Rectangle 178"/>
                  <p:cNvSpPr/>
                  <p:nvPr/>
                </p:nvSpPr>
                <p:spPr>
                  <a:xfrm>
                    <a:off x="7553899"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p:cNvSpPr/>
                  <p:nvPr/>
                </p:nvSpPr>
                <p:spPr>
                  <a:xfrm>
                    <a:off x="7652895"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p:cNvSpPr/>
                  <p:nvPr/>
                </p:nvSpPr>
                <p:spPr>
                  <a:xfrm>
                    <a:off x="7751890"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p:cNvSpPr/>
                  <p:nvPr/>
                </p:nvSpPr>
                <p:spPr>
                  <a:xfrm>
                    <a:off x="7553899"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p:cNvSpPr/>
                  <p:nvPr/>
                </p:nvSpPr>
                <p:spPr>
                  <a:xfrm>
                    <a:off x="7652895"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p:cNvSpPr/>
                  <p:nvPr/>
                </p:nvSpPr>
                <p:spPr>
                  <a:xfrm>
                    <a:off x="7751890"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0" name="Rectangle 69"/>
                <p:cNvSpPr/>
                <p:nvPr/>
              </p:nvSpPr>
              <p:spPr>
                <a:xfrm>
                  <a:off x="9719345" y="1494744"/>
                  <a:ext cx="246832" cy="1127845"/>
                </a:xfrm>
                <a:prstGeom prst="rect">
                  <a:avLst/>
                </a:prstGeom>
                <a:solidFill>
                  <a:schemeClr val="bg2"/>
                </a:solid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p:cNvGrpSpPr/>
                <p:nvPr/>
              </p:nvGrpSpPr>
              <p:grpSpPr>
                <a:xfrm>
                  <a:off x="9427870" y="1614454"/>
                  <a:ext cx="181689" cy="204090"/>
                  <a:chOff x="7553899" y="701407"/>
                  <a:chExt cx="293470" cy="405410"/>
                </a:xfrm>
              </p:grpSpPr>
              <p:sp>
                <p:nvSpPr>
                  <p:cNvPr id="173" name="Rectangle 172"/>
                  <p:cNvSpPr/>
                  <p:nvPr/>
                </p:nvSpPr>
                <p:spPr>
                  <a:xfrm>
                    <a:off x="7553899"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Rectangle 173"/>
                  <p:cNvSpPr/>
                  <p:nvPr/>
                </p:nvSpPr>
                <p:spPr>
                  <a:xfrm>
                    <a:off x="7652895"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Rectangle 174"/>
                  <p:cNvSpPr/>
                  <p:nvPr/>
                </p:nvSpPr>
                <p:spPr>
                  <a:xfrm>
                    <a:off x="7751890"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Rectangle 175"/>
                  <p:cNvSpPr/>
                  <p:nvPr/>
                </p:nvSpPr>
                <p:spPr>
                  <a:xfrm>
                    <a:off x="7553899"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Rectangle 176"/>
                  <p:cNvSpPr/>
                  <p:nvPr/>
                </p:nvSpPr>
                <p:spPr>
                  <a:xfrm>
                    <a:off x="7652895"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Rectangle 177"/>
                  <p:cNvSpPr/>
                  <p:nvPr/>
                </p:nvSpPr>
                <p:spPr>
                  <a:xfrm>
                    <a:off x="7751890"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2" name="Group 71"/>
                <p:cNvGrpSpPr/>
                <p:nvPr/>
              </p:nvGrpSpPr>
              <p:grpSpPr>
                <a:xfrm>
                  <a:off x="9178506" y="1859872"/>
                  <a:ext cx="181689" cy="204090"/>
                  <a:chOff x="7553899" y="701407"/>
                  <a:chExt cx="293470" cy="405410"/>
                </a:xfrm>
              </p:grpSpPr>
              <p:sp>
                <p:nvSpPr>
                  <p:cNvPr id="167" name="Rectangle 166"/>
                  <p:cNvSpPr/>
                  <p:nvPr/>
                </p:nvSpPr>
                <p:spPr>
                  <a:xfrm>
                    <a:off x="7553899"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Rectangle 167"/>
                  <p:cNvSpPr/>
                  <p:nvPr/>
                </p:nvSpPr>
                <p:spPr>
                  <a:xfrm>
                    <a:off x="7652895"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Rectangle 168"/>
                  <p:cNvSpPr/>
                  <p:nvPr/>
                </p:nvSpPr>
                <p:spPr>
                  <a:xfrm>
                    <a:off x="7751890"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Rectangle 169"/>
                  <p:cNvSpPr/>
                  <p:nvPr/>
                </p:nvSpPr>
                <p:spPr>
                  <a:xfrm>
                    <a:off x="7553899"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Rectangle 170"/>
                  <p:cNvSpPr/>
                  <p:nvPr/>
                </p:nvSpPr>
                <p:spPr>
                  <a:xfrm>
                    <a:off x="7652895"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Rectangle 171"/>
                  <p:cNvSpPr/>
                  <p:nvPr/>
                </p:nvSpPr>
                <p:spPr>
                  <a:xfrm>
                    <a:off x="7751890"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3" name="Group 72"/>
                <p:cNvGrpSpPr/>
                <p:nvPr/>
              </p:nvGrpSpPr>
              <p:grpSpPr>
                <a:xfrm>
                  <a:off x="9431167" y="1859505"/>
                  <a:ext cx="181689" cy="204090"/>
                  <a:chOff x="7553899" y="701407"/>
                  <a:chExt cx="293470" cy="405410"/>
                </a:xfrm>
              </p:grpSpPr>
              <p:sp>
                <p:nvSpPr>
                  <p:cNvPr id="161" name="Rectangle 160"/>
                  <p:cNvSpPr/>
                  <p:nvPr/>
                </p:nvSpPr>
                <p:spPr>
                  <a:xfrm>
                    <a:off x="7553899"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p:cNvSpPr/>
                  <p:nvPr/>
                </p:nvSpPr>
                <p:spPr>
                  <a:xfrm>
                    <a:off x="7652895"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p:cNvSpPr/>
                  <p:nvPr/>
                </p:nvSpPr>
                <p:spPr>
                  <a:xfrm>
                    <a:off x="7751890"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p:cNvSpPr/>
                  <p:nvPr/>
                </p:nvSpPr>
                <p:spPr>
                  <a:xfrm>
                    <a:off x="7553899"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p:cNvSpPr/>
                  <p:nvPr/>
                </p:nvSpPr>
                <p:spPr>
                  <a:xfrm>
                    <a:off x="7652895"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165"/>
                  <p:cNvSpPr/>
                  <p:nvPr/>
                </p:nvSpPr>
                <p:spPr>
                  <a:xfrm>
                    <a:off x="7751890"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4" name="Group 73"/>
                <p:cNvGrpSpPr/>
                <p:nvPr/>
              </p:nvGrpSpPr>
              <p:grpSpPr>
                <a:xfrm>
                  <a:off x="9181803" y="2104923"/>
                  <a:ext cx="181689" cy="204090"/>
                  <a:chOff x="7553899" y="701407"/>
                  <a:chExt cx="293470" cy="405410"/>
                </a:xfrm>
              </p:grpSpPr>
              <p:sp>
                <p:nvSpPr>
                  <p:cNvPr id="155" name="Rectangle 154"/>
                  <p:cNvSpPr/>
                  <p:nvPr/>
                </p:nvSpPr>
                <p:spPr>
                  <a:xfrm>
                    <a:off x="7553899"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ectangle 155"/>
                  <p:cNvSpPr/>
                  <p:nvPr/>
                </p:nvSpPr>
                <p:spPr>
                  <a:xfrm>
                    <a:off x="7652895"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Rectangle 156"/>
                  <p:cNvSpPr/>
                  <p:nvPr/>
                </p:nvSpPr>
                <p:spPr>
                  <a:xfrm>
                    <a:off x="7751890"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p:cNvSpPr/>
                  <p:nvPr/>
                </p:nvSpPr>
                <p:spPr>
                  <a:xfrm>
                    <a:off x="7553899"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p:cNvSpPr/>
                  <p:nvPr/>
                </p:nvSpPr>
                <p:spPr>
                  <a:xfrm>
                    <a:off x="7652895"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p:cNvSpPr/>
                  <p:nvPr/>
                </p:nvSpPr>
                <p:spPr>
                  <a:xfrm>
                    <a:off x="7751890"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5" name="Group 74"/>
                <p:cNvGrpSpPr/>
                <p:nvPr/>
              </p:nvGrpSpPr>
              <p:grpSpPr>
                <a:xfrm>
                  <a:off x="9434464" y="2104556"/>
                  <a:ext cx="181689" cy="204090"/>
                  <a:chOff x="7553899" y="701407"/>
                  <a:chExt cx="293470" cy="405410"/>
                </a:xfrm>
              </p:grpSpPr>
              <p:sp>
                <p:nvSpPr>
                  <p:cNvPr id="149" name="Rectangle 148"/>
                  <p:cNvSpPr/>
                  <p:nvPr/>
                </p:nvSpPr>
                <p:spPr>
                  <a:xfrm>
                    <a:off x="7553899"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p:cNvSpPr/>
                  <p:nvPr/>
                </p:nvSpPr>
                <p:spPr>
                  <a:xfrm>
                    <a:off x="7652895"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Rectangle 150"/>
                  <p:cNvSpPr/>
                  <p:nvPr/>
                </p:nvSpPr>
                <p:spPr>
                  <a:xfrm>
                    <a:off x="7751890"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Rectangle 151"/>
                  <p:cNvSpPr/>
                  <p:nvPr/>
                </p:nvSpPr>
                <p:spPr>
                  <a:xfrm>
                    <a:off x="7553899"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Rectangle 152"/>
                  <p:cNvSpPr/>
                  <p:nvPr/>
                </p:nvSpPr>
                <p:spPr>
                  <a:xfrm>
                    <a:off x="7652895"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Rectangle 153"/>
                  <p:cNvSpPr/>
                  <p:nvPr/>
                </p:nvSpPr>
                <p:spPr>
                  <a:xfrm>
                    <a:off x="7751890"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6" name="Group 75"/>
                <p:cNvGrpSpPr/>
                <p:nvPr/>
              </p:nvGrpSpPr>
              <p:grpSpPr>
                <a:xfrm>
                  <a:off x="9181803" y="2339719"/>
                  <a:ext cx="181689" cy="204090"/>
                  <a:chOff x="7553899" y="701407"/>
                  <a:chExt cx="293470" cy="405410"/>
                </a:xfrm>
              </p:grpSpPr>
              <p:sp>
                <p:nvSpPr>
                  <p:cNvPr id="143" name="Rectangle 142"/>
                  <p:cNvSpPr/>
                  <p:nvPr/>
                </p:nvSpPr>
                <p:spPr>
                  <a:xfrm>
                    <a:off x="7553899"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Rectangle 143"/>
                  <p:cNvSpPr/>
                  <p:nvPr/>
                </p:nvSpPr>
                <p:spPr>
                  <a:xfrm>
                    <a:off x="7652895"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Rectangle 144"/>
                  <p:cNvSpPr/>
                  <p:nvPr/>
                </p:nvSpPr>
                <p:spPr>
                  <a:xfrm>
                    <a:off x="7751890"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Rectangle 145"/>
                  <p:cNvSpPr/>
                  <p:nvPr/>
                </p:nvSpPr>
                <p:spPr>
                  <a:xfrm>
                    <a:off x="7553899"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Rectangle 146"/>
                  <p:cNvSpPr/>
                  <p:nvPr/>
                </p:nvSpPr>
                <p:spPr>
                  <a:xfrm>
                    <a:off x="7652895"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ectangle 147"/>
                  <p:cNvSpPr/>
                  <p:nvPr/>
                </p:nvSpPr>
                <p:spPr>
                  <a:xfrm>
                    <a:off x="7751890"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7" name="Group 76"/>
                <p:cNvGrpSpPr/>
                <p:nvPr/>
              </p:nvGrpSpPr>
              <p:grpSpPr>
                <a:xfrm>
                  <a:off x="9432884" y="2348369"/>
                  <a:ext cx="181689" cy="204090"/>
                  <a:chOff x="7553899" y="701407"/>
                  <a:chExt cx="293470" cy="405410"/>
                </a:xfrm>
              </p:grpSpPr>
              <p:sp>
                <p:nvSpPr>
                  <p:cNvPr id="137" name="Rectangle 136"/>
                  <p:cNvSpPr/>
                  <p:nvPr/>
                </p:nvSpPr>
                <p:spPr>
                  <a:xfrm>
                    <a:off x="7553899"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Rectangle 137"/>
                  <p:cNvSpPr/>
                  <p:nvPr/>
                </p:nvSpPr>
                <p:spPr>
                  <a:xfrm>
                    <a:off x="7652895"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p:cNvSpPr/>
                  <p:nvPr/>
                </p:nvSpPr>
                <p:spPr>
                  <a:xfrm>
                    <a:off x="7751890"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Rectangle 139"/>
                  <p:cNvSpPr/>
                  <p:nvPr/>
                </p:nvSpPr>
                <p:spPr>
                  <a:xfrm>
                    <a:off x="7553899"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140"/>
                  <p:cNvSpPr/>
                  <p:nvPr/>
                </p:nvSpPr>
                <p:spPr>
                  <a:xfrm>
                    <a:off x="7652895"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141"/>
                  <p:cNvSpPr/>
                  <p:nvPr/>
                </p:nvSpPr>
                <p:spPr>
                  <a:xfrm>
                    <a:off x="7751890"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77"/>
                <p:cNvGrpSpPr/>
                <p:nvPr/>
              </p:nvGrpSpPr>
              <p:grpSpPr>
                <a:xfrm>
                  <a:off x="11073673" y="1604426"/>
                  <a:ext cx="181689" cy="204090"/>
                  <a:chOff x="7553899" y="701407"/>
                  <a:chExt cx="293470" cy="405410"/>
                </a:xfrm>
              </p:grpSpPr>
              <p:sp>
                <p:nvSpPr>
                  <p:cNvPr id="131" name="Rectangle 130"/>
                  <p:cNvSpPr/>
                  <p:nvPr/>
                </p:nvSpPr>
                <p:spPr>
                  <a:xfrm>
                    <a:off x="7553899"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p:cNvSpPr/>
                  <p:nvPr/>
                </p:nvSpPr>
                <p:spPr>
                  <a:xfrm>
                    <a:off x="7652895"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p:cNvSpPr/>
                  <p:nvPr/>
                </p:nvSpPr>
                <p:spPr>
                  <a:xfrm>
                    <a:off x="7751890"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133"/>
                  <p:cNvSpPr/>
                  <p:nvPr/>
                </p:nvSpPr>
                <p:spPr>
                  <a:xfrm>
                    <a:off x="7553899"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134"/>
                  <p:cNvSpPr/>
                  <p:nvPr/>
                </p:nvSpPr>
                <p:spPr>
                  <a:xfrm>
                    <a:off x="7652895"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p:cNvSpPr/>
                  <p:nvPr/>
                </p:nvSpPr>
                <p:spPr>
                  <a:xfrm>
                    <a:off x="7751890"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9" name="Group 78"/>
                <p:cNvGrpSpPr/>
                <p:nvPr/>
              </p:nvGrpSpPr>
              <p:grpSpPr>
                <a:xfrm>
                  <a:off x="11326334" y="1604059"/>
                  <a:ext cx="181689" cy="204090"/>
                  <a:chOff x="7553899" y="701407"/>
                  <a:chExt cx="293470" cy="405410"/>
                </a:xfrm>
              </p:grpSpPr>
              <p:sp>
                <p:nvSpPr>
                  <p:cNvPr id="125" name="Rectangle 124"/>
                  <p:cNvSpPr/>
                  <p:nvPr/>
                </p:nvSpPr>
                <p:spPr>
                  <a:xfrm>
                    <a:off x="7553899"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125"/>
                  <p:cNvSpPr/>
                  <p:nvPr/>
                </p:nvSpPr>
                <p:spPr>
                  <a:xfrm>
                    <a:off x="7652895"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p:cNvSpPr/>
                  <p:nvPr/>
                </p:nvSpPr>
                <p:spPr>
                  <a:xfrm>
                    <a:off x="7751890"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p:cNvSpPr/>
                  <p:nvPr/>
                </p:nvSpPr>
                <p:spPr>
                  <a:xfrm>
                    <a:off x="7553899"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p:cNvSpPr/>
                  <p:nvPr/>
                </p:nvSpPr>
                <p:spPr>
                  <a:xfrm>
                    <a:off x="7652895"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p:cNvSpPr/>
                  <p:nvPr/>
                </p:nvSpPr>
                <p:spPr>
                  <a:xfrm>
                    <a:off x="7751890"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0" name="Group 79"/>
                <p:cNvGrpSpPr/>
                <p:nvPr/>
              </p:nvGrpSpPr>
              <p:grpSpPr>
                <a:xfrm>
                  <a:off x="11076970" y="1849477"/>
                  <a:ext cx="181689" cy="204090"/>
                  <a:chOff x="7553899" y="701407"/>
                  <a:chExt cx="293470" cy="405410"/>
                </a:xfrm>
              </p:grpSpPr>
              <p:sp>
                <p:nvSpPr>
                  <p:cNvPr id="119" name="Rectangle 118"/>
                  <p:cNvSpPr/>
                  <p:nvPr/>
                </p:nvSpPr>
                <p:spPr>
                  <a:xfrm>
                    <a:off x="7553899"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p:cNvSpPr/>
                  <p:nvPr/>
                </p:nvSpPr>
                <p:spPr>
                  <a:xfrm>
                    <a:off x="7652895"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p:cNvSpPr/>
                  <p:nvPr/>
                </p:nvSpPr>
                <p:spPr>
                  <a:xfrm>
                    <a:off x="7751890"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p:cNvSpPr/>
                  <p:nvPr/>
                </p:nvSpPr>
                <p:spPr>
                  <a:xfrm>
                    <a:off x="7553899"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122"/>
                  <p:cNvSpPr/>
                  <p:nvPr/>
                </p:nvSpPr>
                <p:spPr>
                  <a:xfrm>
                    <a:off x="7652895"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123"/>
                  <p:cNvSpPr/>
                  <p:nvPr/>
                </p:nvSpPr>
                <p:spPr>
                  <a:xfrm>
                    <a:off x="7751890"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1" name="Group 80"/>
                <p:cNvGrpSpPr/>
                <p:nvPr/>
              </p:nvGrpSpPr>
              <p:grpSpPr>
                <a:xfrm>
                  <a:off x="11329631" y="1849110"/>
                  <a:ext cx="181689" cy="204090"/>
                  <a:chOff x="7553899" y="701407"/>
                  <a:chExt cx="293470" cy="405410"/>
                </a:xfrm>
              </p:grpSpPr>
              <p:sp>
                <p:nvSpPr>
                  <p:cNvPr id="113" name="Rectangle 112"/>
                  <p:cNvSpPr/>
                  <p:nvPr/>
                </p:nvSpPr>
                <p:spPr>
                  <a:xfrm>
                    <a:off x="7553899"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p:cNvSpPr/>
                  <p:nvPr/>
                </p:nvSpPr>
                <p:spPr>
                  <a:xfrm>
                    <a:off x="7652895"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p:cNvSpPr/>
                  <p:nvPr/>
                </p:nvSpPr>
                <p:spPr>
                  <a:xfrm>
                    <a:off x="7751890"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p:cNvSpPr/>
                  <p:nvPr/>
                </p:nvSpPr>
                <p:spPr>
                  <a:xfrm>
                    <a:off x="7553899"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p:cNvSpPr/>
                  <p:nvPr/>
                </p:nvSpPr>
                <p:spPr>
                  <a:xfrm>
                    <a:off x="7652895"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p:cNvSpPr/>
                  <p:nvPr/>
                </p:nvSpPr>
                <p:spPr>
                  <a:xfrm>
                    <a:off x="7751890"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2" name="Group 81"/>
                <p:cNvGrpSpPr/>
                <p:nvPr/>
              </p:nvGrpSpPr>
              <p:grpSpPr>
                <a:xfrm>
                  <a:off x="11080267" y="2094528"/>
                  <a:ext cx="181689" cy="204090"/>
                  <a:chOff x="7553899" y="701407"/>
                  <a:chExt cx="293470" cy="405410"/>
                </a:xfrm>
              </p:grpSpPr>
              <p:sp>
                <p:nvSpPr>
                  <p:cNvPr id="107" name="Rectangle 106"/>
                  <p:cNvSpPr/>
                  <p:nvPr/>
                </p:nvSpPr>
                <p:spPr>
                  <a:xfrm>
                    <a:off x="7553899"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p:cNvSpPr/>
                  <p:nvPr/>
                </p:nvSpPr>
                <p:spPr>
                  <a:xfrm>
                    <a:off x="7652895"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p:cNvSpPr/>
                  <p:nvPr/>
                </p:nvSpPr>
                <p:spPr>
                  <a:xfrm>
                    <a:off x="7751890"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p:cNvSpPr/>
                  <p:nvPr/>
                </p:nvSpPr>
                <p:spPr>
                  <a:xfrm>
                    <a:off x="7553899"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p:cNvSpPr/>
                  <p:nvPr/>
                </p:nvSpPr>
                <p:spPr>
                  <a:xfrm>
                    <a:off x="7652895"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p:cNvSpPr/>
                  <p:nvPr/>
                </p:nvSpPr>
                <p:spPr>
                  <a:xfrm>
                    <a:off x="7751890"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3" name="Group 82"/>
                <p:cNvGrpSpPr/>
                <p:nvPr/>
              </p:nvGrpSpPr>
              <p:grpSpPr>
                <a:xfrm>
                  <a:off x="11332928" y="2094161"/>
                  <a:ext cx="181689" cy="204090"/>
                  <a:chOff x="7553899" y="701407"/>
                  <a:chExt cx="293470" cy="405410"/>
                </a:xfrm>
              </p:grpSpPr>
              <p:sp>
                <p:nvSpPr>
                  <p:cNvPr id="101" name="Rectangle 100"/>
                  <p:cNvSpPr/>
                  <p:nvPr/>
                </p:nvSpPr>
                <p:spPr>
                  <a:xfrm>
                    <a:off x="7553899"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p:cNvSpPr/>
                  <p:nvPr/>
                </p:nvSpPr>
                <p:spPr>
                  <a:xfrm>
                    <a:off x="7652895"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p:cNvSpPr/>
                  <p:nvPr/>
                </p:nvSpPr>
                <p:spPr>
                  <a:xfrm>
                    <a:off x="7751890"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p:cNvSpPr/>
                  <p:nvPr/>
                </p:nvSpPr>
                <p:spPr>
                  <a:xfrm>
                    <a:off x="7553899"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p:cNvSpPr/>
                  <p:nvPr/>
                </p:nvSpPr>
                <p:spPr>
                  <a:xfrm>
                    <a:off x="7652895"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p:cNvSpPr/>
                  <p:nvPr/>
                </p:nvSpPr>
                <p:spPr>
                  <a:xfrm>
                    <a:off x="7751890"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4" name="Group 83"/>
                <p:cNvGrpSpPr/>
                <p:nvPr/>
              </p:nvGrpSpPr>
              <p:grpSpPr>
                <a:xfrm>
                  <a:off x="11080267" y="2329324"/>
                  <a:ext cx="181689" cy="204090"/>
                  <a:chOff x="7553899" y="701407"/>
                  <a:chExt cx="293470" cy="405410"/>
                </a:xfrm>
              </p:grpSpPr>
              <p:sp>
                <p:nvSpPr>
                  <p:cNvPr id="95" name="Rectangle 94"/>
                  <p:cNvSpPr/>
                  <p:nvPr/>
                </p:nvSpPr>
                <p:spPr>
                  <a:xfrm>
                    <a:off x="7553899"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p:cNvSpPr/>
                  <p:nvPr/>
                </p:nvSpPr>
                <p:spPr>
                  <a:xfrm>
                    <a:off x="7652895"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7751890"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p:cNvSpPr/>
                  <p:nvPr/>
                </p:nvSpPr>
                <p:spPr>
                  <a:xfrm>
                    <a:off x="7553899"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p:cNvSpPr/>
                  <p:nvPr/>
                </p:nvSpPr>
                <p:spPr>
                  <a:xfrm>
                    <a:off x="7652895"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p:cNvSpPr/>
                  <p:nvPr/>
                </p:nvSpPr>
                <p:spPr>
                  <a:xfrm>
                    <a:off x="7751890"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5" name="Group 84"/>
                <p:cNvGrpSpPr/>
                <p:nvPr/>
              </p:nvGrpSpPr>
              <p:grpSpPr>
                <a:xfrm>
                  <a:off x="11331348" y="2337974"/>
                  <a:ext cx="181689" cy="204090"/>
                  <a:chOff x="7553899" y="701407"/>
                  <a:chExt cx="293470" cy="405410"/>
                </a:xfrm>
              </p:grpSpPr>
              <p:sp>
                <p:nvSpPr>
                  <p:cNvPr id="89" name="Rectangle 88"/>
                  <p:cNvSpPr/>
                  <p:nvPr/>
                </p:nvSpPr>
                <p:spPr>
                  <a:xfrm>
                    <a:off x="7553899"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p:cNvSpPr/>
                  <p:nvPr/>
                </p:nvSpPr>
                <p:spPr>
                  <a:xfrm>
                    <a:off x="7652895"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p:cNvSpPr/>
                  <p:nvPr/>
                </p:nvSpPr>
                <p:spPr>
                  <a:xfrm>
                    <a:off x="7751890" y="701407"/>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p:cNvSpPr/>
                  <p:nvPr/>
                </p:nvSpPr>
                <p:spPr>
                  <a:xfrm>
                    <a:off x="7553899"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p:cNvSpPr/>
                  <p:nvPr/>
                </p:nvSpPr>
                <p:spPr>
                  <a:xfrm>
                    <a:off x="7652895"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7751890" y="904841"/>
                    <a:ext cx="95479" cy="20197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6" name="Snip Same Side Corner Rectangle 85"/>
                <p:cNvSpPr/>
                <p:nvPr/>
              </p:nvSpPr>
              <p:spPr>
                <a:xfrm>
                  <a:off x="9671094" y="2483917"/>
                  <a:ext cx="1364738" cy="184077"/>
                </a:xfrm>
                <a:prstGeom prst="snip2SameRect">
                  <a:avLst/>
                </a:prstGeom>
                <a:solidFill>
                  <a:schemeClr val="bg2"/>
                </a:solid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ounded Rectangle 86"/>
                <p:cNvSpPr/>
                <p:nvPr/>
              </p:nvSpPr>
              <p:spPr>
                <a:xfrm>
                  <a:off x="9107537" y="2612698"/>
                  <a:ext cx="2520262" cy="98164"/>
                </a:xfrm>
                <a:prstGeom prst="roundRect">
                  <a:avLst/>
                </a:prstGeom>
                <a:solidFill>
                  <a:schemeClr val="bg2"/>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Snip Same Side Corner Rectangle 87"/>
                <p:cNvSpPr/>
                <p:nvPr/>
              </p:nvSpPr>
              <p:spPr>
                <a:xfrm>
                  <a:off x="9567922" y="2564120"/>
                  <a:ext cx="1581249" cy="148716"/>
                </a:xfrm>
                <a:prstGeom prst="snip2SameRect">
                  <a:avLst/>
                </a:prstGeom>
                <a:solidFill>
                  <a:schemeClr val="bg2"/>
                </a:solid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2" name="Oval 51"/>
              <p:cNvSpPr/>
              <p:nvPr/>
            </p:nvSpPr>
            <p:spPr>
              <a:xfrm>
                <a:off x="3972638" y="4992188"/>
                <a:ext cx="1656000" cy="165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15" name="Group 214"/>
          <p:cNvGrpSpPr/>
          <p:nvPr/>
        </p:nvGrpSpPr>
        <p:grpSpPr>
          <a:xfrm>
            <a:off x="10296297" y="2327736"/>
            <a:ext cx="1260000" cy="2824661"/>
            <a:chOff x="7523258" y="4379610"/>
            <a:chExt cx="972000" cy="2071879"/>
          </a:xfrm>
        </p:grpSpPr>
        <p:sp>
          <p:nvSpPr>
            <p:cNvPr id="216" name="TextBox 215"/>
            <p:cNvSpPr txBox="1"/>
            <p:nvPr/>
          </p:nvSpPr>
          <p:spPr>
            <a:xfrm>
              <a:off x="7579779" y="4379610"/>
              <a:ext cx="858958" cy="261431"/>
            </a:xfrm>
            <a:prstGeom prst="rect">
              <a:avLst/>
            </a:prstGeom>
            <a:noFill/>
          </p:spPr>
          <p:txBody>
            <a:bodyPr wrap="square" rtlCol="0">
              <a:spAutoFit/>
            </a:bodyPr>
            <a:lstStyle/>
            <a:p>
              <a:pPr algn="ctr"/>
              <a:r>
                <a:rPr lang="en-GB" sz="1600" dirty="0">
                  <a:solidFill>
                    <a:srgbClr val="00205B"/>
                  </a:solidFill>
                </a:rPr>
                <a:t>Private</a:t>
              </a:r>
            </a:p>
          </p:txBody>
        </p:sp>
        <p:sp>
          <p:nvSpPr>
            <p:cNvPr id="217" name="TextBox 216"/>
            <p:cNvSpPr txBox="1"/>
            <p:nvPr/>
          </p:nvSpPr>
          <p:spPr>
            <a:xfrm>
              <a:off x="7529391" y="5661353"/>
              <a:ext cx="959734" cy="790136"/>
            </a:xfrm>
            <a:prstGeom prst="rect">
              <a:avLst/>
            </a:prstGeom>
            <a:noFill/>
          </p:spPr>
          <p:txBody>
            <a:bodyPr wrap="square" rtlCol="0">
              <a:spAutoFit/>
            </a:bodyPr>
            <a:lstStyle/>
            <a:p>
              <a:pPr algn="ctr"/>
              <a:r>
                <a:rPr lang="en-GB" sz="1600" dirty="0" smtClean="0">
                  <a:solidFill>
                    <a:srgbClr val="00205B"/>
                  </a:solidFill>
                </a:rPr>
                <a:t>566,050</a:t>
              </a:r>
              <a:endParaRPr lang="en-GB" sz="1600" dirty="0">
                <a:solidFill>
                  <a:srgbClr val="00205B"/>
                </a:solidFill>
              </a:endParaRPr>
            </a:p>
            <a:p>
              <a:pPr algn="ctr"/>
              <a:r>
                <a:rPr lang="en-GB" sz="1600" dirty="0" smtClean="0">
                  <a:solidFill>
                    <a:srgbClr val="00205B"/>
                  </a:solidFill>
                </a:rPr>
                <a:t>-1.9%</a:t>
              </a:r>
            </a:p>
            <a:p>
              <a:pPr algn="ctr"/>
              <a:r>
                <a:rPr lang="en-GB" sz="1600" dirty="0" smtClean="0">
                  <a:solidFill>
                    <a:srgbClr val="00205B"/>
                  </a:solidFill>
                </a:rPr>
                <a:t>-10,914</a:t>
              </a:r>
            </a:p>
            <a:p>
              <a:pPr algn="ctr"/>
              <a:endParaRPr lang="en-GB" sz="1600" dirty="0">
                <a:solidFill>
                  <a:srgbClr val="00205B"/>
                </a:solidFill>
              </a:endParaRPr>
            </a:p>
          </p:txBody>
        </p:sp>
        <p:grpSp>
          <p:nvGrpSpPr>
            <p:cNvPr id="218" name="Group 217"/>
            <p:cNvGrpSpPr>
              <a:grpSpLocks noChangeAspect="1"/>
            </p:cNvGrpSpPr>
            <p:nvPr/>
          </p:nvGrpSpPr>
          <p:grpSpPr>
            <a:xfrm>
              <a:off x="7523258" y="4697977"/>
              <a:ext cx="972000" cy="972000"/>
              <a:chOff x="5843315" y="4933185"/>
              <a:chExt cx="1728000" cy="1728000"/>
            </a:xfrm>
          </p:grpSpPr>
          <p:sp>
            <p:nvSpPr>
              <p:cNvPr id="219" name="Oval 218"/>
              <p:cNvSpPr/>
              <p:nvPr/>
            </p:nvSpPr>
            <p:spPr>
              <a:xfrm>
                <a:off x="5843315" y="4933185"/>
                <a:ext cx="1728000" cy="1728000"/>
              </a:xfrm>
              <a:prstGeom prst="ellipse">
                <a:avLst/>
              </a:prstGeom>
              <a:solidFill>
                <a:srgbClr val="00205B"/>
              </a:solidFill>
              <a:ln w="381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0" name="Group 219"/>
              <p:cNvGrpSpPr>
                <a:grpSpLocks noChangeAspect="1"/>
              </p:cNvGrpSpPr>
              <p:nvPr/>
            </p:nvGrpSpPr>
            <p:grpSpPr>
              <a:xfrm>
                <a:off x="5970665" y="5305707"/>
                <a:ext cx="1473301" cy="880737"/>
                <a:chOff x="169388" y="157003"/>
                <a:chExt cx="10650265" cy="6366710"/>
              </a:xfrm>
            </p:grpSpPr>
            <p:sp>
              <p:nvSpPr>
                <p:cNvPr id="222" name="Rectangle 221"/>
                <p:cNvSpPr/>
                <p:nvPr/>
              </p:nvSpPr>
              <p:spPr>
                <a:xfrm>
                  <a:off x="9185423" y="1393029"/>
                  <a:ext cx="796724" cy="4021200"/>
                </a:xfrm>
                <a:prstGeom prst="rect">
                  <a:avLst/>
                </a:prstGeom>
                <a:solidFill>
                  <a:srgbClr val="E6F0F2"/>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Rectangle 222"/>
                <p:cNvSpPr/>
                <p:nvPr/>
              </p:nvSpPr>
              <p:spPr>
                <a:xfrm>
                  <a:off x="7622019" y="1393029"/>
                  <a:ext cx="1801091" cy="3850674"/>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4" name="Group 223"/>
                <p:cNvGrpSpPr/>
                <p:nvPr/>
              </p:nvGrpSpPr>
              <p:grpSpPr>
                <a:xfrm>
                  <a:off x="7792341" y="1591380"/>
                  <a:ext cx="1222760" cy="238758"/>
                  <a:chOff x="9583785" y="537028"/>
                  <a:chExt cx="1222760" cy="238758"/>
                </a:xfrm>
              </p:grpSpPr>
              <p:cxnSp>
                <p:nvCxnSpPr>
                  <p:cNvPr id="476" name="Straight Connector 475"/>
                  <p:cNvCxnSpPr/>
                  <p:nvPr/>
                </p:nvCxnSpPr>
                <p:spPr>
                  <a:xfrm>
                    <a:off x="9583785" y="537028"/>
                    <a:ext cx="0" cy="238758"/>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p:cNvCxnSpPr/>
                  <p:nvPr/>
                </p:nvCxnSpPr>
                <p:spPr>
                  <a:xfrm>
                    <a:off x="9583785" y="537028"/>
                    <a:ext cx="1222760" cy="10836"/>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a:off x="7792341" y="2102871"/>
                  <a:ext cx="1222760" cy="238758"/>
                  <a:chOff x="9583785" y="537028"/>
                  <a:chExt cx="1222760" cy="238758"/>
                </a:xfrm>
              </p:grpSpPr>
              <p:cxnSp>
                <p:nvCxnSpPr>
                  <p:cNvPr id="474" name="Straight Connector 473"/>
                  <p:cNvCxnSpPr/>
                  <p:nvPr/>
                </p:nvCxnSpPr>
                <p:spPr>
                  <a:xfrm>
                    <a:off x="9583785" y="537028"/>
                    <a:ext cx="0" cy="238758"/>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p:cNvCxnSpPr/>
                  <p:nvPr/>
                </p:nvCxnSpPr>
                <p:spPr>
                  <a:xfrm>
                    <a:off x="9583785" y="537028"/>
                    <a:ext cx="1222760" cy="10836"/>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grpSp>
            <p:grpSp>
              <p:nvGrpSpPr>
                <p:cNvPr id="226" name="Group 225"/>
                <p:cNvGrpSpPr/>
                <p:nvPr/>
              </p:nvGrpSpPr>
              <p:grpSpPr>
                <a:xfrm>
                  <a:off x="7792341" y="2614362"/>
                  <a:ext cx="1222760" cy="238758"/>
                  <a:chOff x="9583785" y="537028"/>
                  <a:chExt cx="1222760" cy="238758"/>
                </a:xfrm>
              </p:grpSpPr>
              <p:cxnSp>
                <p:nvCxnSpPr>
                  <p:cNvPr id="472" name="Straight Connector 471"/>
                  <p:cNvCxnSpPr/>
                  <p:nvPr/>
                </p:nvCxnSpPr>
                <p:spPr>
                  <a:xfrm>
                    <a:off x="9583785" y="537028"/>
                    <a:ext cx="0" cy="238758"/>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p:cNvCxnSpPr/>
                  <p:nvPr/>
                </p:nvCxnSpPr>
                <p:spPr>
                  <a:xfrm>
                    <a:off x="9583785" y="537028"/>
                    <a:ext cx="1222760" cy="10836"/>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grpSp>
            <p:grpSp>
              <p:nvGrpSpPr>
                <p:cNvPr id="227" name="Group 226"/>
                <p:cNvGrpSpPr/>
                <p:nvPr/>
              </p:nvGrpSpPr>
              <p:grpSpPr>
                <a:xfrm>
                  <a:off x="7792341" y="3125853"/>
                  <a:ext cx="1222760" cy="238758"/>
                  <a:chOff x="9583785" y="537028"/>
                  <a:chExt cx="1222760" cy="238758"/>
                </a:xfrm>
              </p:grpSpPr>
              <p:cxnSp>
                <p:nvCxnSpPr>
                  <p:cNvPr id="470" name="Straight Connector 469"/>
                  <p:cNvCxnSpPr/>
                  <p:nvPr/>
                </p:nvCxnSpPr>
                <p:spPr>
                  <a:xfrm>
                    <a:off x="9583785" y="537028"/>
                    <a:ext cx="0" cy="238758"/>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p:cNvCxnSpPr/>
                  <p:nvPr/>
                </p:nvCxnSpPr>
                <p:spPr>
                  <a:xfrm>
                    <a:off x="9583785" y="537028"/>
                    <a:ext cx="1222760" cy="10836"/>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grpSp>
            <p:grpSp>
              <p:nvGrpSpPr>
                <p:cNvPr id="228" name="Group 227"/>
                <p:cNvGrpSpPr/>
                <p:nvPr/>
              </p:nvGrpSpPr>
              <p:grpSpPr>
                <a:xfrm>
                  <a:off x="7792341" y="3637344"/>
                  <a:ext cx="1222760" cy="238758"/>
                  <a:chOff x="9583785" y="537028"/>
                  <a:chExt cx="1222760" cy="238758"/>
                </a:xfrm>
              </p:grpSpPr>
              <p:cxnSp>
                <p:nvCxnSpPr>
                  <p:cNvPr id="468" name="Straight Connector 467"/>
                  <p:cNvCxnSpPr/>
                  <p:nvPr/>
                </p:nvCxnSpPr>
                <p:spPr>
                  <a:xfrm>
                    <a:off x="9583785" y="537028"/>
                    <a:ext cx="0" cy="238758"/>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p:nvPr/>
                </p:nvCxnSpPr>
                <p:spPr>
                  <a:xfrm>
                    <a:off x="9583785" y="537028"/>
                    <a:ext cx="1222760" cy="10836"/>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grpSp>
            <p:grpSp>
              <p:nvGrpSpPr>
                <p:cNvPr id="229" name="Group 228"/>
                <p:cNvGrpSpPr/>
                <p:nvPr/>
              </p:nvGrpSpPr>
              <p:grpSpPr>
                <a:xfrm>
                  <a:off x="7792341" y="4148835"/>
                  <a:ext cx="1222760" cy="238758"/>
                  <a:chOff x="9583785" y="537028"/>
                  <a:chExt cx="1222760" cy="238758"/>
                </a:xfrm>
              </p:grpSpPr>
              <p:cxnSp>
                <p:nvCxnSpPr>
                  <p:cNvPr id="466" name="Straight Connector 465"/>
                  <p:cNvCxnSpPr/>
                  <p:nvPr/>
                </p:nvCxnSpPr>
                <p:spPr>
                  <a:xfrm>
                    <a:off x="9583785" y="537028"/>
                    <a:ext cx="0" cy="238758"/>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p:nvPr/>
                </p:nvCxnSpPr>
                <p:spPr>
                  <a:xfrm>
                    <a:off x="9583785" y="537028"/>
                    <a:ext cx="1222760" cy="10836"/>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grpSp>
            <p:grpSp>
              <p:nvGrpSpPr>
                <p:cNvPr id="230" name="Group 229"/>
                <p:cNvGrpSpPr/>
                <p:nvPr/>
              </p:nvGrpSpPr>
              <p:grpSpPr>
                <a:xfrm>
                  <a:off x="7792341" y="4660326"/>
                  <a:ext cx="1222760" cy="238758"/>
                  <a:chOff x="9583785" y="537028"/>
                  <a:chExt cx="1222760" cy="238758"/>
                </a:xfrm>
              </p:grpSpPr>
              <p:cxnSp>
                <p:nvCxnSpPr>
                  <p:cNvPr id="464" name="Straight Connector 463"/>
                  <p:cNvCxnSpPr/>
                  <p:nvPr/>
                </p:nvCxnSpPr>
                <p:spPr>
                  <a:xfrm>
                    <a:off x="9583785" y="537028"/>
                    <a:ext cx="0" cy="238758"/>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p:nvPr/>
                </p:nvCxnSpPr>
                <p:spPr>
                  <a:xfrm>
                    <a:off x="9583785" y="537028"/>
                    <a:ext cx="1222760" cy="10836"/>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flipH="1">
                  <a:off x="9448756" y="1696904"/>
                  <a:ext cx="289351" cy="70841"/>
                  <a:chOff x="9583785" y="537028"/>
                  <a:chExt cx="1222760" cy="238758"/>
                </a:xfrm>
                <a:scene3d>
                  <a:camera prst="isometricOffAxis1Left"/>
                  <a:lightRig rig="threePt" dir="t"/>
                </a:scene3d>
              </p:grpSpPr>
              <p:cxnSp>
                <p:nvCxnSpPr>
                  <p:cNvPr id="462" name="Straight Connector 461"/>
                  <p:cNvCxnSpPr/>
                  <p:nvPr/>
                </p:nvCxnSpPr>
                <p:spPr>
                  <a:xfrm>
                    <a:off x="9583785" y="537028"/>
                    <a:ext cx="0" cy="238758"/>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a:off x="9583785" y="537028"/>
                    <a:ext cx="1222760" cy="10836"/>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flipH="1">
                  <a:off x="9448756" y="2174342"/>
                  <a:ext cx="289351" cy="70841"/>
                  <a:chOff x="9583785" y="537028"/>
                  <a:chExt cx="1222760" cy="238758"/>
                </a:xfrm>
                <a:scene3d>
                  <a:camera prst="isometricOffAxis1Left"/>
                  <a:lightRig rig="threePt" dir="t"/>
                </a:scene3d>
              </p:grpSpPr>
              <p:cxnSp>
                <p:nvCxnSpPr>
                  <p:cNvPr id="460" name="Straight Connector 459"/>
                  <p:cNvCxnSpPr/>
                  <p:nvPr/>
                </p:nvCxnSpPr>
                <p:spPr>
                  <a:xfrm>
                    <a:off x="9583785" y="537028"/>
                    <a:ext cx="0" cy="238758"/>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a:off x="9583785" y="537028"/>
                    <a:ext cx="1222760" cy="10836"/>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p:nvGrpSpPr>
              <p:grpSpPr>
                <a:xfrm flipH="1">
                  <a:off x="9448756" y="2651780"/>
                  <a:ext cx="289351" cy="70841"/>
                  <a:chOff x="9583785" y="537028"/>
                  <a:chExt cx="1222760" cy="238758"/>
                </a:xfrm>
                <a:scene3d>
                  <a:camera prst="isometricOffAxis1Left"/>
                  <a:lightRig rig="threePt" dir="t"/>
                </a:scene3d>
              </p:grpSpPr>
              <p:cxnSp>
                <p:nvCxnSpPr>
                  <p:cNvPr id="458" name="Straight Connector 457"/>
                  <p:cNvCxnSpPr/>
                  <p:nvPr/>
                </p:nvCxnSpPr>
                <p:spPr>
                  <a:xfrm>
                    <a:off x="9583785" y="537028"/>
                    <a:ext cx="0" cy="238758"/>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a:off x="9583785" y="537028"/>
                    <a:ext cx="1222760" cy="10836"/>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p:nvGrpSpPr>
              <p:grpSpPr>
                <a:xfrm flipH="1">
                  <a:off x="9448756" y="3129218"/>
                  <a:ext cx="289351" cy="70841"/>
                  <a:chOff x="9583785" y="537028"/>
                  <a:chExt cx="1222760" cy="238758"/>
                </a:xfrm>
                <a:scene3d>
                  <a:camera prst="isometricOffAxis1Left"/>
                  <a:lightRig rig="threePt" dir="t"/>
                </a:scene3d>
              </p:grpSpPr>
              <p:cxnSp>
                <p:nvCxnSpPr>
                  <p:cNvPr id="456" name="Straight Connector 455"/>
                  <p:cNvCxnSpPr/>
                  <p:nvPr/>
                </p:nvCxnSpPr>
                <p:spPr>
                  <a:xfrm>
                    <a:off x="9583785" y="537028"/>
                    <a:ext cx="0" cy="238758"/>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a:off x="9583785" y="537028"/>
                    <a:ext cx="1222760" cy="10836"/>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flipH="1">
                  <a:off x="9448756" y="3606656"/>
                  <a:ext cx="289351" cy="70841"/>
                  <a:chOff x="9583785" y="537028"/>
                  <a:chExt cx="1222760" cy="238758"/>
                </a:xfrm>
                <a:scene3d>
                  <a:camera prst="isometricOffAxis1Left"/>
                  <a:lightRig rig="threePt" dir="t"/>
                </a:scene3d>
              </p:grpSpPr>
              <p:cxnSp>
                <p:nvCxnSpPr>
                  <p:cNvPr id="454" name="Straight Connector 453"/>
                  <p:cNvCxnSpPr/>
                  <p:nvPr/>
                </p:nvCxnSpPr>
                <p:spPr>
                  <a:xfrm>
                    <a:off x="9583785" y="537028"/>
                    <a:ext cx="0" cy="238758"/>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a:off x="9583785" y="537028"/>
                    <a:ext cx="1222760" cy="10836"/>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flipH="1">
                  <a:off x="9448756" y="4084094"/>
                  <a:ext cx="289351" cy="70841"/>
                  <a:chOff x="9583785" y="537028"/>
                  <a:chExt cx="1222760" cy="238758"/>
                </a:xfrm>
                <a:scene3d>
                  <a:camera prst="isometricOffAxis1Left"/>
                  <a:lightRig rig="threePt" dir="t"/>
                </a:scene3d>
              </p:grpSpPr>
              <p:cxnSp>
                <p:nvCxnSpPr>
                  <p:cNvPr id="452" name="Straight Connector 451"/>
                  <p:cNvCxnSpPr/>
                  <p:nvPr/>
                </p:nvCxnSpPr>
                <p:spPr>
                  <a:xfrm>
                    <a:off x="9583785" y="537028"/>
                    <a:ext cx="0" cy="238758"/>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a:off x="9583785" y="537028"/>
                    <a:ext cx="1222760" cy="10836"/>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flipH="1">
                  <a:off x="9448756" y="4561532"/>
                  <a:ext cx="289351" cy="70841"/>
                  <a:chOff x="9583785" y="537028"/>
                  <a:chExt cx="1222760" cy="238758"/>
                </a:xfrm>
                <a:scene3d>
                  <a:camera prst="isometricOffAxis1Left"/>
                  <a:lightRig rig="threePt" dir="t"/>
                </a:scene3d>
              </p:grpSpPr>
              <p:cxnSp>
                <p:nvCxnSpPr>
                  <p:cNvPr id="450" name="Straight Connector 449"/>
                  <p:cNvCxnSpPr/>
                  <p:nvPr/>
                </p:nvCxnSpPr>
                <p:spPr>
                  <a:xfrm>
                    <a:off x="9583785" y="537028"/>
                    <a:ext cx="0" cy="238758"/>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a:off x="9583785" y="537028"/>
                    <a:ext cx="1222760" cy="10836"/>
                  </a:xfrm>
                  <a:prstGeom prst="line">
                    <a:avLst/>
                  </a:prstGeom>
                  <a:ln w="28575">
                    <a:solidFill>
                      <a:srgbClr val="487984"/>
                    </a:solidFill>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a:off x="5293687" y="225605"/>
                  <a:ext cx="2121477" cy="5449916"/>
                  <a:chOff x="3181347" y="847726"/>
                  <a:chExt cx="1990728" cy="5000624"/>
                </a:xfrm>
              </p:grpSpPr>
              <p:sp>
                <p:nvSpPr>
                  <p:cNvPr id="333" name="Rectangle 332"/>
                  <p:cNvSpPr/>
                  <p:nvPr/>
                </p:nvSpPr>
                <p:spPr>
                  <a:xfrm>
                    <a:off x="3181347" y="1133475"/>
                    <a:ext cx="1139489" cy="3975936"/>
                  </a:xfrm>
                  <a:prstGeom prst="rect">
                    <a:avLst/>
                  </a:prstGeom>
                  <a:solidFill>
                    <a:srgbClr val="487984"/>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Rectangle 333"/>
                  <p:cNvSpPr/>
                  <p:nvPr/>
                </p:nvSpPr>
                <p:spPr>
                  <a:xfrm>
                    <a:off x="3293393" y="1295400"/>
                    <a:ext cx="927432" cy="114300"/>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Rectangle 334"/>
                  <p:cNvSpPr/>
                  <p:nvPr/>
                </p:nvSpPr>
                <p:spPr>
                  <a:xfrm>
                    <a:off x="3293393" y="2088357"/>
                    <a:ext cx="927432" cy="114300"/>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Rectangle 335"/>
                  <p:cNvSpPr/>
                  <p:nvPr/>
                </p:nvSpPr>
                <p:spPr>
                  <a:xfrm>
                    <a:off x="3293393" y="2881314"/>
                    <a:ext cx="927432" cy="114300"/>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Rectangle 336"/>
                  <p:cNvSpPr/>
                  <p:nvPr/>
                </p:nvSpPr>
                <p:spPr>
                  <a:xfrm>
                    <a:off x="3293393" y="3409950"/>
                    <a:ext cx="927432" cy="114300"/>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Rectangle 337"/>
                  <p:cNvSpPr/>
                  <p:nvPr/>
                </p:nvSpPr>
                <p:spPr>
                  <a:xfrm>
                    <a:off x="3293393" y="3145633"/>
                    <a:ext cx="927432" cy="114300"/>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Rectangle 338"/>
                  <p:cNvSpPr/>
                  <p:nvPr/>
                </p:nvSpPr>
                <p:spPr>
                  <a:xfrm>
                    <a:off x="3293393" y="2616995"/>
                    <a:ext cx="927432" cy="114300"/>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Rectangle 339"/>
                  <p:cNvSpPr/>
                  <p:nvPr/>
                </p:nvSpPr>
                <p:spPr>
                  <a:xfrm>
                    <a:off x="3293393" y="2352676"/>
                    <a:ext cx="927432" cy="114300"/>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Rectangle 340"/>
                  <p:cNvSpPr/>
                  <p:nvPr/>
                </p:nvSpPr>
                <p:spPr>
                  <a:xfrm>
                    <a:off x="3293393" y="1824038"/>
                    <a:ext cx="927432" cy="114300"/>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Rectangle 341"/>
                  <p:cNvSpPr/>
                  <p:nvPr/>
                </p:nvSpPr>
                <p:spPr>
                  <a:xfrm>
                    <a:off x="3293393" y="1559719"/>
                    <a:ext cx="927432" cy="114300"/>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Rectangle 342"/>
                  <p:cNvSpPr/>
                  <p:nvPr/>
                </p:nvSpPr>
                <p:spPr>
                  <a:xfrm>
                    <a:off x="3293394" y="3633412"/>
                    <a:ext cx="45719" cy="1366836"/>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Rectangle 343"/>
                  <p:cNvSpPr/>
                  <p:nvPr/>
                </p:nvSpPr>
                <p:spPr>
                  <a:xfrm>
                    <a:off x="3380186" y="3633412"/>
                    <a:ext cx="45719" cy="1366836"/>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Rectangle 344"/>
                  <p:cNvSpPr/>
                  <p:nvPr/>
                </p:nvSpPr>
                <p:spPr>
                  <a:xfrm>
                    <a:off x="3553767" y="3633412"/>
                    <a:ext cx="45719" cy="1366836"/>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Rectangle 345"/>
                  <p:cNvSpPr/>
                  <p:nvPr/>
                </p:nvSpPr>
                <p:spPr>
                  <a:xfrm>
                    <a:off x="3640558" y="3633412"/>
                    <a:ext cx="45719" cy="1366836"/>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Rectangle 346"/>
                  <p:cNvSpPr/>
                  <p:nvPr/>
                </p:nvSpPr>
                <p:spPr>
                  <a:xfrm>
                    <a:off x="3814140" y="3633412"/>
                    <a:ext cx="45719" cy="1366836"/>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Rectangle 347"/>
                  <p:cNvSpPr/>
                  <p:nvPr/>
                </p:nvSpPr>
                <p:spPr>
                  <a:xfrm>
                    <a:off x="3900931" y="3633412"/>
                    <a:ext cx="45719" cy="1366836"/>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Rectangle 348"/>
                  <p:cNvSpPr/>
                  <p:nvPr/>
                </p:nvSpPr>
                <p:spPr>
                  <a:xfrm>
                    <a:off x="4074513" y="3633412"/>
                    <a:ext cx="45719" cy="1366836"/>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Rectangle 349"/>
                  <p:cNvSpPr/>
                  <p:nvPr/>
                </p:nvSpPr>
                <p:spPr>
                  <a:xfrm>
                    <a:off x="4161306" y="3633412"/>
                    <a:ext cx="45719" cy="1366836"/>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Rectangle 350"/>
                  <p:cNvSpPr/>
                  <p:nvPr/>
                </p:nvSpPr>
                <p:spPr>
                  <a:xfrm>
                    <a:off x="3466977" y="3633412"/>
                    <a:ext cx="45719" cy="1366836"/>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Rectangle 351"/>
                  <p:cNvSpPr/>
                  <p:nvPr/>
                </p:nvSpPr>
                <p:spPr>
                  <a:xfrm>
                    <a:off x="3987723" y="3633412"/>
                    <a:ext cx="45719" cy="1366836"/>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Rectangle 352"/>
                  <p:cNvSpPr/>
                  <p:nvPr/>
                </p:nvSpPr>
                <p:spPr>
                  <a:xfrm>
                    <a:off x="3727351" y="3633412"/>
                    <a:ext cx="45719" cy="1366836"/>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4" name="Group 353"/>
                  <p:cNvGrpSpPr/>
                  <p:nvPr/>
                </p:nvGrpSpPr>
                <p:grpSpPr>
                  <a:xfrm>
                    <a:off x="4146067" y="847726"/>
                    <a:ext cx="1026008" cy="5000624"/>
                    <a:chOff x="4320840" y="1133475"/>
                    <a:chExt cx="727409" cy="3975936"/>
                  </a:xfrm>
                  <a:scene3d>
                    <a:camera prst="isometricLeftDown"/>
                    <a:lightRig rig="threePt" dir="t"/>
                  </a:scene3d>
                </p:grpSpPr>
                <p:sp>
                  <p:nvSpPr>
                    <p:cNvPr id="355" name="Rectangle 354"/>
                    <p:cNvSpPr/>
                    <p:nvPr/>
                  </p:nvSpPr>
                  <p:spPr>
                    <a:xfrm>
                      <a:off x="4320840" y="1133475"/>
                      <a:ext cx="727409" cy="3975936"/>
                    </a:xfrm>
                    <a:prstGeom prst="rect">
                      <a:avLst/>
                    </a:prstGeom>
                    <a:solidFill>
                      <a:srgbClr val="96B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Rectangle 355"/>
                    <p:cNvSpPr/>
                    <p:nvPr/>
                  </p:nvSpPr>
                  <p:spPr>
                    <a:xfrm>
                      <a:off x="4360350" y="1228725"/>
                      <a:ext cx="45719" cy="133350"/>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Rectangle 356"/>
                    <p:cNvSpPr/>
                    <p:nvPr/>
                  </p:nvSpPr>
                  <p:spPr>
                    <a:xfrm>
                      <a:off x="4475988" y="1228725"/>
                      <a:ext cx="45719" cy="133350"/>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Rectangle 357"/>
                    <p:cNvSpPr/>
                    <p:nvPr/>
                  </p:nvSpPr>
                  <p:spPr>
                    <a:xfrm>
                      <a:off x="4880721" y="1228725"/>
                      <a:ext cx="45719" cy="133350"/>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Rectangle 358"/>
                    <p:cNvSpPr/>
                    <p:nvPr/>
                  </p:nvSpPr>
                  <p:spPr>
                    <a:xfrm>
                      <a:off x="4649445" y="1228725"/>
                      <a:ext cx="45719" cy="133350"/>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Rectangle 359"/>
                    <p:cNvSpPr/>
                    <p:nvPr/>
                  </p:nvSpPr>
                  <p:spPr>
                    <a:xfrm>
                      <a:off x="4418169" y="1228725"/>
                      <a:ext cx="45719" cy="133350"/>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Rectangle 360"/>
                    <p:cNvSpPr/>
                    <p:nvPr/>
                  </p:nvSpPr>
                  <p:spPr>
                    <a:xfrm>
                      <a:off x="4533807" y="1228725"/>
                      <a:ext cx="45719" cy="133350"/>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Rectangle 361"/>
                    <p:cNvSpPr/>
                    <p:nvPr/>
                  </p:nvSpPr>
                  <p:spPr>
                    <a:xfrm>
                      <a:off x="4938543" y="1228725"/>
                      <a:ext cx="45719" cy="133350"/>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Rectangle 362"/>
                    <p:cNvSpPr/>
                    <p:nvPr/>
                  </p:nvSpPr>
                  <p:spPr>
                    <a:xfrm>
                      <a:off x="4765083" y="1228725"/>
                      <a:ext cx="45719" cy="133350"/>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Rectangle 363"/>
                    <p:cNvSpPr/>
                    <p:nvPr/>
                  </p:nvSpPr>
                  <p:spPr>
                    <a:xfrm>
                      <a:off x="4707264" y="1228725"/>
                      <a:ext cx="45719" cy="133350"/>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Rectangle 364"/>
                    <p:cNvSpPr/>
                    <p:nvPr/>
                  </p:nvSpPr>
                  <p:spPr>
                    <a:xfrm>
                      <a:off x="4822902" y="1228725"/>
                      <a:ext cx="45719" cy="133350"/>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Rectangle 365"/>
                    <p:cNvSpPr/>
                    <p:nvPr/>
                  </p:nvSpPr>
                  <p:spPr>
                    <a:xfrm>
                      <a:off x="4591626" y="1228725"/>
                      <a:ext cx="45719" cy="133350"/>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7" name="Group 366"/>
                    <p:cNvGrpSpPr/>
                    <p:nvPr/>
                  </p:nvGrpSpPr>
                  <p:grpSpPr>
                    <a:xfrm>
                      <a:off x="4369409" y="1479758"/>
                      <a:ext cx="651509" cy="264320"/>
                      <a:chOff x="4386358" y="3467098"/>
                      <a:chExt cx="651509" cy="264320"/>
                    </a:xfrm>
                  </p:grpSpPr>
                  <p:sp>
                    <p:nvSpPr>
                      <p:cNvPr id="439" name="Rectangle 438"/>
                      <p:cNvSpPr/>
                      <p:nvPr/>
                    </p:nvSpPr>
                    <p:spPr>
                      <a:xfrm>
                        <a:off x="4386358"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Rectangle 439"/>
                      <p:cNvSpPr/>
                      <p:nvPr/>
                    </p:nvSpPr>
                    <p:spPr>
                      <a:xfrm>
                        <a:off x="4446937"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Rectangle 440"/>
                      <p:cNvSpPr/>
                      <p:nvPr/>
                    </p:nvSpPr>
                    <p:spPr>
                      <a:xfrm>
                        <a:off x="4568095"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 name="Rectangle 441"/>
                      <p:cNvSpPr/>
                      <p:nvPr/>
                    </p:nvSpPr>
                    <p:spPr>
                      <a:xfrm>
                        <a:off x="4507516"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 name="Rectangle 442"/>
                      <p:cNvSpPr/>
                      <p:nvPr/>
                    </p:nvSpPr>
                    <p:spPr>
                      <a:xfrm>
                        <a:off x="4689253"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 name="Rectangle 443"/>
                      <p:cNvSpPr/>
                      <p:nvPr/>
                    </p:nvSpPr>
                    <p:spPr>
                      <a:xfrm>
                        <a:off x="4810411"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 name="Rectangle 444"/>
                      <p:cNvSpPr/>
                      <p:nvPr/>
                    </p:nvSpPr>
                    <p:spPr>
                      <a:xfrm>
                        <a:off x="4870990"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 name="Rectangle 445"/>
                      <p:cNvSpPr/>
                      <p:nvPr/>
                    </p:nvSpPr>
                    <p:spPr>
                      <a:xfrm>
                        <a:off x="4992148"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 name="Rectangle 446"/>
                      <p:cNvSpPr/>
                      <p:nvPr/>
                    </p:nvSpPr>
                    <p:spPr>
                      <a:xfrm>
                        <a:off x="4628674"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 name="Rectangle 447"/>
                      <p:cNvSpPr/>
                      <p:nvPr/>
                    </p:nvSpPr>
                    <p:spPr>
                      <a:xfrm>
                        <a:off x="4749832"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Rectangle 448"/>
                      <p:cNvSpPr/>
                      <p:nvPr/>
                    </p:nvSpPr>
                    <p:spPr>
                      <a:xfrm>
                        <a:off x="4931569"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8" name="Group 367"/>
                    <p:cNvGrpSpPr/>
                    <p:nvPr/>
                  </p:nvGrpSpPr>
                  <p:grpSpPr>
                    <a:xfrm>
                      <a:off x="4357299" y="1809374"/>
                      <a:ext cx="651509" cy="264320"/>
                      <a:chOff x="4386358" y="3467098"/>
                      <a:chExt cx="651509" cy="264320"/>
                    </a:xfrm>
                  </p:grpSpPr>
                  <p:sp>
                    <p:nvSpPr>
                      <p:cNvPr id="428" name="Rectangle 427"/>
                      <p:cNvSpPr/>
                      <p:nvPr/>
                    </p:nvSpPr>
                    <p:spPr>
                      <a:xfrm>
                        <a:off x="4386358"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Rectangle 428"/>
                      <p:cNvSpPr/>
                      <p:nvPr/>
                    </p:nvSpPr>
                    <p:spPr>
                      <a:xfrm>
                        <a:off x="4446937"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Rectangle 429"/>
                      <p:cNvSpPr/>
                      <p:nvPr/>
                    </p:nvSpPr>
                    <p:spPr>
                      <a:xfrm>
                        <a:off x="4568095"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Rectangle 430"/>
                      <p:cNvSpPr/>
                      <p:nvPr/>
                    </p:nvSpPr>
                    <p:spPr>
                      <a:xfrm>
                        <a:off x="4507516"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Rectangle 431"/>
                      <p:cNvSpPr/>
                      <p:nvPr/>
                    </p:nvSpPr>
                    <p:spPr>
                      <a:xfrm>
                        <a:off x="4689253"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Rectangle 432"/>
                      <p:cNvSpPr/>
                      <p:nvPr/>
                    </p:nvSpPr>
                    <p:spPr>
                      <a:xfrm>
                        <a:off x="4810411"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Rectangle 433"/>
                      <p:cNvSpPr/>
                      <p:nvPr/>
                    </p:nvSpPr>
                    <p:spPr>
                      <a:xfrm>
                        <a:off x="4870990"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Rectangle 434"/>
                      <p:cNvSpPr/>
                      <p:nvPr/>
                    </p:nvSpPr>
                    <p:spPr>
                      <a:xfrm>
                        <a:off x="4992148"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Rectangle 435"/>
                      <p:cNvSpPr/>
                      <p:nvPr/>
                    </p:nvSpPr>
                    <p:spPr>
                      <a:xfrm>
                        <a:off x="4628674"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Rectangle 436"/>
                      <p:cNvSpPr/>
                      <p:nvPr/>
                    </p:nvSpPr>
                    <p:spPr>
                      <a:xfrm>
                        <a:off x="4749832"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Rectangle 437"/>
                      <p:cNvSpPr/>
                      <p:nvPr/>
                    </p:nvSpPr>
                    <p:spPr>
                      <a:xfrm>
                        <a:off x="4931569"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9" name="Group 368"/>
                    <p:cNvGrpSpPr/>
                    <p:nvPr/>
                  </p:nvGrpSpPr>
                  <p:grpSpPr>
                    <a:xfrm>
                      <a:off x="4369408" y="2152900"/>
                      <a:ext cx="651509" cy="264320"/>
                      <a:chOff x="4386358" y="3467098"/>
                      <a:chExt cx="651509" cy="264320"/>
                    </a:xfrm>
                  </p:grpSpPr>
                  <p:sp>
                    <p:nvSpPr>
                      <p:cNvPr id="417" name="Rectangle 416"/>
                      <p:cNvSpPr/>
                      <p:nvPr/>
                    </p:nvSpPr>
                    <p:spPr>
                      <a:xfrm>
                        <a:off x="4386358"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Rectangle 417"/>
                      <p:cNvSpPr/>
                      <p:nvPr/>
                    </p:nvSpPr>
                    <p:spPr>
                      <a:xfrm>
                        <a:off x="4446937"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Rectangle 418"/>
                      <p:cNvSpPr/>
                      <p:nvPr/>
                    </p:nvSpPr>
                    <p:spPr>
                      <a:xfrm>
                        <a:off x="4568095"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Rectangle 419"/>
                      <p:cNvSpPr/>
                      <p:nvPr/>
                    </p:nvSpPr>
                    <p:spPr>
                      <a:xfrm>
                        <a:off x="4507516"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Rectangle 420"/>
                      <p:cNvSpPr/>
                      <p:nvPr/>
                    </p:nvSpPr>
                    <p:spPr>
                      <a:xfrm>
                        <a:off x="4689253"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Rectangle 421"/>
                      <p:cNvSpPr/>
                      <p:nvPr/>
                    </p:nvSpPr>
                    <p:spPr>
                      <a:xfrm>
                        <a:off x="4810411"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Rectangle 422"/>
                      <p:cNvSpPr/>
                      <p:nvPr/>
                    </p:nvSpPr>
                    <p:spPr>
                      <a:xfrm>
                        <a:off x="4870990"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Rectangle 423"/>
                      <p:cNvSpPr/>
                      <p:nvPr/>
                    </p:nvSpPr>
                    <p:spPr>
                      <a:xfrm>
                        <a:off x="4992148"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Rectangle 424"/>
                      <p:cNvSpPr/>
                      <p:nvPr/>
                    </p:nvSpPr>
                    <p:spPr>
                      <a:xfrm>
                        <a:off x="4628674"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Rectangle 425"/>
                      <p:cNvSpPr/>
                      <p:nvPr/>
                    </p:nvSpPr>
                    <p:spPr>
                      <a:xfrm>
                        <a:off x="4749832"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Rectangle 426"/>
                      <p:cNvSpPr/>
                      <p:nvPr/>
                    </p:nvSpPr>
                    <p:spPr>
                      <a:xfrm>
                        <a:off x="4931569"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0" name="Group 369"/>
                    <p:cNvGrpSpPr/>
                    <p:nvPr/>
                  </p:nvGrpSpPr>
                  <p:grpSpPr>
                    <a:xfrm>
                      <a:off x="4372555" y="2466975"/>
                      <a:ext cx="651509" cy="264320"/>
                      <a:chOff x="4386358" y="3467098"/>
                      <a:chExt cx="651509" cy="264320"/>
                    </a:xfrm>
                  </p:grpSpPr>
                  <p:sp>
                    <p:nvSpPr>
                      <p:cNvPr id="406" name="Rectangle 405"/>
                      <p:cNvSpPr/>
                      <p:nvPr/>
                    </p:nvSpPr>
                    <p:spPr>
                      <a:xfrm>
                        <a:off x="4386358"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Rectangle 406"/>
                      <p:cNvSpPr/>
                      <p:nvPr/>
                    </p:nvSpPr>
                    <p:spPr>
                      <a:xfrm>
                        <a:off x="4446937"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Rectangle 407"/>
                      <p:cNvSpPr/>
                      <p:nvPr/>
                    </p:nvSpPr>
                    <p:spPr>
                      <a:xfrm>
                        <a:off x="4568095"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Rectangle 408"/>
                      <p:cNvSpPr/>
                      <p:nvPr/>
                    </p:nvSpPr>
                    <p:spPr>
                      <a:xfrm>
                        <a:off x="4507516"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Rectangle 409"/>
                      <p:cNvSpPr/>
                      <p:nvPr/>
                    </p:nvSpPr>
                    <p:spPr>
                      <a:xfrm>
                        <a:off x="4689253"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Rectangle 410"/>
                      <p:cNvSpPr/>
                      <p:nvPr/>
                    </p:nvSpPr>
                    <p:spPr>
                      <a:xfrm>
                        <a:off x="4810411"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Rectangle 411"/>
                      <p:cNvSpPr/>
                      <p:nvPr/>
                    </p:nvSpPr>
                    <p:spPr>
                      <a:xfrm>
                        <a:off x="4870990"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Rectangle 412"/>
                      <p:cNvSpPr/>
                      <p:nvPr/>
                    </p:nvSpPr>
                    <p:spPr>
                      <a:xfrm>
                        <a:off x="4992148"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Rectangle 413"/>
                      <p:cNvSpPr/>
                      <p:nvPr/>
                    </p:nvSpPr>
                    <p:spPr>
                      <a:xfrm>
                        <a:off x="4628674"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Rectangle 414"/>
                      <p:cNvSpPr/>
                      <p:nvPr/>
                    </p:nvSpPr>
                    <p:spPr>
                      <a:xfrm>
                        <a:off x="4749832"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Rectangle 415"/>
                      <p:cNvSpPr/>
                      <p:nvPr/>
                    </p:nvSpPr>
                    <p:spPr>
                      <a:xfrm>
                        <a:off x="4931569"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1" name="Group 370"/>
                    <p:cNvGrpSpPr/>
                    <p:nvPr/>
                  </p:nvGrpSpPr>
                  <p:grpSpPr>
                    <a:xfrm>
                      <a:off x="4375702" y="2781050"/>
                      <a:ext cx="651509" cy="264320"/>
                      <a:chOff x="4386358" y="3467098"/>
                      <a:chExt cx="651509" cy="264320"/>
                    </a:xfrm>
                  </p:grpSpPr>
                  <p:sp>
                    <p:nvSpPr>
                      <p:cNvPr id="395" name="Rectangle 394"/>
                      <p:cNvSpPr/>
                      <p:nvPr/>
                    </p:nvSpPr>
                    <p:spPr>
                      <a:xfrm>
                        <a:off x="4386358"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Rectangle 395"/>
                      <p:cNvSpPr/>
                      <p:nvPr/>
                    </p:nvSpPr>
                    <p:spPr>
                      <a:xfrm>
                        <a:off x="4446937"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Rectangle 396"/>
                      <p:cNvSpPr/>
                      <p:nvPr/>
                    </p:nvSpPr>
                    <p:spPr>
                      <a:xfrm>
                        <a:off x="4568095"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Rectangle 397"/>
                      <p:cNvSpPr/>
                      <p:nvPr/>
                    </p:nvSpPr>
                    <p:spPr>
                      <a:xfrm>
                        <a:off x="4507516"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Rectangle 398"/>
                      <p:cNvSpPr/>
                      <p:nvPr/>
                    </p:nvSpPr>
                    <p:spPr>
                      <a:xfrm>
                        <a:off x="4689253"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Rectangle 399"/>
                      <p:cNvSpPr/>
                      <p:nvPr/>
                    </p:nvSpPr>
                    <p:spPr>
                      <a:xfrm>
                        <a:off x="4810411"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Rectangle 400"/>
                      <p:cNvSpPr/>
                      <p:nvPr/>
                    </p:nvSpPr>
                    <p:spPr>
                      <a:xfrm>
                        <a:off x="4870990"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Rectangle 401"/>
                      <p:cNvSpPr/>
                      <p:nvPr/>
                    </p:nvSpPr>
                    <p:spPr>
                      <a:xfrm>
                        <a:off x="4992148"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Rectangle 402"/>
                      <p:cNvSpPr/>
                      <p:nvPr/>
                    </p:nvSpPr>
                    <p:spPr>
                      <a:xfrm>
                        <a:off x="4628674"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Rectangle 403"/>
                      <p:cNvSpPr/>
                      <p:nvPr/>
                    </p:nvSpPr>
                    <p:spPr>
                      <a:xfrm>
                        <a:off x="4749832"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Rectangle 404"/>
                      <p:cNvSpPr/>
                      <p:nvPr/>
                    </p:nvSpPr>
                    <p:spPr>
                      <a:xfrm>
                        <a:off x="4931569"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2" name="Group 371"/>
                    <p:cNvGrpSpPr/>
                    <p:nvPr/>
                  </p:nvGrpSpPr>
                  <p:grpSpPr>
                    <a:xfrm>
                      <a:off x="4378849" y="3095125"/>
                      <a:ext cx="651509" cy="264320"/>
                      <a:chOff x="4386358" y="3467098"/>
                      <a:chExt cx="651509" cy="264320"/>
                    </a:xfrm>
                  </p:grpSpPr>
                  <p:sp>
                    <p:nvSpPr>
                      <p:cNvPr id="384" name="Rectangle 383"/>
                      <p:cNvSpPr/>
                      <p:nvPr/>
                    </p:nvSpPr>
                    <p:spPr>
                      <a:xfrm>
                        <a:off x="4386358"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Rectangle 384"/>
                      <p:cNvSpPr/>
                      <p:nvPr/>
                    </p:nvSpPr>
                    <p:spPr>
                      <a:xfrm>
                        <a:off x="4446937"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Rectangle 385"/>
                      <p:cNvSpPr/>
                      <p:nvPr/>
                    </p:nvSpPr>
                    <p:spPr>
                      <a:xfrm>
                        <a:off x="4568095"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Rectangle 386"/>
                      <p:cNvSpPr/>
                      <p:nvPr/>
                    </p:nvSpPr>
                    <p:spPr>
                      <a:xfrm>
                        <a:off x="4507516"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Rectangle 387"/>
                      <p:cNvSpPr/>
                      <p:nvPr/>
                    </p:nvSpPr>
                    <p:spPr>
                      <a:xfrm>
                        <a:off x="4689253" y="3467099"/>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Rectangle 388"/>
                      <p:cNvSpPr/>
                      <p:nvPr/>
                    </p:nvSpPr>
                    <p:spPr>
                      <a:xfrm>
                        <a:off x="4810411"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Rectangle 389"/>
                      <p:cNvSpPr/>
                      <p:nvPr/>
                    </p:nvSpPr>
                    <p:spPr>
                      <a:xfrm>
                        <a:off x="4870990"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Rectangle 390"/>
                      <p:cNvSpPr/>
                      <p:nvPr/>
                    </p:nvSpPr>
                    <p:spPr>
                      <a:xfrm>
                        <a:off x="4992148"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Rectangle 391"/>
                      <p:cNvSpPr/>
                      <p:nvPr/>
                    </p:nvSpPr>
                    <p:spPr>
                      <a:xfrm>
                        <a:off x="4628674"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Rectangle 392"/>
                      <p:cNvSpPr/>
                      <p:nvPr/>
                    </p:nvSpPr>
                    <p:spPr>
                      <a:xfrm>
                        <a:off x="4749832"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Rectangle 393"/>
                      <p:cNvSpPr/>
                      <p:nvPr/>
                    </p:nvSpPr>
                    <p:spPr>
                      <a:xfrm>
                        <a:off x="4931569" y="3467098"/>
                        <a:ext cx="45719" cy="264319"/>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3" name="Rectangle 372"/>
                    <p:cNvSpPr/>
                    <p:nvPr/>
                  </p:nvSpPr>
                  <p:spPr>
                    <a:xfrm>
                      <a:off x="4377958" y="3442412"/>
                      <a:ext cx="45719" cy="1476376"/>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Rectangle 373"/>
                    <p:cNvSpPr/>
                    <p:nvPr/>
                  </p:nvSpPr>
                  <p:spPr>
                    <a:xfrm>
                      <a:off x="4437997" y="3442412"/>
                      <a:ext cx="45719" cy="1476376"/>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Rectangle 374"/>
                    <p:cNvSpPr/>
                    <p:nvPr/>
                  </p:nvSpPr>
                  <p:spPr>
                    <a:xfrm>
                      <a:off x="4498036" y="3442412"/>
                      <a:ext cx="45719" cy="1476376"/>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Rectangle 375"/>
                    <p:cNvSpPr/>
                    <p:nvPr/>
                  </p:nvSpPr>
                  <p:spPr>
                    <a:xfrm>
                      <a:off x="4618114" y="3442412"/>
                      <a:ext cx="45719" cy="1476376"/>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Rectangle 376"/>
                    <p:cNvSpPr/>
                    <p:nvPr/>
                  </p:nvSpPr>
                  <p:spPr>
                    <a:xfrm>
                      <a:off x="4678153" y="3442412"/>
                      <a:ext cx="45719" cy="1476376"/>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Rectangle 377"/>
                    <p:cNvSpPr/>
                    <p:nvPr/>
                  </p:nvSpPr>
                  <p:spPr>
                    <a:xfrm>
                      <a:off x="4798231" y="3442412"/>
                      <a:ext cx="45719" cy="1476376"/>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Rectangle 378"/>
                    <p:cNvSpPr/>
                    <p:nvPr/>
                  </p:nvSpPr>
                  <p:spPr>
                    <a:xfrm>
                      <a:off x="4918309" y="3442412"/>
                      <a:ext cx="45719" cy="1476376"/>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Rectangle 379"/>
                    <p:cNvSpPr/>
                    <p:nvPr/>
                  </p:nvSpPr>
                  <p:spPr>
                    <a:xfrm>
                      <a:off x="4558075" y="3442412"/>
                      <a:ext cx="45719" cy="1476376"/>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Rectangle 380"/>
                    <p:cNvSpPr/>
                    <p:nvPr/>
                  </p:nvSpPr>
                  <p:spPr>
                    <a:xfrm>
                      <a:off x="4738192" y="3442412"/>
                      <a:ext cx="45719" cy="1476376"/>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Rectangle 381"/>
                    <p:cNvSpPr/>
                    <p:nvPr/>
                  </p:nvSpPr>
                  <p:spPr>
                    <a:xfrm>
                      <a:off x="4858270" y="3442412"/>
                      <a:ext cx="45719" cy="1476376"/>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Rectangle 382"/>
                    <p:cNvSpPr/>
                    <p:nvPr/>
                  </p:nvSpPr>
                  <p:spPr>
                    <a:xfrm>
                      <a:off x="4944580" y="3442412"/>
                      <a:ext cx="45719" cy="1476376"/>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39" name="Rectangle 238"/>
                <p:cNvSpPr/>
                <p:nvPr/>
              </p:nvSpPr>
              <p:spPr>
                <a:xfrm>
                  <a:off x="2935044" y="224995"/>
                  <a:ext cx="760984" cy="4437738"/>
                </a:xfrm>
                <a:prstGeom prst="rect">
                  <a:avLst/>
                </a:prstGeom>
                <a:solidFill>
                  <a:srgbClr val="315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Rectangle 239"/>
                <p:cNvSpPr/>
                <p:nvPr/>
              </p:nvSpPr>
              <p:spPr>
                <a:xfrm>
                  <a:off x="3016762" y="391004"/>
                  <a:ext cx="597546" cy="129516"/>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Rectangle 240"/>
                <p:cNvSpPr/>
                <p:nvPr/>
              </p:nvSpPr>
              <p:spPr>
                <a:xfrm>
                  <a:off x="3017504" y="1044342"/>
                  <a:ext cx="597546" cy="129516"/>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Rectangle 241"/>
                <p:cNvSpPr/>
                <p:nvPr/>
              </p:nvSpPr>
              <p:spPr>
                <a:xfrm>
                  <a:off x="3026169" y="1697680"/>
                  <a:ext cx="597546" cy="129516"/>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Rectangle 242"/>
                <p:cNvSpPr/>
                <p:nvPr/>
              </p:nvSpPr>
              <p:spPr>
                <a:xfrm>
                  <a:off x="3034834" y="2351017"/>
                  <a:ext cx="597546" cy="129516"/>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Rectangle 243"/>
                <p:cNvSpPr/>
                <p:nvPr/>
              </p:nvSpPr>
              <p:spPr>
                <a:xfrm>
                  <a:off x="3043499" y="3004355"/>
                  <a:ext cx="597546" cy="129516"/>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Rectangle 244"/>
                <p:cNvSpPr/>
                <p:nvPr/>
              </p:nvSpPr>
              <p:spPr>
                <a:xfrm>
                  <a:off x="3052165" y="3657693"/>
                  <a:ext cx="597546" cy="129516"/>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Rectangle 245"/>
                <p:cNvSpPr/>
                <p:nvPr/>
              </p:nvSpPr>
              <p:spPr>
                <a:xfrm>
                  <a:off x="3035238" y="4311031"/>
                  <a:ext cx="597546" cy="129516"/>
                </a:xfrm>
                <a:prstGeom prst="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Rectangle 246"/>
                <p:cNvSpPr/>
                <p:nvPr/>
              </p:nvSpPr>
              <p:spPr>
                <a:xfrm>
                  <a:off x="2604348" y="157003"/>
                  <a:ext cx="338522" cy="4517545"/>
                </a:xfrm>
                <a:prstGeom prst="rect">
                  <a:avLst/>
                </a:prstGeom>
                <a:solidFill>
                  <a:schemeClr val="bg2">
                    <a:lumMod val="90000"/>
                  </a:schemeClr>
                </a:solidFill>
                <a:ln>
                  <a:solidFill>
                    <a:schemeClr val="bg2">
                      <a:lumMod val="9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8" name="Group 247"/>
                <p:cNvGrpSpPr/>
                <p:nvPr/>
              </p:nvGrpSpPr>
              <p:grpSpPr>
                <a:xfrm>
                  <a:off x="3700288" y="829862"/>
                  <a:ext cx="1105746" cy="3844686"/>
                  <a:chOff x="5924550" y="714375"/>
                  <a:chExt cx="1105746" cy="3189346"/>
                </a:xfrm>
              </p:grpSpPr>
              <p:sp>
                <p:nvSpPr>
                  <p:cNvPr id="317" name="Rectangle 316"/>
                  <p:cNvSpPr/>
                  <p:nvPr/>
                </p:nvSpPr>
                <p:spPr>
                  <a:xfrm>
                    <a:off x="5924550" y="714375"/>
                    <a:ext cx="1105746" cy="3189346"/>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Rounded Rectangle 317"/>
                  <p:cNvSpPr/>
                  <p:nvPr/>
                </p:nvSpPr>
                <p:spPr>
                  <a:xfrm>
                    <a:off x="5990093" y="812876"/>
                    <a:ext cx="927433" cy="114300"/>
                  </a:xfrm>
                  <a:prstGeom prst="round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Rounded Rectangle 318"/>
                  <p:cNvSpPr/>
                  <p:nvPr/>
                </p:nvSpPr>
                <p:spPr>
                  <a:xfrm>
                    <a:off x="5995634" y="1226710"/>
                    <a:ext cx="927433" cy="114300"/>
                  </a:xfrm>
                  <a:prstGeom prst="round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Rounded Rectangle 319"/>
                  <p:cNvSpPr/>
                  <p:nvPr/>
                </p:nvSpPr>
                <p:spPr>
                  <a:xfrm>
                    <a:off x="5995634" y="1640544"/>
                    <a:ext cx="927433" cy="114300"/>
                  </a:xfrm>
                  <a:prstGeom prst="round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Rounded Rectangle 320"/>
                  <p:cNvSpPr/>
                  <p:nvPr/>
                </p:nvSpPr>
                <p:spPr>
                  <a:xfrm>
                    <a:off x="5995634" y="2054378"/>
                    <a:ext cx="927433" cy="114300"/>
                  </a:xfrm>
                  <a:prstGeom prst="round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Rounded Rectangle 321"/>
                  <p:cNvSpPr/>
                  <p:nvPr/>
                </p:nvSpPr>
                <p:spPr>
                  <a:xfrm>
                    <a:off x="5995634" y="2468212"/>
                    <a:ext cx="927433" cy="114300"/>
                  </a:xfrm>
                  <a:prstGeom prst="round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Rounded Rectangle 322"/>
                  <p:cNvSpPr/>
                  <p:nvPr/>
                </p:nvSpPr>
                <p:spPr>
                  <a:xfrm>
                    <a:off x="5995634" y="2882046"/>
                    <a:ext cx="927433" cy="114300"/>
                  </a:xfrm>
                  <a:prstGeom prst="round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Rounded Rectangle 323"/>
                  <p:cNvSpPr/>
                  <p:nvPr/>
                </p:nvSpPr>
                <p:spPr>
                  <a:xfrm>
                    <a:off x="5995634" y="3295880"/>
                    <a:ext cx="927433" cy="114300"/>
                  </a:xfrm>
                  <a:prstGeom prst="round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Rounded Rectangle 324"/>
                  <p:cNvSpPr/>
                  <p:nvPr/>
                </p:nvSpPr>
                <p:spPr>
                  <a:xfrm>
                    <a:off x="5990094" y="3709716"/>
                    <a:ext cx="927433" cy="114300"/>
                  </a:xfrm>
                  <a:prstGeom prst="round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Rounded Rectangle 325"/>
                  <p:cNvSpPr/>
                  <p:nvPr/>
                </p:nvSpPr>
                <p:spPr>
                  <a:xfrm>
                    <a:off x="5995634" y="1019793"/>
                    <a:ext cx="927433" cy="114300"/>
                  </a:xfrm>
                  <a:prstGeom prst="round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Rounded Rectangle 326"/>
                  <p:cNvSpPr/>
                  <p:nvPr/>
                </p:nvSpPr>
                <p:spPr>
                  <a:xfrm>
                    <a:off x="5995634" y="1433627"/>
                    <a:ext cx="927433" cy="114300"/>
                  </a:xfrm>
                  <a:prstGeom prst="round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Rounded Rectangle 327"/>
                  <p:cNvSpPr/>
                  <p:nvPr/>
                </p:nvSpPr>
                <p:spPr>
                  <a:xfrm>
                    <a:off x="5995634" y="1847461"/>
                    <a:ext cx="927433" cy="114300"/>
                  </a:xfrm>
                  <a:prstGeom prst="round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Rounded Rectangle 328"/>
                  <p:cNvSpPr/>
                  <p:nvPr/>
                </p:nvSpPr>
                <p:spPr>
                  <a:xfrm>
                    <a:off x="5995634" y="2261295"/>
                    <a:ext cx="927433" cy="114300"/>
                  </a:xfrm>
                  <a:prstGeom prst="round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Rounded Rectangle 329"/>
                  <p:cNvSpPr/>
                  <p:nvPr/>
                </p:nvSpPr>
                <p:spPr>
                  <a:xfrm>
                    <a:off x="5995634" y="2675129"/>
                    <a:ext cx="927433" cy="114300"/>
                  </a:xfrm>
                  <a:prstGeom prst="round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Rounded Rectangle 330"/>
                  <p:cNvSpPr/>
                  <p:nvPr/>
                </p:nvSpPr>
                <p:spPr>
                  <a:xfrm>
                    <a:off x="5995634" y="3088963"/>
                    <a:ext cx="927433" cy="114300"/>
                  </a:xfrm>
                  <a:prstGeom prst="round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Rounded Rectangle 331"/>
                  <p:cNvSpPr/>
                  <p:nvPr/>
                </p:nvSpPr>
                <p:spPr>
                  <a:xfrm>
                    <a:off x="5995634" y="3502797"/>
                    <a:ext cx="927433" cy="114300"/>
                  </a:xfrm>
                  <a:prstGeom prst="roundRect">
                    <a:avLst/>
                  </a:prstGeom>
                  <a:solidFill>
                    <a:srgbClr val="B2CFD6"/>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9" name="Group 248"/>
                <p:cNvGrpSpPr>
                  <a:grpSpLocks noChangeAspect="1"/>
                </p:cNvGrpSpPr>
                <p:nvPr/>
              </p:nvGrpSpPr>
              <p:grpSpPr>
                <a:xfrm>
                  <a:off x="4413384" y="1244200"/>
                  <a:ext cx="852437" cy="3556122"/>
                  <a:chOff x="3190875" y="1225746"/>
                  <a:chExt cx="904875" cy="3774879"/>
                </a:xfrm>
              </p:grpSpPr>
              <p:sp>
                <p:nvSpPr>
                  <p:cNvPr id="303" name="Rectangle 302"/>
                  <p:cNvSpPr/>
                  <p:nvPr/>
                </p:nvSpPr>
                <p:spPr>
                  <a:xfrm>
                    <a:off x="3190875" y="1225746"/>
                    <a:ext cx="904875" cy="3774879"/>
                  </a:xfrm>
                  <a:prstGeom prst="rect">
                    <a:avLst/>
                  </a:prstGeom>
                  <a:solidFill>
                    <a:srgbClr val="96B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Rectangle 303"/>
                  <p:cNvSpPr/>
                  <p:nvPr/>
                </p:nvSpPr>
                <p:spPr>
                  <a:xfrm>
                    <a:off x="3248291" y="1271483"/>
                    <a:ext cx="36000" cy="3622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Rectangle 304"/>
                  <p:cNvSpPr/>
                  <p:nvPr/>
                </p:nvSpPr>
                <p:spPr>
                  <a:xfrm>
                    <a:off x="3378753" y="1271483"/>
                    <a:ext cx="36000" cy="3622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Rectangle 305"/>
                  <p:cNvSpPr/>
                  <p:nvPr/>
                </p:nvSpPr>
                <p:spPr>
                  <a:xfrm>
                    <a:off x="3509215" y="1271483"/>
                    <a:ext cx="36000" cy="3622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Rectangle 306"/>
                  <p:cNvSpPr/>
                  <p:nvPr/>
                </p:nvSpPr>
                <p:spPr>
                  <a:xfrm>
                    <a:off x="3770139" y="1271483"/>
                    <a:ext cx="36000" cy="3622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Rectangle 307"/>
                  <p:cNvSpPr/>
                  <p:nvPr/>
                </p:nvSpPr>
                <p:spPr>
                  <a:xfrm>
                    <a:off x="3639677" y="1271483"/>
                    <a:ext cx="36000" cy="3622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Rectangle 308"/>
                  <p:cNvSpPr/>
                  <p:nvPr/>
                </p:nvSpPr>
                <p:spPr>
                  <a:xfrm>
                    <a:off x="3900601" y="1271483"/>
                    <a:ext cx="36000" cy="3622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Rectangle 309"/>
                  <p:cNvSpPr/>
                  <p:nvPr/>
                </p:nvSpPr>
                <p:spPr>
                  <a:xfrm>
                    <a:off x="4031062" y="1264155"/>
                    <a:ext cx="36000" cy="3622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1" name="Rectangle 310"/>
                  <p:cNvSpPr/>
                  <p:nvPr/>
                </p:nvSpPr>
                <p:spPr>
                  <a:xfrm>
                    <a:off x="3313522" y="1309583"/>
                    <a:ext cx="36000" cy="3622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Rectangle 311"/>
                  <p:cNvSpPr/>
                  <p:nvPr/>
                </p:nvSpPr>
                <p:spPr>
                  <a:xfrm>
                    <a:off x="3443984" y="1309583"/>
                    <a:ext cx="36000" cy="3622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Rectangle 312"/>
                  <p:cNvSpPr/>
                  <p:nvPr/>
                </p:nvSpPr>
                <p:spPr>
                  <a:xfrm>
                    <a:off x="3574446" y="1309583"/>
                    <a:ext cx="36000" cy="3622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Rectangle 313"/>
                  <p:cNvSpPr/>
                  <p:nvPr/>
                </p:nvSpPr>
                <p:spPr>
                  <a:xfrm>
                    <a:off x="3835370" y="1309583"/>
                    <a:ext cx="36000" cy="3622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Rectangle 314"/>
                  <p:cNvSpPr/>
                  <p:nvPr/>
                </p:nvSpPr>
                <p:spPr>
                  <a:xfrm>
                    <a:off x="3704908" y="1309583"/>
                    <a:ext cx="36000" cy="3622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Rectangle 315"/>
                  <p:cNvSpPr/>
                  <p:nvPr/>
                </p:nvSpPr>
                <p:spPr>
                  <a:xfrm>
                    <a:off x="3965832" y="1309583"/>
                    <a:ext cx="36000" cy="3622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0" name="Group 249"/>
                <p:cNvGrpSpPr/>
                <p:nvPr/>
              </p:nvGrpSpPr>
              <p:grpSpPr>
                <a:xfrm>
                  <a:off x="1509498" y="1789070"/>
                  <a:ext cx="1192828" cy="2683407"/>
                  <a:chOff x="1313358" y="1804111"/>
                  <a:chExt cx="1192828" cy="2683407"/>
                </a:xfrm>
                <a:scene3d>
                  <a:camera prst="perspectiveRight"/>
                  <a:lightRig rig="threePt" dir="t"/>
                </a:scene3d>
              </p:grpSpPr>
              <p:sp>
                <p:nvSpPr>
                  <p:cNvPr id="287" name="Rectangle 286"/>
                  <p:cNvSpPr/>
                  <p:nvPr/>
                </p:nvSpPr>
                <p:spPr>
                  <a:xfrm>
                    <a:off x="1400440" y="1804111"/>
                    <a:ext cx="1105746" cy="2683407"/>
                  </a:xfrm>
                  <a:prstGeom prst="rect">
                    <a:avLst/>
                  </a:prstGeom>
                  <a:solidFill>
                    <a:srgbClr val="487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Rounded Rectangle 287"/>
                  <p:cNvSpPr/>
                  <p:nvPr/>
                </p:nvSpPr>
                <p:spPr>
                  <a:xfrm>
                    <a:off x="1313358" y="1809837"/>
                    <a:ext cx="927433" cy="96168"/>
                  </a:xfrm>
                  <a:prstGeom prst="roundRect">
                    <a:avLst/>
                  </a:prstGeom>
                  <a:solidFill>
                    <a:srgbClr val="B2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Rounded Rectangle 288"/>
                  <p:cNvSpPr/>
                  <p:nvPr/>
                </p:nvSpPr>
                <p:spPr>
                  <a:xfrm>
                    <a:off x="1318899" y="2158023"/>
                    <a:ext cx="927433" cy="96168"/>
                  </a:xfrm>
                  <a:prstGeom prst="roundRect">
                    <a:avLst/>
                  </a:prstGeom>
                  <a:solidFill>
                    <a:srgbClr val="B2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Rounded Rectangle 289"/>
                  <p:cNvSpPr/>
                  <p:nvPr/>
                </p:nvSpPr>
                <p:spPr>
                  <a:xfrm>
                    <a:off x="1318899" y="2506209"/>
                    <a:ext cx="927433" cy="96168"/>
                  </a:xfrm>
                  <a:prstGeom prst="roundRect">
                    <a:avLst/>
                  </a:prstGeom>
                  <a:solidFill>
                    <a:srgbClr val="B2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Rounded Rectangle 290"/>
                  <p:cNvSpPr/>
                  <p:nvPr/>
                </p:nvSpPr>
                <p:spPr>
                  <a:xfrm>
                    <a:off x="1318899" y="2854395"/>
                    <a:ext cx="927433" cy="96168"/>
                  </a:xfrm>
                  <a:prstGeom prst="roundRect">
                    <a:avLst/>
                  </a:prstGeom>
                  <a:solidFill>
                    <a:srgbClr val="B2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Rounded Rectangle 291"/>
                  <p:cNvSpPr/>
                  <p:nvPr/>
                </p:nvSpPr>
                <p:spPr>
                  <a:xfrm>
                    <a:off x="1318899" y="3202581"/>
                    <a:ext cx="927433" cy="96168"/>
                  </a:xfrm>
                  <a:prstGeom prst="roundRect">
                    <a:avLst/>
                  </a:prstGeom>
                  <a:solidFill>
                    <a:srgbClr val="B2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Rounded Rectangle 292"/>
                  <p:cNvSpPr/>
                  <p:nvPr/>
                </p:nvSpPr>
                <p:spPr>
                  <a:xfrm>
                    <a:off x="1318899" y="3550766"/>
                    <a:ext cx="927433" cy="96168"/>
                  </a:xfrm>
                  <a:prstGeom prst="roundRect">
                    <a:avLst/>
                  </a:prstGeom>
                  <a:solidFill>
                    <a:srgbClr val="B2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Rounded Rectangle 293"/>
                  <p:cNvSpPr/>
                  <p:nvPr/>
                </p:nvSpPr>
                <p:spPr>
                  <a:xfrm>
                    <a:off x="1318899" y="3898952"/>
                    <a:ext cx="927433" cy="96168"/>
                  </a:xfrm>
                  <a:prstGeom prst="roundRect">
                    <a:avLst/>
                  </a:prstGeom>
                  <a:solidFill>
                    <a:srgbClr val="B2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Rounded Rectangle 294"/>
                  <p:cNvSpPr/>
                  <p:nvPr/>
                </p:nvSpPr>
                <p:spPr>
                  <a:xfrm>
                    <a:off x="1313359" y="4247140"/>
                    <a:ext cx="927433" cy="96168"/>
                  </a:xfrm>
                  <a:prstGeom prst="roundRect">
                    <a:avLst/>
                  </a:prstGeom>
                  <a:solidFill>
                    <a:srgbClr val="B2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Rounded Rectangle 295"/>
                  <p:cNvSpPr/>
                  <p:nvPr/>
                </p:nvSpPr>
                <p:spPr>
                  <a:xfrm>
                    <a:off x="1318899" y="1983930"/>
                    <a:ext cx="927433" cy="96168"/>
                  </a:xfrm>
                  <a:prstGeom prst="roundRect">
                    <a:avLst/>
                  </a:prstGeom>
                  <a:solidFill>
                    <a:srgbClr val="B2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Rounded Rectangle 296"/>
                  <p:cNvSpPr/>
                  <p:nvPr/>
                </p:nvSpPr>
                <p:spPr>
                  <a:xfrm>
                    <a:off x="1318899" y="2332116"/>
                    <a:ext cx="927433" cy="96168"/>
                  </a:xfrm>
                  <a:prstGeom prst="roundRect">
                    <a:avLst/>
                  </a:prstGeom>
                  <a:solidFill>
                    <a:srgbClr val="B2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Rounded Rectangle 297"/>
                  <p:cNvSpPr/>
                  <p:nvPr/>
                </p:nvSpPr>
                <p:spPr>
                  <a:xfrm>
                    <a:off x="1318899" y="2680302"/>
                    <a:ext cx="927433" cy="96168"/>
                  </a:xfrm>
                  <a:prstGeom prst="roundRect">
                    <a:avLst/>
                  </a:prstGeom>
                  <a:solidFill>
                    <a:srgbClr val="B2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Rounded Rectangle 298"/>
                  <p:cNvSpPr/>
                  <p:nvPr/>
                </p:nvSpPr>
                <p:spPr>
                  <a:xfrm>
                    <a:off x="1318899" y="3028488"/>
                    <a:ext cx="927433" cy="96168"/>
                  </a:xfrm>
                  <a:prstGeom prst="roundRect">
                    <a:avLst/>
                  </a:prstGeom>
                  <a:solidFill>
                    <a:srgbClr val="B2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Rounded Rectangle 299"/>
                  <p:cNvSpPr/>
                  <p:nvPr/>
                </p:nvSpPr>
                <p:spPr>
                  <a:xfrm>
                    <a:off x="1318899" y="3376674"/>
                    <a:ext cx="927433" cy="96168"/>
                  </a:xfrm>
                  <a:prstGeom prst="roundRect">
                    <a:avLst/>
                  </a:prstGeom>
                  <a:solidFill>
                    <a:srgbClr val="B2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Rounded Rectangle 300"/>
                  <p:cNvSpPr/>
                  <p:nvPr/>
                </p:nvSpPr>
                <p:spPr>
                  <a:xfrm>
                    <a:off x="1318899" y="3724859"/>
                    <a:ext cx="927433" cy="96168"/>
                  </a:xfrm>
                  <a:prstGeom prst="roundRect">
                    <a:avLst/>
                  </a:prstGeom>
                  <a:solidFill>
                    <a:srgbClr val="B2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Rounded Rectangle 301"/>
                  <p:cNvSpPr/>
                  <p:nvPr/>
                </p:nvSpPr>
                <p:spPr>
                  <a:xfrm>
                    <a:off x="1318899" y="4073045"/>
                    <a:ext cx="927433" cy="96168"/>
                  </a:xfrm>
                  <a:prstGeom prst="roundRect">
                    <a:avLst/>
                  </a:prstGeom>
                  <a:solidFill>
                    <a:srgbClr val="B2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1" name="Rectangle 250"/>
                <p:cNvSpPr/>
                <p:nvPr/>
              </p:nvSpPr>
              <p:spPr>
                <a:xfrm>
                  <a:off x="1136781" y="1710759"/>
                  <a:ext cx="503604" cy="2881561"/>
                </a:xfrm>
                <a:prstGeom prst="rect">
                  <a:avLst/>
                </a:prstGeom>
                <a:solidFill>
                  <a:schemeClr val="bg2">
                    <a:lumMod val="75000"/>
                  </a:schemeClr>
                </a:solidFill>
                <a:ln>
                  <a:solidFill>
                    <a:schemeClr val="bg2">
                      <a:lumMod val="9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Rectangle 251"/>
                <p:cNvSpPr/>
                <p:nvPr/>
              </p:nvSpPr>
              <p:spPr>
                <a:xfrm>
                  <a:off x="7259263" y="2023317"/>
                  <a:ext cx="1385455" cy="3247234"/>
                </a:xfrm>
                <a:prstGeom prst="rect">
                  <a:avLst/>
                </a:prstGeom>
                <a:solidFill>
                  <a:srgbClr val="315159"/>
                </a:solidFill>
                <a:ln>
                  <a:solidFill>
                    <a:srgbClr val="3151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3" name="Group 252"/>
                <p:cNvGrpSpPr/>
                <p:nvPr/>
              </p:nvGrpSpPr>
              <p:grpSpPr>
                <a:xfrm>
                  <a:off x="7372929" y="2232744"/>
                  <a:ext cx="1200194" cy="243178"/>
                  <a:chOff x="9036850" y="1219335"/>
                  <a:chExt cx="1200194" cy="243178"/>
                </a:xfrm>
              </p:grpSpPr>
              <p:sp>
                <p:nvSpPr>
                  <p:cNvPr id="285" name="Rectangle 284"/>
                  <p:cNvSpPr/>
                  <p:nvPr/>
                </p:nvSpPr>
                <p:spPr>
                  <a:xfrm>
                    <a:off x="9036850" y="1219335"/>
                    <a:ext cx="1200193" cy="82993"/>
                  </a:xfrm>
                  <a:prstGeom prst="rect">
                    <a:avLst/>
                  </a:prstGeom>
                  <a:solidFill>
                    <a:srgbClr val="96B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Rectangle 285"/>
                  <p:cNvSpPr/>
                  <p:nvPr/>
                </p:nvSpPr>
                <p:spPr>
                  <a:xfrm>
                    <a:off x="9036850" y="1302329"/>
                    <a:ext cx="1200194" cy="160184"/>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4" name="Group 253"/>
                <p:cNvGrpSpPr/>
                <p:nvPr/>
              </p:nvGrpSpPr>
              <p:grpSpPr>
                <a:xfrm>
                  <a:off x="7372929" y="2754807"/>
                  <a:ext cx="1200194" cy="243178"/>
                  <a:chOff x="9036850" y="1219335"/>
                  <a:chExt cx="1200194" cy="243178"/>
                </a:xfrm>
              </p:grpSpPr>
              <p:sp>
                <p:nvSpPr>
                  <p:cNvPr id="283" name="Rectangle 282"/>
                  <p:cNvSpPr/>
                  <p:nvPr/>
                </p:nvSpPr>
                <p:spPr>
                  <a:xfrm>
                    <a:off x="9036850" y="1219335"/>
                    <a:ext cx="1200193" cy="82993"/>
                  </a:xfrm>
                  <a:prstGeom prst="rect">
                    <a:avLst/>
                  </a:prstGeom>
                  <a:solidFill>
                    <a:srgbClr val="96B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Rectangle 283"/>
                  <p:cNvSpPr/>
                  <p:nvPr/>
                </p:nvSpPr>
                <p:spPr>
                  <a:xfrm>
                    <a:off x="9036850" y="1302329"/>
                    <a:ext cx="1200194" cy="160184"/>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 name="Group 254"/>
                <p:cNvGrpSpPr/>
                <p:nvPr/>
              </p:nvGrpSpPr>
              <p:grpSpPr>
                <a:xfrm>
                  <a:off x="7372929" y="3276870"/>
                  <a:ext cx="1200194" cy="243178"/>
                  <a:chOff x="9036850" y="1219335"/>
                  <a:chExt cx="1200194" cy="243178"/>
                </a:xfrm>
              </p:grpSpPr>
              <p:sp>
                <p:nvSpPr>
                  <p:cNvPr id="281" name="Rectangle 280"/>
                  <p:cNvSpPr/>
                  <p:nvPr/>
                </p:nvSpPr>
                <p:spPr>
                  <a:xfrm>
                    <a:off x="9036850" y="1219335"/>
                    <a:ext cx="1200193" cy="82993"/>
                  </a:xfrm>
                  <a:prstGeom prst="rect">
                    <a:avLst/>
                  </a:prstGeom>
                  <a:solidFill>
                    <a:srgbClr val="96B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Rectangle 281"/>
                  <p:cNvSpPr/>
                  <p:nvPr/>
                </p:nvSpPr>
                <p:spPr>
                  <a:xfrm>
                    <a:off x="9036850" y="1302329"/>
                    <a:ext cx="1200194" cy="160184"/>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 name="Group 255"/>
                <p:cNvGrpSpPr/>
                <p:nvPr/>
              </p:nvGrpSpPr>
              <p:grpSpPr>
                <a:xfrm>
                  <a:off x="7372929" y="3798933"/>
                  <a:ext cx="1200194" cy="243178"/>
                  <a:chOff x="9036850" y="1219335"/>
                  <a:chExt cx="1200194" cy="243178"/>
                </a:xfrm>
              </p:grpSpPr>
              <p:sp>
                <p:nvSpPr>
                  <p:cNvPr id="279" name="Rectangle 278"/>
                  <p:cNvSpPr/>
                  <p:nvPr/>
                </p:nvSpPr>
                <p:spPr>
                  <a:xfrm>
                    <a:off x="9036850" y="1219335"/>
                    <a:ext cx="1200193" cy="82993"/>
                  </a:xfrm>
                  <a:prstGeom prst="rect">
                    <a:avLst/>
                  </a:prstGeom>
                  <a:solidFill>
                    <a:srgbClr val="96B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Rectangle 279"/>
                  <p:cNvSpPr/>
                  <p:nvPr/>
                </p:nvSpPr>
                <p:spPr>
                  <a:xfrm>
                    <a:off x="9036850" y="1302329"/>
                    <a:ext cx="1200194" cy="160184"/>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7" name="Group 256"/>
                <p:cNvGrpSpPr/>
                <p:nvPr/>
              </p:nvGrpSpPr>
              <p:grpSpPr>
                <a:xfrm>
                  <a:off x="7372929" y="4320997"/>
                  <a:ext cx="1200194" cy="243178"/>
                  <a:chOff x="9036850" y="1219335"/>
                  <a:chExt cx="1200194" cy="243178"/>
                </a:xfrm>
              </p:grpSpPr>
              <p:sp>
                <p:nvSpPr>
                  <p:cNvPr id="277" name="Rectangle 276"/>
                  <p:cNvSpPr/>
                  <p:nvPr/>
                </p:nvSpPr>
                <p:spPr>
                  <a:xfrm>
                    <a:off x="9036850" y="1219335"/>
                    <a:ext cx="1200193" cy="82993"/>
                  </a:xfrm>
                  <a:prstGeom prst="rect">
                    <a:avLst/>
                  </a:prstGeom>
                  <a:solidFill>
                    <a:srgbClr val="96B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Rectangle 277"/>
                  <p:cNvSpPr/>
                  <p:nvPr/>
                </p:nvSpPr>
                <p:spPr>
                  <a:xfrm>
                    <a:off x="9036850" y="1302329"/>
                    <a:ext cx="1200194" cy="160184"/>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8" name="Cloud 257"/>
                <p:cNvSpPr/>
                <p:nvPr/>
              </p:nvSpPr>
              <p:spPr>
                <a:xfrm>
                  <a:off x="1712020" y="4829176"/>
                  <a:ext cx="1411911" cy="678155"/>
                </a:xfrm>
                <a:prstGeom prst="clou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Cloud 258"/>
                <p:cNvSpPr/>
                <p:nvPr/>
              </p:nvSpPr>
              <p:spPr>
                <a:xfrm>
                  <a:off x="2123828" y="4203138"/>
                  <a:ext cx="3078204" cy="1304193"/>
                </a:xfrm>
                <a:prstGeom prst="cloud">
                  <a:avLst/>
                </a:prstGeom>
                <a:solidFill>
                  <a:schemeClr val="accent6">
                    <a:lumMod val="60000"/>
                    <a:lumOff val="4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Cloud 259"/>
                <p:cNvSpPr/>
                <p:nvPr/>
              </p:nvSpPr>
              <p:spPr>
                <a:xfrm>
                  <a:off x="607612" y="4988865"/>
                  <a:ext cx="3078204" cy="1304193"/>
                </a:xfrm>
                <a:prstGeom prst="cloud">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Cloud 260"/>
                <p:cNvSpPr/>
                <p:nvPr/>
              </p:nvSpPr>
              <p:spPr>
                <a:xfrm>
                  <a:off x="2798441" y="4904487"/>
                  <a:ext cx="3078204" cy="1304193"/>
                </a:xfrm>
                <a:prstGeom prst="cloud">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Cloud 261"/>
                <p:cNvSpPr/>
                <p:nvPr/>
              </p:nvSpPr>
              <p:spPr>
                <a:xfrm>
                  <a:off x="4292750" y="4247899"/>
                  <a:ext cx="3078204" cy="1304193"/>
                </a:xfrm>
                <a:prstGeom prst="clou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Cloud 262"/>
                <p:cNvSpPr/>
                <p:nvPr/>
              </p:nvSpPr>
              <p:spPr>
                <a:xfrm>
                  <a:off x="6010082" y="4025398"/>
                  <a:ext cx="3078204" cy="1304193"/>
                </a:xfrm>
                <a:prstGeom prst="clou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Cloud 263"/>
                <p:cNvSpPr/>
                <p:nvPr/>
              </p:nvSpPr>
              <p:spPr>
                <a:xfrm>
                  <a:off x="6512175" y="4899994"/>
                  <a:ext cx="2916564" cy="1256872"/>
                </a:xfrm>
                <a:prstGeom prst="cloud">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Cloud 264"/>
                <p:cNvSpPr/>
                <p:nvPr/>
              </p:nvSpPr>
              <p:spPr>
                <a:xfrm>
                  <a:off x="7614292" y="4298768"/>
                  <a:ext cx="3078204" cy="1304193"/>
                </a:xfrm>
                <a:prstGeom prst="clou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Cloud 265"/>
                <p:cNvSpPr/>
                <p:nvPr/>
              </p:nvSpPr>
              <p:spPr>
                <a:xfrm>
                  <a:off x="7741449" y="4960273"/>
                  <a:ext cx="3078204" cy="1304193"/>
                </a:xfrm>
                <a:prstGeom prst="cloud">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Cloud 266"/>
                <p:cNvSpPr/>
                <p:nvPr/>
              </p:nvSpPr>
              <p:spPr>
                <a:xfrm rot="16396244">
                  <a:off x="2567015" y="4121585"/>
                  <a:ext cx="1928413" cy="1700894"/>
                </a:xfrm>
                <a:prstGeom prst="cloud">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Cloud 267"/>
                <p:cNvSpPr/>
                <p:nvPr/>
              </p:nvSpPr>
              <p:spPr>
                <a:xfrm rot="16396244">
                  <a:off x="5830681" y="4630795"/>
                  <a:ext cx="2443053" cy="1241697"/>
                </a:xfrm>
                <a:prstGeom prst="clou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Cloud 268"/>
                <p:cNvSpPr/>
                <p:nvPr/>
              </p:nvSpPr>
              <p:spPr>
                <a:xfrm rot="19693186">
                  <a:off x="6782501" y="4297892"/>
                  <a:ext cx="3078204" cy="1304193"/>
                </a:xfrm>
                <a:prstGeom prst="cloud">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Cloud 269"/>
                <p:cNvSpPr/>
                <p:nvPr/>
              </p:nvSpPr>
              <p:spPr>
                <a:xfrm rot="16396244">
                  <a:off x="3691337" y="3827047"/>
                  <a:ext cx="1928413" cy="1700894"/>
                </a:xfrm>
                <a:prstGeom prst="cloud">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Cloud 270"/>
                <p:cNvSpPr/>
                <p:nvPr/>
              </p:nvSpPr>
              <p:spPr>
                <a:xfrm rot="16396244">
                  <a:off x="5041713" y="3740400"/>
                  <a:ext cx="1928413" cy="1700894"/>
                </a:xfrm>
                <a:prstGeom prst="cloud">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Cloud 271"/>
                <p:cNvSpPr/>
                <p:nvPr/>
              </p:nvSpPr>
              <p:spPr>
                <a:xfrm rot="16396244">
                  <a:off x="7395264" y="3849303"/>
                  <a:ext cx="1928413" cy="1700894"/>
                </a:xfrm>
                <a:prstGeom prst="clou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Cloud 272"/>
                <p:cNvSpPr/>
                <p:nvPr/>
              </p:nvSpPr>
              <p:spPr>
                <a:xfrm>
                  <a:off x="5335469" y="5219520"/>
                  <a:ext cx="3078204" cy="1304193"/>
                </a:xfrm>
                <a:prstGeom prst="cloud">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Cloud 273"/>
                <p:cNvSpPr/>
                <p:nvPr/>
              </p:nvSpPr>
              <p:spPr>
                <a:xfrm rot="16396244">
                  <a:off x="807217" y="4261235"/>
                  <a:ext cx="1928413" cy="1700894"/>
                </a:xfrm>
                <a:prstGeom prst="cloud">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Cloud 274"/>
                <p:cNvSpPr/>
                <p:nvPr/>
              </p:nvSpPr>
              <p:spPr>
                <a:xfrm rot="16396244">
                  <a:off x="1483307" y="4435060"/>
                  <a:ext cx="1476788" cy="1384271"/>
                </a:xfrm>
                <a:prstGeom prst="cloud">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Cloud 275"/>
                <p:cNvSpPr/>
                <p:nvPr/>
              </p:nvSpPr>
              <p:spPr>
                <a:xfrm rot="3721712">
                  <a:off x="179761" y="4593729"/>
                  <a:ext cx="1589527" cy="1610274"/>
                </a:xfrm>
                <a:prstGeom prst="cloud">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1" name="Oval 220"/>
              <p:cNvSpPr/>
              <p:nvPr/>
            </p:nvSpPr>
            <p:spPr>
              <a:xfrm>
                <a:off x="5881539" y="4961974"/>
                <a:ext cx="1656000" cy="165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 name="Slide Number Placeholder 2"/>
          <p:cNvSpPr>
            <a:spLocks noGrp="1"/>
          </p:cNvSpPr>
          <p:nvPr>
            <p:ph type="sldNum" sz="quarter" idx="12"/>
          </p:nvPr>
        </p:nvSpPr>
        <p:spPr/>
        <p:txBody>
          <a:bodyPr/>
          <a:lstStyle/>
          <a:p>
            <a:fld id="{FC749C1B-DF71-4DBC-829F-0017601EBD93}" type="slidenum">
              <a:rPr lang="en-GB" smtClean="0"/>
              <a:pPr/>
              <a:t>14</a:t>
            </a:fld>
            <a:endParaRPr lang="en-GB" dirty="0"/>
          </a:p>
        </p:txBody>
      </p:sp>
      <p:sp>
        <p:nvSpPr>
          <p:cNvPr id="4" name="Footer Placeholder 3"/>
          <p:cNvSpPr>
            <a:spLocks noGrp="1"/>
          </p:cNvSpPr>
          <p:nvPr>
            <p:ph type="ftr" sz="quarter" idx="11"/>
          </p:nvPr>
        </p:nvSpPr>
        <p:spPr/>
        <p:txBody>
          <a:bodyPr/>
          <a:lstStyle/>
          <a:p>
            <a:r>
              <a:rPr lang="en-US" smtClean="0"/>
              <a:t>Business Register and Employment Survey</a:t>
            </a:r>
            <a:endParaRPr lang="en-GB" dirty="0"/>
          </a:p>
        </p:txBody>
      </p:sp>
    </p:spTree>
    <p:extLst>
      <p:ext uri="{BB962C8B-B14F-4D97-AF65-F5344CB8AC3E}">
        <p14:creationId xmlns:p14="http://schemas.microsoft.com/office/powerpoint/2010/main" val="594667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mn-lt"/>
                <a:ea typeface="+mn-ea"/>
                <a:cs typeface="+mn-cs"/>
              </a:rPr>
              <a:t>Next year: BRES 2021</a:t>
            </a:r>
            <a:endParaRPr lang="en-GB" sz="3200" dirty="0">
              <a:latin typeface="+mn-lt"/>
              <a:ea typeface="+mn-ea"/>
              <a:cs typeface="+mn-cs"/>
            </a:endParaRPr>
          </a:p>
        </p:txBody>
      </p:sp>
      <p:sp>
        <p:nvSpPr>
          <p:cNvPr id="5" name="Content Placeholder 4"/>
          <p:cNvSpPr>
            <a:spLocks noGrp="1"/>
          </p:cNvSpPr>
          <p:nvPr>
            <p:ph idx="1"/>
          </p:nvPr>
        </p:nvSpPr>
        <p:spPr>
          <a:xfrm>
            <a:off x="1343608" y="1498825"/>
            <a:ext cx="10397818" cy="5200651"/>
          </a:xfrm>
        </p:spPr>
        <p:txBody>
          <a:bodyPr/>
          <a:lstStyle/>
          <a:p>
            <a:r>
              <a:rPr lang="en-GB" dirty="0" smtClean="0"/>
              <a:t>35,000 forms in the field</a:t>
            </a:r>
          </a:p>
          <a:p>
            <a:r>
              <a:rPr lang="en-GB" dirty="0" smtClean="0"/>
              <a:t>Results expected June 2022</a:t>
            </a:r>
          </a:p>
          <a:p>
            <a:r>
              <a:rPr lang="en-GB" dirty="0" smtClean="0"/>
              <a:t>Geography – published DCA, Ward, PCA</a:t>
            </a:r>
          </a:p>
          <a:p>
            <a:r>
              <a:rPr lang="en-GB" dirty="0" smtClean="0"/>
              <a:t>Industry – published to 5-digit SIC</a:t>
            </a:r>
          </a:p>
          <a:p>
            <a:pPr marL="0" indent="0">
              <a:buNone/>
            </a:pPr>
            <a:r>
              <a:rPr lang="en-GB" u="sng" dirty="0"/>
              <a:t>D</a:t>
            </a:r>
            <a:r>
              <a:rPr lang="en-GB" u="sng" dirty="0" smtClean="0"/>
              <a:t>evelopments</a:t>
            </a:r>
          </a:p>
          <a:p>
            <a:r>
              <a:rPr lang="en-GB" dirty="0" smtClean="0"/>
              <a:t>Potential addition of NI employment data (employees + working owners)</a:t>
            </a:r>
          </a:p>
          <a:p>
            <a:r>
              <a:rPr lang="en-GB" dirty="0" smtClean="0"/>
              <a:t>Review </a:t>
            </a:r>
            <a:r>
              <a:rPr lang="en-GB" dirty="0"/>
              <a:t>of addition of agriculture data to BRES tables in line with </a:t>
            </a:r>
            <a:r>
              <a:rPr lang="en-GB" dirty="0" smtClean="0"/>
              <a:t>QES</a:t>
            </a:r>
          </a:p>
          <a:p>
            <a:r>
              <a:rPr lang="en-GB" dirty="0"/>
              <a:t>Improvements in accessibility </a:t>
            </a:r>
          </a:p>
          <a:p>
            <a:pPr marL="0" indent="0">
              <a:buNone/>
            </a:pPr>
            <a:endParaRPr lang="en-GB" dirty="0"/>
          </a:p>
          <a:p>
            <a:endParaRPr lang="en-GB" dirty="0" smtClean="0"/>
          </a:p>
          <a:p>
            <a:pPr marL="0" indent="0">
              <a:buNone/>
            </a:pPr>
            <a:endParaRPr lang="en-GB" dirty="0" smtClean="0"/>
          </a:p>
          <a:p>
            <a:endParaRPr lang="en-GB" dirty="0" smtClean="0"/>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3832748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946" y="499162"/>
            <a:ext cx="8489302" cy="1200831"/>
          </a:xfrm>
        </p:spPr>
        <p:txBody>
          <a:bodyPr>
            <a:normAutofit fontScale="90000"/>
          </a:bodyPr>
          <a:lstStyle/>
          <a:p>
            <a:r>
              <a:rPr lang="en-GB" b="1" dirty="0" smtClean="0"/>
              <a:t>How can we improve NI employee jobs and earning statistics?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3025" y="1777664"/>
            <a:ext cx="10010775" cy="4801272"/>
          </a:xfrm>
        </p:spPr>
      </p:pic>
    </p:spTree>
    <p:extLst>
      <p:ext uri="{BB962C8B-B14F-4D97-AF65-F5344CB8AC3E}">
        <p14:creationId xmlns:p14="http://schemas.microsoft.com/office/powerpoint/2010/main" val="4091392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5528" y="1922484"/>
            <a:ext cx="10960608" cy="916409"/>
          </a:xfrm>
        </p:spPr>
        <p:txBody>
          <a:bodyPr>
            <a:normAutofit/>
          </a:bodyPr>
          <a:lstStyle/>
          <a:p>
            <a:r>
              <a:rPr lang="en-GB" sz="5000" b="1" dirty="0" smtClean="0"/>
              <a:t>Quarterly Employment Survey (QES)</a:t>
            </a:r>
            <a:endParaRPr lang="en-GB" sz="5000" b="1" dirty="0"/>
          </a:p>
        </p:txBody>
      </p:sp>
      <p:sp>
        <p:nvSpPr>
          <p:cNvPr id="3" name="Title 1"/>
          <p:cNvSpPr txBox="1">
            <a:spLocks/>
          </p:cNvSpPr>
          <p:nvPr/>
        </p:nvSpPr>
        <p:spPr>
          <a:xfrm>
            <a:off x="1363072" y="3321060"/>
            <a:ext cx="9193639" cy="48777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sz="2400" dirty="0" smtClean="0"/>
              <a:t>Lynda Kennedy</a:t>
            </a:r>
            <a:endParaRPr lang="en-GB" sz="2400" dirty="0"/>
          </a:p>
        </p:txBody>
      </p:sp>
    </p:spTree>
    <p:extLst>
      <p:ext uri="{BB962C8B-B14F-4D97-AF65-F5344CB8AC3E}">
        <p14:creationId xmlns:p14="http://schemas.microsoft.com/office/powerpoint/2010/main" val="921628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493" y="401346"/>
            <a:ext cx="8489302" cy="1200831"/>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342800" y="1656000"/>
            <a:ext cx="10471248" cy="54238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t>Overview</a:t>
            </a:r>
          </a:p>
          <a:p>
            <a:r>
              <a:rPr lang="en-GB" sz="1800" dirty="0" smtClean="0"/>
              <a:t>Short term </a:t>
            </a:r>
            <a:r>
              <a:rPr lang="en-GB" sz="1800" b="1" dirty="0" smtClean="0"/>
              <a:t>estimates of employee jobs </a:t>
            </a:r>
            <a:r>
              <a:rPr lang="en-GB" sz="1800" dirty="0" smtClean="0"/>
              <a:t>in NI through a quarterly sample survey of approx. 6,000 businesses.</a:t>
            </a:r>
          </a:p>
          <a:p>
            <a:r>
              <a:rPr lang="en-GB" sz="1800" dirty="0" smtClean="0"/>
              <a:t>Only includes Pay As You Earn (PAYE) jobs – the self employed are </a:t>
            </a:r>
            <a:r>
              <a:rPr lang="en-GB" sz="1800" b="1" dirty="0" smtClean="0"/>
              <a:t>not</a:t>
            </a:r>
            <a:r>
              <a:rPr lang="en-GB" sz="1800" dirty="0" smtClean="0"/>
              <a:t> included.</a:t>
            </a:r>
          </a:p>
          <a:p>
            <a:r>
              <a:rPr lang="en-GB" sz="1800" dirty="0" smtClean="0"/>
              <a:t>Counts </a:t>
            </a:r>
            <a:r>
              <a:rPr lang="en-GB" sz="1800" b="1" dirty="0" smtClean="0"/>
              <a:t>jobs</a:t>
            </a:r>
            <a:r>
              <a:rPr lang="en-GB" sz="1800" dirty="0" smtClean="0"/>
              <a:t> rather than people.</a:t>
            </a:r>
          </a:p>
          <a:p>
            <a:r>
              <a:rPr lang="en-US" sz="1800" dirty="0" smtClean="0"/>
              <a:t>QES estimates are used in the calculation of:</a:t>
            </a:r>
          </a:p>
          <a:p>
            <a:pPr lvl="1"/>
            <a:r>
              <a:rPr lang="en-US" sz="1600" dirty="0" smtClean="0"/>
              <a:t>ONS UK Workforce Jobs</a:t>
            </a:r>
          </a:p>
          <a:p>
            <a:pPr lvl="1"/>
            <a:r>
              <a:rPr lang="en-US" sz="1600" dirty="0" smtClean="0"/>
              <a:t>ONS UK Public Sector Employment estimates</a:t>
            </a:r>
          </a:p>
          <a:p>
            <a:pPr lvl="1"/>
            <a:r>
              <a:rPr lang="en-US" sz="1600" dirty="0" smtClean="0"/>
              <a:t>NICEI calculations</a:t>
            </a:r>
          </a:p>
          <a:p>
            <a:endParaRPr lang="en-US" sz="1800" dirty="0"/>
          </a:p>
          <a:p>
            <a:endParaRPr lang="en-US" sz="1800" dirty="0" smtClean="0"/>
          </a:p>
          <a:p>
            <a:endParaRPr lang="en-US" sz="1800" dirty="0"/>
          </a:p>
          <a:p>
            <a:endParaRPr lang="en-US" sz="1800" dirty="0" smtClean="0"/>
          </a:p>
          <a:p>
            <a:endParaRPr lang="en-US" sz="1800" dirty="0" smtClean="0"/>
          </a:p>
          <a:p>
            <a:endParaRPr lang="en-US" sz="1800" dirty="0"/>
          </a:p>
        </p:txBody>
      </p:sp>
      <p:pic>
        <p:nvPicPr>
          <p:cNvPr id="3" name="Picture 2"/>
          <p:cNvPicPr>
            <a:picLocks noChangeAspect="1"/>
          </p:cNvPicPr>
          <p:nvPr/>
        </p:nvPicPr>
        <p:blipFill rotWithShape="1">
          <a:blip r:embed="rId3"/>
          <a:srcRect l="23648" t="15250" r="24992" b="47717"/>
          <a:stretch/>
        </p:blipFill>
        <p:spPr>
          <a:xfrm>
            <a:off x="1346834" y="4534586"/>
            <a:ext cx="5034711" cy="2042052"/>
          </a:xfrm>
          <a:prstGeom prst="rect">
            <a:avLst/>
          </a:prstGeom>
        </p:spPr>
      </p:pic>
      <p:pic>
        <p:nvPicPr>
          <p:cNvPr id="6" name="Picture 5"/>
          <p:cNvPicPr>
            <a:picLocks noChangeAspect="1"/>
          </p:cNvPicPr>
          <p:nvPr/>
        </p:nvPicPr>
        <p:blipFill rotWithShape="1">
          <a:blip r:embed="rId4"/>
          <a:srcRect l="24674" t="17372" r="32020" b="34364"/>
          <a:stretch/>
        </p:blipFill>
        <p:spPr>
          <a:xfrm>
            <a:off x="6188725" y="3739650"/>
            <a:ext cx="4340352" cy="2720928"/>
          </a:xfrm>
          <a:prstGeom prst="rect">
            <a:avLst/>
          </a:prstGeom>
        </p:spPr>
      </p:pic>
      <p:pic>
        <p:nvPicPr>
          <p:cNvPr id="8" name="Picture 7"/>
          <p:cNvPicPr>
            <a:picLocks noChangeAspect="1"/>
          </p:cNvPicPr>
          <p:nvPr/>
        </p:nvPicPr>
        <p:blipFill rotWithShape="1">
          <a:blip r:embed="rId5"/>
          <a:srcRect l="40800" t="20281" r="25266" b="48488"/>
          <a:stretch/>
        </p:blipFill>
        <p:spPr>
          <a:xfrm>
            <a:off x="7840875" y="3024761"/>
            <a:ext cx="4150043" cy="2148505"/>
          </a:xfrm>
          <a:prstGeom prst="rect">
            <a:avLst/>
          </a:prstGeom>
        </p:spPr>
      </p:pic>
      <p:sp>
        <p:nvSpPr>
          <p:cNvPr id="5" name="Slide Number Placeholder 4"/>
          <p:cNvSpPr>
            <a:spLocks noGrp="1"/>
          </p:cNvSpPr>
          <p:nvPr>
            <p:ph type="sldNum" sz="quarter" idx="4294967295"/>
          </p:nvPr>
        </p:nvSpPr>
        <p:spPr/>
        <p:txBody>
          <a:bodyPr/>
          <a:lstStyle/>
          <a:p>
            <a:fld id="{FC749C1B-DF71-4DBC-829F-0017601EBD93}" type="slidenum">
              <a:rPr lang="en-GB" smtClean="0"/>
              <a:pPr/>
              <a:t>18</a:t>
            </a:fld>
            <a:endParaRPr lang="en-GB" dirty="0"/>
          </a:p>
        </p:txBody>
      </p:sp>
    </p:spTree>
    <p:extLst>
      <p:ext uri="{BB962C8B-B14F-4D97-AF65-F5344CB8AC3E}">
        <p14:creationId xmlns:p14="http://schemas.microsoft.com/office/powerpoint/2010/main" val="1382043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9660" y="2325445"/>
            <a:ext cx="2146082" cy="2340000"/>
          </a:xfrm>
          <a:prstGeom prst="rect">
            <a:avLst/>
          </a:prstGeom>
        </p:spPr>
      </p:pic>
      <p:sp>
        <p:nvSpPr>
          <p:cNvPr id="2" name="Title 1"/>
          <p:cNvSpPr>
            <a:spLocks noGrp="1"/>
          </p:cNvSpPr>
          <p:nvPr>
            <p:ph type="title"/>
          </p:nvPr>
        </p:nvSpPr>
        <p:spPr>
          <a:xfrm>
            <a:off x="2437493" y="401346"/>
            <a:ext cx="8489302" cy="1200831"/>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342800" y="1656000"/>
            <a:ext cx="8663219" cy="699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t>Meet the team</a:t>
            </a:r>
          </a:p>
          <a:p>
            <a:pPr marL="0" indent="0">
              <a:buNone/>
            </a:pPr>
            <a:endParaRPr lang="en-GB" sz="2400" b="1" dirty="0"/>
          </a:p>
          <a:p>
            <a:pPr marL="0" indent="0">
              <a:buNone/>
            </a:pPr>
            <a:endParaRPr lang="en-GB" sz="2400" b="1" dirty="0" smtClean="0"/>
          </a:p>
          <a:p>
            <a:endParaRPr lang="en-US" sz="1800" dirty="0"/>
          </a:p>
          <a:p>
            <a:endParaRPr lang="en-US" sz="1800" dirty="0" smtClean="0"/>
          </a:p>
          <a:p>
            <a:endParaRPr lang="en-US" sz="1800" dirty="0"/>
          </a:p>
          <a:p>
            <a:endParaRPr lang="en-US" sz="1800" dirty="0" smtClean="0"/>
          </a:p>
          <a:p>
            <a:endParaRPr lang="en-US" sz="1800" dirty="0" smtClean="0"/>
          </a:p>
          <a:p>
            <a:endParaRPr lang="en-US" sz="18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968" y="2304696"/>
            <a:ext cx="2146082" cy="2340000"/>
          </a:xfrm>
          <a:prstGeom prst="rect">
            <a:avLst/>
          </a:prstGeom>
        </p:spPr>
      </p:pic>
      <p:sp>
        <p:nvSpPr>
          <p:cNvPr id="11" name="TextBox 10"/>
          <p:cNvSpPr txBox="1"/>
          <p:nvPr/>
        </p:nvSpPr>
        <p:spPr>
          <a:xfrm>
            <a:off x="5744105" y="3926845"/>
            <a:ext cx="2811807" cy="1077218"/>
          </a:xfrm>
          <a:prstGeom prst="rect">
            <a:avLst/>
          </a:prstGeom>
          <a:noFill/>
        </p:spPr>
        <p:txBody>
          <a:bodyPr wrap="square" rtlCol="0">
            <a:spAutoFit/>
          </a:bodyPr>
          <a:lstStyle/>
          <a:p>
            <a:pPr algn="ctr"/>
            <a:r>
              <a:rPr lang="en-GB" sz="3200" dirty="0" smtClean="0">
                <a:solidFill>
                  <a:srgbClr val="00205B"/>
                </a:solidFill>
              </a:rPr>
              <a:t>Rebecca Kennedy</a:t>
            </a:r>
          </a:p>
        </p:txBody>
      </p:sp>
      <p:sp>
        <p:nvSpPr>
          <p:cNvPr id="13" name="TextBox 12"/>
          <p:cNvSpPr txBox="1"/>
          <p:nvPr/>
        </p:nvSpPr>
        <p:spPr>
          <a:xfrm>
            <a:off x="3121855" y="3931383"/>
            <a:ext cx="2641600" cy="1077218"/>
          </a:xfrm>
          <a:prstGeom prst="rect">
            <a:avLst/>
          </a:prstGeom>
          <a:noFill/>
        </p:spPr>
        <p:txBody>
          <a:bodyPr wrap="square" rtlCol="0">
            <a:spAutoFit/>
          </a:bodyPr>
          <a:lstStyle/>
          <a:p>
            <a:pPr algn="ctr"/>
            <a:r>
              <a:rPr lang="en-GB" sz="3200" dirty="0" smtClean="0">
                <a:solidFill>
                  <a:srgbClr val="00205B"/>
                </a:solidFill>
              </a:rPr>
              <a:t>Lynda Kennedy</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35" y="2335227"/>
            <a:ext cx="2146082" cy="2340000"/>
          </a:xfrm>
          <a:prstGeom prst="rect">
            <a:avLst/>
          </a:prstGeom>
        </p:spPr>
      </p:pic>
      <p:sp>
        <p:nvSpPr>
          <p:cNvPr id="15" name="TextBox 14"/>
          <p:cNvSpPr txBox="1"/>
          <p:nvPr/>
        </p:nvSpPr>
        <p:spPr>
          <a:xfrm>
            <a:off x="539013" y="3935921"/>
            <a:ext cx="2501666" cy="1077218"/>
          </a:xfrm>
          <a:prstGeom prst="rect">
            <a:avLst/>
          </a:prstGeom>
          <a:noFill/>
        </p:spPr>
        <p:txBody>
          <a:bodyPr wrap="square" rtlCol="0">
            <a:spAutoFit/>
          </a:bodyPr>
          <a:lstStyle/>
          <a:p>
            <a:pPr algn="ctr"/>
            <a:r>
              <a:rPr lang="en-GB" sz="3200" dirty="0" smtClean="0">
                <a:solidFill>
                  <a:srgbClr val="00205B"/>
                </a:solidFill>
              </a:rPr>
              <a:t>Carole-Ann McKay</a:t>
            </a:r>
          </a:p>
        </p:txBody>
      </p:sp>
      <p:sp>
        <p:nvSpPr>
          <p:cNvPr id="17" name="TextBox 16"/>
          <p:cNvSpPr txBox="1"/>
          <p:nvPr/>
        </p:nvSpPr>
        <p:spPr>
          <a:xfrm>
            <a:off x="9380170" y="2595310"/>
            <a:ext cx="2641600" cy="1569660"/>
          </a:xfrm>
          <a:prstGeom prst="rect">
            <a:avLst/>
          </a:prstGeom>
          <a:noFill/>
        </p:spPr>
        <p:txBody>
          <a:bodyPr wrap="square" rtlCol="0">
            <a:spAutoFit/>
          </a:bodyPr>
          <a:lstStyle/>
          <a:p>
            <a:pPr algn="ctr"/>
            <a:r>
              <a:rPr lang="en-GB" sz="3200" dirty="0" smtClean="0">
                <a:solidFill>
                  <a:srgbClr val="00205B"/>
                </a:solidFill>
              </a:rPr>
              <a:t>Data Collection Team</a:t>
            </a:r>
          </a:p>
        </p:txBody>
      </p:sp>
      <p:sp>
        <p:nvSpPr>
          <p:cNvPr id="24" name="Oval 23"/>
          <p:cNvSpPr/>
          <p:nvPr/>
        </p:nvSpPr>
        <p:spPr>
          <a:xfrm>
            <a:off x="9646223" y="2352675"/>
            <a:ext cx="2079404" cy="2076006"/>
          </a:xfrm>
          <a:prstGeom prst="ellipse">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lus 24"/>
          <p:cNvSpPr/>
          <p:nvPr/>
        </p:nvSpPr>
        <p:spPr>
          <a:xfrm>
            <a:off x="8537059" y="2971529"/>
            <a:ext cx="826720" cy="85532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430820" y="5118075"/>
            <a:ext cx="2718052" cy="323165"/>
          </a:xfrm>
          <a:prstGeom prst="rect">
            <a:avLst/>
          </a:prstGeom>
        </p:spPr>
        <p:txBody>
          <a:bodyPr wrap="none">
            <a:spAutoFit/>
          </a:bodyPr>
          <a:lstStyle/>
          <a:p>
            <a:pPr lvl="0"/>
            <a:r>
              <a:rPr lang="en-US" sz="1500" dirty="0" smtClean="0">
                <a:hlinkClick r:id="rId4"/>
              </a:rPr>
              <a:t>Carole-ann.mckay@nisra.gov.uk</a:t>
            </a:r>
            <a:r>
              <a:rPr lang="en-US" sz="1500" dirty="0" smtClean="0"/>
              <a:t> </a:t>
            </a:r>
            <a:endParaRPr lang="en-US" sz="1500" dirty="0"/>
          </a:p>
        </p:txBody>
      </p:sp>
      <p:sp>
        <p:nvSpPr>
          <p:cNvPr id="27" name="Rectangle 26"/>
          <p:cNvSpPr/>
          <p:nvPr/>
        </p:nvSpPr>
        <p:spPr>
          <a:xfrm>
            <a:off x="3276749" y="5104058"/>
            <a:ext cx="2486706" cy="323165"/>
          </a:xfrm>
          <a:prstGeom prst="rect">
            <a:avLst/>
          </a:prstGeom>
        </p:spPr>
        <p:txBody>
          <a:bodyPr wrap="none">
            <a:spAutoFit/>
          </a:bodyPr>
          <a:lstStyle/>
          <a:p>
            <a:pPr lvl="0"/>
            <a:r>
              <a:rPr lang="en-US" sz="1500" dirty="0" smtClean="0">
                <a:hlinkClick r:id="rId5"/>
              </a:rPr>
              <a:t>Lynda.kennedy@nisra.gov.uk</a:t>
            </a:r>
            <a:r>
              <a:rPr lang="en-US" sz="1500" dirty="0" smtClean="0"/>
              <a:t> </a:t>
            </a:r>
            <a:endParaRPr lang="en-US" sz="1500" dirty="0"/>
          </a:p>
        </p:txBody>
      </p:sp>
      <p:sp>
        <p:nvSpPr>
          <p:cNvPr id="28" name="Rectangle 27"/>
          <p:cNvSpPr/>
          <p:nvPr/>
        </p:nvSpPr>
        <p:spPr>
          <a:xfrm>
            <a:off x="5891332" y="5099205"/>
            <a:ext cx="2681503" cy="323165"/>
          </a:xfrm>
          <a:prstGeom prst="rect">
            <a:avLst/>
          </a:prstGeom>
        </p:spPr>
        <p:txBody>
          <a:bodyPr wrap="none">
            <a:spAutoFit/>
          </a:bodyPr>
          <a:lstStyle/>
          <a:p>
            <a:pPr lvl="0"/>
            <a:r>
              <a:rPr lang="en-US" sz="1500" dirty="0" smtClean="0">
                <a:hlinkClick r:id="rId6"/>
              </a:rPr>
              <a:t>Rebecca.kennedy@nisra.gov.uk</a:t>
            </a:r>
            <a:r>
              <a:rPr lang="en-US" sz="1500" dirty="0" smtClean="0"/>
              <a:t> </a:t>
            </a:r>
            <a:endParaRPr lang="en-US" sz="1500" dirty="0"/>
          </a:p>
        </p:txBody>
      </p:sp>
      <p:sp>
        <p:nvSpPr>
          <p:cNvPr id="4" name="Slide Number Placeholder 3"/>
          <p:cNvSpPr>
            <a:spLocks noGrp="1"/>
          </p:cNvSpPr>
          <p:nvPr>
            <p:ph type="sldNum" sz="quarter" idx="4294967295"/>
          </p:nvPr>
        </p:nvSpPr>
        <p:spPr/>
        <p:txBody>
          <a:bodyPr/>
          <a:lstStyle/>
          <a:p>
            <a:fld id="{FC749C1B-DF71-4DBC-829F-0017601EBD93}" type="slidenum">
              <a:rPr lang="en-GB" smtClean="0"/>
              <a:pPr/>
              <a:t>19</a:t>
            </a:fld>
            <a:endParaRPr lang="en-GB" dirty="0"/>
          </a:p>
        </p:txBody>
      </p:sp>
    </p:spTree>
    <p:extLst>
      <p:ext uri="{BB962C8B-B14F-4D97-AF65-F5344CB8AC3E}">
        <p14:creationId xmlns:p14="http://schemas.microsoft.com/office/powerpoint/2010/main" val="2235092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5531" y="1177737"/>
            <a:ext cx="8266346" cy="909917"/>
          </a:xfrm>
        </p:spPr>
        <p:txBody>
          <a:bodyPr>
            <a:normAutofit fontScale="90000"/>
          </a:bodyPr>
          <a:lstStyle/>
          <a:p>
            <a:pPr algn="ctr"/>
            <a:r>
              <a:rPr lang="en-GB" dirty="0" smtClean="0"/>
              <a:t>Making the most of the session</a:t>
            </a:r>
            <a:r>
              <a:rPr lang="en-GB" dirty="0"/>
              <a:t/>
            </a:r>
            <a:br>
              <a:rPr lang="en-GB" dirty="0"/>
            </a:br>
            <a:endParaRPr lang="en-GB" sz="3200" dirty="0"/>
          </a:p>
        </p:txBody>
      </p:sp>
      <p:sp>
        <p:nvSpPr>
          <p:cNvPr id="3" name="Content Placeholder 2"/>
          <p:cNvSpPr>
            <a:spLocks noGrp="1"/>
          </p:cNvSpPr>
          <p:nvPr>
            <p:ph idx="1"/>
          </p:nvPr>
        </p:nvSpPr>
        <p:spPr>
          <a:xfrm>
            <a:off x="1343608" y="2087654"/>
            <a:ext cx="10010192" cy="5042127"/>
          </a:xfrm>
        </p:spPr>
        <p:txBody>
          <a:bodyPr>
            <a:normAutofit/>
          </a:bodyPr>
          <a:lstStyle/>
          <a:p>
            <a:pPr marL="0" indent="0">
              <a:buNone/>
            </a:pPr>
            <a:r>
              <a:rPr lang="en-GB" dirty="0" smtClean="0"/>
              <a:t>Lots of great content, please be as present as possible</a:t>
            </a:r>
          </a:p>
          <a:p>
            <a:pPr marL="0" indent="0">
              <a:buNone/>
            </a:pPr>
            <a:endParaRPr lang="en-GB" dirty="0" smtClean="0"/>
          </a:p>
          <a:p>
            <a:pPr marL="0" indent="0">
              <a:buNone/>
            </a:pPr>
            <a:r>
              <a:rPr lang="en-GB" dirty="0" smtClean="0"/>
              <a:t>Where </a:t>
            </a:r>
            <a:r>
              <a:rPr lang="en-GB" dirty="0"/>
              <a:t>you can, we suggest:</a:t>
            </a:r>
          </a:p>
          <a:p>
            <a:r>
              <a:rPr lang="en-GB" dirty="0" smtClean="0"/>
              <a:t>setting </a:t>
            </a:r>
            <a:r>
              <a:rPr lang="en-GB" dirty="0"/>
              <a:t>your </a:t>
            </a:r>
            <a:r>
              <a:rPr lang="en-GB" dirty="0" smtClean="0"/>
              <a:t>Jabber/Teams </a:t>
            </a:r>
            <a:r>
              <a:rPr lang="en-GB" dirty="0"/>
              <a:t>status to ‘Do not disturb’ </a:t>
            </a:r>
          </a:p>
          <a:p>
            <a:r>
              <a:rPr lang="en-GB" dirty="0" smtClean="0"/>
              <a:t>closing </a:t>
            </a:r>
            <a:r>
              <a:rPr lang="en-GB" dirty="0"/>
              <a:t>all </a:t>
            </a:r>
            <a:r>
              <a:rPr lang="en-GB" dirty="0" smtClean="0"/>
              <a:t>other work programs…..</a:t>
            </a:r>
            <a:r>
              <a:rPr lang="en-GB" i="1" dirty="0" smtClean="0"/>
              <a:t>including Outlook!</a:t>
            </a:r>
          </a:p>
          <a:p>
            <a:endParaRPr lang="en-GB" dirty="0"/>
          </a:p>
          <a:p>
            <a:r>
              <a:rPr lang="en-GB" dirty="0" smtClean="0"/>
              <a:t>Join in Q&amp;A/discussions</a:t>
            </a:r>
          </a:p>
          <a:p>
            <a:endParaRPr lang="en-GB" dirty="0"/>
          </a:p>
          <a:p>
            <a:endParaRPr lang="en-GB" dirty="0"/>
          </a:p>
        </p:txBody>
      </p:sp>
    </p:spTree>
    <p:extLst>
      <p:ext uri="{BB962C8B-B14F-4D97-AF65-F5344CB8AC3E}">
        <p14:creationId xmlns:p14="http://schemas.microsoft.com/office/powerpoint/2010/main" val="3429705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608" y="1657350"/>
            <a:ext cx="10010192" cy="4404086"/>
          </a:xfrm>
        </p:spPr>
        <p:txBody>
          <a:bodyPr>
            <a:normAutofit/>
          </a:bodyPr>
          <a:lstStyle/>
          <a:p>
            <a:pPr marL="0" indent="0">
              <a:buNone/>
            </a:pPr>
            <a:r>
              <a:rPr lang="en-GB" sz="3400" b="1" dirty="0" smtClean="0"/>
              <a:t>Latest Results</a:t>
            </a:r>
          </a:p>
          <a:p>
            <a:r>
              <a:rPr lang="en-GB" dirty="0" smtClean="0"/>
              <a:t>Published </a:t>
            </a:r>
            <a:r>
              <a:rPr lang="en-GB" dirty="0"/>
              <a:t>on </a:t>
            </a:r>
            <a:r>
              <a:rPr lang="en-GB" dirty="0" smtClean="0"/>
              <a:t>14</a:t>
            </a:r>
            <a:r>
              <a:rPr lang="en-GB" baseline="30000" dirty="0" smtClean="0"/>
              <a:t>th</a:t>
            </a:r>
            <a:r>
              <a:rPr lang="en-GB" dirty="0" smtClean="0"/>
              <a:t> </a:t>
            </a:r>
            <a:r>
              <a:rPr lang="en-GB" dirty="0"/>
              <a:t>September </a:t>
            </a:r>
            <a:r>
              <a:rPr lang="en-GB" dirty="0" smtClean="0"/>
              <a:t>2021 </a:t>
            </a:r>
            <a:r>
              <a:rPr lang="en-GB" dirty="0"/>
              <a:t>at </a:t>
            </a:r>
            <a:r>
              <a:rPr lang="en-GB" b="1" dirty="0"/>
              <a:t>7.00am</a:t>
            </a:r>
            <a:r>
              <a:rPr lang="en-GB" dirty="0"/>
              <a:t> for </a:t>
            </a:r>
            <a:r>
              <a:rPr lang="en-GB" b="1" dirty="0" smtClean="0"/>
              <a:t>Quarter 2 2021</a:t>
            </a:r>
            <a:r>
              <a:rPr lang="en-GB" dirty="0" smtClean="0"/>
              <a:t>.</a:t>
            </a:r>
            <a:endParaRPr lang="en-GB" dirty="0"/>
          </a:p>
          <a:p>
            <a:r>
              <a:rPr lang="en-US" dirty="0"/>
              <a:t>The survey date for </a:t>
            </a:r>
            <a:r>
              <a:rPr lang="en-US" dirty="0" smtClean="0"/>
              <a:t>Quarter 2 </a:t>
            </a:r>
            <a:r>
              <a:rPr lang="en-US" dirty="0"/>
              <a:t>was </a:t>
            </a:r>
            <a:r>
              <a:rPr lang="en-US" b="1" dirty="0" smtClean="0"/>
              <a:t>1</a:t>
            </a:r>
            <a:r>
              <a:rPr lang="en-US" b="1" baseline="30000" dirty="0" smtClean="0"/>
              <a:t>st</a:t>
            </a:r>
            <a:r>
              <a:rPr lang="en-US" b="1" dirty="0" smtClean="0"/>
              <a:t> June 2021</a:t>
            </a:r>
            <a:r>
              <a:rPr lang="en-US" dirty="0" smtClean="0"/>
              <a:t>. </a:t>
            </a:r>
          </a:p>
          <a:p>
            <a:r>
              <a:rPr lang="en-US" dirty="0" smtClean="0"/>
              <a:t>Those </a:t>
            </a:r>
            <a:r>
              <a:rPr lang="en-US" dirty="0"/>
              <a:t>who are furloughed under the CJRS are</a:t>
            </a:r>
            <a:r>
              <a:rPr lang="en-US" b="1" dirty="0"/>
              <a:t> included </a:t>
            </a:r>
            <a:r>
              <a:rPr lang="en-US" dirty="0"/>
              <a:t>in QES employee jobs estimates.</a:t>
            </a:r>
          </a:p>
          <a:p>
            <a:r>
              <a:rPr lang="en-US" dirty="0"/>
              <a:t>Latest HMRC furlough data (next release </a:t>
            </a:r>
            <a:r>
              <a:rPr lang="en-US" dirty="0" smtClean="0"/>
              <a:t>7</a:t>
            </a:r>
            <a:r>
              <a:rPr lang="en-US" baseline="30000" dirty="0" smtClean="0"/>
              <a:t>th</a:t>
            </a:r>
            <a:r>
              <a:rPr lang="en-US" dirty="0" smtClean="0"/>
              <a:t> October 2021): </a:t>
            </a:r>
            <a:r>
              <a:rPr lang="en-US" sz="2400" dirty="0"/>
              <a:t>https://www.gov.uk/government/statistics/coronavirus-job-retention-scheme-statistics-9-september-2021</a:t>
            </a:r>
            <a:endParaRPr lang="en-GB" dirty="0"/>
          </a:p>
        </p:txBody>
      </p:sp>
      <p:sp>
        <p:nvSpPr>
          <p:cNvPr id="6" name="Title 1"/>
          <p:cNvSpPr>
            <a:spLocks noGrp="1"/>
          </p:cNvSpPr>
          <p:nvPr>
            <p:ph type="title"/>
          </p:nvPr>
        </p:nvSpPr>
        <p:spPr>
          <a:xfrm>
            <a:off x="2437493" y="401346"/>
            <a:ext cx="8489302" cy="1200831"/>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4" name="Slide Number Placeholder 3"/>
          <p:cNvSpPr>
            <a:spLocks noGrp="1"/>
          </p:cNvSpPr>
          <p:nvPr>
            <p:ph type="sldNum" sz="quarter" idx="4294967295"/>
          </p:nvPr>
        </p:nvSpPr>
        <p:spPr/>
        <p:txBody>
          <a:bodyPr/>
          <a:lstStyle/>
          <a:p>
            <a:fld id="{FC749C1B-DF71-4DBC-829F-0017601EBD93}" type="slidenum">
              <a:rPr lang="en-GB" smtClean="0"/>
              <a:pPr/>
              <a:t>20</a:t>
            </a:fld>
            <a:endParaRPr lang="en-GB" dirty="0"/>
          </a:p>
        </p:txBody>
      </p:sp>
    </p:spTree>
    <p:extLst>
      <p:ext uri="{BB962C8B-B14F-4D97-AF65-F5344CB8AC3E}">
        <p14:creationId xmlns:p14="http://schemas.microsoft.com/office/powerpoint/2010/main" val="4024272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401346"/>
            <a:ext cx="8489302" cy="1200831"/>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490874" y="1602176"/>
            <a:ext cx="8695117" cy="5255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COVID-19 </a:t>
            </a:r>
            <a:r>
              <a:rPr lang="en-US" sz="1800" dirty="0"/>
              <a:t>impacted on the data collection and </a:t>
            </a:r>
            <a:r>
              <a:rPr lang="en-US" sz="1800" dirty="0" smtClean="0"/>
              <a:t>validation </a:t>
            </a:r>
            <a:r>
              <a:rPr lang="en-US" sz="1800" dirty="0"/>
              <a:t>of employee jobs </a:t>
            </a:r>
            <a:r>
              <a:rPr lang="en-US" sz="1800" dirty="0" smtClean="0"/>
              <a:t>data. </a:t>
            </a:r>
          </a:p>
          <a:p>
            <a:pPr lvl="1"/>
            <a:r>
              <a:rPr lang="en-US" sz="1600" dirty="0" smtClean="0"/>
              <a:t>Business closures – fewer responses and reduced business contact for validating data.</a:t>
            </a:r>
          </a:p>
          <a:p>
            <a:pPr marL="457200" lvl="1" indent="0">
              <a:buNone/>
            </a:pPr>
            <a:endParaRPr lang="en-US" sz="1800" dirty="0" smtClean="0"/>
          </a:p>
          <a:p>
            <a:pPr marL="0" indent="0">
              <a:buNone/>
            </a:pPr>
            <a:endParaRPr lang="en-US" sz="1800" dirty="0"/>
          </a:p>
          <a:p>
            <a:pPr marL="0" indent="0">
              <a:buNone/>
            </a:pPr>
            <a:endParaRPr lang="en-US" sz="1800" dirty="0" smtClean="0"/>
          </a:p>
          <a:p>
            <a:pPr marL="0" indent="0">
              <a:buNone/>
            </a:pPr>
            <a:r>
              <a:rPr lang="en-US" sz="1300" dirty="0" smtClean="0"/>
              <a:t>*</a:t>
            </a:r>
            <a:r>
              <a:rPr lang="en-US" sz="1300" dirty="0"/>
              <a:t>median value achieved at QES database closure of quarter 1, quarter 2, quarter 3 and quarter 4 2019</a:t>
            </a:r>
            <a:r>
              <a:rPr lang="en-US" sz="1300" dirty="0" smtClean="0"/>
              <a:t>.</a:t>
            </a:r>
          </a:p>
          <a:p>
            <a:pPr marL="0" indent="0">
              <a:buNone/>
            </a:pPr>
            <a:endParaRPr lang="en-US" sz="1300" dirty="0" smtClean="0"/>
          </a:p>
          <a:p>
            <a:r>
              <a:rPr lang="en-US" sz="1800" dirty="0" smtClean="0"/>
              <a:t>As </a:t>
            </a:r>
            <a:r>
              <a:rPr lang="en-US" sz="1800" dirty="0"/>
              <a:t>a </a:t>
            </a:r>
            <a:r>
              <a:rPr lang="en-US" sz="1800" dirty="0" smtClean="0"/>
              <a:t>result:</a:t>
            </a:r>
          </a:p>
          <a:p>
            <a:pPr lvl="1"/>
            <a:r>
              <a:rPr lang="en-US" sz="1800" dirty="0" smtClean="0"/>
              <a:t>estimates for 2020 and 2021 may be </a:t>
            </a:r>
            <a:r>
              <a:rPr lang="en-US" sz="1800" dirty="0"/>
              <a:t>subject to </a:t>
            </a:r>
            <a:r>
              <a:rPr lang="en-US" sz="1800" u="sng" dirty="0"/>
              <a:t>higher revisions than normal </a:t>
            </a:r>
            <a:r>
              <a:rPr lang="en-US" sz="1800" dirty="0"/>
              <a:t>over the coming </a:t>
            </a:r>
            <a:r>
              <a:rPr lang="en-US" sz="1800" dirty="0" smtClean="0"/>
              <a:t>quarters (late returns etc.).</a:t>
            </a:r>
          </a:p>
          <a:p>
            <a:pPr lvl="1"/>
            <a:r>
              <a:rPr lang="en-US" sz="1800" dirty="0" smtClean="0"/>
              <a:t>estimates </a:t>
            </a:r>
            <a:r>
              <a:rPr lang="en-US" sz="1800" dirty="0"/>
              <a:t>at </a:t>
            </a:r>
            <a:r>
              <a:rPr lang="en-US" sz="1800" u="sng" dirty="0"/>
              <a:t>lower industry levels </a:t>
            </a:r>
            <a:r>
              <a:rPr lang="en-US" sz="1800" dirty="0" smtClean="0"/>
              <a:t>(</a:t>
            </a:r>
            <a:r>
              <a:rPr lang="en-US" sz="1800" dirty="0"/>
              <a:t>e.g. 2 digit Standard Industrial Classification level), should be treated with </a:t>
            </a:r>
            <a:r>
              <a:rPr lang="en-US" sz="1800" u="sng" dirty="0"/>
              <a:t>caution</a:t>
            </a:r>
            <a:r>
              <a:rPr lang="en-US" sz="1800" dirty="0" smtClean="0"/>
              <a:t>.</a:t>
            </a:r>
          </a:p>
        </p:txBody>
      </p:sp>
      <p:pic>
        <p:nvPicPr>
          <p:cNvPr id="1026" name="Picture 2" descr="Red hazard warning attention sign or exclamation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0800000" flipV="1">
            <a:off x="1807534" y="4230087"/>
            <a:ext cx="393406" cy="3788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d hazard warning attention sign or exclamation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0800000" flipV="1">
            <a:off x="1807534" y="4813834"/>
            <a:ext cx="393406" cy="3788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nvPr>
        </p:nvGraphicFramePr>
        <p:xfrm>
          <a:off x="1120590" y="2406798"/>
          <a:ext cx="9251576" cy="741680"/>
        </p:xfrm>
        <a:graphic>
          <a:graphicData uri="http://schemas.openxmlformats.org/drawingml/2006/table">
            <a:tbl>
              <a:tblPr firstRow="1" bandRow="1">
                <a:tableStyleId>{5C22544A-7EE6-4342-B048-85BDC9FD1C3A}</a:tableStyleId>
              </a:tblPr>
              <a:tblGrid>
                <a:gridCol w="4141692">
                  <a:extLst>
                    <a:ext uri="{9D8B030D-6E8A-4147-A177-3AD203B41FA5}">
                      <a16:colId xmlns:a16="http://schemas.microsoft.com/office/drawing/2014/main" val="20000"/>
                    </a:ext>
                  </a:extLst>
                </a:gridCol>
                <a:gridCol w="1757083">
                  <a:extLst>
                    <a:ext uri="{9D8B030D-6E8A-4147-A177-3AD203B41FA5}">
                      <a16:colId xmlns:a16="http://schemas.microsoft.com/office/drawing/2014/main" val="20001"/>
                    </a:ext>
                  </a:extLst>
                </a:gridCol>
                <a:gridCol w="1656064">
                  <a:extLst>
                    <a:ext uri="{9D8B030D-6E8A-4147-A177-3AD203B41FA5}">
                      <a16:colId xmlns:a16="http://schemas.microsoft.com/office/drawing/2014/main" val="1531377272"/>
                    </a:ext>
                  </a:extLst>
                </a:gridCol>
                <a:gridCol w="1696737">
                  <a:extLst>
                    <a:ext uri="{9D8B030D-6E8A-4147-A177-3AD203B41FA5}">
                      <a16:colId xmlns:a16="http://schemas.microsoft.com/office/drawing/2014/main" val="20002"/>
                    </a:ext>
                  </a:extLst>
                </a:gridCol>
              </a:tblGrid>
              <a:tr h="370840">
                <a:tc>
                  <a:txBody>
                    <a:bodyPr/>
                    <a:lstStyle/>
                    <a:p>
                      <a:endParaRPr lang="en-GB" dirty="0"/>
                    </a:p>
                  </a:txBody>
                  <a:tcPr/>
                </a:tc>
                <a:tc>
                  <a:txBody>
                    <a:bodyPr/>
                    <a:lstStyle/>
                    <a:p>
                      <a:pPr algn="ctr"/>
                      <a:r>
                        <a:rPr lang="en-GB" dirty="0" smtClean="0"/>
                        <a:t>Quarter 2 2021 </a:t>
                      </a:r>
                      <a:endParaRPr lang="en-GB" dirty="0"/>
                    </a:p>
                  </a:txBody>
                  <a:tcPr/>
                </a:tc>
                <a:tc>
                  <a:txBody>
                    <a:bodyPr/>
                    <a:lstStyle/>
                    <a:p>
                      <a:pPr algn="ctr"/>
                      <a:r>
                        <a:rPr lang="en-GB" dirty="0" smtClean="0"/>
                        <a:t>Quarter</a:t>
                      </a:r>
                      <a:r>
                        <a:rPr lang="en-GB" baseline="0" dirty="0" smtClean="0"/>
                        <a:t> 2 2020</a:t>
                      </a:r>
                      <a:endParaRPr lang="en-GB" dirty="0"/>
                    </a:p>
                  </a:txBody>
                  <a:tcPr/>
                </a:tc>
                <a:tc>
                  <a:txBody>
                    <a:bodyPr/>
                    <a:lstStyle/>
                    <a:p>
                      <a:pPr algn="ctr"/>
                      <a:r>
                        <a:rPr lang="en-GB" dirty="0" smtClean="0"/>
                        <a:t>2019 (median*)</a:t>
                      </a:r>
                      <a:endParaRPr lang="en-GB" dirty="0"/>
                    </a:p>
                  </a:txBody>
                  <a:tcPr/>
                </a:tc>
                <a:extLst>
                  <a:ext uri="{0D108BD9-81ED-4DB2-BD59-A6C34878D82A}">
                    <a16:rowId xmlns:a16="http://schemas.microsoft.com/office/drawing/2014/main" val="10000"/>
                  </a:ext>
                </a:extLst>
              </a:tr>
              <a:tr h="370840">
                <a:tc>
                  <a:txBody>
                    <a:bodyPr/>
                    <a:lstStyle/>
                    <a:p>
                      <a:r>
                        <a:rPr lang="en-US" sz="1600" b="1" dirty="0" smtClean="0"/>
                        <a:t>Coverage</a:t>
                      </a:r>
                      <a:r>
                        <a:rPr lang="en-US" sz="1600" dirty="0" smtClean="0"/>
                        <a:t> response rate (returned employees)</a:t>
                      </a:r>
                      <a:endParaRPr lang="en-GB" sz="1600" dirty="0"/>
                    </a:p>
                  </a:txBody>
                  <a:tcPr/>
                </a:tc>
                <a:tc>
                  <a:txBody>
                    <a:bodyPr/>
                    <a:lstStyle/>
                    <a:p>
                      <a:pPr algn="ctr"/>
                      <a:r>
                        <a:rPr lang="en-GB" sz="1600" dirty="0" smtClean="0"/>
                        <a:t>66%</a:t>
                      </a:r>
                      <a:endParaRPr lang="en-GB" sz="1600" dirty="0"/>
                    </a:p>
                  </a:txBody>
                  <a:tcPr/>
                </a:tc>
                <a:tc>
                  <a:txBody>
                    <a:bodyPr/>
                    <a:lstStyle/>
                    <a:p>
                      <a:pPr algn="ctr"/>
                      <a:r>
                        <a:rPr lang="en-GB" sz="1600" dirty="0" smtClean="0"/>
                        <a:t>62%</a:t>
                      </a:r>
                      <a:endParaRPr lang="en-GB" sz="1600" dirty="0"/>
                    </a:p>
                  </a:txBody>
                  <a:tcPr/>
                </a:tc>
                <a:tc>
                  <a:txBody>
                    <a:bodyPr/>
                    <a:lstStyle/>
                    <a:p>
                      <a:pPr algn="ctr"/>
                      <a:r>
                        <a:rPr lang="en-GB" sz="1600" dirty="0" smtClean="0"/>
                        <a:t>77%</a:t>
                      </a:r>
                      <a:endParaRPr lang="en-GB" sz="1600" dirty="0"/>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4294967295"/>
          </p:nvPr>
        </p:nvSpPr>
        <p:spPr/>
        <p:txBody>
          <a:bodyPr/>
          <a:lstStyle/>
          <a:p>
            <a:fld id="{FC749C1B-DF71-4DBC-829F-0017601EBD93}" type="slidenum">
              <a:rPr lang="en-GB" smtClean="0"/>
              <a:pPr/>
              <a:t>21</a:t>
            </a:fld>
            <a:endParaRPr lang="en-GB" dirty="0"/>
          </a:p>
        </p:txBody>
      </p:sp>
    </p:spTree>
    <p:extLst>
      <p:ext uri="{BB962C8B-B14F-4D97-AF65-F5344CB8AC3E}">
        <p14:creationId xmlns:p14="http://schemas.microsoft.com/office/powerpoint/2010/main" val="2064473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456532"/>
            <a:ext cx="8489302" cy="1076738"/>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637303" y="1384650"/>
            <a:ext cx="9672266" cy="5539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t>Key results from Quarter 2 2021</a:t>
            </a:r>
          </a:p>
          <a:p>
            <a:pPr lvl="1"/>
            <a:endParaRPr lang="en-GB" sz="1600" dirty="0" smtClean="0"/>
          </a:p>
          <a:p>
            <a:endParaRPr lang="en-US" sz="20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392" y="1891408"/>
            <a:ext cx="6515134" cy="4608454"/>
          </a:xfrm>
          <a:prstGeom prst="rect">
            <a:avLst/>
          </a:prstGeom>
        </p:spPr>
      </p:pic>
      <p:sp>
        <p:nvSpPr>
          <p:cNvPr id="4" name="TextBox 3"/>
          <p:cNvSpPr txBox="1"/>
          <p:nvPr/>
        </p:nvSpPr>
        <p:spPr>
          <a:xfrm>
            <a:off x="10643616" y="2993660"/>
            <a:ext cx="1011936" cy="369332"/>
          </a:xfrm>
          <a:prstGeom prst="rect">
            <a:avLst/>
          </a:prstGeom>
          <a:noFill/>
        </p:spPr>
        <p:txBody>
          <a:bodyPr wrap="square" rtlCol="0">
            <a:spAutoFit/>
          </a:bodyPr>
          <a:lstStyle/>
          <a:p>
            <a:r>
              <a:rPr lang="en-GB" b="1" dirty="0" smtClean="0">
                <a:solidFill>
                  <a:srgbClr val="66CCFF"/>
                </a:solidFill>
              </a:rPr>
              <a:t>@NISRA</a:t>
            </a:r>
            <a:endParaRPr lang="en-GB" b="1" dirty="0">
              <a:solidFill>
                <a:srgbClr val="66CCFF"/>
              </a:solidFill>
            </a:endParaRPr>
          </a:p>
        </p:txBody>
      </p:sp>
      <p:pic>
        <p:nvPicPr>
          <p:cNvPr id="1026" name="Picture 2" descr="What is Twi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0782" y="3018044"/>
            <a:ext cx="441833" cy="3408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10307314" y="3482931"/>
            <a:ext cx="360000" cy="360000"/>
          </a:xfrm>
          <a:prstGeom prst="rect">
            <a:avLst/>
          </a:prstGeom>
        </p:spPr>
      </p:pic>
      <p:sp>
        <p:nvSpPr>
          <p:cNvPr id="10" name="TextBox 9"/>
          <p:cNvSpPr txBox="1"/>
          <p:nvPr/>
        </p:nvSpPr>
        <p:spPr>
          <a:xfrm>
            <a:off x="10661904" y="3463052"/>
            <a:ext cx="1011936" cy="369332"/>
          </a:xfrm>
          <a:prstGeom prst="rect">
            <a:avLst/>
          </a:prstGeom>
          <a:noFill/>
        </p:spPr>
        <p:txBody>
          <a:bodyPr wrap="square" rtlCol="0">
            <a:spAutoFit/>
          </a:bodyPr>
          <a:lstStyle/>
          <a:p>
            <a:r>
              <a:rPr lang="en-GB" b="1" dirty="0" smtClean="0">
                <a:solidFill>
                  <a:srgbClr val="0066FF"/>
                </a:solidFill>
              </a:rPr>
              <a:t>NISRA</a:t>
            </a:r>
            <a:endParaRPr lang="en-GB" b="1" dirty="0">
              <a:solidFill>
                <a:srgbClr val="0066FF"/>
              </a:solidFill>
            </a:endParaRPr>
          </a:p>
        </p:txBody>
      </p:sp>
      <p:sp>
        <p:nvSpPr>
          <p:cNvPr id="6" name="Slide Number Placeholder 5"/>
          <p:cNvSpPr>
            <a:spLocks noGrp="1"/>
          </p:cNvSpPr>
          <p:nvPr>
            <p:ph type="sldNum" sz="quarter" idx="4294967295"/>
          </p:nvPr>
        </p:nvSpPr>
        <p:spPr/>
        <p:txBody>
          <a:bodyPr/>
          <a:lstStyle/>
          <a:p>
            <a:fld id="{FC749C1B-DF71-4DBC-829F-0017601EBD93}" type="slidenum">
              <a:rPr lang="en-GB" smtClean="0"/>
              <a:pPr/>
              <a:t>22</a:t>
            </a:fld>
            <a:endParaRPr lang="en-GB" dirty="0"/>
          </a:p>
        </p:txBody>
      </p:sp>
    </p:spTree>
    <p:extLst>
      <p:ext uri="{BB962C8B-B14F-4D97-AF65-F5344CB8AC3E}">
        <p14:creationId xmlns:p14="http://schemas.microsoft.com/office/powerpoint/2010/main" val="4208150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457200"/>
            <a:ext cx="8489302" cy="1076738"/>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640138" y="1375223"/>
            <a:ext cx="9678857" cy="5539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t>Key results from Quarter 2 2021</a:t>
            </a:r>
          </a:p>
          <a:p>
            <a:pPr lvl="1"/>
            <a:endParaRPr lang="en-GB" sz="1600" dirty="0" smtClean="0"/>
          </a:p>
          <a:p>
            <a:endParaRPr lang="en-US" sz="20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965" y="1891436"/>
            <a:ext cx="6516000" cy="4609066"/>
          </a:xfrm>
          <a:prstGeom prst="rect">
            <a:avLst/>
          </a:prstGeom>
        </p:spPr>
      </p:pic>
      <p:sp>
        <p:nvSpPr>
          <p:cNvPr id="5" name="TextBox 4"/>
          <p:cNvSpPr txBox="1"/>
          <p:nvPr/>
        </p:nvSpPr>
        <p:spPr>
          <a:xfrm>
            <a:off x="10643616" y="2993660"/>
            <a:ext cx="1011936" cy="369332"/>
          </a:xfrm>
          <a:prstGeom prst="rect">
            <a:avLst/>
          </a:prstGeom>
          <a:noFill/>
        </p:spPr>
        <p:txBody>
          <a:bodyPr wrap="square" rtlCol="0">
            <a:spAutoFit/>
          </a:bodyPr>
          <a:lstStyle/>
          <a:p>
            <a:r>
              <a:rPr lang="en-GB" b="1" dirty="0" smtClean="0">
                <a:solidFill>
                  <a:srgbClr val="66CCFF"/>
                </a:solidFill>
              </a:rPr>
              <a:t>@NISRA</a:t>
            </a:r>
            <a:endParaRPr lang="en-GB" b="1" dirty="0">
              <a:solidFill>
                <a:srgbClr val="66CCFF"/>
              </a:solidFill>
            </a:endParaRPr>
          </a:p>
        </p:txBody>
      </p:sp>
      <p:pic>
        <p:nvPicPr>
          <p:cNvPr id="6" name="Picture 2" descr="What is Twi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0782" y="3018044"/>
            <a:ext cx="441833" cy="3408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10307314" y="3482931"/>
            <a:ext cx="360000" cy="360000"/>
          </a:xfrm>
          <a:prstGeom prst="rect">
            <a:avLst/>
          </a:prstGeom>
        </p:spPr>
      </p:pic>
      <p:sp>
        <p:nvSpPr>
          <p:cNvPr id="9" name="TextBox 8"/>
          <p:cNvSpPr txBox="1"/>
          <p:nvPr/>
        </p:nvSpPr>
        <p:spPr>
          <a:xfrm>
            <a:off x="10661904" y="3463052"/>
            <a:ext cx="1011936" cy="369332"/>
          </a:xfrm>
          <a:prstGeom prst="rect">
            <a:avLst/>
          </a:prstGeom>
          <a:noFill/>
        </p:spPr>
        <p:txBody>
          <a:bodyPr wrap="square" rtlCol="0">
            <a:spAutoFit/>
          </a:bodyPr>
          <a:lstStyle/>
          <a:p>
            <a:r>
              <a:rPr lang="en-GB" b="1" dirty="0" smtClean="0">
                <a:solidFill>
                  <a:srgbClr val="0066FF"/>
                </a:solidFill>
              </a:rPr>
              <a:t>NISRA</a:t>
            </a:r>
            <a:endParaRPr lang="en-GB" b="1" dirty="0">
              <a:solidFill>
                <a:srgbClr val="0066FF"/>
              </a:solidFill>
            </a:endParaRPr>
          </a:p>
        </p:txBody>
      </p:sp>
      <p:sp>
        <p:nvSpPr>
          <p:cNvPr id="10" name="Slide Number Placeholder 9"/>
          <p:cNvSpPr>
            <a:spLocks noGrp="1"/>
          </p:cNvSpPr>
          <p:nvPr>
            <p:ph type="sldNum" sz="quarter" idx="4294967295"/>
          </p:nvPr>
        </p:nvSpPr>
        <p:spPr/>
        <p:txBody>
          <a:bodyPr/>
          <a:lstStyle/>
          <a:p>
            <a:fld id="{FC749C1B-DF71-4DBC-829F-0017601EBD93}" type="slidenum">
              <a:rPr lang="en-GB" smtClean="0"/>
              <a:pPr/>
              <a:t>23</a:t>
            </a:fld>
            <a:endParaRPr lang="en-GB" dirty="0"/>
          </a:p>
        </p:txBody>
      </p:sp>
    </p:spTree>
    <p:extLst>
      <p:ext uri="{BB962C8B-B14F-4D97-AF65-F5344CB8AC3E}">
        <p14:creationId xmlns:p14="http://schemas.microsoft.com/office/powerpoint/2010/main" val="2874529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457200"/>
            <a:ext cx="8489302" cy="1076738"/>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630017" y="1356369"/>
            <a:ext cx="9668919" cy="5539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t>Key results from Quarter 2 2021</a:t>
            </a:r>
          </a:p>
          <a:p>
            <a:pPr lvl="1"/>
            <a:endParaRPr lang="en-GB" sz="1600" dirty="0" smtClean="0"/>
          </a:p>
          <a:p>
            <a:endParaRPr lang="en-US" sz="20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6847" y="1840893"/>
            <a:ext cx="6514492" cy="4608000"/>
          </a:xfrm>
          <a:prstGeom prst="rect">
            <a:avLst/>
          </a:prstGeom>
        </p:spPr>
      </p:pic>
      <p:sp>
        <p:nvSpPr>
          <p:cNvPr id="5" name="TextBox 4"/>
          <p:cNvSpPr txBox="1"/>
          <p:nvPr/>
        </p:nvSpPr>
        <p:spPr>
          <a:xfrm>
            <a:off x="10643616" y="2993660"/>
            <a:ext cx="1011936" cy="369332"/>
          </a:xfrm>
          <a:prstGeom prst="rect">
            <a:avLst/>
          </a:prstGeom>
          <a:noFill/>
        </p:spPr>
        <p:txBody>
          <a:bodyPr wrap="square" rtlCol="0">
            <a:spAutoFit/>
          </a:bodyPr>
          <a:lstStyle/>
          <a:p>
            <a:r>
              <a:rPr lang="en-GB" b="1" dirty="0" smtClean="0">
                <a:solidFill>
                  <a:srgbClr val="66CCFF"/>
                </a:solidFill>
              </a:rPr>
              <a:t>@NISRA</a:t>
            </a:r>
            <a:endParaRPr lang="en-GB" b="1" dirty="0">
              <a:solidFill>
                <a:srgbClr val="66CCFF"/>
              </a:solidFill>
            </a:endParaRPr>
          </a:p>
        </p:txBody>
      </p:sp>
      <p:pic>
        <p:nvPicPr>
          <p:cNvPr id="6" name="Picture 2" descr="What is Twi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0782" y="3018044"/>
            <a:ext cx="441833" cy="3408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10307314" y="3482931"/>
            <a:ext cx="360000" cy="360000"/>
          </a:xfrm>
          <a:prstGeom prst="rect">
            <a:avLst/>
          </a:prstGeom>
        </p:spPr>
      </p:pic>
      <p:sp>
        <p:nvSpPr>
          <p:cNvPr id="9" name="TextBox 8"/>
          <p:cNvSpPr txBox="1"/>
          <p:nvPr/>
        </p:nvSpPr>
        <p:spPr>
          <a:xfrm>
            <a:off x="10661904" y="3463052"/>
            <a:ext cx="1011936" cy="369332"/>
          </a:xfrm>
          <a:prstGeom prst="rect">
            <a:avLst/>
          </a:prstGeom>
          <a:noFill/>
        </p:spPr>
        <p:txBody>
          <a:bodyPr wrap="square" rtlCol="0">
            <a:spAutoFit/>
          </a:bodyPr>
          <a:lstStyle/>
          <a:p>
            <a:r>
              <a:rPr lang="en-GB" b="1" dirty="0" smtClean="0">
                <a:solidFill>
                  <a:srgbClr val="0066FF"/>
                </a:solidFill>
              </a:rPr>
              <a:t>NISRA</a:t>
            </a:r>
            <a:endParaRPr lang="en-GB" b="1" dirty="0">
              <a:solidFill>
                <a:srgbClr val="0066FF"/>
              </a:solidFill>
            </a:endParaRPr>
          </a:p>
        </p:txBody>
      </p:sp>
      <p:sp>
        <p:nvSpPr>
          <p:cNvPr id="10" name="Slide Number Placeholder 9"/>
          <p:cNvSpPr>
            <a:spLocks noGrp="1"/>
          </p:cNvSpPr>
          <p:nvPr>
            <p:ph type="sldNum" sz="quarter" idx="4294967295"/>
          </p:nvPr>
        </p:nvSpPr>
        <p:spPr/>
        <p:txBody>
          <a:bodyPr/>
          <a:lstStyle/>
          <a:p>
            <a:fld id="{FC749C1B-DF71-4DBC-829F-0017601EBD93}" type="slidenum">
              <a:rPr lang="en-GB" smtClean="0"/>
              <a:pPr/>
              <a:t>24</a:t>
            </a:fld>
            <a:endParaRPr lang="en-GB" dirty="0"/>
          </a:p>
        </p:txBody>
      </p:sp>
    </p:spTree>
    <p:extLst>
      <p:ext uri="{BB962C8B-B14F-4D97-AF65-F5344CB8AC3E}">
        <p14:creationId xmlns:p14="http://schemas.microsoft.com/office/powerpoint/2010/main" val="1925970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457200"/>
            <a:ext cx="8489302" cy="1076738"/>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630018" y="1365796"/>
            <a:ext cx="9668918" cy="5539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t>Key results from Quarter 2 2021</a:t>
            </a:r>
          </a:p>
          <a:p>
            <a:pPr lvl="1"/>
            <a:endParaRPr lang="en-GB" sz="1600" dirty="0" smtClean="0"/>
          </a:p>
          <a:p>
            <a:endParaRPr lang="en-US" sz="20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406" y="1891969"/>
            <a:ext cx="6514492" cy="4608000"/>
          </a:xfrm>
          <a:prstGeom prst="rect">
            <a:avLst/>
          </a:prstGeom>
        </p:spPr>
      </p:pic>
      <p:sp>
        <p:nvSpPr>
          <p:cNvPr id="5" name="TextBox 4"/>
          <p:cNvSpPr txBox="1"/>
          <p:nvPr/>
        </p:nvSpPr>
        <p:spPr>
          <a:xfrm>
            <a:off x="10643616" y="2993660"/>
            <a:ext cx="1011936" cy="369332"/>
          </a:xfrm>
          <a:prstGeom prst="rect">
            <a:avLst/>
          </a:prstGeom>
          <a:noFill/>
        </p:spPr>
        <p:txBody>
          <a:bodyPr wrap="square" rtlCol="0">
            <a:spAutoFit/>
          </a:bodyPr>
          <a:lstStyle/>
          <a:p>
            <a:r>
              <a:rPr lang="en-GB" b="1" dirty="0" smtClean="0">
                <a:solidFill>
                  <a:srgbClr val="66CCFF"/>
                </a:solidFill>
              </a:rPr>
              <a:t>@NISRA</a:t>
            </a:r>
            <a:endParaRPr lang="en-GB" b="1" dirty="0">
              <a:solidFill>
                <a:srgbClr val="66CCFF"/>
              </a:solidFill>
            </a:endParaRPr>
          </a:p>
        </p:txBody>
      </p:sp>
      <p:pic>
        <p:nvPicPr>
          <p:cNvPr id="6" name="Picture 2" descr="What is Twi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0782" y="3018044"/>
            <a:ext cx="441833" cy="3408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10307314" y="3482931"/>
            <a:ext cx="360000" cy="360000"/>
          </a:xfrm>
          <a:prstGeom prst="rect">
            <a:avLst/>
          </a:prstGeom>
        </p:spPr>
      </p:pic>
      <p:sp>
        <p:nvSpPr>
          <p:cNvPr id="9" name="TextBox 8"/>
          <p:cNvSpPr txBox="1"/>
          <p:nvPr/>
        </p:nvSpPr>
        <p:spPr>
          <a:xfrm>
            <a:off x="10661904" y="3463052"/>
            <a:ext cx="1011936" cy="369332"/>
          </a:xfrm>
          <a:prstGeom prst="rect">
            <a:avLst/>
          </a:prstGeom>
          <a:noFill/>
        </p:spPr>
        <p:txBody>
          <a:bodyPr wrap="square" rtlCol="0">
            <a:spAutoFit/>
          </a:bodyPr>
          <a:lstStyle/>
          <a:p>
            <a:r>
              <a:rPr lang="en-GB" b="1" dirty="0" smtClean="0">
                <a:solidFill>
                  <a:srgbClr val="0066FF"/>
                </a:solidFill>
              </a:rPr>
              <a:t>NISRA</a:t>
            </a:r>
            <a:endParaRPr lang="en-GB" b="1" dirty="0">
              <a:solidFill>
                <a:srgbClr val="0066FF"/>
              </a:solidFill>
            </a:endParaRPr>
          </a:p>
        </p:txBody>
      </p:sp>
      <p:sp>
        <p:nvSpPr>
          <p:cNvPr id="10" name="Slide Number Placeholder 9"/>
          <p:cNvSpPr>
            <a:spLocks noGrp="1"/>
          </p:cNvSpPr>
          <p:nvPr>
            <p:ph type="sldNum" sz="quarter" idx="4294967295"/>
          </p:nvPr>
        </p:nvSpPr>
        <p:spPr/>
        <p:txBody>
          <a:bodyPr/>
          <a:lstStyle/>
          <a:p>
            <a:fld id="{FC749C1B-DF71-4DBC-829F-0017601EBD93}" type="slidenum">
              <a:rPr lang="en-GB" smtClean="0"/>
              <a:pPr/>
              <a:t>25</a:t>
            </a:fld>
            <a:endParaRPr lang="en-GB" dirty="0"/>
          </a:p>
        </p:txBody>
      </p:sp>
    </p:spTree>
    <p:extLst>
      <p:ext uri="{BB962C8B-B14F-4D97-AF65-F5344CB8AC3E}">
        <p14:creationId xmlns:p14="http://schemas.microsoft.com/office/powerpoint/2010/main" val="2288062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392734"/>
            <a:ext cx="8489302" cy="1200831"/>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344706" y="1593565"/>
            <a:ext cx="8830652" cy="52644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t>Developments - Accessibility</a:t>
            </a:r>
            <a:endParaRPr lang="en-GB" sz="1800" i="1" dirty="0"/>
          </a:p>
          <a:p>
            <a:pPr marL="0" indent="0">
              <a:buNone/>
            </a:pPr>
            <a:endParaRPr lang="en-US" sz="1300" dirty="0" smtClean="0"/>
          </a:p>
          <a:p>
            <a:pPr marL="0" indent="0">
              <a:buNone/>
            </a:pPr>
            <a:endParaRPr lang="en-US" sz="1300" dirty="0"/>
          </a:p>
          <a:p>
            <a:pPr marL="0" indent="0">
              <a:buNone/>
            </a:pPr>
            <a:endParaRPr lang="en-US" sz="1300" dirty="0" smtClean="0"/>
          </a:p>
          <a:p>
            <a:pPr marL="0" indent="0">
              <a:buNone/>
            </a:pPr>
            <a:endParaRPr lang="en-US" sz="1300" dirty="0" smtClean="0"/>
          </a:p>
          <a:p>
            <a:pPr marL="914400" lvl="2" indent="0">
              <a:buNone/>
            </a:pPr>
            <a:endParaRPr lang="en-GB" sz="1400" b="1" dirty="0" smtClean="0"/>
          </a:p>
          <a:p>
            <a:pPr marL="914400" lvl="2" indent="0">
              <a:buNone/>
            </a:pPr>
            <a:endParaRPr lang="en-GB" sz="1400" b="1" dirty="0"/>
          </a:p>
          <a:p>
            <a:pPr lvl="2"/>
            <a:endParaRPr lang="en-GB" sz="1200" dirty="0" smtClean="0"/>
          </a:p>
          <a:p>
            <a:pPr lvl="2"/>
            <a:endParaRPr lang="en-GB" sz="1200" dirty="0" smtClean="0"/>
          </a:p>
          <a:p>
            <a:pPr lvl="1"/>
            <a:endParaRPr lang="en-GB" sz="1600" dirty="0" smtClean="0"/>
          </a:p>
          <a:p>
            <a:endParaRPr lang="en-US" sz="2000" dirty="0" smtClean="0"/>
          </a:p>
        </p:txBody>
      </p:sp>
      <p:pic>
        <p:nvPicPr>
          <p:cNvPr id="3" name="Picture 2"/>
          <p:cNvPicPr>
            <a:picLocks noChangeAspect="1"/>
          </p:cNvPicPr>
          <p:nvPr/>
        </p:nvPicPr>
        <p:blipFill rotWithShape="1">
          <a:blip r:embed="rId3"/>
          <a:srcRect l="42708" t="20371" r="27500" b="11111"/>
          <a:stretch/>
        </p:blipFill>
        <p:spPr>
          <a:xfrm>
            <a:off x="579066" y="2552700"/>
            <a:ext cx="2621074" cy="3390900"/>
          </a:xfrm>
          <a:prstGeom prst="rect">
            <a:avLst/>
          </a:prstGeom>
        </p:spPr>
      </p:pic>
      <p:pic>
        <p:nvPicPr>
          <p:cNvPr id="5" name="Picture 4"/>
          <p:cNvPicPr>
            <a:picLocks noChangeAspect="1"/>
          </p:cNvPicPr>
          <p:nvPr/>
        </p:nvPicPr>
        <p:blipFill rotWithShape="1">
          <a:blip r:embed="rId4"/>
          <a:srcRect l="42709" t="20555" r="28125" b="11296"/>
          <a:stretch/>
        </p:blipFill>
        <p:spPr>
          <a:xfrm>
            <a:off x="3123736" y="2552700"/>
            <a:ext cx="2580032" cy="3390900"/>
          </a:xfrm>
          <a:prstGeom prst="rect">
            <a:avLst/>
          </a:prstGeom>
        </p:spPr>
      </p:pic>
      <p:pic>
        <p:nvPicPr>
          <p:cNvPr id="6" name="Picture 5"/>
          <p:cNvPicPr>
            <a:picLocks noChangeAspect="1"/>
          </p:cNvPicPr>
          <p:nvPr/>
        </p:nvPicPr>
        <p:blipFill rotWithShape="1">
          <a:blip r:embed="rId5"/>
          <a:srcRect l="1303" t="18011" r="31532" b="28208"/>
          <a:stretch/>
        </p:blipFill>
        <p:spPr>
          <a:xfrm>
            <a:off x="5782850" y="1491756"/>
            <a:ext cx="6282735" cy="2829723"/>
          </a:xfrm>
          <a:prstGeom prst="rect">
            <a:avLst/>
          </a:prstGeom>
        </p:spPr>
      </p:pic>
      <p:pic>
        <p:nvPicPr>
          <p:cNvPr id="8" name="Picture 7"/>
          <p:cNvPicPr>
            <a:picLocks noChangeAspect="1"/>
          </p:cNvPicPr>
          <p:nvPr/>
        </p:nvPicPr>
        <p:blipFill rotWithShape="1">
          <a:blip r:embed="rId6"/>
          <a:srcRect l="1354" t="23518" r="3333" b="10556"/>
          <a:stretch/>
        </p:blipFill>
        <p:spPr>
          <a:xfrm>
            <a:off x="5782850" y="3986705"/>
            <a:ext cx="6284716" cy="2445201"/>
          </a:xfrm>
          <a:prstGeom prst="rect">
            <a:avLst/>
          </a:prstGeom>
        </p:spPr>
      </p:pic>
      <p:sp>
        <p:nvSpPr>
          <p:cNvPr id="4" name="TextBox 3"/>
          <p:cNvSpPr txBox="1"/>
          <p:nvPr/>
        </p:nvSpPr>
        <p:spPr>
          <a:xfrm>
            <a:off x="698970" y="2253006"/>
            <a:ext cx="1291472" cy="369332"/>
          </a:xfrm>
          <a:prstGeom prst="rect">
            <a:avLst/>
          </a:prstGeom>
          <a:noFill/>
          <a:ln w="28575">
            <a:solidFill>
              <a:srgbClr val="FF0000"/>
            </a:solidFill>
          </a:ln>
        </p:spPr>
        <p:txBody>
          <a:bodyPr wrap="square" rtlCol="0">
            <a:spAutoFit/>
          </a:bodyPr>
          <a:lstStyle/>
          <a:p>
            <a:r>
              <a:rPr lang="en-GB" dirty="0" smtClean="0"/>
              <a:t>Old version</a:t>
            </a:r>
            <a:endParaRPr lang="en-GB" dirty="0"/>
          </a:p>
        </p:txBody>
      </p:sp>
      <p:sp>
        <p:nvSpPr>
          <p:cNvPr id="9" name="TextBox 8"/>
          <p:cNvSpPr txBox="1"/>
          <p:nvPr/>
        </p:nvSpPr>
        <p:spPr>
          <a:xfrm>
            <a:off x="10821094" y="1271368"/>
            <a:ext cx="1291472" cy="369332"/>
          </a:xfrm>
          <a:prstGeom prst="rect">
            <a:avLst/>
          </a:prstGeom>
          <a:solidFill>
            <a:schemeClr val="bg1"/>
          </a:solidFill>
          <a:ln w="28575">
            <a:solidFill>
              <a:srgbClr val="FF0000"/>
            </a:solidFill>
          </a:ln>
        </p:spPr>
        <p:txBody>
          <a:bodyPr wrap="square" rtlCol="0">
            <a:spAutoFit/>
          </a:bodyPr>
          <a:lstStyle/>
          <a:p>
            <a:r>
              <a:rPr lang="en-GB" dirty="0" smtClean="0"/>
              <a:t>Old version</a:t>
            </a:r>
            <a:endParaRPr lang="en-GB" dirty="0"/>
          </a:p>
        </p:txBody>
      </p:sp>
      <p:sp>
        <p:nvSpPr>
          <p:cNvPr id="10" name="TextBox 9"/>
          <p:cNvSpPr txBox="1"/>
          <p:nvPr/>
        </p:nvSpPr>
        <p:spPr>
          <a:xfrm>
            <a:off x="4204357" y="2254575"/>
            <a:ext cx="1357460" cy="369332"/>
          </a:xfrm>
          <a:prstGeom prst="rect">
            <a:avLst/>
          </a:prstGeom>
          <a:noFill/>
          <a:ln w="28575">
            <a:solidFill>
              <a:srgbClr val="FF0000"/>
            </a:solidFill>
          </a:ln>
        </p:spPr>
        <p:txBody>
          <a:bodyPr wrap="square" rtlCol="0">
            <a:spAutoFit/>
          </a:bodyPr>
          <a:lstStyle/>
          <a:p>
            <a:r>
              <a:rPr lang="en-GB" dirty="0" smtClean="0"/>
              <a:t>New version</a:t>
            </a:r>
            <a:endParaRPr lang="en-GB" dirty="0"/>
          </a:p>
        </p:txBody>
      </p:sp>
      <p:sp>
        <p:nvSpPr>
          <p:cNvPr id="11" name="TextBox 10"/>
          <p:cNvSpPr txBox="1"/>
          <p:nvPr/>
        </p:nvSpPr>
        <p:spPr>
          <a:xfrm>
            <a:off x="10755703" y="4041117"/>
            <a:ext cx="1370308" cy="369332"/>
          </a:xfrm>
          <a:prstGeom prst="rect">
            <a:avLst/>
          </a:prstGeom>
          <a:solidFill>
            <a:schemeClr val="bg1"/>
          </a:solidFill>
          <a:ln w="28575">
            <a:solidFill>
              <a:srgbClr val="FF0000"/>
            </a:solidFill>
          </a:ln>
        </p:spPr>
        <p:txBody>
          <a:bodyPr wrap="square" rtlCol="0">
            <a:spAutoFit/>
          </a:bodyPr>
          <a:lstStyle/>
          <a:p>
            <a:r>
              <a:rPr lang="en-GB" dirty="0" smtClean="0"/>
              <a:t>New version</a:t>
            </a:r>
            <a:endParaRPr lang="en-GB" dirty="0"/>
          </a:p>
        </p:txBody>
      </p:sp>
      <p:sp>
        <p:nvSpPr>
          <p:cNvPr id="13" name="Slide Number Placeholder 12"/>
          <p:cNvSpPr>
            <a:spLocks noGrp="1"/>
          </p:cNvSpPr>
          <p:nvPr>
            <p:ph type="sldNum" sz="quarter" idx="4294967295"/>
          </p:nvPr>
        </p:nvSpPr>
        <p:spPr/>
        <p:txBody>
          <a:bodyPr/>
          <a:lstStyle/>
          <a:p>
            <a:fld id="{FC749C1B-DF71-4DBC-829F-0017601EBD93}" type="slidenum">
              <a:rPr lang="en-GB" smtClean="0"/>
              <a:pPr/>
              <a:t>26</a:t>
            </a:fld>
            <a:endParaRPr lang="en-GB" dirty="0"/>
          </a:p>
        </p:txBody>
      </p:sp>
    </p:spTree>
    <p:extLst>
      <p:ext uri="{BB962C8B-B14F-4D97-AF65-F5344CB8AC3E}">
        <p14:creationId xmlns:p14="http://schemas.microsoft.com/office/powerpoint/2010/main" val="70180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392734"/>
            <a:ext cx="8489302" cy="1200831"/>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344705" y="1593565"/>
            <a:ext cx="10184275" cy="52644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t>Developments - Seasonal Adjustment Review</a:t>
            </a:r>
          </a:p>
          <a:p>
            <a:pPr marL="0" indent="0">
              <a:buNone/>
            </a:pPr>
            <a:endParaRPr lang="en-GB" sz="800" b="1" dirty="0" smtClean="0"/>
          </a:p>
          <a:p>
            <a:r>
              <a:rPr lang="en-GB" sz="1800" dirty="0"/>
              <a:t>Employee jobs estimates can be affected by events throughout the </a:t>
            </a:r>
            <a:r>
              <a:rPr lang="en-GB" sz="1800" dirty="0" smtClean="0"/>
              <a:t>year. QES jobs </a:t>
            </a:r>
            <a:r>
              <a:rPr lang="en-GB" sz="1800" dirty="0"/>
              <a:t>estimates </a:t>
            </a:r>
            <a:r>
              <a:rPr lang="en-GB" sz="1800" dirty="0" smtClean="0"/>
              <a:t>are </a:t>
            </a:r>
            <a:r>
              <a:rPr lang="en-GB" sz="1800" dirty="0"/>
              <a:t>seasonally adjusted to account for such seasonal </a:t>
            </a:r>
            <a:r>
              <a:rPr lang="en-GB" sz="1800" dirty="0" smtClean="0"/>
              <a:t>trends.</a:t>
            </a:r>
          </a:p>
          <a:p>
            <a:r>
              <a:rPr lang="en-GB" sz="1800" dirty="0" smtClean="0"/>
              <a:t>Seasonally </a:t>
            </a:r>
            <a:r>
              <a:rPr lang="en-GB" sz="1800" dirty="0"/>
              <a:t>adjusted figures are available at </a:t>
            </a:r>
            <a:r>
              <a:rPr lang="en-GB" sz="1800" dirty="0" smtClean="0"/>
              <a:t>industry section level, broad industry </a:t>
            </a:r>
            <a:r>
              <a:rPr lang="en-GB" sz="1800" dirty="0"/>
              <a:t>sector level </a:t>
            </a:r>
            <a:r>
              <a:rPr lang="en-GB" sz="1800" dirty="0" smtClean="0"/>
              <a:t>and </a:t>
            </a:r>
            <a:r>
              <a:rPr lang="en-GB" sz="1800" dirty="0"/>
              <a:t>for the public and private sector </a:t>
            </a:r>
            <a:r>
              <a:rPr lang="en-GB" sz="1800" dirty="0" smtClean="0"/>
              <a:t>series.</a:t>
            </a:r>
            <a:endParaRPr lang="en-US" sz="1800" dirty="0"/>
          </a:p>
          <a:p>
            <a:r>
              <a:rPr lang="en-GB" sz="1800" dirty="0"/>
              <a:t>A seasonal adjustment review was carried out in July 2021, to ensure that seasonal adjustment </a:t>
            </a:r>
            <a:r>
              <a:rPr lang="en-GB" sz="1800" dirty="0" smtClean="0"/>
              <a:t>was </a:t>
            </a:r>
            <a:r>
              <a:rPr lang="en-GB" sz="1800" dirty="0"/>
              <a:t>appropriate and working well.  </a:t>
            </a:r>
            <a:endParaRPr lang="en-GB" sz="1800" dirty="0" smtClean="0"/>
          </a:p>
          <a:p>
            <a:r>
              <a:rPr lang="en-GB" sz="1800" dirty="0" smtClean="0"/>
              <a:t>This was especially pertinent following the COVID-19 pandemic. </a:t>
            </a:r>
            <a:r>
              <a:rPr lang="en-GB" sz="1800" dirty="0"/>
              <a:t>As a result of the impact </a:t>
            </a:r>
            <a:r>
              <a:rPr lang="en-GB" sz="1800" dirty="0" smtClean="0"/>
              <a:t>of the pandemic, </a:t>
            </a:r>
            <a:r>
              <a:rPr lang="en-GB" sz="1800" dirty="0"/>
              <a:t>many of the series now have additive outliers for Quarter 2 2020. An additive outlier is a data point which falls out of the general pattern of the </a:t>
            </a:r>
            <a:r>
              <a:rPr lang="en-GB" sz="1800" dirty="0" smtClean="0"/>
              <a:t>trend.</a:t>
            </a:r>
          </a:p>
          <a:p>
            <a:r>
              <a:rPr lang="en-GB" sz="1800" dirty="0" smtClean="0"/>
              <a:t>The findings from the seasonal adjustment review were incorporated in the Quarter 2 2021 results. A paper detailing the review, its findings and impacts can be found at: </a:t>
            </a:r>
            <a:r>
              <a:rPr lang="en-GB" sz="1800" i="1" dirty="0">
                <a:solidFill>
                  <a:srgbClr val="FF0000"/>
                </a:solidFill>
                <a:hlinkClick r:id="rId3"/>
              </a:rPr>
              <a:t>https://</a:t>
            </a:r>
            <a:r>
              <a:rPr lang="en-GB" sz="1800" i="1" dirty="0" smtClean="0">
                <a:solidFill>
                  <a:srgbClr val="FF0000"/>
                </a:solidFill>
                <a:hlinkClick r:id="rId3"/>
              </a:rPr>
              <a:t>www.nisra.gov.uk/publications/quarterly-employment-survey-revisions</a:t>
            </a:r>
            <a:r>
              <a:rPr lang="en-GB" sz="1800" i="1" dirty="0" smtClean="0">
                <a:solidFill>
                  <a:srgbClr val="FF0000"/>
                </a:solidFill>
              </a:rPr>
              <a:t> </a:t>
            </a:r>
            <a:endParaRPr lang="en-GB" sz="1800" i="1" dirty="0"/>
          </a:p>
          <a:p>
            <a:pPr marL="0" indent="0">
              <a:buNone/>
            </a:pPr>
            <a:endParaRPr lang="en-US" sz="1300" dirty="0" smtClean="0"/>
          </a:p>
          <a:p>
            <a:pPr marL="0" indent="0">
              <a:buNone/>
            </a:pPr>
            <a:endParaRPr lang="en-US" sz="1300" dirty="0"/>
          </a:p>
          <a:p>
            <a:pPr marL="0" indent="0">
              <a:buNone/>
            </a:pPr>
            <a:endParaRPr lang="en-US" sz="1300" dirty="0" smtClean="0"/>
          </a:p>
          <a:p>
            <a:pPr marL="0" indent="0">
              <a:buNone/>
            </a:pPr>
            <a:endParaRPr lang="en-US" sz="1300" dirty="0" smtClean="0"/>
          </a:p>
          <a:p>
            <a:pPr marL="914400" lvl="2" indent="0">
              <a:buNone/>
            </a:pPr>
            <a:endParaRPr lang="en-GB" sz="1400" b="1" dirty="0" smtClean="0"/>
          </a:p>
          <a:p>
            <a:pPr marL="914400" lvl="2" indent="0">
              <a:buNone/>
            </a:pPr>
            <a:endParaRPr lang="en-GB" sz="1400" b="1" dirty="0"/>
          </a:p>
          <a:p>
            <a:pPr lvl="2"/>
            <a:endParaRPr lang="en-GB" sz="1200" dirty="0" smtClean="0"/>
          </a:p>
          <a:p>
            <a:pPr lvl="2"/>
            <a:endParaRPr lang="en-GB" sz="1200" dirty="0" smtClean="0"/>
          </a:p>
          <a:p>
            <a:pPr lvl="1"/>
            <a:endParaRPr lang="en-GB" sz="1600" dirty="0" smtClean="0"/>
          </a:p>
          <a:p>
            <a:endParaRPr lang="en-US" sz="2000" dirty="0" smtClean="0"/>
          </a:p>
        </p:txBody>
      </p:sp>
      <p:sp>
        <p:nvSpPr>
          <p:cNvPr id="4" name="Slide Number Placeholder 3"/>
          <p:cNvSpPr>
            <a:spLocks noGrp="1"/>
          </p:cNvSpPr>
          <p:nvPr>
            <p:ph type="sldNum" sz="quarter" idx="4294967295"/>
          </p:nvPr>
        </p:nvSpPr>
        <p:spPr/>
        <p:txBody>
          <a:bodyPr/>
          <a:lstStyle/>
          <a:p>
            <a:fld id="{FC749C1B-DF71-4DBC-829F-0017601EBD93}" type="slidenum">
              <a:rPr lang="en-GB" smtClean="0"/>
              <a:pPr/>
              <a:t>27</a:t>
            </a:fld>
            <a:endParaRPr lang="en-GB" dirty="0"/>
          </a:p>
        </p:txBody>
      </p:sp>
    </p:spTree>
    <p:extLst>
      <p:ext uri="{BB962C8B-B14F-4D97-AF65-F5344CB8AC3E}">
        <p14:creationId xmlns:p14="http://schemas.microsoft.com/office/powerpoint/2010/main" val="2769679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392567"/>
            <a:ext cx="8489302" cy="1200831"/>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617044" y="1386038"/>
            <a:ext cx="9713975" cy="5471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t>Upcoming work</a:t>
            </a:r>
            <a:endParaRPr lang="en-GB" sz="800" b="1" dirty="0" smtClean="0"/>
          </a:p>
          <a:p>
            <a:pPr marL="914400" lvl="2" indent="0">
              <a:buNone/>
            </a:pPr>
            <a:endParaRPr lang="en-GB" sz="1400" b="1" dirty="0"/>
          </a:p>
          <a:p>
            <a:pPr marL="0" indent="0">
              <a:buNone/>
            </a:pPr>
            <a:r>
              <a:rPr lang="en-GB" sz="1800" b="1" dirty="0" smtClean="0"/>
              <a:t>Furlough data</a:t>
            </a:r>
            <a:endParaRPr lang="en-GB" sz="1800" b="1" dirty="0"/>
          </a:p>
          <a:p>
            <a:r>
              <a:rPr lang="en-GB" sz="1600" dirty="0" smtClean="0"/>
              <a:t>In response to the pandemic, the QES asked a question to businesses about number of furloughed employees, from Quarter 2 2020. </a:t>
            </a:r>
          </a:p>
          <a:p>
            <a:r>
              <a:rPr lang="en-GB" sz="1600" dirty="0" smtClean="0"/>
              <a:t>At this time it was uncertain whether NI furlough data would be captured via any other source, however an official estimate is reported by HMRC.</a:t>
            </a:r>
            <a:r>
              <a:rPr lang="en-US" sz="1600" dirty="0"/>
              <a:t> </a:t>
            </a:r>
            <a:endParaRPr lang="en-US" sz="1600" dirty="0" smtClean="0"/>
          </a:p>
          <a:p>
            <a:r>
              <a:rPr lang="en-US" sz="1600" dirty="0" smtClean="0"/>
              <a:t>The </a:t>
            </a:r>
            <a:r>
              <a:rPr lang="en-US" sz="1600" dirty="0"/>
              <a:t>administrative data as published by HMRC are the best source of furlough data, and they are available by region, sector, age, gender and employer size. </a:t>
            </a:r>
            <a:endParaRPr lang="en-US" sz="1600" dirty="0" smtClean="0"/>
          </a:p>
          <a:p>
            <a:r>
              <a:rPr lang="en-US" sz="1600" dirty="0" smtClean="0"/>
              <a:t>We are currently investigating whether the information collected on the QES could offer users additional insight, such as lower industry breakdowns. Feedback on the usefulness of this would be greatly appreciated.</a:t>
            </a:r>
            <a:endParaRPr lang="en-GB" sz="1600" dirty="0" smtClean="0"/>
          </a:p>
          <a:p>
            <a:pPr lvl="1"/>
            <a:endParaRPr lang="en-GB" sz="1600" dirty="0" smtClean="0"/>
          </a:p>
          <a:p>
            <a:endParaRPr lang="en-US" sz="2000" dirty="0" smtClean="0"/>
          </a:p>
        </p:txBody>
      </p:sp>
      <p:pic>
        <p:nvPicPr>
          <p:cNvPr id="4" name="Picture 3"/>
          <p:cNvPicPr>
            <a:picLocks noChangeAspect="1"/>
          </p:cNvPicPr>
          <p:nvPr/>
        </p:nvPicPr>
        <p:blipFill rotWithShape="1">
          <a:blip r:embed="rId3"/>
          <a:srcRect l="14606" t="51649" r="24052" b="22246"/>
          <a:stretch/>
        </p:blipFill>
        <p:spPr>
          <a:xfrm>
            <a:off x="2752627" y="4721248"/>
            <a:ext cx="7654565" cy="1832368"/>
          </a:xfrm>
          <a:prstGeom prst="rect">
            <a:avLst/>
          </a:prstGeom>
        </p:spPr>
      </p:pic>
      <p:sp>
        <p:nvSpPr>
          <p:cNvPr id="5" name="Slide Number Placeholder 4"/>
          <p:cNvSpPr>
            <a:spLocks noGrp="1"/>
          </p:cNvSpPr>
          <p:nvPr>
            <p:ph type="sldNum" sz="quarter" idx="4294967295"/>
          </p:nvPr>
        </p:nvSpPr>
        <p:spPr/>
        <p:txBody>
          <a:bodyPr/>
          <a:lstStyle/>
          <a:p>
            <a:fld id="{FC749C1B-DF71-4DBC-829F-0017601EBD93}" type="slidenum">
              <a:rPr lang="en-GB" smtClean="0"/>
              <a:pPr/>
              <a:t>28</a:t>
            </a:fld>
            <a:endParaRPr lang="en-GB" dirty="0"/>
          </a:p>
        </p:txBody>
      </p:sp>
    </p:spTree>
    <p:extLst>
      <p:ext uri="{BB962C8B-B14F-4D97-AF65-F5344CB8AC3E}">
        <p14:creationId xmlns:p14="http://schemas.microsoft.com/office/powerpoint/2010/main" val="424758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392734"/>
            <a:ext cx="8489302" cy="1200831"/>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344706" y="1593565"/>
            <a:ext cx="10030430" cy="52644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t>Real Time Information (RTI)</a:t>
            </a:r>
            <a:endParaRPr lang="en-GB" sz="800" b="1" dirty="0" smtClean="0"/>
          </a:p>
          <a:p>
            <a:pPr marL="0" indent="0">
              <a:buNone/>
            </a:pPr>
            <a:r>
              <a:rPr lang="en-US" sz="1800" b="1" dirty="0" smtClean="0"/>
              <a:t>What is it?</a:t>
            </a:r>
          </a:p>
          <a:p>
            <a:r>
              <a:rPr lang="en-US" sz="1600" dirty="0"/>
              <a:t>Produced as a joint release between HMRC and the </a:t>
            </a:r>
            <a:r>
              <a:rPr lang="en-US" sz="1600" dirty="0" smtClean="0"/>
              <a:t>Office </a:t>
            </a:r>
            <a:r>
              <a:rPr lang="en-US" sz="1600" dirty="0"/>
              <a:t>for National Statistics (ONS) and was introduced in April 2020 in response to coronavirus. </a:t>
            </a:r>
          </a:p>
          <a:p>
            <a:r>
              <a:rPr lang="en-US" sz="1600" dirty="0" smtClean="0"/>
              <a:t>Experimental </a:t>
            </a:r>
            <a:r>
              <a:rPr lang="en-US" sz="1600" dirty="0"/>
              <a:t>monthly estimates of </a:t>
            </a:r>
            <a:r>
              <a:rPr lang="en-US" sz="1600" dirty="0" err="1"/>
              <a:t>payrolled</a:t>
            </a:r>
            <a:r>
              <a:rPr lang="en-US" sz="1600" dirty="0"/>
              <a:t> employees and their pay from </a:t>
            </a:r>
            <a:r>
              <a:rPr lang="en-US" sz="1600" dirty="0" smtClean="0"/>
              <a:t>HMRC’s Pay </a:t>
            </a:r>
            <a:r>
              <a:rPr lang="en-US" sz="1600" dirty="0"/>
              <a:t>As You Earn (PAYE) </a:t>
            </a:r>
            <a:r>
              <a:rPr lang="en-US" sz="1600" dirty="0" smtClean="0"/>
              <a:t>RTI administrative system. </a:t>
            </a:r>
            <a:r>
              <a:rPr lang="en-US" sz="1600" dirty="0"/>
              <a:t>HMRC PAYE RTI is the system employers use to take Income Tax and National Insurance contributions before they pay wages to employees.</a:t>
            </a:r>
            <a:endParaRPr lang="en-US" sz="1600" dirty="0" smtClean="0"/>
          </a:p>
          <a:p>
            <a:pPr marL="0" indent="0">
              <a:buNone/>
            </a:pPr>
            <a:r>
              <a:rPr lang="en-US" sz="1800" b="1" dirty="0" smtClean="0"/>
              <a:t>Why is it useful?</a:t>
            </a:r>
          </a:p>
          <a:p>
            <a:pPr>
              <a:spcAft>
                <a:spcPts val="800"/>
              </a:spcAft>
            </a:pPr>
            <a:r>
              <a:rPr lang="en-US" sz="1600" dirty="0" smtClean="0"/>
              <a:t>While RTI statistics are still considered to be experimental and the existing </a:t>
            </a:r>
            <a:r>
              <a:rPr lang="en-US" sz="1600" dirty="0" err="1" smtClean="0"/>
              <a:t>Labour</a:t>
            </a:r>
            <a:r>
              <a:rPr lang="en-US" sz="1600" dirty="0" smtClean="0"/>
              <a:t> Market releases are recommended as the definitive source of official statistics, RTI statistics have been referred to as ‘the most timely and best single, overall indicator of the </a:t>
            </a:r>
            <a:r>
              <a:rPr lang="en-US" sz="1600" dirty="0" err="1" smtClean="0"/>
              <a:t>labour</a:t>
            </a:r>
            <a:r>
              <a:rPr lang="en-US" sz="1600" dirty="0" smtClean="0"/>
              <a:t> market’. </a:t>
            </a:r>
            <a:endParaRPr lang="en-US" sz="1600" dirty="0"/>
          </a:p>
          <a:p>
            <a:pPr marL="0" indent="0">
              <a:buNone/>
            </a:pPr>
            <a:r>
              <a:rPr lang="en-US" sz="1800" b="1" dirty="0"/>
              <a:t>What Northern Ireland data is available</a:t>
            </a:r>
            <a:r>
              <a:rPr lang="en-US" sz="1800" b="1" dirty="0" smtClean="0"/>
              <a:t>?</a:t>
            </a:r>
          </a:p>
          <a:p>
            <a:r>
              <a:rPr lang="en-US" sz="1600" dirty="0" smtClean="0"/>
              <a:t>Estimates from PAYE RTI are currently available at the total NI level and at NI District Council Area for the following: </a:t>
            </a:r>
            <a:r>
              <a:rPr lang="en-US" sz="1600" dirty="0" err="1" smtClean="0"/>
              <a:t>payrolled</a:t>
            </a:r>
            <a:r>
              <a:rPr lang="en-US" sz="1600" dirty="0" smtClean="0"/>
              <a:t> employees, median pay, mean pay and aggregate pay. Estimates are provided back to July 2014.</a:t>
            </a:r>
          </a:p>
          <a:p>
            <a:r>
              <a:rPr lang="en-US" sz="1600" dirty="0" smtClean="0"/>
              <a:t>Further detailed breakdowns for NI by age and industry are expected over the coming months.</a:t>
            </a:r>
          </a:p>
          <a:p>
            <a:endParaRPr lang="en-US" sz="1500" dirty="0" smtClean="0"/>
          </a:p>
          <a:p>
            <a:endParaRPr lang="en-US" sz="1600" b="1" dirty="0"/>
          </a:p>
          <a:p>
            <a:pPr marL="0" indent="0">
              <a:buNone/>
            </a:pPr>
            <a:endParaRPr lang="en-US" sz="1300" dirty="0"/>
          </a:p>
          <a:p>
            <a:pPr marL="0" indent="0">
              <a:buNone/>
            </a:pPr>
            <a:endParaRPr lang="en-US" sz="1300" dirty="0" smtClean="0"/>
          </a:p>
          <a:p>
            <a:pPr marL="0" indent="0">
              <a:buNone/>
            </a:pPr>
            <a:endParaRPr lang="en-US" sz="1300" dirty="0" smtClean="0"/>
          </a:p>
          <a:p>
            <a:pPr marL="914400" lvl="2" indent="0">
              <a:buNone/>
            </a:pPr>
            <a:endParaRPr lang="en-GB" sz="1400" b="1" dirty="0" smtClean="0"/>
          </a:p>
          <a:p>
            <a:pPr marL="914400" lvl="2" indent="0">
              <a:buNone/>
            </a:pPr>
            <a:endParaRPr lang="en-GB" sz="1400" b="1" dirty="0"/>
          </a:p>
          <a:p>
            <a:pPr lvl="2"/>
            <a:endParaRPr lang="en-GB" sz="1200" dirty="0" smtClean="0"/>
          </a:p>
          <a:p>
            <a:pPr lvl="2"/>
            <a:endParaRPr lang="en-GB" sz="1200" dirty="0" smtClean="0"/>
          </a:p>
          <a:p>
            <a:pPr lvl="1"/>
            <a:endParaRPr lang="en-GB" sz="1600" dirty="0" smtClean="0"/>
          </a:p>
          <a:p>
            <a:endParaRPr lang="en-US" sz="2000" dirty="0" smtClean="0"/>
          </a:p>
        </p:txBody>
      </p:sp>
      <p:sp>
        <p:nvSpPr>
          <p:cNvPr id="4" name="Slide Number Placeholder 3"/>
          <p:cNvSpPr>
            <a:spLocks noGrp="1"/>
          </p:cNvSpPr>
          <p:nvPr>
            <p:ph type="sldNum" sz="quarter" idx="4294967295"/>
          </p:nvPr>
        </p:nvSpPr>
        <p:spPr/>
        <p:txBody>
          <a:bodyPr/>
          <a:lstStyle/>
          <a:p>
            <a:fld id="{FC749C1B-DF71-4DBC-829F-0017601EBD93}" type="slidenum">
              <a:rPr lang="en-GB" smtClean="0"/>
              <a:pPr/>
              <a:t>29</a:t>
            </a:fld>
            <a:endParaRPr lang="en-GB" dirty="0"/>
          </a:p>
        </p:txBody>
      </p:sp>
      <p:pic>
        <p:nvPicPr>
          <p:cNvPr id="3" name="Picture 2"/>
          <p:cNvPicPr>
            <a:picLocks noChangeAspect="1"/>
          </p:cNvPicPr>
          <p:nvPr/>
        </p:nvPicPr>
        <p:blipFill rotWithShape="1">
          <a:blip r:embed="rId3"/>
          <a:srcRect l="24474" t="30834" r="25527" b="53703"/>
          <a:stretch/>
        </p:blipFill>
        <p:spPr>
          <a:xfrm>
            <a:off x="6723198" y="1593565"/>
            <a:ext cx="4427621" cy="770230"/>
          </a:xfrm>
          <a:prstGeom prst="rect">
            <a:avLst/>
          </a:prstGeom>
        </p:spPr>
      </p:pic>
      <p:pic>
        <p:nvPicPr>
          <p:cNvPr id="5" name="Picture 4"/>
          <p:cNvPicPr>
            <a:picLocks noChangeAspect="1"/>
          </p:cNvPicPr>
          <p:nvPr/>
        </p:nvPicPr>
        <p:blipFill rotWithShape="1">
          <a:blip r:embed="rId4"/>
          <a:srcRect l="24210" t="10741" r="60823" b="83994"/>
          <a:stretch/>
        </p:blipFill>
        <p:spPr>
          <a:xfrm>
            <a:off x="6723198" y="1285688"/>
            <a:ext cx="1556084" cy="307877"/>
          </a:xfrm>
          <a:prstGeom prst="rect">
            <a:avLst/>
          </a:prstGeom>
        </p:spPr>
      </p:pic>
    </p:spTree>
    <p:extLst>
      <p:ext uri="{BB962C8B-B14F-4D97-AF65-F5344CB8AC3E}">
        <p14:creationId xmlns:p14="http://schemas.microsoft.com/office/powerpoint/2010/main" val="534146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208" y="751727"/>
            <a:ext cx="8489302" cy="1200831"/>
          </a:xfrm>
        </p:spPr>
        <p:txBody>
          <a:bodyPr>
            <a:normAutofit fontScale="90000"/>
          </a:bodyPr>
          <a:lstStyle/>
          <a:p>
            <a:pPr algn="ctr"/>
            <a:r>
              <a:rPr lang="en-GB" dirty="0" smtClean="0"/>
              <a:t>Official Statistics and User Engagement</a:t>
            </a:r>
            <a:endParaRPr lang="en-GB" dirty="0"/>
          </a:p>
        </p:txBody>
      </p:sp>
      <p:pic>
        <p:nvPicPr>
          <p:cNvPr id="4" name="Content Placeholder 3"/>
          <p:cNvPicPr>
            <a:picLocks noGrp="1" noChangeAspect="1"/>
          </p:cNvPicPr>
          <p:nvPr>
            <p:ph idx="1"/>
          </p:nvPr>
        </p:nvPicPr>
        <p:blipFill rotWithShape="1">
          <a:blip r:embed="rId3"/>
          <a:srcRect l="34641" t="17149" r="35813" b="7716"/>
          <a:stretch/>
        </p:blipFill>
        <p:spPr bwMode="auto">
          <a:xfrm>
            <a:off x="1510103" y="1913787"/>
            <a:ext cx="2640556" cy="3777097"/>
          </a:xfrm>
          <a:prstGeom prst="rect">
            <a:avLst/>
          </a:prstGeom>
          <a:ln>
            <a:solidFill>
              <a:schemeClr val="tx1"/>
            </a:solidFill>
          </a:ln>
          <a:extLst>
            <a:ext uri="{53640926-AAD7-44D8-BBD7-CCE9431645EC}">
              <a14:shadowObscured xmlns:a14="http://schemas.microsoft.com/office/drawing/2010/main"/>
            </a:ext>
          </a:extLst>
        </p:spPr>
      </p:pic>
      <p:pic>
        <p:nvPicPr>
          <p:cNvPr id="5" name="Picture 4"/>
          <p:cNvPicPr>
            <a:picLocks noChangeAspect="1"/>
          </p:cNvPicPr>
          <p:nvPr/>
        </p:nvPicPr>
        <p:blipFill rotWithShape="1">
          <a:blip r:embed="rId4"/>
          <a:srcRect l="50345" t="21632" r="31584" b="52739"/>
          <a:stretch/>
        </p:blipFill>
        <p:spPr>
          <a:xfrm>
            <a:off x="6279429" y="2160494"/>
            <a:ext cx="4581043" cy="3654351"/>
          </a:xfrm>
          <a:prstGeom prst="rect">
            <a:avLst/>
          </a:prstGeom>
        </p:spPr>
      </p:pic>
    </p:spTree>
    <p:extLst>
      <p:ext uri="{BB962C8B-B14F-4D97-AF65-F5344CB8AC3E}">
        <p14:creationId xmlns:p14="http://schemas.microsoft.com/office/powerpoint/2010/main" val="2821928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392734"/>
            <a:ext cx="8489302" cy="1200831"/>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344705" y="1593565"/>
            <a:ext cx="10080581" cy="52644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GB" sz="2400" b="1" dirty="0" smtClean="0"/>
              <a:t>Real Time Information (RTI) Continued…</a:t>
            </a:r>
            <a:endParaRPr lang="en-GB" sz="800" b="1" dirty="0" smtClean="0"/>
          </a:p>
          <a:p>
            <a:pPr marL="0" indent="0">
              <a:buNone/>
            </a:pPr>
            <a:r>
              <a:rPr lang="en-US" sz="1800" b="1" dirty="0" smtClean="0"/>
              <a:t>What are the differences between RTI jobs estimates and those provided by QES/BRES?</a:t>
            </a:r>
          </a:p>
          <a:p>
            <a:r>
              <a:rPr lang="en-US" sz="1600" dirty="0" smtClean="0"/>
              <a:t>RTI counts </a:t>
            </a:r>
            <a:r>
              <a:rPr lang="en-US" sz="1600" b="1" dirty="0" smtClean="0"/>
              <a:t>people</a:t>
            </a:r>
            <a:r>
              <a:rPr lang="en-US" sz="1600" dirty="0" smtClean="0"/>
              <a:t> in employment and is not a measure of </a:t>
            </a:r>
            <a:r>
              <a:rPr lang="en-US" sz="1600" b="1" dirty="0" smtClean="0"/>
              <a:t>jobs</a:t>
            </a:r>
            <a:r>
              <a:rPr lang="en-US" sz="1600" dirty="0" smtClean="0"/>
              <a:t> (as measured by the QES and BRES).</a:t>
            </a:r>
          </a:p>
          <a:p>
            <a:r>
              <a:rPr lang="en-US" sz="1600" dirty="0" smtClean="0"/>
              <a:t>RTI counts </a:t>
            </a:r>
            <a:r>
              <a:rPr lang="en-US" sz="1600" b="1" dirty="0" smtClean="0"/>
              <a:t>anyone</a:t>
            </a:r>
            <a:r>
              <a:rPr lang="en-US" sz="1600" dirty="0" smtClean="0"/>
              <a:t> who has a paid employee job during the </a:t>
            </a:r>
            <a:r>
              <a:rPr lang="en-US" sz="1600" b="1" dirty="0" smtClean="0"/>
              <a:t>reference period</a:t>
            </a:r>
            <a:r>
              <a:rPr lang="en-US" sz="1600" dirty="0" smtClean="0"/>
              <a:t>; it is a monthly average of daily counts of the number of individuals in </a:t>
            </a:r>
            <a:r>
              <a:rPr lang="en-US" sz="1600" dirty="0" err="1" smtClean="0"/>
              <a:t>payrolled</a:t>
            </a:r>
            <a:r>
              <a:rPr lang="en-US" sz="1600" dirty="0" smtClean="0"/>
              <a:t> employment. The QES and BRES count the number of jobs occupied by people aged 16 years and older on a specific count date.</a:t>
            </a:r>
          </a:p>
          <a:p>
            <a:r>
              <a:rPr lang="en-US" sz="1600" dirty="0" smtClean="0"/>
              <a:t>RTI data cover the whole employee population (for those paid through PAYE), whereas QES and BRES are </a:t>
            </a:r>
            <a:r>
              <a:rPr lang="en-US" sz="1600" b="1" dirty="0" smtClean="0"/>
              <a:t>sample</a:t>
            </a:r>
            <a:r>
              <a:rPr lang="en-US" sz="1600" dirty="0" smtClean="0"/>
              <a:t> surveys of businesses. I</a:t>
            </a:r>
            <a:r>
              <a:rPr lang="en-GB" sz="1600" dirty="0" err="1" smtClean="0"/>
              <a:t>mputation</a:t>
            </a:r>
            <a:r>
              <a:rPr lang="en-GB" sz="1600" dirty="0" smtClean="0"/>
              <a:t>, weighting and sampling variability as a result of collecting data via sample surveys are another explanation for some of the differences seen.</a:t>
            </a:r>
          </a:p>
          <a:p>
            <a:r>
              <a:rPr lang="en-GB" sz="1600" dirty="0" smtClean="0"/>
              <a:t>RTI data is released </a:t>
            </a:r>
            <a:r>
              <a:rPr lang="en-GB" sz="1600" b="1" dirty="0" smtClean="0"/>
              <a:t>monthly</a:t>
            </a:r>
            <a:r>
              <a:rPr lang="en-GB" sz="1600" dirty="0" smtClean="0"/>
              <a:t> – QES is quarterly and BRES annually.</a:t>
            </a:r>
          </a:p>
          <a:p>
            <a:r>
              <a:rPr lang="en-US" sz="1600" dirty="0" smtClean="0"/>
              <a:t>RTI data not yet available by NI industry or demography. QES and BRES available by low level industry, gender and working pattern.</a:t>
            </a:r>
          </a:p>
          <a:p>
            <a:pPr marL="0" indent="0">
              <a:buNone/>
            </a:pPr>
            <a:endParaRPr lang="en-US" sz="1300" dirty="0" smtClean="0"/>
          </a:p>
          <a:p>
            <a:endParaRPr lang="en-US" sz="1300" dirty="0"/>
          </a:p>
          <a:p>
            <a:pPr marL="0" indent="0">
              <a:buNone/>
            </a:pPr>
            <a:endParaRPr lang="en-US" sz="1300" dirty="0"/>
          </a:p>
          <a:p>
            <a:pPr marL="0" indent="0">
              <a:buNone/>
            </a:pPr>
            <a:endParaRPr lang="en-US" sz="1300" dirty="0" smtClean="0"/>
          </a:p>
          <a:p>
            <a:pPr marL="0" indent="0">
              <a:buNone/>
            </a:pPr>
            <a:endParaRPr lang="en-US" sz="1300" dirty="0" smtClean="0"/>
          </a:p>
          <a:p>
            <a:pPr marL="914400" lvl="2" indent="0">
              <a:buNone/>
            </a:pPr>
            <a:endParaRPr lang="en-GB" sz="1400" b="1" dirty="0" smtClean="0"/>
          </a:p>
          <a:p>
            <a:pPr marL="914400" lvl="2" indent="0">
              <a:buNone/>
            </a:pPr>
            <a:endParaRPr lang="en-GB" sz="1400" b="1" dirty="0"/>
          </a:p>
          <a:p>
            <a:pPr lvl="2"/>
            <a:endParaRPr lang="en-GB" sz="1200" dirty="0" smtClean="0"/>
          </a:p>
          <a:p>
            <a:pPr lvl="2"/>
            <a:endParaRPr lang="en-GB" sz="1200" dirty="0" smtClean="0"/>
          </a:p>
          <a:p>
            <a:pPr lvl="1"/>
            <a:endParaRPr lang="en-GB" sz="1600" dirty="0" smtClean="0"/>
          </a:p>
          <a:p>
            <a:endParaRPr lang="en-US" sz="2000" dirty="0" smtClean="0"/>
          </a:p>
        </p:txBody>
      </p:sp>
      <p:sp>
        <p:nvSpPr>
          <p:cNvPr id="4" name="Slide Number Placeholder 3"/>
          <p:cNvSpPr>
            <a:spLocks noGrp="1"/>
          </p:cNvSpPr>
          <p:nvPr>
            <p:ph type="sldNum" sz="quarter" idx="4294967295"/>
          </p:nvPr>
        </p:nvSpPr>
        <p:spPr/>
        <p:txBody>
          <a:bodyPr/>
          <a:lstStyle/>
          <a:p>
            <a:fld id="{FC749C1B-DF71-4DBC-829F-0017601EBD93}" type="slidenum">
              <a:rPr lang="en-GB" smtClean="0"/>
              <a:pPr/>
              <a:t>30</a:t>
            </a:fld>
            <a:endParaRPr lang="en-GB" dirty="0"/>
          </a:p>
        </p:txBody>
      </p:sp>
    </p:spTree>
    <p:extLst>
      <p:ext uri="{BB962C8B-B14F-4D97-AF65-F5344CB8AC3E}">
        <p14:creationId xmlns:p14="http://schemas.microsoft.com/office/powerpoint/2010/main" val="3665172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392734"/>
            <a:ext cx="8489302" cy="1200831"/>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980388" y="1593565"/>
            <a:ext cx="9194970" cy="52644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b="1" dirty="0" smtClean="0"/>
          </a:p>
          <a:p>
            <a:pPr marL="0" indent="0">
              <a:buNone/>
            </a:pPr>
            <a:endParaRPr lang="en-GB" sz="800" b="1" dirty="0" smtClean="0"/>
          </a:p>
          <a:p>
            <a:pPr marL="0" indent="0">
              <a:buNone/>
            </a:pPr>
            <a:endParaRPr lang="en-US" sz="1300" dirty="0" smtClean="0"/>
          </a:p>
          <a:p>
            <a:pPr marL="0" indent="0">
              <a:buNone/>
            </a:pPr>
            <a:endParaRPr lang="en-US" sz="1300" dirty="0" smtClean="0"/>
          </a:p>
          <a:p>
            <a:pPr marL="914400" lvl="2" indent="0">
              <a:buNone/>
            </a:pPr>
            <a:endParaRPr lang="en-GB" sz="1400" b="1" dirty="0" smtClean="0"/>
          </a:p>
          <a:p>
            <a:pPr marL="914400" lvl="2" indent="0">
              <a:buNone/>
            </a:pPr>
            <a:endParaRPr lang="en-GB" sz="1400" b="1" dirty="0"/>
          </a:p>
          <a:p>
            <a:pPr lvl="2"/>
            <a:endParaRPr lang="en-GB" sz="1200" dirty="0" smtClean="0"/>
          </a:p>
          <a:p>
            <a:pPr lvl="2"/>
            <a:endParaRPr lang="en-GB" sz="1200" dirty="0" smtClean="0"/>
          </a:p>
          <a:p>
            <a:pPr lvl="1"/>
            <a:endParaRPr lang="en-GB" sz="1600" dirty="0" smtClean="0"/>
          </a:p>
          <a:p>
            <a:endParaRPr lang="en-US" sz="2000" dirty="0" smtClean="0"/>
          </a:p>
        </p:txBody>
      </p:sp>
      <p:sp>
        <p:nvSpPr>
          <p:cNvPr id="4" name="Slide Number Placeholder 3"/>
          <p:cNvSpPr>
            <a:spLocks noGrp="1"/>
          </p:cNvSpPr>
          <p:nvPr>
            <p:ph type="sldNum" sz="quarter" idx="4294967295"/>
          </p:nvPr>
        </p:nvSpPr>
        <p:spPr/>
        <p:txBody>
          <a:bodyPr/>
          <a:lstStyle/>
          <a:p>
            <a:fld id="{FC749C1B-DF71-4DBC-829F-0017601EBD93}" type="slidenum">
              <a:rPr lang="en-GB" smtClean="0"/>
              <a:pPr/>
              <a:t>31</a:t>
            </a:fld>
            <a:endParaRPr lang="en-GB" dirty="0"/>
          </a:p>
        </p:txBody>
      </p:sp>
      <p:pic>
        <p:nvPicPr>
          <p:cNvPr id="3" name="Picture 2"/>
          <p:cNvPicPr>
            <a:picLocks noChangeAspect="1"/>
          </p:cNvPicPr>
          <p:nvPr/>
        </p:nvPicPr>
        <p:blipFill>
          <a:blip r:embed="rId3"/>
          <a:stretch>
            <a:fillRect/>
          </a:stretch>
        </p:blipFill>
        <p:spPr>
          <a:xfrm>
            <a:off x="1571014" y="1435754"/>
            <a:ext cx="9193565" cy="5078408"/>
          </a:xfrm>
          <a:prstGeom prst="rect">
            <a:avLst/>
          </a:prstGeom>
        </p:spPr>
      </p:pic>
    </p:spTree>
    <p:extLst>
      <p:ext uri="{BB962C8B-B14F-4D97-AF65-F5344CB8AC3E}">
        <p14:creationId xmlns:p14="http://schemas.microsoft.com/office/powerpoint/2010/main" val="2974295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392734"/>
            <a:ext cx="8489302" cy="1200831"/>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344706" y="1593565"/>
            <a:ext cx="9581796" cy="52644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GB" sz="2400" b="1" dirty="0" smtClean="0"/>
              <a:t>Real Time Information (RTI) Continued…</a:t>
            </a:r>
            <a:endParaRPr lang="en-GB" sz="800" b="1" dirty="0" smtClean="0"/>
          </a:p>
          <a:p>
            <a:r>
              <a:rPr lang="en-US" sz="1600" dirty="0" smtClean="0"/>
              <a:t>Further information on the differences, strengths and limitations of the main data sources used to produce </a:t>
            </a:r>
            <a:r>
              <a:rPr lang="en-US" sz="1600" dirty="0" err="1" smtClean="0"/>
              <a:t>labour</a:t>
            </a:r>
            <a:r>
              <a:rPr lang="en-US" sz="1600" dirty="0" smtClean="0"/>
              <a:t> market statistics, including </a:t>
            </a:r>
            <a:r>
              <a:rPr lang="en-US" sz="1600" dirty="0"/>
              <a:t>the advantages of new administrative data sources </a:t>
            </a:r>
            <a:r>
              <a:rPr lang="en-US" sz="1600" dirty="0" smtClean="0"/>
              <a:t>can be found here:</a:t>
            </a:r>
          </a:p>
          <a:p>
            <a:pPr marL="457200" lvl="1" indent="0">
              <a:buNone/>
            </a:pPr>
            <a:r>
              <a:rPr lang="en-US" sz="1600" dirty="0">
                <a:hlinkClick r:id="rId3"/>
              </a:rPr>
              <a:t>https://</a:t>
            </a:r>
            <a:r>
              <a:rPr lang="en-US" sz="1600" dirty="0" smtClean="0">
                <a:hlinkClick r:id="rId3"/>
              </a:rPr>
              <a:t>www.ons.gov.uk/employmentandlabourmarket/peopleinwork/employmentandemployeetypes/methodologies/comparisonoflabourmarketdatasources</a:t>
            </a:r>
            <a:r>
              <a:rPr lang="en-US" sz="1600" dirty="0" smtClean="0"/>
              <a:t> </a:t>
            </a:r>
            <a:endParaRPr lang="en-US" sz="1600" dirty="0"/>
          </a:p>
          <a:p>
            <a:pPr marL="0" indent="0">
              <a:buNone/>
            </a:pPr>
            <a:endParaRPr lang="en-US" sz="1300" dirty="0"/>
          </a:p>
          <a:p>
            <a:pPr marL="0" indent="0">
              <a:buNone/>
            </a:pPr>
            <a:endParaRPr lang="en-US" sz="1300" dirty="0" smtClean="0"/>
          </a:p>
          <a:p>
            <a:pPr marL="0" indent="0">
              <a:buNone/>
            </a:pPr>
            <a:endParaRPr lang="en-US" sz="1300" dirty="0" smtClean="0"/>
          </a:p>
          <a:p>
            <a:pPr marL="914400" lvl="2" indent="0">
              <a:buNone/>
            </a:pPr>
            <a:endParaRPr lang="en-GB" sz="1400" b="1" dirty="0" smtClean="0"/>
          </a:p>
          <a:p>
            <a:pPr marL="914400" lvl="2" indent="0">
              <a:buNone/>
            </a:pPr>
            <a:endParaRPr lang="en-GB" sz="1400" b="1" dirty="0"/>
          </a:p>
          <a:p>
            <a:pPr lvl="2"/>
            <a:endParaRPr lang="en-GB" sz="1200" dirty="0" smtClean="0"/>
          </a:p>
          <a:p>
            <a:pPr lvl="2"/>
            <a:endParaRPr lang="en-GB" sz="1200" dirty="0" smtClean="0"/>
          </a:p>
          <a:p>
            <a:pPr lvl="1"/>
            <a:endParaRPr lang="en-GB" sz="1600" dirty="0" smtClean="0"/>
          </a:p>
          <a:p>
            <a:endParaRPr lang="en-US" sz="2000" dirty="0" smtClean="0"/>
          </a:p>
        </p:txBody>
      </p:sp>
      <p:sp>
        <p:nvSpPr>
          <p:cNvPr id="4" name="Slide Number Placeholder 3"/>
          <p:cNvSpPr>
            <a:spLocks noGrp="1"/>
          </p:cNvSpPr>
          <p:nvPr>
            <p:ph type="sldNum" sz="quarter" idx="4294967295"/>
          </p:nvPr>
        </p:nvSpPr>
        <p:spPr/>
        <p:txBody>
          <a:bodyPr/>
          <a:lstStyle/>
          <a:p>
            <a:fld id="{FC749C1B-DF71-4DBC-829F-0017601EBD93}" type="slidenum">
              <a:rPr lang="en-GB" smtClean="0"/>
              <a:pPr/>
              <a:t>32</a:t>
            </a:fld>
            <a:endParaRPr lang="en-GB" dirty="0"/>
          </a:p>
        </p:txBody>
      </p:sp>
    </p:spTree>
    <p:extLst>
      <p:ext uri="{BB962C8B-B14F-4D97-AF65-F5344CB8AC3E}">
        <p14:creationId xmlns:p14="http://schemas.microsoft.com/office/powerpoint/2010/main" val="2267759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392567"/>
            <a:ext cx="8489302" cy="1200831"/>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182414" y="1720176"/>
            <a:ext cx="9503303" cy="50421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t>Next publication</a:t>
            </a:r>
          </a:p>
          <a:p>
            <a:pPr marL="0" indent="0">
              <a:buNone/>
            </a:pPr>
            <a:r>
              <a:rPr lang="en-GB" sz="1800" dirty="0" smtClean="0"/>
              <a:t>Estimates from QES Quarter 3 2021 will be published on </a:t>
            </a:r>
            <a:r>
              <a:rPr lang="en-GB" sz="1800" b="1" dirty="0" smtClean="0"/>
              <a:t>Tuesday 14</a:t>
            </a:r>
            <a:r>
              <a:rPr lang="en-GB" sz="1800" b="1" baseline="30000" dirty="0" smtClean="0"/>
              <a:t>th</a:t>
            </a:r>
            <a:r>
              <a:rPr lang="en-GB" sz="1800" b="1" dirty="0" smtClean="0"/>
              <a:t> December 2021 </a:t>
            </a:r>
            <a:r>
              <a:rPr lang="en-GB" sz="1800" dirty="0" smtClean="0"/>
              <a:t>on the QES website: </a:t>
            </a:r>
          </a:p>
          <a:p>
            <a:pPr marL="0" indent="0">
              <a:buNone/>
            </a:pPr>
            <a:r>
              <a:rPr lang="en-GB" sz="1600" dirty="0" smtClean="0">
                <a:hlinkClick r:id="rId3"/>
              </a:rPr>
              <a:t>https</a:t>
            </a:r>
            <a:r>
              <a:rPr lang="en-GB" sz="1600" dirty="0">
                <a:hlinkClick r:id="rId3"/>
              </a:rPr>
              <a:t>://</a:t>
            </a:r>
            <a:r>
              <a:rPr lang="en-GB" sz="1600" dirty="0" smtClean="0">
                <a:hlinkClick r:id="rId3"/>
              </a:rPr>
              <a:t>www.nisra.gov.uk/statistics/labour-market-and-social-welfare/quarterly-employment-survey</a:t>
            </a:r>
            <a:endParaRPr lang="en-GB" sz="1600" dirty="0" smtClean="0"/>
          </a:p>
          <a:p>
            <a:pPr marL="0" indent="0">
              <a:buNone/>
            </a:pPr>
            <a:endParaRPr lang="en-GB" sz="2400" b="1" dirty="0"/>
          </a:p>
          <a:p>
            <a:pPr marL="0" indent="0">
              <a:buNone/>
            </a:pPr>
            <a:r>
              <a:rPr lang="en-GB" sz="2400" b="1" dirty="0" smtClean="0"/>
              <a:t>Further Information</a:t>
            </a:r>
          </a:p>
          <a:p>
            <a:pPr marL="0" indent="0">
              <a:buNone/>
            </a:pPr>
            <a:r>
              <a:rPr lang="en-GB" sz="1800" dirty="0" smtClean="0"/>
              <a:t>Further information on the background and methodology of the QES, as well as the full publication document and a suite of accompanying tables (including breakdowns by </a:t>
            </a:r>
            <a:r>
              <a:rPr lang="en-US" sz="1800" dirty="0"/>
              <a:t>gender, working </a:t>
            </a:r>
            <a:r>
              <a:rPr lang="en-US" sz="1800" dirty="0" smtClean="0"/>
              <a:t>pattern, </a:t>
            </a:r>
            <a:r>
              <a:rPr lang="en-US" sz="1800" dirty="0"/>
              <a:t>public/private sector, and industrial activity at the two-digit SIC </a:t>
            </a:r>
            <a:r>
              <a:rPr lang="en-US" sz="1800" dirty="0" smtClean="0"/>
              <a:t>level) is available on the QES website:</a:t>
            </a:r>
          </a:p>
          <a:p>
            <a:pPr marL="0" indent="0">
              <a:buNone/>
            </a:pPr>
            <a:r>
              <a:rPr lang="en-GB" sz="1600" dirty="0">
                <a:hlinkClick r:id="rId3"/>
              </a:rPr>
              <a:t>https://www.nisra.gov.uk/statistics/labour-market-and-social-welfare/quarterly-employment-survey</a:t>
            </a:r>
            <a:endParaRPr lang="en-GB" sz="1600" dirty="0"/>
          </a:p>
          <a:p>
            <a:pPr marL="0" indent="0">
              <a:buNone/>
            </a:pPr>
            <a:endParaRPr lang="en-GB" sz="1900" dirty="0" smtClean="0"/>
          </a:p>
          <a:p>
            <a:pPr marL="0" indent="0">
              <a:buNone/>
            </a:pPr>
            <a:r>
              <a:rPr lang="en-GB" sz="1600" dirty="0" smtClean="0">
                <a:solidFill>
                  <a:schemeClr val="tx1"/>
                </a:solidFill>
              </a:rPr>
              <a:t>Contact: </a:t>
            </a:r>
            <a:r>
              <a:rPr lang="en-GB" sz="1600" dirty="0" smtClean="0"/>
              <a:t>	Lynda Kennedy</a:t>
            </a:r>
          </a:p>
          <a:p>
            <a:pPr marL="0" indent="0">
              <a:buNone/>
            </a:pPr>
            <a:r>
              <a:rPr lang="en-GB" sz="1600" dirty="0"/>
              <a:t>Email: </a:t>
            </a:r>
            <a:r>
              <a:rPr lang="en-GB" sz="1600" dirty="0" smtClean="0"/>
              <a:t>	</a:t>
            </a:r>
            <a:r>
              <a:rPr lang="en-GB" sz="1600" u="sng" dirty="0" smtClean="0">
                <a:hlinkClick r:id="rId4"/>
              </a:rPr>
              <a:t>Lynda.kennedy@nisra.gov.uk</a:t>
            </a:r>
            <a:r>
              <a:rPr lang="en-GB" sz="1600" dirty="0" smtClean="0"/>
              <a:t> </a:t>
            </a:r>
            <a:endParaRPr lang="en-GB" sz="1600" b="1" dirty="0" smtClean="0"/>
          </a:p>
          <a:p>
            <a:pPr marL="914400" lvl="2" indent="0">
              <a:buNone/>
            </a:pPr>
            <a:endParaRPr lang="en-GB" sz="1200" dirty="0" smtClean="0"/>
          </a:p>
          <a:p>
            <a:pPr lvl="1"/>
            <a:endParaRPr lang="en-GB" sz="1600" dirty="0" smtClean="0"/>
          </a:p>
          <a:p>
            <a:endParaRPr lang="en-US" sz="2000" dirty="0" smtClean="0"/>
          </a:p>
        </p:txBody>
      </p:sp>
      <p:sp>
        <p:nvSpPr>
          <p:cNvPr id="4" name="Slide Number Placeholder 3"/>
          <p:cNvSpPr>
            <a:spLocks noGrp="1"/>
          </p:cNvSpPr>
          <p:nvPr>
            <p:ph type="sldNum" sz="quarter" idx="4294967295"/>
          </p:nvPr>
        </p:nvSpPr>
        <p:spPr/>
        <p:txBody>
          <a:bodyPr/>
          <a:lstStyle/>
          <a:p>
            <a:fld id="{FC749C1B-DF71-4DBC-829F-0017601EBD93}" type="slidenum">
              <a:rPr lang="en-GB" smtClean="0"/>
              <a:pPr/>
              <a:t>33</a:t>
            </a:fld>
            <a:endParaRPr lang="en-GB" dirty="0"/>
          </a:p>
        </p:txBody>
      </p:sp>
    </p:spTree>
    <p:extLst>
      <p:ext uri="{BB962C8B-B14F-4D97-AF65-F5344CB8AC3E}">
        <p14:creationId xmlns:p14="http://schemas.microsoft.com/office/powerpoint/2010/main" val="33865166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109" y="1033322"/>
            <a:ext cx="8924364" cy="1200831"/>
          </a:xfrm>
        </p:spPr>
        <p:txBody>
          <a:bodyPr>
            <a:normAutofit fontScale="90000"/>
          </a:bodyPr>
          <a:lstStyle/>
          <a:p>
            <a:r>
              <a:rPr lang="en-GB" sz="3600" b="1" dirty="0" smtClean="0">
                <a:solidFill>
                  <a:schemeClr val="accent1">
                    <a:lumMod val="75000"/>
                  </a:schemeClr>
                </a:solidFill>
              </a:rPr>
              <a:t>How could we improve NI jobs and earnings statistics?</a:t>
            </a:r>
            <a:r>
              <a:rPr lang="en-GB" sz="3600" dirty="0"/>
              <a:t> </a:t>
            </a:r>
            <a:r>
              <a:rPr lang="en-GB" dirty="0" smtClean="0"/>
              <a:t/>
            </a:r>
            <a:br>
              <a:rPr lang="en-GB" dirty="0" smtClean="0"/>
            </a:br>
            <a:endParaRPr lang="en-GB" sz="2200" b="1" dirty="0">
              <a:solidFill>
                <a:schemeClr val="accent1">
                  <a:lumMod val="75000"/>
                </a:schemeClr>
              </a:solidFill>
            </a:endParaRPr>
          </a:p>
        </p:txBody>
      </p:sp>
      <p:sp>
        <p:nvSpPr>
          <p:cNvPr id="5" name="Slide Number Placeholder 4"/>
          <p:cNvSpPr>
            <a:spLocks noGrp="1"/>
          </p:cNvSpPr>
          <p:nvPr>
            <p:ph type="sldNum" sz="quarter" idx="4294967295"/>
          </p:nvPr>
        </p:nvSpPr>
        <p:spPr/>
        <p:txBody>
          <a:bodyPr/>
          <a:lstStyle/>
          <a:p>
            <a:fld id="{FC749C1B-DF71-4DBC-829F-0017601EBD93}" type="slidenum">
              <a:rPr lang="en-GB" smtClean="0"/>
              <a:pPr/>
              <a:t>34</a:t>
            </a:fld>
            <a:endParaRPr lang="en-GB"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78276" y="2234153"/>
            <a:ext cx="10016596" cy="4270343"/>
          </a:xfrm>
          <a:prstGeom prst="rect">
            <a:avLst/>
          </a:prstGeom>
        </p:spPr>
      </p:pic>
    </p:spTree>
    <p:extLst>
      <p:ext uri="{BB962C8B-B14F-4D97-AF65-F5344CB8AC3E}">
        <p14:creationId xmlns:p14="http://schemas.microsoft.com/office/powerpoint/2010/main" val="7804416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071" y="1301976"/>
            <a:ext cx="11676527" cy="3512619"/>
          </a:xfrm>
        </p:spPr>
        <p:txBody>
          <a:bodyPr>
            <a:normAutofit fontScale="90000"/>
          </a:bodyPr>
          <a:lstStyle/>
          <a:p>
            <a:r>
              <a:rPr lang="en-GB" sz="6600" dirty="0" smtClean="0">
                <a:latin typeface="+mn-lt"/>
              </a:rPr>
              <a:t>Earnings</a:t>
            </a:r>
            <a:r>
              <a:rPr lang="en-GB" dirty="0">
                <a:latin typeface="+mn-lt"/>
              </a:rPr>
              <a:t/>
            </a:r>
            <a:br>
              <a:rPr lang="en-GB" dirty="0">
                <a:latin typeface="+mn-lt"/>
              </a:rPr>
            </a:br>
            <a:r>
              <a:rPr lang="en-GB" dirty="0" smtClean="0">
                <a:latin typeface="+mn-lt"/>
              </a:rPr>
              <a:t/>
            </a:r>
            <a:br>
              <a:rPr lang="en-GB" dirty="0" smtClean="0">
                <a:latin typeface="+mn-lt"/>
              </a:rPr>
            </a:br>
            <a:r>
              <a:rPr lang="en-GB" sz="4400" dirty="0" smtClean="0"/>
              <a:t>HMRC </a:t>
            </a:r>
            <a:r>
              <a:rPr lang="en-GB" sz="4400" dirty="0"/>
              <a:t>RTI </a:t>
            </a:r>
            <a:r>
              <a:rPr lang="en-GB" sz="4400" dirty="0" smtClean="0"/>
              <a:t>PAYE and </a:t>
            </a:r>
            <a:br>
              <a:rPr lang="en-GB" sz="4400" dirty="0" smtClean="0"/>
            </a:br>
            <a:r>
              <a:rPr lang="en-GB" sz="4400" dirty="0" smtClean="0">
                <a:latin typeface="+mn-lt"/>
              </a:rPr>
              <a:t>Annual </a:t>
            </a:r>
            <a:r>
              <a:rPr lang="en-GB" sz="4400" dirty="0">
                <a:latin typeface="+mn-lt"/>
              </a:rPr>
              <a:t>Survey of Hours and Earnings </a:t>
            </a:r>
            <a:br>
              <a:rPr lang="en-GB" sz="4400" dirty="0">
                <a:latin typeface="+mn-lt"/>
              </a:rPr>
            </a:br>
            <a:endParaRPr lang="en-GB" dirty="0">
              <a:latin typeface="+mn-lt"/>
            </a:endParaRPr>
          </a:p>
        </p:txBody>
      </p:sp>
      <p:sp>
        <p:nvSpPr>
          <p:cNvPr id="4" name="Title 1"/>
          <p:cNvSpPr txBox="1">
            <a:spLocks/>
          </p:cNvSpPr>
          <p:nvPr/>
        </p:nvSpPr>
        <p:spPr>
          <a:xfrm>
            <a:off x="909918" y="4722332"/>
            <a:ext cx="10515599" cy="25007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sz="4300" dirty="0"/>
              <a:t/>
            </a:r>
            <a:br>
              <a:rPr lang="en-GB" sz="4300" dirty="0"/>
            </a:br>
            <a:r>
              <a:rPr lang="en-GB" sz="4300" dirty="0"/>
              <a:t>		</a:t>
            </a:r>
            <a:br>
              <a:rPr lang="en-GB" sz="4300" dirty="0"/>
            </a:br>
            <a:r>
              <a:rPr lang="en-GB" sz="4300" i="1" dirty="0" smtClean="0"/>
              <a:t>Ashleigh Warwick</a:t>
            </a:r>
            <a:r>
              <a:rPr lang="en-GB" sz="4300" i="1" dirty="0"/>
              <a:t/>
            </a:r>
            <a:br>
              <a:rPr lang="en-GB" sz="4300" i="1" dirty="0"/>
            </a:br>
            <a:endParaRPr lang="en-GB" sz="4300" dirty="0"/>
          </a:p>
        </p:txBody>
      </p:sp>
    </p:spTree>
    <p:extLst>
      <p:ext uri="{BB962C8B-B14F-4D97-AF65-F5344CB8AC3E}">
        <p14:creationId xmlns:p14="http://schemas.microsoft.com/office/powerpoint/2010/main" val="32912798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6736" y="1950164"/>
            <a:ext cx="2142724" cy="2336344"/>
          </a:xfrm>
          <a:prstGeom prst="rect">
            <a:avLst/>
          </a:prstGeom>
        </p:spPr>
      </p:pic>
      <p:sp>
        <p:nvSpPr>
          <p:cNvPr id="2" name="Title 1"/>
          <p:cNvSpPr>
            <a:spLocks noGrp="1"/>
          </p:cNvSpPr>
          <p:nvPr>
            <p:ph type="title"/>
          </p:nvPr>
        </p:nvSpPr>
        <p:spPr/>
        <p:txBody>
          <a:bodyPr/>
          <a:lstStyle/>
          <a:p>
            <a:r>
              <a:rPr lang="en-GB" dirty="0" smtClean="0"/>
              <a:t>Meet the team: </a:t>
            </a:r>
            <a:r>
              <a:rPr lang="en-GB" b="1" dirty="0" smtClean="0"/>
              <a:t>Earnings</a:t>
            </a:r>
            <a:endParaRPr lang="en-GB" b="1" dirty="0"/>
          </a:p>
        </p:txBody>
      </p:sp>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397" y="1950164"/>
            <a:ext cx="2142724" cy="23363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6942" y="4286508"/>
            <a:ext cx="1750612" cy="1908800"/>
          </a:xfrm>
          <a:prstGeom prst="rect">
            <a:avLst/>
          </a:prstGeom>
        </p:spPr>
      </p:pic>
      <p:sp>
        <p:nvSpPr>
          <p:cNvPr id="7" name="TextBox 6"/>
          <p:cNvSpPr txBox="1"/>
          <p:nvPr/>
        </p:nvSpPr>
        <p:spPr>
          <a:xfrm>
            <a:off x="1853235" y="3577435"/>
            <a:ext cx="2641600" cy="584775"/>
          </a:xfrm>
          <a:prstGeom prst="rect">
            <a:avLst/>
          </a:prstGeom>
          <a:noFill/>
        </p:spPr>
        <p:txBody>
          <a:bodyPr wrap="square" rtlCol="0">
            <a:spAutoFit/>
          </a:bodyPr>
          <a:lstStyle/>
          <a:p>
            <a:pPr algn="ctr"/>
            <a:r>
              <a:rPr lang="en-GB" sz="3200" dirty="0" smtClean="0">
                <a:solidFill>
                  <a:srgbClr val="00205B"/>
                </a:solidFill>
              </a:rPr>
              <a:t>Brian Grogan</a:t>
            </a:r>
            <a:endParaRPr lang="en-GB" sz="3200" dirty="0">
              <a:solidFill>
                <a:srgbClr val="00205B"/>
              </a:solidFill>
            </a:endParaRPr>
          </a:p>
        </p:txBody>
      </p:sp>
      <p:sp>
        <p:nvSpPr>
          <p:cNvPr id="8" name="TextBox 7"/>
          <p:cNvSpPr txBox="1"/>
          <p:nvPr/>
        </p:nvSpPr>
        <p:spPr>
          <a:xfrm>
            <a:off x="8013700" y="3577435"/>
            <a:ext cx="2837802" cy="584775"/>
          </a:xfrm>
          <a:prstGeom prst="rect">
            <a:avLst/>
          </a:prstGeom>
          <a:noFill/>
        </p:spPr>
        <p:txBody>
          <a:bodyPr wrap="square" rtlCol="0">
            <a:spAutoFit/>
          </a:bodyPr>
          <a:lstStyle/>
          <a:p>
            <a:pPr algn="ctr"/>
            <a:r>
              <a:rPr lang="en-GB" sz="3200" dirty="0" smtClean="0">
                <a:solidFill>
                  <a:srgbClr val="00205B"/>
                </a:solidFill>
              </a:rPr>
              <a:t>Steven Roberts</a:t>
            </a:r>
            <a:endParaRPr lang="en-GB" sz="3200" dirty="0">
              <a:solidFill>
                <a:srgbClr val="00205B"/>
              </a:solidFill>
            </a:endParaRPr>
          </a:p>
        </p:txBody>
      </p:sp>
      <p:sp>
        <p:nvSpPr>
          <p:cNvPr id="9" name="TextBox 8"/>
          <p:cNvSpPr txBox="1"/>
          <p:nvPr/>
        </p:nvSpPr>
        <p:spPr>
          <a:xfrm>
            <a:off x="4820892" y="5610533"/>
            <a:ext cx="3192808" cy="584775"/>
          </a:xfrm>
          <a:prstGeom prst="rect">
            <a:avLst/>
          </a:prstGeom>
          <a:noFill/>
        </p:spPr>
        <p:txBody>
          <a:bodyPr wrap="square" rtlCol="0">
            <a:spAutoFit/>
          </a:bodyPr>
          <a:lstStyle/>
          <a:p>
            <a:r>
              <a:rPr lang="en-GB" sz="3200" dirty="0" smtClean="0">
                <a:solidFill>
                  <a:srgbClr val="00205B"/>
                </a:solidFill>
              </a:rPr>
              <a:t>Ashleigh Warwick</a:t>
            </a:r>
            <a:endParaRPr lang="en-GB" sz="3200" dirty="0">
              <a:solidFill>
                <a:srgbClr val="00205B"/>
              </a:solidFill>
            </a:endParaRPr>
          </a:p>
        </p:txBody>
      </p:sp>
      <p:sp>
        <p:nvSpPr>
          <p:cNvPr id="10" name="TextBox 9"/>
          <p:cNvSpPr txBox="1"/>
          <p:nvPr/>
        </p:nvSpPr>
        <p:spPr>
          <a:xfrm>
            <a:off x="1851439" y="3869822"/>
            <a:ext cx="3765799" cy="646331"/>
          </a:xfrm>
          <a:prstGeom prst="rect">
            <a:avLst/>
          </a:prstGeom>
          <a:noFill/>
        </p:spPr>
        <p:txBody>
          <a:bodyPr wrap="square" rtlCol="0">
            <a:spAutoFit/>
          </a:bodyPr>
          <a:lstStyle/>
          <a:p>
            <a:endParaRPr lang="en-GB" dirty="0" smtClean="0"/>
          </a:p>
          <a:p>
            <a:r>
              <a:rPr lang="en-GB" dirty="0" smtClean="0">
                <a:hlinkClick r:id="rId5"/>
              </a:rPr>
              <a:t>brian.grogan@nisra.gov.uk</a:t>
            </a:r>
            <a:endParaRPr lang="en-GB" dirty="0" smtClean="0"/>
          </a:p>
        </p:txBody>
      </p:sp>
      <p:sp>
        <p:nvSpPr>
          <p:cNvPr id="12" name="TextBox 11"/>
          <p:cNvSpPr txBox="1"/>
          <p:nvPr/>
        </p:nvSpPr>
        <p:spPr>
          <a:xfrm>
            <a:off x="8013700" y="3921245"/>
            <a:ext cx="3765799" cy="646331"/>
          </a:xfrm>
          <a:prstGeom prst="rect">
            <a:avLst/>
          </a:prstGeom>
          <a:noFill/>
        </p:spPr>
        <p:txBody>
          <a:bodyPr wrap="square" rtlCol="0">
            <a:spAutoFit/>
          </a:bodyPr>
          <a:lstStyle/>
          <a:p>
            <a:endParaRPr lang="en-GB" dirty="0" smtClean="0">
              <a:hlinkClick r:id="rId6"/>
            </a:endParaRPr>
          </a:p>
          <a:p>
            <a:r>
              <a:rPr lang="en-GB" dirty="0" smtClean="0">
                <a:hlinkClick r:id="rId7"/>
              </a:rPr>
              <a:t>steven.roberts@nisra.gov.uk</a:t>
            </a:r>
            <a:endParaRPr lang="en-GB" dirty="0" smtClean="0"/>
          </a:p>
        </p:txBody>
      </p:sp>
      <p:sp>
        <p:nvSpPr>
          <p:cNvPr id="13" name="TextBox 12"/>
          <p:cNvSpPr txBox="1"/>
          <p:nvPr/>
        </p:nvSpPr>
        <p:spPr>
          <a:xfrm>
            <a:off x="4820892" y="5872142"/>
            <a:ext cx="3765799" cy="646331"/>
          </a:xfrm>
          <a:prstGeom prst="rect">
            <a:avLst/>
          </a:prstGeom>
          <a:noFill/>
        </p:spPr>
        <p:txBody>
          <a:bodyPr wrap="square" rtlCol="0">
            <a:spAutoFit/>
          </a:bodyPr>
          <a:lstStyle/>
          <a:p>
            <a:endParaRPr lang="en-GB" dirty="0" smtClean="0">
              <a:hlinkClick r:id="rId6"/>
            </a:endParaRPr>
          </a:p>
          <a:p>
            <a:r>
              <a:rPr lang="en-GB" dirty="0" smtClean="0">
                <a:hlinkClick r:id="rId6"/>
              </a:rPr>
              <a:t>ashleigh.warwick@nisra.gov.uk</a:t>
            </a:r>
            <a:endParaRPr lang="en-GB" dirty="0" smtClean="0"/>
          </a:p>
        </p:txBody>
      </p:sp>
    </p:spTree>
    <p:extLst>
      <p:ext uri="{BB962C8B-B14F-4D97-AF65-F5344CB8AC3E}">
        <p14:creationId xmlns:p14="http://schemas.microsoft.com/office/powerpoint/2010/main" val="5391993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4938" y="528741"/>
            <a:ext cx="7835814" cy="707886"/>
          </a:xfrm>
          <a:prstGeom prst="rect">
            <a:avLst/>
          </a:prstGeom>
          <a:noFill/>
        </p:spPr>
        <p:txBody>
          <a:bodyPr wrap="square" rtlCol="0">
            <a:spAutoFit/>
          </a:bodyPr>
          <a:lstStyle/>
          <a:p>
            <a:r>
              <a:rPr lang="en-GB" sz="4000" dirty="0" smtClean="0"/>
              <a:t>HMRC RTI PAYE Earnings v ASHE</a:t>
            </a:r>
            <a:endParaRPr lang="en-GB" sz="4000" dirty="0"/>
          </a:p>
        </p:txBody>
      </p:sp>
      <p:graphicFrame>
        <p:nvGraphicFramePr>
          <p:cNvPr id="3" name="Table 2"/>
          <p:cNvGraphicFramePr>
            <a:graphicFrameLocks noGrp="1"/>
          </p:cNvGraphicFramePr>
          <p:nvPr>
            <p:extLst/>
          </p:nvPr>
        </p:nvGraphicFramePr>
        <p:xfrm>
          <a:off x="1676398" y="1357749"/>
          <a:ext cx="9919856" cy="5014887"/>
        </p:xfrm>
        <a:graphic>
          <a:graphicData uri="http://schemas.openxmlformats.org/drawingml/2006/table">
            <a:tbl>
              <a:tblPr firstRow="1" bandRow="1">
                <a:tableStyleId>{5C22544A-7EE6-4342-B048-85BDC9FD1C3A}</a:tableStyleId>
              </a:tblPr>
              <a:tblGrid>
                <a:gridCol w="4959928">
                  <a:extLst>
                    <a:ext uri="{9D8B030D-6E8A-4147-A177-3AD203B41FA5}">
                      <a16:colId xmlns:a16="http://schemas.microsoft.com/office/drawing/2014/main" val="3312271845"/>
                    </a:ext>
                  </a:extLst>
                </a:gridCol>
                <a:gridCol w="4959928">
                  <a:extLst>
                    <a:ext uri="{9D8B030D-6E8A-4147-A177-3AD203B41FA5}">
                      <a16:colId xmlns:a16="http://schemas.microsoft.com/office/drawing/2014/main" val="3296512036"/>
                    </a:ext>
                  </a:extLst>
                </a:gridCol>
              </a:tblGrid>
              <a:tr h="450159">
                <a:tc>
                  <a:txBody>
                    <a:bodyPr/>
                    <a:lstStyle/>
                    <a:p>
                      <a:r>
                        <a:rPr lang="en-GB" sz="2400" dirty="0" smtClean="0"/>
                        <a:t>RTI</a:t>
                      </a:r>
                      <a:endParaRPr lang="en-GB" sz="2400" dirty="0"/>
                    </a:p>
                  </a:txBody>
                  <a:tcPr/>
                </a:tc>
                <a:tc>
                  <a:txBody>
                    <a:bodyPr/>
                    <a:lstStyle/>
                    <a:p>
                      <a:r>
                        <a:rPr lang="en-GB" sz="2400" dirty="0" smtClean="0"/>
                        <a:t>ASHE</a:t>
                      </a:r>
                      <a:endParaRPr lang="en-GB" sz="2400" dirty="0"/>
                    </a:p>
                  </a:txBody>
                  <a:tcPr/>
                </a:tc>
                <a:extLst>
                  <a:ext uri="{0D108BD9-81ED-4DB2-BD59-A6C34878D82A}">
                    <a16:rowId xmlns:a16="http://schemas.microsoft.com/office/drawing/2014/main" val="912844071"/>
                  </a:ext>
                </a:extLst>
              </a:tr>
              <a:tr h="450159">
                <a:tc>
                  <a:txBody>
                    <a:bodyPr/>
                    <a:lstStyle/>
                    <a:p>
                      <a:r>
                        <a:rPr lang="en-GB" dirty="0" smtClean="0"/>
                        <a:t>Whole employee population</a:t>
                      </a:r>
                      <a:endParaRPr lang="en-GB" dirty="0"/>
                    </a:p>
                  </a:txBody>
                  <a:tcPr/>
                </a:tc>
                <a:tc>
                  <a:txBody>
                    <a:bodyPr/>
                    <a:lstStyle/>
                    <a:p>
                      <a:r>
                        <a:rPr lang="en-GB" dirty="0" smtClean="0"/>
                        <a:t>1% sample of PAYE employees</a:t>
                      </a:r>
                      <a:endParaRPr lang="en-GB" dirty="0"/>
                    </a:p>
                  </a:txBody>
                  <a:tcPr/>
                </a:tc>
                <a:extLst>
                  <a:ext uri="{0D108BD9-81ED-4DB2-BD59-A6C34878D82A}">
                    <a16:rowId xmlns:a16="http://schemas.microsoft.com/office/drawing/2014/main" val="768589372"/>
                  </a:ext>
                </a:extLst>
              </a:tr>
              <a:tr h="450159">
                <a:tc>
                  <a:txBody>
                    <a:bodyPr/>
                    <a:lstStyle/>
                    <a:p>
                      <a:r>
                        <a:rPr lang="en-GB" dirty="0" smtClean="0"/>
                        <a:t>More precise and detailed statistics</a:t>
                      </a:r>
                      <a:endParaRPr lang="en-GB" dirty="0"/>
                    </a:p>
                  </a:txBody>
                  <a:tcPr/>
                </a:tc>
                <a:tc>
                  <a:txBody>
                    <a:bodyPr/>
                    <a:lstStyle/>
                    <a:p>
                      <a:r>
                        <a:rPr lang="en-GB" dirty="0" smtClean="0"/>
                        <a:t>More breakdowns</a:t>
                      </a:r>
                      <a:r>
                        <a:rPr lang="en-GB" baseline="0" dirty="0" smtClean="0"/>
                        <a:t> of the data</a:t>
                      </a:r>
                      <a:endParaRPr lang="en-GB" dirty="0"/>
                    </a:p>
                  </a:txBody>
                  <a:tcPr/>
                </a:tc>
                <a:extLst>
                  <a:ext uri="{0D108BD9-81ED-4DB2-BD59-A6C34878D82A}">
                    <a16:rowId xmlns:a16="http://schemas.microsoft.com/office/drawing/2014/main" val="2668796872"/>
                  </a:ext>
                </a:extLst>
              </a:tr>
              <a:tr h="450159">
                <a:tc>
                  <a:txBody>
                    <a:bodyPr/>
                    <a:lstStyle/>
                    <a:p>
                      <a:r>
                        <a:rPr lang="en-GB" dirty="0" smtClean="0"/>
                        <a:t>Published monthly</a:t>
                      </a:r>
                      <a:endParaRPr lang="en-GB" dirty="0"/>
                    </a:p>
                  </a:txBody>
                  <a:tcPr/>
                </a:tc>
                <a:tc>
                  <a:txBody>
                    <a:bodyPr/>
                    <a:lstStyle/>
                    <a:p>
                      <a:r>
                        <a:rPr lang="en-GB" dirty="0" smtClean="0"/>
                        <a:t>Published annually</a:t>
                      </a:r>
                      <a:endParaRPr lang="en-GB" dirty="0"/>
                    </a:p>
                  </a:txBody>
                  <a:tcPr/>
                </a:tc>
                <a:extLst>
                  <a:ext uri="{0D108BD9-81ED-4DB2-BD59-A6C34878D82A}">
                    <a16:rowId xmlns:a16="http://schemas.microsoft.com/office/drawing/2014/main" val="1416210060"/>
                  </a:ext>
                </a:extLst>
              </a:tr>
              <a:tr h="450159">
                <a:tc>
                  <a:txBody>
                    <a:bodyPr/>
                    <a:lstStyle/>
                    <a:p>
                      <a:r>
                        <a:rPr lang="en-GB" dirty="0" smtClean="0"/>
                        <a:t>Doesn’t differentiate</a:t>
                      </a:r>
                      <a:r>
                        <a:rPr lang="en-GB" baseline="0" dirty="0" smtClean="0"/>
                        <a:t> between FT &amp; PT</a:t>
                      </a:r>
                      <a:endParaRPr lang="en-GB" dirty="0"/>
                    </a:p>
                  </a:txBody>
                  <a:tcPr/>
                </a:tc>
                <a:tc>
                  <a:txBody>
                    <a:bodyPr/>
                    <a:lstStyle/>
                    <a:p>
                      <a:r>
                        <a:rPr lang="en-GB" dirty="0" smtClean="0"/>
                        <a:t>Focuses on FT employee</a:t>
                      </a:r>
                      <a:r>
                        <a:rPr lang="en-GB" baseline="0" dirty="0" smtClean="0"/>
                        <a:t> earnings</a:t>
                      </a:r>
                      <a:endParaRPr lang="en-GB" dirty="0"/>
                    </a:p>
                  </a:txBody>
                  <a:tcPr/>
                </a:tc>
                <a:extLst>
                  <a:ext uri="{0D108BD9-81ED-4DB2-BD59-A6C34878D82A}">
                    <a16:rowId xmlns:a16="http://schemas.microsoft.com/office/drawing/2014/main" val="2713485385"/>
                  </a:ext>
                </a:extLst>
              </a:tr>
              <a:tr h="506256">
                <a:tc>
                  <a:txBody>
                    <a:bodyPr/>
                    <a:lstStyle/>
                    <a:p>
                      <a:r>
                        <a:rPr lang="en-GB" dirty="0" smtClean="0"/>
                        <a:t>Includes those</a:t>
                      </a:r>
                      <a:r>
                        <a:rPr lang="en-GB" baseline="0" dirty="0" smtClean="0"/>
                        <a:t> who pay is affected by absence</a:t>
                      </a:r>
                      <a:endParaRPr lang="en-GB" dirty="0"/>
                    </a:p>
                  </a:txBody>
                  <a:tcPr/>
                </a:tc>
                <a:tc>
                  <a:txBody>
                    <a:bodyPr/>
                    <a:lstStyle/>
                    <a:p>
                      <a:r>
                        <a:rPr lang="en-GB" dirty="0" smtClean="0"/>
                        <a:t>Only</a:t>
                      </a:r>
                      <a:r>
                        <a:rPr lang="en-GB" baseline="0" dirty="0" smtClean="0"/>
                        <a:t> those whose pay was unaffected by absence</a:t>
                      </a:r>
                      <a:endParaRPr lang="en-GB" dirty="0"/>
                    </a:p>
                  </a:txBody>
                  <a:tcPr/>
                </a:tc>
                <a:extLst>
                  <a:ext uri="{0D108BD9-81ED-4DB2-BD59-A6C34878D82A}">
                    <a16:rowId xmlns:a16="http://schemas.microsoft.com/office/drawing/2014/main" val="1542687386"/>
                  </a:ext>
                </a:extLst>
              </a:tr>
              <a:tr h="450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Includes</a:t>
                      </a:r>
                      <a:r>
                        <a:rPr lang="en-GB" baseline="0" dirty="0" smtClean="0"/>
                        <a:t> under 16s</a:t>
                      </a:r>
                      <a:endParaRPr lang="en-GB" dirty="0" smtClean="0"/>
                    </a:p>
                  </a:txBody>
                  <a:tcPr/>
                </a:tc>
                <a:tc>
                  <a:txBody>
                    <a:bodyPr/>
                    <a:lstStyle/>
                    <a:p>
                      <a:r>
                        <a:rPr lang="en-GB" dirty="0" smtClean="0"/>
                        <a:t>Only those on adult rate of pay</a:t>
                      </a:r>
                      <a:endParaRPr lang="en-GB" dirty="0"/>
                    </a:p>
                  </a:txBody>
                  <a:tcPr/>
                </a:tc>
                <a:extLst>
                  <a:ext uri="{0D108BD9-81ED-4DB2-BD59-A6C34878D82A}">
                    <a16:rowId xmlns:a16="http://schemas.microsoft.com/office/drawing/2014/main" val="2702422678"/>
                  </a:ext>
                </a:extLst>
              </a:tr>
              <a:tr h="450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Excludes self-employed</a:t>
                      </a:r>
                    </a:p>
                  </a:txBody>
                  <a:tcPr/>
                </a:tc>
                <a:tc>
                  <a:txBody>
                    <a:bodyPr/>
                    <a:lstStyle/>
                    <a:p>
                      <a:r>
                        <a:rPr lang="en-GB" dirty="0" smtClean="0"/>
                        <a:t>Excludes self-employed</a:t>
                      </a:r>
                      <a:endParaRPr lang="en-GB" dirty="0"/>
                    </a:p>
                  </a:txBody>
                  <a:tcPr/>
                </a:tc>
                <a:extLst>
                  <a:ext uri="{0D108BD9-81ED-4DB2-BD59-A6C34878D82A}">
                    <a16:rowId xmlns:a16="http://schemas.microsoft.com/office/drawing/2014/main" val="4060502925"/>
                  </a:ext>
                </a:extLst>
              </a:tr>
              <a:tr h="450159">
                <a:tc>
                  <a:txBody>
                    <a:bodyPr/>
                    <a:lstStyle/>
                    <a:p>
                      <a:r>
                        <a:rPr lang="en-GB" dirty="0" smtClean="0"/>
                        <a:t>Includes furloughed employees</a:t>
                      </a:r>
                      <a:endParaRPr lang="en-GB" dirty="0"/>
                    </a:p>
                  </a:txBody>
                  <a:tcPr/>
                </a:tc>
                <a:tc>
                  <a:txBody>
                    <a:bodyPr/>
                    <a:lstStyle/>
                    <a:p>
                      <a:r>
                        <a:rPr lang="en-GB" dirty="0" smtClean="0"/>
                        <a:t>Includes furloughed employees</a:t>
                      </a:r>
                      <a:endParaRPr lang="en-GB" dirty="0"/>
                    </a:p>
                  </a:txBody>
                  <a:tcPr/>
                </a:tc>
                <a:extLst>
                  <a:ext uri="{0D108BD9-81ED-4DB2-BD59-A6C34878D82A}">
                    <a16:rowId xmlns:a16="http://schemas.microsoft.com/office/drawing/2014/main" val="1578483377"/>
                  </a:ext>
                </a:extLst>
              </a:tr>
              <a:tr h="450159">
                <a:tc>
                  <a:txBody>
                    <a:bodyPr/>
                    <a:lstStyle/>
                    <a:p>
                      <a:r>
                        <a:rPr lang="en-GB" dirty="0" smtClean="0"/>
                        <a:t>Mean and median</a:t>
                      </a:r>
                      <a:endParaRPr lang="en-GB" dirty="0"/>
                    </a:p>
                  </a:txBody>
                  <a:tcPr/>
                </a:tc>
                <a:tc>
                  <a:txBody>
                    <a:bodyPr/>
                    <a:lstStyle/>
                    <a:p>
                      <a:r>
                        <a:rPr lang="en-GB" dirty="0" smtClean="0"/>
                        <a:t>Mean and median</a:t>
                      </a:r>
                      <a:endParaRPr lang="en-GB" dirty="0"/>
                    </a:p>
                  </a:txBody>
                  <a:tcPr/>
                </a:tc>
                <a:extLst>
                  <a:ext uri="{0D108BD9-81ED-4DB2-BD59-A6C34878D82A}">
                    <a16:rowId xmlns:a16="http://schemas.microsoft.com/office/drawing/2014/main" val="2393980668"/>
                  </a:ext>
                </a:extLst>
              </a:tr>
              <a:tr h="450159">
                <a:tc>
                  <a:txBody>
                    <a:bodyPr/>
                    <a:lstStyle/>
                    <a:p>
                      <a:r>
                        <a:rPr lang="en-GB" dirty="0" smtClean="0"/>
                        <a:t>Home address</a:t>
                      </a:r>
                      <a:endParaRPr lang="en-GB" dirty="0"/>
                    </a:p>
                  </a:txBody>
                  <a:tcPr/>
                </a:tc>
                <a:tc>
                  <a:txBody>
                    <a:bodyPr/>
                    <a:lstStyle/>
                    <a:p>
                      <a:r>
                        <a:rPr lang="en-GB" dirty="0" smtClean="0"/>
                        <a:t>Work address (but home address available)</a:t>
                      </a:r>
                      <a:endParaRPr lang="en-GB" dirty="0"/>
                    </a:p>
                  </a:txBody>
                  <a:tcPr/>
                </a:tc>
                <a:extLst>
                  <a:ext uri="{0D108BD9-81ED-4DB2-BD59-A6C34878D82A}">
                    <a16:rowId xmlns:a16="http://schemas.microsoft.com/office/drawing/2014/main" val="226676459"/>
                  </a:ext>
                </a:extLst>
              </a:tr>
            </a:tbl>
          </a:graphicData>
        </a:graphic>
      </p:graphicFrame>
    </p:spTree>
    <p:extLst>
      <p:ext uri="{BB962C8B-B14F-4D97-AF65-F5344CB8AC3E}">
        <p14:creationId xmlns:p14="http://schemas.microsoft.com/office/powerpoint/2010/main" val="371446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4938" y="528741"/>
            <a:ext cx="7835814" cy="707886"/>
          </a:xfrm>
          <a:prstGeom prst="rect">
            <a:avLst/>
          </a:prstGeom>
          <a:noFill/>
        </p:spPr>
        <p:txBody>
          <a:bodyPr wrap="square" rtlCol="0">
            <a:spAutoFit/>
          </a:bodyPr>
          <a:lstStyle/>
          <a:p>
            <a:r>
              <a:rPr lang="en-GB" sz="4000" dirty="0" smtClean="0"/>
              <a:t>HMRC RTI PAYE Earnings v ASHE</a:t>
            </a:r>
            <a:endParaRPr lang="en-GB" sz="4000" dirty="0"/>
          </a:p>
        </p:txBody>
      </p:sp>
      <p:sp>
        <p:nvSpPr>
          <p:cNvPr id="8" name="TextBox 7"/>
          <p:cNvSpPr txBox="1"/>
          <p:nvPr/>
        </p:nvSpPr>
        <p:spPr>
          <a:xfrm>
            <a:off x="1810662" y="1236627"/>
            <a:ext cx="8736929" cy="1000274"/>
          </a:xfrm>
          <a:prstGeom prst="rect">
            <a:avLst/>
          </a:prstGeom>
          <a:noFill/>
        </p:spPr>
        <p:txBody>
          <a:bodyPr wrap="square" rtlCol="0">
            <a:spAutoFit/>
          </a:bodyPr>
          <a:lstStyle/>
          <a:p>
            <a:pPr algn="ctr"/>
            <a:r>
              <a:rPr lang="en-GB" dirty="0" smtClean="0"/>
              <a:t>Median weekly earnings are consistently higher in the Annual Survey of Hours and Earnings (ASHE) than in Real Time Information (RTI)</a:t>
            </a:r>
          </a:p>
          <a:p>
            <a:pPr algn="ctr"/>
            <a:endParaRPr lang="en-GB" sz="1100" dirty="0" smtClean="0"/>
          </a:p>
          <a:p>
            <a:pPr algn="ctr"/>
            <a:r>
              <a:rPr lang="en-GB" sz="1200" b="1" dirty="0" smtClean="0"/>
              <a:t>Median Weekly Pay for RTI and ASHE, UK, non-seasonally adjusted, April 2015 to April 2019</a:t>
            </a:r>
            <a:endParaRPr lang="en-GB" sz="1200" b="1" dirty="0"/>
          </a:p>
        </p:txBody>
      </p:sp>
      <p:pic>
        <p:nvPicPr>
          <p:cNvPr id="2" name="Picture 1"/>
          <p:cNvPicPr>
            <a:picLocks noChangeAspect="1"/>
          </p:cNvPicPr>
          <p:nvPr/>
        </p:nvPicPr>
        <p:blipFill>
          <a:blip r:embed="rId3"/>
          <a:stretch>
            <a:fillRect/>
          </a:stretch>
        </p:blipFill>
        <p:spPr>
          <a:xfrm>
            <a:off x="2024342" y="2236901"/>
            <a:ext cx="8309568" cy="4401693"/>
          </a:xfrm>
          <a:prstGeom prst="rect">
            <a:avLst/>
          </a:prstGeom>
        </p:spPr>
      </p:pic>
    </p:spTree>
    <p:extLst>
      <p:ext uri="{BB962C8B-B14F-4D97-AF65-F5344CB8AC3E}">
        <p14:creationId xmlns:p14="http://schemas.microsoft.com/office/powerpoint/2010/main" val="36228083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4938" y="528741"/>
            <a:ext cx="7835814" cy="707886"/>
          </a:xfrm>
          <a:prstGeom prst="rect">
            <a:avLst/>
          </a:prstGeom>
          <a:noFill/>
        </p:spPr>
        <p:txBody>
          <a:bodyPr wrap="square" rtlCol="0">
            <a:spAutoFit/>
          </a:bodyPr>
          <a:lstStyle/>
          <a:p>
            <a:r>
              <a:rPr lang="en-GB" sz="4000" dirty="0" smtClean="0"/>
              <a:t>HMRC RTI PAYE Earnings</a:t>
            </a:r>
            <a:endParaRPr lang="en-GB" sz="4000" dirty="0"/>
          </a:p>
        </p:txBody>
      </p:sp>
      <p:sp>
        <p:nvSpPr>
          <p:cNvPr id="8" name="TextBox 7"/>
          <p:cNvSpPr txBox="1"/>
          <p:nvPr/>
        </p:nvSpPr>
        <p:spPr>
          <a:xfrm>
            <a:off x="1699826" y="987245"/>
            <a:ext cx="8736929" cy="784830"/>
          </a:xfrm>
          <a:prstGeom prst="rect">
            <a:avLst/>
          </a:prstGeom>
          <a:noFill/>
        </p:spPr>
        <p:txBody>
          <a:bodyPr wrap="square" rtlCol="0">
            <a:spAutoFit/>
          </a:bodyPr>
          <a:lstStyle/>
          <a:p>
            <a:pPr algn="ctr"/>
            <a:endParaRPr lang="en-GB" sz="1100" dirty="0" smtClean="0"/>
          </a:p>
          <a:p>
            <a:pPr algn="ctr"/>
            <a:endParaRPr lang="en-GB" sz="1100" dirty="0"/>
          </a:p>
          <a:p>
            <a:pPr algn="ctr"/>
            <a:endParaRPr lang="en-GB" sz="1100" dirty="0" smtClean="0"/>
          </a:p>
          <a:p>
            <a:pPr algn="ctr"/>
            <a:r>
              <a:rPr lang="en-GB" sz="1200" b="1" dirty="0" smtClean="0"/>
              <a:t>Median Monthly Pay from PAYE RTI, UK and NI, July 2014 to August 2021</a:t>
            </a:r>
            <a:endParaRPr lang="en-GB" sz="1200" b="1" dirty="0"/>
          </a:p>
        </p:txBody>
      </p:sp>
      <p:pic>
        <p:nvPicPr>
          <p:cNvPr id="2" name="Picture 1"/>
          <p:cNvPicPr>
            <a:picLocks noChangeAspect="1"/>
          </p:cNvPicPr>
          <p:nvPr/>
        </p:nvPicPr>
        <p:blipFill>
          <a:blip r:embed="rId3"/>
          <a:stretch>
            <a:fillRect/>
          </a:stretch>
        </p:blipFill>
        <p:spPr>
          <a:xfrm>
            <a:off x="1428489" y="1772075"/>
            <a:ext cx="9534738" cy="4591367"/>
          </a:xfrm>
          <a:prstGeom prst="rect">
            <a:avLst/>
          </a:prstGeom>
        </p:spPr>
      </p:pic>
    </p:spTree>
    <p:extLst>
      <p:ext uri="{BB962C8B-B14F-4D97-AF65-F5344CB8AC3E}">
        <p14:creationId xmlns:p14="http://schemas.microsoft.com/office/powerpoint/2010/main" val="4202702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208" y="751727"/>
            <a:ext cx="8489302" cy="1200831"/>
          </a:xfrm>
        </p:spPr>
        <p:txBody>
          <a:bodyPr>
            <a:normAutofit/>
          </a:bodyPr>
          <a:lstStyle/>
          <a:p>
            <a:pPr algn="ctr"/>
            <a:r>
              <a:rPr lang="en-GB" dirty="0" smtClean="0"/>
              <a:t>Aim of today’s meeting</a:t>
            </a:r>
            <a:endParaRPr lang="en-GB" dirty="0"/>
          </a:p>
        </p:txBody>
      </p:sp>
      <p:pic>
        <p:nvPicPr>
          <p:cNvPr id="5" name="Picture 4"/>
          <p:cNvPicPr>
            <a:picLocks noChangeAspect="1"/>
          </p:cNvPicPr>
          <p:nvPr/>
        </p:nvPicPr>
        <p:blipFill rotWithShape="1">
          <a:blip r:embed="rId3"/>
          <a:srcRect l="50345" t="21632" r="31584" b="52739"/>
          <a:stretch/>
        </p:blipFill>
        <p:spPr>
          <a:xfrm>
            <a:off x="6279429" y="2160494"/>
            <a:ext cx="4581043" cy="3654351"/>
          </a:xfrm>
          <a:prstGeom prst="rect">
            <a:avLst/>
          </a:prstGeom>
        </p:spPr>
      </p:pic>
      <p:sp>
        <p:nvSpPr>
          <p:cNvPr id="3" name="Content Placeholder 2"/>
          <p:cNvSpPr>
            <a:spLocks noGrp="1"/>
          </p:cNvSpPr>
          <p:nvPr>
            <p:ph idx="1"/>
          </p:nvPr>
        </p:nvSpPr>
        <p:spPr/>
        <p:txBody>
          <a:bodyPr>
            <a:normAutofit lnSpcReduction="10000"/>
          </a:bodyPr>
          <a:lstStyle/>
          <a:p>
            <a:pPr marL="0" indent="0">
              <a:buNone/>
            </a:pPr>
            <a:endParaRPr lang="en-GB" dirty="0" smtClean="0"/>
          </a:p>
          <a:p>
            <a:pPr marL="0" indent="0">
              <a:buNone/>
            </a:pPr>
            <a:r>
              <a:rPr lang="en-GB" dirty="0" smtClean="0"/>
              <a:t>Update </a:t>
            </a:r>
            <a:r>
              <a:rPr lang="en-GB" dirty="0"/>
              <a:t>users on </a:t>
            </a:r>
          </a:p>
          <a:p>
            <a:r>
              <a:rPr lang="en-GB" dirty="0" smtClean="0"/>
              <a:t>COVID-19 impacts</a:t>
            </a:r>
          </a:p>
          <a:p>
            <a:r>
              <a:rPr lang="en-GB" dirty="0"/>
              <a:t>n</a:t>
            </a:r>
            <a:r>
              <a:rPr lang="en-GB" dirty="0" smtClean="0"/>
              <a:t>ew questions</a:t>
            </a:r>
            <a:endParaRPr lang="en-GB" dirty="0"/>
          </a:p>
          <a:p>
            <a:r>
              <a:rPr lang="en-GB" dirty="0" smtClean="0"/>
              <a:t>developments</a:t>
            </a:r>
            <a:endParaRPr lang="en-GB" dirty="0"/>
          </a:p>
          <a:p>
            <a:pPr marL="0" indent="0">
              <a:buNone/>
            </a:pPr>
            <a:endParaRPr lang="en-GB" dirty="0"/>
          </a:p>
          <a:p>
            <a:pPr marL="0" indent="0">
              <a:buNone/>
            </a:pPr>
            <a:r>
              <a:rPr lang="en-GB" dirty="0"/>
              <a:t>Obtain feedback from users on </a:t>
            </a:r>
          </a:p>
          <a:p>
            <a:r>
              <a:rPr lang="en-GB" dirty="0"/>
              <a:t>p</a:t>
            </a:r>
            <a:r>
              <a:rPr lang="en-GB" dirty="0" smtClean="0"/>
              <a:t>ublication plans</a:t>
            </a:r>
          </a:p>
          <a:p>
            <a:r>
              <a:rPr lang="en-GB" dirty="0"/>
              <a:t>o</a:t>
            </a:r>
            <a:r>
              <a:rPr lang="en-GB" dirty="0" smtClean="0"/>
              <a:t>utput formats</a:t>
            </a:r>
            <a:endParaRPr lang="en-GB" dirty="0"/>
          </a:p>
          <a:p>
            <a:r>
              <a:rPr lang="en-GB" dirty="0" smtClean="0"/>
              <a:t>information </a:t>
            </a:r>
            <a:r>
              <a:rPr lang="en-GB" dirty="0"/>
              <a:t>needs</a:t>
            </a:r>
          </a:p>
        </p:txBody>
      </p:sp>
    </p:spTree>
    <p:extLst>
      <p:ext uri="{BB962C8B-B14F-4D97-AF65-F5344CB8AC3E}">
        <p14:creationId xmlns:p14="http://schemas.microsoft.com/office/powerpoint/2010/main" val="14960889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715071" y="1458079"/>
            <a:ext cx="3699248" cy="3127513"/>
            <a:chOff x="4715071" y="1458079"/>
            <a:chExt cx="3699248" cy="3127513"/>
          </a:xfrm>
        </p:grpSpPr>
        <p:sp>
          <p:nvSpPr>
            <p:cNvPr id="4" name="Oval 3"/>
            <p:cNvSpPr/>
            <p:nvPr/>
          </p:nvSpPr>
          <p:spPr>
            <a:xfrm>
              <a:off x="4742531" y="1458079"/>
              <a:ext cx="3611218" cy="3127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15071" y="2739910"/>
              <a:ext cx="3699248" cy="646331"/>
            </a:xfrm>
            <a:prstGeom prst="rect">
              <a:avLst/>
            </a:prstGeom>
            <a:noFill/>
          </p:spPr>
          <p:txBody>
            <a:bodyPr wrap="square" rtlCol="0">
              <a:spAutoFit/>
            </a:bodyPr>
            <a:lstStyle/>
            <a:p>
              <a:r>
                <a:rPr lang="en-GB" sz="3600" dirty="0" smtClean="0">
                  <a:solidFill>
                    <a:schemeClr val="bg1"/>
                  </a:solidFill>
                </a:rPr>
                <a:t>Impact of Covid-19</a:t>
              </a:r>
              <a:endParaRPr lang="en-GB" sz="3600" dirty="0">
                <a:solidFill>
                  <a:schemeClr val="bg1"/>
                </a:solidFill>
              </a:endParaRPr>
            </a:p>
          </p:txBody>
        </p:sp>
      </p:grpSp>
      <p:sp>
        <p:nvSpPr>
          <p:cNvPr id="11" name="Oval 10"/>
          <p:cNvSpPr/>
          <p:nvPr/>
        </p:nvSpPr>
        <p:spPr>
          <a:xfrm>
            <a:off x="8576764" y="3480917"/>
            <a:ext cx="2378767" cy="2120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a:off x="8146547" y="3619568"/>
            <a:ext cx="589244" cy="446124"/>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576764" y="4025017"/>
            <a:ext cx="2378767" cy="954107"/>
          </a:xfrm>
          <a:prstGeom prst="rect">
            <a:avLst/>
          </a:prstGeom>
          <a:noFill/>
        </p:spPr>
        <p:txBody>
          <a:bodyPr wrap="square" rtlCol="0">
            <a:spAutoFit/>
          </a:bodyPr>
          <a:lstStyle/>
          <a:p>
            <a:pPr algn="ctr"/>
            <a:r>
              <a:rPr lang="en-GB" sz="2800" dirty="0" smtClean="0">
                <a:solidFill>
                  <a:schemeClr val="bg1"/>
                </a:solidFill>
              </a:rPr>
              <a:t>Data</a:t>
            </a:r>
          </a:p>
          <a:p>
            <a:pPr algn="ctr"/>
            <a:r>
              <a:rPr lang="en-GB" sz="2800" dirty="0" smtClean="0">
                <a:solidFill>
                  <a:schemeClr val="bg1"/>
                </a:solidFill>
              </a:rPr>
              <a:t>collection</a:t>
            </a:r>
            <a:endParaRPr lang="en-GB" sz="2800" dirty="0">
              <a:solidFill>
                <a:schemeClr val="bg1"/>
              </a:solidFill>
            </a:endParaRPr>
          </a:p>
        </p:txBody>
      </p:sp>
      <p:sp>
        <p:nvSpPr>
          <p:cNvPr id="10" name="Oval 9"/>
          <p:cNvSpPr/>
          <p:nvPr/>
        </p:nvSpPr>
        <p:spPr>
          <a:xfrm>
            <a:off x="2085746" y="3386241"/>
            <a:ext cx="2378767" cy="2120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p:cNvCxnSpPr/>
          <p:nvPr/>
        </p:nvCxnSpPr>
        <p:spPr>
          <a:xfrm flipH="1">
            <a:off x="4305952" y="3480917"/>
            <a:ext cx="630058" cy="49142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566804" y="4125457"/>
            <a:ext cx="1684421" cy="523220"/>
          </a:xfrm>
          <a:prstGeom prst="rect">
            <a:avLst/>
          </a:prstGeom>
          <a:noFill/>
        </p:spPr>
        <p:txBody>
          <a:bodyPr wrap="square" rtlCol="0">
            <a:spAutoFit/>
          </a:bodyPr>
          <a:lstStyle/>
          <a:p>
            <a:r>
              <a:rPr lang="en-GB" sz="2800" dirty="0">
                <a:solidFill>
                  <a:schemeClr val="bg1"/>
                </a:solidFill>
              </a:rPr>
              <a:t>Outputs</a:t>
            </a:r>
          </a:p>
        </p:txBody>
      </p:sp>
      <p:sp>
        <p:nvSpPr>
          <p:cNvPr id="12" name="TextBox 11"/>
          <p:cNvSpPr txBox="1"/>
          <p:nvPr/>
        </p:nvSpPr>
        <p:spPr>
          <a:xfrm>
            <a:off x="2646788" y="516866"/>
            <a:ext cx="7835814" cy="707886"/>
          </a:xfrm>
          <a:prstGeom prst="rect">
            <a:avLst/>
          </a:prstGeom>
          <a:noFill/>
        </p:spPr>
        <p:txBody>
          <a:bodyPr wrap="square" rtlCol="0">
            <a:spAutoFit/>
          </a:bodyPr>
          <a:lstStyle/>
          <a:p>
            <a:r>
              <a:rPr lang="en-GB" sz="4000" dirty="0"/>
              <a:t>Annual Survey of Hours and </a:t>
            </a:r>
            <a:r>
              <a:rPr lang="en-GB" sz="4000" dirty="0" smtClean="0"/>
              <a:t>Earnings</a:t>
            </a:r>
            <a:endParaRPr lang="en-GB" sz="4000" dirty="0"/>
          </a:p>
        </p:txBody>
      </p:sp>
    </p:spTree>
    <p:extLst>
      <p:ext uri="{BB962C8B-B14F-4D97-AF65-F5344CB8AC3E}">
        <p14:creationId xmlns:p14="http://schemas.microsoft.com/office/powerpoint/2010/main" val="331824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par>
                                <p:cTn id="18" presetID="22" presetClass="entr" presetSubtype="4" fill="hold" nodeType="withEffect">
                                  <p:stCondLst>
                                    <p:cond delay="75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25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22" presetClass="entr" presetSubtype="4" fill="hold" nodeType="withEffect">
                                  <p:stCondLst>
                                    <p:cond delay="75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361225" y="1819820"/>
            <a:ext cx="5936851" cy="4201159"/>
          </a:xfrm>
          <a:prstGeom prst="rect">
            <a:avLst/>
          </a:prstGeom>
        </p:spPr>
      </p:pic>
      <p:sp>
        <p:nvSpPr>
          <p:cNvPr id="2" name="Title 1"/>
          <p:cNvSpPr>
            <a:spLocks noGrp="1"/>
          </p:cNvSpPr>
          <p:nvPr>
            <p:ph type="title"/>
          </p:nvPr>
        </p:nvSpPr>
        <p:spPr>
          <a:xfrm>
            <a:off x="3101008" y="297994"/>
            <a:ext cx="8252791" cy="1200831"/>
          </a:xfrm>
        </p:spPr>
        <p:txBody>
          <a:bodyPr/>
          <a:lstStyle/>
          <a:p>
            <a:r>
              <a:rPr lang="en-GB" dirty="0" smtClean="0"/>
              <a:t>Impact on Data Collection</a:t>
            </a:r>
            <a:endParaRPr lang="en-GB" dirty="0"/>
          </a:p>
        </p:txBody>
      </p:sp>
      <p:sp>
        <p:nvSpPr>
          <p:cNvPr id="14" name="Content Placeholder 2"/>
          <p:cNvSpPr txBox="1">
            <a:spLocks/>
          </p:cNvSpPr>
          <p:nvPr/>
        </p:nvSpPr>
        <p:spPr>
          <a:xfrm>
            <a:off x="4373187" y="2662134"/>
            <a:ext cx="3912925" cy="870775"/>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800" dirty="0" smtClean="0"/>
              <a:t>Furlough</a:t>
            </a:r>
          </a:p>
          <a:p>
            <a:pPr algn="ctr"/>
            <a:endParaRPr lang="en-GB" sz="4800" dirty="0" smtClean="0"/>
          </a:p>
          <a:p>
            <a:pPr marL="0" indent="0" algn="ctr">
              <a:buFont typeface="Arial" panose="020B0604020202020204" pitchFamily="34" charset="0"/>
              <a:buNone/>
            </a:pPr>
            <a:endParaRPr lang="en-GB" sz="4800" dirty="0"/>
          </a:p>
        </p:txBody>
      </p:sp>
    </p:spTree>
    <p:extLst>
      <p:ext uri="{BB962C8B-B14F-4D97-AF65-F5344CB8AC3E}">
        <p14:creationId xmlns:p14="http://schemas.microsoft.com/office/powerpoint/2010/main" val="243792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a:spLocks/>
          </p:cNvSpPr>
          <p:nvPr/>
        </p:nvSpPr>
        <p:spPr>
          <a:xfrm>
            <a:off x="4400540" y="2728521"/>
            <a:ext cx="3912925" cy="1110587"/>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800" dirty="0" smtClean="0"/>
              <a:t>Online form</a:t>
            </a:r>
          </a:p>
          <a:p>
            <a:pPr algn="ctr"/>
            <a:endParaRPr lang="en-GB" sz="4800" dirty="0" smtClean="0"/>
          </a:p>
          <a:p>
            <a:pPr marL="0" indent="0" algn="ctr">
              <a:buFont typeface="Arial" panose="020B0604020202020204" pitchFamily="34" charset="0"/>
              <a:buNone/>
            </a:pPr>
            <a:endParaRPr lang="en-GB" sz="4800" dirty="0"/>
          </a:p>
        </p:txBody>
      </p:sp>
      <p:pic>
        <p:nvPicPr>
          <p:cNvPr id="12" name="Picture 11"/>
          <p:cNvPicPr>
            <a:picLocks noChangeAspect="1"/>
          </p:cNvPicPr>
          <p:nvPr/>
        </p:nvPicPr>
        <p:blipFill>
          <a:blip r:embed="rId3"/>
          <a:stretch>
            <a:fillRect/>
          </a:stretch>
        </p:blipFill>
        <p:spPr>
          <a:xfrm>
            <a:off x="3361225" y="1819820"/>
            <a:ext cx="5936851" cy="4201159"/>
          </a:xfrm>
          <a:prstGeom prst="rect">
            <a:avLst/>
          </a:prstGeom>
        </p:spPr>
      </p:pic>
      <p:sp>
        <p:nvSpPr>
          <p:cNvPr id="2" name="Title 1"/>
          <p:cNvSpPr>
            <a:spLocks noGrp="1"/>
          </p:cNvSpPr>
          <p:nvPr>
            <p:ph type="title"/>
          </p:nvPr>
        </p:nvSpPr>
        <p:spPr>
          <a:xfrm>
            <a:off x="3101008" y="297994"/>
            <a:ext cx="8252791" cy="1200831"/>
          </a:xfrm>
        </p:spPr>
        <p:txBody>
          <a:bodyPr/>
          <a:lstStyle/>
          <a:p>
            <a:r>
              <a:rPr lang="en-GB" dirty="0" smtClean="0"/>
              <a:t>Impact on Data Collection</a:t>
            </a:r>
            <a:endParaRPr lang="en-GB" dirty="0"/>
          </a:p>
        </p:txBody>
      </p:sp>
    </p:spTree>
    <p:extLst>
      <p:ext uri="{BB962C8B-B14F-4D97-AF65-F5344CB8AC3E}">
        <p14:creationId xmlns:p14="http://schemas.microsoft.com/office/powerpoint/2010/main" val="94673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4427893" y="2413973"/>
            <a:ext cx="3912925" cy="1739681"/>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800" dirty="0" smtClean="0"/>
              <a:t>More online respondents</a:t>
            </a:r>
          </a:p>
          <a:p>
            <a:pPr algn="ctr"/>
            <a:endParaRPr lang="en-GB" sz="4800" dirty="0" smtClean="0"/>
          </a:p>
          <a:p>
            <a:pPr marL="0" indent="0" algn="ctr">
              <a:buFont typeface="Arial" panose="020B0604020202020204" pitchFamily="34" charset="0"/>
              <a:buNone/>
            </a:pPr>
            <a:endParaRPr lang="en-GB" sz="4800" dirty="0"/>
          </a:p>
        </p:txBody>
      </p:sp>
      <p:pic>
        <p:nvPicPr>
          <p:cNvPr id="12" name="Picture 11"/>
          <p:cNvPicPr>
            <a:picLocks noChangeAspect="1"/>
          </p:cNvPicPr>
          <p:nvPr/>
        </p:nvPicPr>
        <p:blipFill>
          <a:blip r:embed="rId3"/>
          <a:stretch>
            <a:fillRect/>
          </a:stretch>
        </p:blipFill>
        <p:spPr>
          <a:xfrm>
            <a:off x="3361225" y="1819820"/>
            <a:ext cx="5936851" cy="4201159"/>
          </a:xfrm>
          <a:prstGeom prst="rect">
            <a:avLst/>
          </a:prstGeom>
        </p:spPr>
      </p:pic>
      <p:sp>
        <p:nvSpPr>
          <p:cNvPr id="2" name="Title 1"/>
          <p:cNvSpPr>
            <a:spLocks noGrp="1"/>
          </p:cNvSpPr>
          <p:nvPr>
            <p:ph type="title"/>
          </p:nvPr>
        </p:nvSpPr>
        <p:spPr>
          <a:xfrm>
            <a:off x="3101008" y="297994"/>
            <a:ext cx="8252791" cy="1200831"/>
          </a:xfrm>
        </p:spPr>
        <p:txBody>
          <a:bodyPr/>
          <a:lstStyle/>
          <a:p>
            <a:r>
              <a:rPr lang="en-GB" dirty="0" smtClean="0"/>
              <a:t>Impact on Data Collection</a:t>
            </a:r>
            <a:endParaRPr lang="en-GB" dirty="0"/>
          </a:p>
        </p:txBody>
      </p:sp>
    </p:spTree>
    <p:extLst>
      <p:ext uri="{BB962C8B-B14F-4D97-AF65-F5344CB8AC3E}">
        <p14:creationId xmlns:p14="http://schemas.microsoft.com/office/powerpoint/2010/main" val="194312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4422035" y="2475946"/>
            <a:ext cx="3815228" cy="1615733"/>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8000" b="1" dirty="0" smtClean="0"/>
              <a:t>90%</a:t>
            </a:r>
          </a:p>
          <a:p>
            <a:pPr marL="0" indent="0" algn="ctr">
              <a:buFont typeface="Arial" panose="020B0604020202020204" pitchFamily="34" charset="0"/>
              <a:buNone/>
            </a:pPr>
            <a:endParaRPr lang="en-GB" sz="8000" b="1" dirty="0"/>
          </a:p>
        </p:txBody>
      </p:sp>
      <p:pic>
        <p:nvPicPr>
          <p:cNvPr id="12" name="Picture 11"/>
          <p:cNvPicPr>
            <a:picLocks noChangeAspect="1"/>
          </p:cNvPicPr>
          <p:nvPr/>
        </p:nvPicPr>
        <p:blipFill>
          <a:blip r:embed="rId3"/>
          <a:stretch>
            <a:fillRect/>
          </a:stretch>
        </p:blipFill>
        <p:spPr>
          <a:xfrm>
            <a:off x="3361225" y="1819820"/>
            <a:ext cx="5936851" cy="4201159"/>
          </a:xfrm>
          <a:prstGeom prst="rect">
            <a:avLst/>
          </a:prstGeom>
        </p:spPr>
      </p:pic>
      <p:sp>
        <p:nvSpPr>
          <p:cNvPr id="2" name="Title 1"/>
          <p:cNvSpPr>
            <a:spLocks noGrp="1"/>
          </p:cNvSpPr>
          <p:nvPr>
            <p:ph type="title"/>
          </p:nvPr>
        </p:nvSpPr>
        <p:spPr>
          <a:xfrm>
            <a:off x="3101008" y="297994"/>
            <a:ext cx="8252791" cy="1200831"/>
          </a:xfrm>
        </p:spPr>
        <p:txBody>
          <a:bodyPr/>
          <a:lstStyle/>
          <a:p>
            <a:r>
              <a:rPr lang="en-GB" dirty="0" smtClean="0"/>
              <a:t>Impact on Data Collection</a:t>
            </a:r>
            <a:endParaRPr lang="en-GB" dirty="0"/>
          </a:p>
        </p:txBody>
      </p:sp>
    </p:spTree>
    <p:extLst>
      <p:ext uri="{BB962C8B-B14F-4D97-AF65-F5344CB8AC3E}">
        <p14:creationId xmlns:p14="http://schemas.microsoft.com/office/powerpoint/2010/main" val="209377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4938" y="528741"/>
            <a:ext cx="7835814" cy="707886"/>
          </a:xfrm>
          <a:prstGeom prst="rect">
            <a:avLst/>
          </a:prstGeom>
          <a:noFill/>
        </p:spPr>
        <p:txBody>
          <a:bodyPr wrap="square" rtlCol="0">
            <a:spAutoFit/>
          </a:bodyPr>
          <a:lstStyle/>
          <a:p>
            <a:r>
              <a:rPr lang="en-GB" sz="4000" dirty="0" smtClean="0"/>
              <a:t>2020 ASHE Outputs</a:t>
            </a:r>
            <a:endParaRPr lang="en-GB" sz="4000" dirty="0"/>
          </a:p>
        </p:txBody>
      </p:sp>
      <p:sp>
        <p:nvSpPr>
          <p:cNvPr id="8" name="TextBox 7"/>
          <p:cNvSpPr txBox="1"/>
          <p:nvPr/>
        </p:nvSpPr>
        <p:spPr>
          <a:xfrm>
            <a:off x="1810662" y="1236627"/>
            <a:ext cx="8736929" cy="723275"/>
          </a:xfrm>
          <a:prstGeom prst="rect">
            <a:avLst/>
          </a:prstGeom>
          <a:noFill/>
        </p:spPr>
        <p:txBody>
          <a:bodyPr wrap="square" rtlCol="0">
            <a:spAutoFit/>
          </a:bodyPr>
          <a:lstStyle/>
          <a:p>
            <a:pPr algn="ctr"/>
            <a:r>
              <a:rPr lang="en-GB" dirty="0" smtClean="0"/>
              <a:t>Median weekly earnings fell by £5.90 (1.1%) over the year in NI</a:t>
            </a:r>
          </a:p>
          <a:p>
            <a:pPr algn="ctr"/>
            <a:endParaRPr lang="en-GB" sz="1100" dirty="0" smtClean="0"/>
          </a:p>
          <a:p>
            <a:pPr algn="ctr"/>
            <a:r>
              <a:rPr lang="en-GB" sz="1200" b="1" dirty="0" smtClean="0"/>
              <a:t>Median Gross Weekly Earnings for Full-time Employees in NI and the UK, April 2000 to April 2020</a:t>
            </a:r>
            <a:endParaRPr lang="en-GB" sz="1200" b="1"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59124" y="2236901"/>
            <a:ext cx="8440003" cy="4205462"/>
          </a:xfrm>
          <a:prstGeom prst="rect">
            <a:avLst/>
          </a:prstGeom>
        </p:spPr>
      </p:pic>
    </p:spTree>
    <p:extLst>
      <p:ext uri="{BB962C8B-B14F-4D97-AF65-F5344CB8AC3E}">
        <p14:creationId xmlns:p14="http://schemas.microsoft.com/office/powerpoint/2010/main" val="29591854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4938" y="528741"/>
            <a:ext cx="7835814" cy="707886"/>
          </a:xfrm>
          <a:prstGeom prst="rect">
            <a:avLst/>
          </a:prstGeom>
          <a:noFill/>
        </p:spPr>
        <p:txBody>
          <a:bodyPr wrap="square" rtlCol="0">
            <a:spAutoFit/>
          </a:bodyPr>
          <a:lstStyle/>
          <a:p>
            <a:r>
              <a:rPr lang="en-GB" sz="4000" dirty="0" smtClean="0"/>
              <a:t>2020 ASHE Outputs</a:t>
            </a:r>
            <a:endParaRPr lang="en-GB" sz="4000" dirty="0"/>
          </a:p>
        </p:txBody>
      </p:sp>
      <p:sp>
        <p:nvSpPr>
          <p:cNvPr id="8" name="TextBox 7"/>
          <p:cNvSpPr txBox="1"/>
          <p:nvPr/>
        </p:nvSpPr>
        <p:spPr>
          <a:xfrm>
            <a:off x="1810662" y="1236627"/>
            <a:ext cx="8736929" cy="615553"/>
          </a:xfrm>
          <a:prstGeom prst="rect">
            <a:avLst/>
          </a:prstGeom>
          <a:noFill/>
        </p:spPr>
        <p:txBody>
          <a:bodyPr wrap="square" rtlCol="0">
            <a:spAutoFit/>
          </a:bodyPr>
          <a:lstStyle/>
          <a:p>
            <a:pPr algn="ctr"/>
            <a:endParaRPr lang="en-GB" sz="1100" dirty="0" smtClean="0"/>
          </a:p>
          <a:p>
            <a:pPr algn="ctr"/>
            <a:endParaRPr lang="en-GB" sz="1100" dirty="0" smtClean="0"/>
          </a:p>
          <a:p>
            <a:pPr algn="ctr"/>
            <a:r>
              <a:rPr lang="en-GB" sz="1200" b="1" dirty="0" smtClean="0"/>
              <a:t>Median Gross Weekly Earnings for Full-time Employees in NI by Occupation, April 2019 and April 2020</a:t>
            </a:r>
            <a:endParaRPr lang="en-GB" sz="1200" b="1" dirty="0"/>
          </a:p>
        </p:txBody>
      </p:sp>
      <p:pic>
        <p:nvPicPr>
          <p:cNvPr id="2" name="Picture 1"/>
          <p:cNvPicPr>
            <a:picLocks noChangeAspect="1"/>
          </p:cNvPicPr>
          <p:nvPr/>
        </p:nvPicPr>
        <p:blipFill>
          <a:blip r:embed="rId3"/>
          <a:stretch>
            <a:fillRect/>
          </a:stretch>
        </p:blipFill>
        <p:spPr>
          <a:xfrm>
            <a:off x="2091170" y="1944513"/>
            <a:ext cx="9100456" cy="4657292"/>
          </a:xfrm>
          <a:prstGeom prst="rect">
            <a:avLst/>
          </a:prstGeom>
        </p:spPr>
      </p:pic>
    </p:spTree>
    <p:extLst>
      <p:ext uri="{BB962C8B-B14F-4D97-AF65-F5344CB8AC3E}">
        <p14:creationId xmlns:p14="http://schemas.microsoft.com/office/powerpoint/2010/main" val="16432311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76629" y="70233"/>
            <a:ext cx="4284444" cy="707886"/>
          </a:xfrm>
          <a:prstGeom prst="rect">
            <a:avLst/>
          </a:prstGeom>
          <a:noFill/>
        </p:spPr>
        <p:txBody>
          <a:bodyPr wrap="square" rtlCol="0">
            <a:spAutoFit/>
          </a:bodyPr>
          <a:lstStyle/>
          <a:p>
            <a:r>
              <a:rPr lang="en-GB" sz="4000" dirty="0" smtClean="0"/>
              <a:t>2020 ASHE Outputs</a:t>
            </a:r>
            <a:endParaRPr lang="en-GB" sz="4000" dirty="0"/>
          </a:p>
        </p:txBody>
      </p:sp>
      <p:graphicFrame>
        <p:nvGraphicFramePr>
          <p:cNvPr id="26" name="Chart 25">
            <a:extLst>
              <a:ext uri="{FF2B5EF4-FFF2-40B4-BE49-F238E27FC236}">
                <a16:creationId xmlns:a16="http://schemas.microsoft.com/office/drawing/2014/main" id="{DC02F254-E432-46C2-A6FB-F075490D0037}"/>
              </a:ext>
            </a:extLst>
          </p:cNvPr>
          <p:cNvGraphicFramePr/>
          <p:nvPr>
            <p:extLst/>
          </p:nvPr>
        </p:nvGraphicFramePr>
        <p:xfrm>
          <a:off x="317240" y="420130"/>
          <a:ext cx="11803223" cy="63259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a:extLst>
              <a:ext uri="{FF2B5EF4-FFF2-40B4-BE49-F238E27FC236}">
                <a16:creationId xmlns:a16="http://schemas.microsoft.com/office/drawing/2014/main" id="{34EEE612-171B-4155-A34C-CE43211AC939}"/>
              </a:ext>
            </a:extLst>
          </p:cNvPr>
          <p:cNvGraphicFramePr/>
          <p:nvPr>
            <p:extLst/>
          </p:nvPr>
        </p:nvGraphicFramePr>
        <p:xfrm>
          <a:off x="358199" y="448411"/>
          <a:ext cx="11803223" cy="63259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a:extLst>
              <a:ext uri="{FF2B5EF4-FFF2-40B4-BE49-F238E27FC236}">
                <a16:creationId xmlns:a16="http://schemas.microsoft.com/office/drawing/2014/main" id="{BD29D592-3D1D-4811-895E-B940E79B9930}"/>
              </a:ext>
            </a:extLst>
          </p:cNvPr>
          <p:cNvGraphicFramePr/>
          <p:nvPr>
            <p:extLst/>
          </p:nvPr>
        </p:nvGraphicFramePr>
        <p:xfrm>
          <a:off x="358199" y="448411"/>
          <a:ext cx="11803223" cy="6325903"/>
        </p:xfrm>
        <a:graphic>
          <a:graphicData uri="http://schemas.openxmlformats.org/drawingml/2006/chart">
            <c:chart xmlns:c="http://schemas.openxmlformats.org/drawingml/2006/chart" xmlns:r="http://schemas.openxmlformats.org/officeDocument/2006/relationships" r:id="rId5"/>
          </a:graphicData>
        </a:graphic>
      </p:graphicFrame>
      <p:cxnSp>
        <p:nvCxnSpPr>
          <p:cNvPr id="29" name="Straight Connector 28"/>
          <p:cNvCxnSpPr/>
          <p:nvPr/>
        </p:nvCxnSpPr>
        <p:spPr>
          <a:xfrm>
            <a:off x="3310378" y="1668780"/>
            <a:ext cx="11430" cy="3417570"/>
          </a:xfrm>
          <a:prstGeom prst="line">
            <a:avLst/>
          </a:prstGeom>
          <a:ln w="22225">
            <a:solidFill>
              <a:srgbClr val="327DC2"/>
            </a:solidFill>
          </a:ln>
        </p:spPr>
        <p:style>
          <a:lnRef idx="1">
            <a:schemeClr val="accent1"/>
          </a:lnRef>
          <a:fillRef idx="0">
            <a:schemeClr val="accent1"/>
          </a:fillRef>
          <a:effectRef idx="0">
            <a:schemeClr val="accent1"/>
          </a:effectRef>
          <a:fontRef idx="minor">
            <a:schemeClr val="tx1"/>
          </a:fontRef>
        </p:style>
      </p:cxnSp>
      <p:sp>
        <p:nvSpPr>
          <p:cNvPr id="30" name="Flowchart: Internal Storage 29"/>
          <p:cNvSpPr/>
          <p:nvPr/>
        </p:nvSpPr>
        <p:spPr>
          <a:xfrm>
            <a:off x="7065818" y="3182980"/>
            <a:ext cx="4335925" cy="1268948"/>
          </a:xfrm>
          <a:prstGeom prst="flowChartInternal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rPr>
              <a:t>2020</a:t>
            </a:r>
          </a:p>
        </p:txBody>
      </p:sp>
      <p:sp>
        <p:nvSpPr>
          <p:cNvPr id="31" name="TextBox 3">
            <a:extLst>
              <a:ext uri="{FF2B5EF4-FFF2-40B4-BE49-F238E27FC236}">
                <a16:creationId xmlns:a16="http://schemas.microsoft.com/office/drawing/2014/main" id="{070049FC-658A-4B0F-B318-B98714A7F124}"/>
              </a:ext>
            </a:extLst>
          </p:cNvPr>
          <p:cNvSpPr txBox="1"/>
          <p:nvPr/>
        </p:nvSpPr>
        <p:spPr>
          <a:xfrm>
            <a:off x="4897332" y="1977241"/>
            <a:ext cx="25188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w="9525" cap="flat" cmpd="sng" algn="ctr">
                  <a:solidFill>
                    <a:srgbClr val="061F5C"/>
                  </a:solidFill>
                  <a:prstDash val="solid"/>
                  <a:round/>
                </a:ln>
                <a:solidFill>
                  <a:srgbClr val="061F5C"/>
                </a:solidFill>
                <a:effectLst/>
                <a:uLnTx/>
                <a:uFillTx/>
                <a:latin typeface="Baskerville Old Face" panose="02020602080505020303" pitchFamily="18" charset="0"/>
                <a:ea typeface="Times New Roman" panose="02020603050405020304" pitchFamily="18" charset="0"/>
                <a:cs typeface="+mn-cs"/>
              </a:rPr>
              <a:t> </a:t>
            </a:r>
            <a:r>
              <a:rPr kumimoji="0" lang="en-GB" sz="1600" b="0" i="0" u="none" strike="noStrike" kern="1200" cap="none" spc="0" normalizeH="0" baseline="0" noProof="0" dirty="0">
                <a:ln w="9525" cap="flat" cmpd="sng" algn="ctr">
                  <a:solidFill>
                    <a:srgbClr val="061F5C"/>
                  </a:solidFill>
                  <a:prstDash val="solid"/>
                  <a:round/>
                </a:ln>
                <a:solidFill>
                  <a:srgbClr val="061F5C"/>
                </a:solidFill>
                <a:effectLst/>
                <a:uLnTx/>
                <a:uFillTx/>
                <a:latin typeface="Cambria Math" panose="02040503050406030204" pitchFamily="18" charset="0"/>
                <a:ea typeface="Cambria Math" panose="02040503050406030204" pitchFamily="18" charset="0"/>
                <a:cs typeface="+mn-cs"/>
              </a:rPr>
              <a:t>The impact of furlough on the earnings distribution:</a:t>
            </a:r>
          </a:p>
        </p:txBody>
      </p:sp>
      <p:sp>
        <p:nvSpPr>
          <p:cNvPr id="32" name="TextBox 31">
            <a:extLst>
              <a:ext uri="{FF2B5EF4-FFF2-40B4-BE49-F238E27FC236}">
                <a16:creationId xmlns:a16="http://schemas.microsoft.com/office/drawing/2014/main" id="{80590815-F93C-41AD-A608-B536C5C759DE}"/>
              </a:ext>
            </a:extLst>
          </p:cNvPr>
          <p:cNvSpPr txBox="1"/>
          <p:nvPr/>
        </p:nvSpPr>
        <p:spPr>
          <a:xfrm>
            <a:off x="5619750" y="6248400"/>
            <a:ext cx="18192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cxnSp>
        <p:nvCxnSpPr>
          <p:cNvPr id="33" name="Straight Arrow Connector 32">
            <a:extLst>
              <a:ext uri="{FF2B5EF4-FFF2-40B4-BE49-F238E27FC236}">
                <a16:creationId xmlns:a16="http://schemas.microsoft.com/office/drawing/2014/main" id="{9C28A727-C5D2-4D70-A75A-E6B31DF4916B}"/>
              </a:ext>
            </a:extLst>
          </p:cNvPr>
          <p:cNvCxnSpPr>
            <a:cxnSpLocks/>
          </p:cNvCxnSpPr>
          <p:nvPr/>
        </p:nvCxnSpPr>
        <p:spPr>
          <a:xfrm flipH="1">
            <a:off x="3427824" y="3087589"/>
            <a:ext cx="1512476" cy="0"/>
          </a:xfrm>
          <a:prstGeom prst="straightConnector1">
            <a:avLst/>
          </a:prstGeom>
          <a:ln w="28575">
            <a:solidFill>
              <a:srgbClr val="061F5C"/>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
            <a:extLst>
              <a:ext uri="{FF2B5EF4-FFF2-40B4-BE49-F238E27FC236}">
                <a16:creationId xmlns:a16="http://schemas.microsoft.com/office/drawing/2014/main" id="{981D8CD0-651B-4024-BBE0-F03C898981C5}"/>
              </a:ext>
            </a:extLst>
          </p:cNvPr>
          <p:cNvSpPr txBox="1"/>
          <p:nvPr/>
        </p:nvSpPr>
        <p:spPr>
          <a:xfrm>
            <a:off x="1115440" y="1926591"/>
            <a:ext cx="204557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w="9525" cap="flat" cmpd="sng" algn="ctr">
                  <a:solidFill>
                    <a:srgbClr val="70AD47">
                      <a:lumMod val="75000"/>
                    </a:srgbClr>
                  </a:solidFill>
                  <a:prstDash val="solid"/>
                  <a:round/>
                </a:ln>
                <a:solidFill>
                  <a:srgbClr val="70AD47">
                    <a:lumMod val="75000"/>
                  </a:srgbClr>
                </a:solidFill>
                <a:effectLst/>
                <a:uLnTx/>
                <a:uFillTx/>
                <a:latin typeface="Baskerville Old Face" panose="02020602080505020303" pitchFamily="18" charset="0"/>
                <a:ea typeface="Times New Roman" panose="02020603050405020304" pitchFamily="18" charset="0"/>
                <a:cs typeface="+mn-cs"/>
              </a:rPr>
              <a:t> </a:t>
            </a:r>
            <a:r>
              <a:rPr kumimoji="0" lang="en-GB" sz="1400" b="0" i="0" u="none" strike="noStrike" kern="1200" cap="none" spc="0" normalizeH="0" baseline="0" noProof="0" dirty="0">
                <a:ln w="9525" cap="flat" cmpd="sng" algn="ctr">
                  <a:solidFill>
                    <a:srgbClr val="70AD47">
                      <a:lumMod val="75000"/>
                    </a:srgbClr>
                  </a:solidFill>
                  <a:prstDash val="solid"/>
                  <a:round/>
                </a:ln>
                <a:solidFill>
                  <a:srgbClr val="70AD47">
                    <a:lumMod val="75000"/>
                  </a:srgbClr>
                </a:solidFill>
                <a:effectLst/>
                <a:uLnTx/>
                <a:uFillTx/>
                <a:latin typeface="Cambria Math" panose="02040503050406030204" pitchFamily="18" charset="0"/>
                <a:ea typeface="Cambria Math" panose="02040503050406030204" pitchFamily="18" charset="0"/>
                <a:cs typeface="+mn-cs"/>
              </a:rPr>
              <a:t>Earnings distribution of furloughed employees with reduced earnings</a:t>
            </a:r>
          </a:p>
        </p:txBody>
      </p:sp>
      <p:sp>
        <p:nvSpPr>
          <p:cNvPr id="35" name="Flowchart: Alternate Process 34">
            <a:extLst>
              <a:ext uri="{FF2B5EF4-FFF2-40B4-BE49-F238E27FC236}">
                <a16:creationId xmlns:a16="http://schemas.microsoft.com/office/drawing/2014/main" id="{023770B7-706F-4405-97B9-EB382380D1DE}"/>
              </a:ext>
            </a:extLst>
          </p:cNvPr>
          <p:cNvSpPr/>
          <p:nvPr/>
        </p:nvSpPr>
        <p:spPr>
          <a:xfrm>
            <a:off x="1147313" y="4305456"/>
            <a:ext cx="2174495" cy="781592"/>
          </a:xfrm>
          <a:prstGeom prst="flowChartAlternateProcess">
            <a:avLst/>
          </a:prstGeom>
          <a:noFill/>
          <a:ln w="38100">
            <a:solidFill>
              <a:srgbClr val="0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
            <a:extLst>
              <a:ext uri="{FF2B5EF4-FFF2-40B4-BE49-F238E27FC236}">
                <a16:creationId xmlns:a16="http://schemas.microsoft.com/office/drawing/2014/main" id="{42148D43-22BB-473F-8901-602754AE32F0}"/>
              </a:ext>
            </a:extLst>
          </p:cNvPr>
          <p:cNvSpPr txBox="1"/>
          <p:nvPr/>
        </p:nvSpPr>
        <p:spPr>
          <a:xfrm>
            <a:off x="4963160" y="3085177"/>
            <a:ext cx="1968792"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w="9525" cap="flat" cmpd="sng" algn="ctr">
                  <a:solidFill>
                    <a:srgbClr val="061F5C"/>
                  </a:solidFill>
                  <a:prstDash val="solid"/>
                  <a:round/>
                </a:ln>
                <a:solidFill>
                  <a:srgbClr val="061F5C"/>
                </a:solidFill>
                <a:effectLst/>
                <a:uLnTx/>
                <a:uFillTx/>
                <a:latin typeface="Cambria Math" panose="02040503050406030204" pitchFamily="18" charset="0"/>
                <a:ea typeface="Cambria Math" panose="02040503050406030204" pitchFamily="18" charset="0"/>
                <a:cs typeface="+mn-cs"/>
              </a:rPr>
              <a:t>more employees earning below it</a:t>
            </a:r>
          </a:p>
        </p:txBody>
      </p:sp>
      <p:cxnSp>
        <p:nvCxnSpPr>
          <p:cNvPr id="37" name="Straight Arrow Connector 36">
            <a:extLst>
              <a:ext uri="{FF2B5EF4-FFF2-40B4-BE49-F238E27FC236}">
                <a16:creationId xmlns:a16="http://schemas.microsoft.com/office/drawing/2014/main" id="{9B96F313-0F80-4D39-8B85-504BAC9E6E11}"/>
              </a:ext>
            </a:extLst>
          </p:cNvPr>
          <p:cNvCxnSpPr>
            <a:cxnSpLocks/>
          </p:cNvCxnSpPr>
          <p:nvPr/>
        </p:nvCxnSpPr>
        <p:spPr>
          <a:xfrm flipH="1">
            <a:off x="3056556" y="3087589"/>
            <a:ext cx="1883744" cy="1168162"/>
          </a:xfrm>
          <a:prstGeom prst="straightConnector1">
            <a:avLst/>
          </a:prstGeom>
          <a:ln w="28575">
            <a:solidFill>
              <a:srgbClr val="061F5C"/>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
            <a:extLst>
              <a:ext uri="{FF2B5EF4-FFF2-40B4-BE49-F238E27FC236}">
                <a16:creationId xmlns:a16="http://schemas.microsoft.com/office/drawing/2014/main" id="{C964055B-0D97-4B82-A19C-DABB5FE566F3}"/>
              </a:ext>
            </a:extLst>
          </p:cNvPr>
          <p:cNvSpPr txBox="1"/>
          <p:nvPr/>
        </p:nvSpPr>
        <p:spPr>
          <a:xfrm>
            <a:off x="4963160" y="2562016"/>
            <a:ext cx="2679423"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w="9525" cap="flat" cmpd="sng" algn="ctr">
                  <a:solidFill>
                    <a:srgbClr val="061F5C"/>
                  </a:solidFill>
                  <a:prstDash val="solid"/>
                  <a:round/>
                </a:ln>
                <a:solidFill>
                  <a:srgbClr val="061F5C"/>
                </a:solidFill>
                <a:effectLst/>
                <a:uLnTx/>
                <a:uFillTx/>
                <a:latin typeface="Cambria Math" panose="02040503050406030204" pitchFamily="18" charset="0"/>
                <a:ea typeface="Cambria Math" panose="02040503050406030204" pitchFamily="18" charset="0"/>
                <a:cs typeface="+mn-cs"/>
              </a:rPr>
              <a:t>fewer employees around the Living Wage rate</a:t>
            </a:r>
          </a:p>
        </p:txBody>
      </p:sp>
      <p:grpSp>
        <p:nvGrpSpPr>
          <p:cNvPr id="39" name="Group 38">
            <a:extLst>
              <a:ext uri="{FF2B5EF4-FFF2-40B4-BE49-F238E27FC236}">
                <a16:creationId xmlns:a16="http://schemas.microsoft.com/office/drawing/2014/main" id="{024DE8CC-1255-48AA-A5C3-BB56B646977B}"/>
              </a:ext>
            </a:extLst>
          </p:cNvPr>
          <p:cNvGrpSpPr/>
          <p:nvPr/>
        </p:nvGrpSpPr>
        <p:grpSpPr>
          <a:xfrm>
            <a:off x="3401980" y="1424449"/>
            <a:ext cx="1394838" cy="1136772"/>
            <a:chOff x="1813388" y="1424449"/>
            <a:chExt cx="1394838" cy="1136772"/>
          </a:xfrm>
        </p:grpSpPr>
        <p:sp>
          <p:nvSpPr>
            <p:cNvPr id="40" name="TextBox 3">
              <a:extLst>
                <a:ext uri="{FF2B5EF4-FFF2-40B4-BE49-F238E27FC236}">
                  <a16:creationId xmlns:a16="http://schemas.microsoft.com/office/drawing/2014/main" id="{C0214CB8-95F9-42C2-847D-3DAD057DB149}"/>
                </a:ext>
              </a:extLst>
            </p:cNvPr>
            <p:cNvSpPr txBox="1"/>
            <p:nvPr/>
          </p:nvSpPr>
          <p:spPr>
            <a:xfrm>
              <a:off x="1813388" y="1699447"/>
              <a:ext cx="838201"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w="9525" cap="flat" cmpd="sng" algn="ctr">
                    <a:solidFill>
                      <a:srgbClr val="BF9000"/>
                    </a:solidFill>
                    <a:prstDash val="solid"/>
                    <a:round/>
                  </a:ln>
                  <a:solidFill>
                    <a:srgbClr val="BF9000"/>
                  </a:solidFill>
                  <a:effectLst/>
                  <a:uLnTx/>
                  <a:uFillTx/>
                  <a:latin typeface="Baskerville Old Face" panose="02020602080505020303" pitchFamily="18" charset="0"/>
                  <a:ea typeface="Times New Roman" panose="02020603050405020304" pitchFamily="18"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w="9525" cap="flat" cmpd="sng" algn="ctr">
                    <a:solidFill>
                      <a:srgbClr val="BF9000"/>
                    </a:solidFill>
                    <a:prstDash val="solid"/>
                    <a:round/>
                  </a:ln>
                  <a:solidFill>
                    <a:srgbClr val="BF9000"/>
                  </a:solidFill>
                  <a:effectLst/>
                  <a:uLnTx/>
                  <a:uFillTx/>
                  <a:latin typeface="Cambria Math" panose="02040503050406030204" pitchFamily="18" charset="0"/>
                  <a:ea typeface="Cambria Math" panose="02040503050406030204" pitchFamily="18" charset="0"/>
                  <a:cs typeface="+mn-cs"/>
                </a:rPr>
                <a:t>National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w="9525" cap="flat" cmpd="sng" algn="ctr">
                    <a:solidFill>
                      <a:srgbClr val="061F5C"/>
                    </a:solidFill>
                    <a:prstDash val="solid"/>
                    <a:round/>
                  </a:ln>
                  <a:solidFill>
                    <a:srgbClr val="061F5C"/>
                  </a:solidFill>
                  <a:effectLst/>
                  <a:uLnTx/>
                  <a:uFillTx/>
                  <a:latin typeface="Cambria Math" panose="02040503050406030204" pitchFamily="18" charset="0"/>
                  <a:ea typeface="Cambria Math" panose="02040503050406030204" pitchFamily="18" charset="0"/>
                  <a:cs typeface="+mn-cs"/>
                </a:rPr>
                <a:t>Living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w="9525" cap="flat" cmpd="sng" algn="ctr">
                    <a:solidFill>
                      <a:srgbClr val="BF9000"/>
                    </a:solidFill>
                    <a:prstDash val="solid"/>
                    <a:round/>
                  </a:ln>
                  <a:solidFill>
                    <a:srgbClr val="BF9000"/>
                  </a:solidFill>
                  <a:effectLst/>
                  <a:uLnTx/>
                  <a:uFillTx/>
                  <a:latin typeface="Cambria Math" panose="02040503050406030204" pitchFamily="18" charset="0"/>
                  <a:ea typeface="Cambria Math" panose="02040503050406030204" pitchFamily="18" charset="0"/>
                  <a:cs typeface="+mn-cs"/>
                </a:rPr>
                <a:t>Wage</a:t>
              </a:r>
              <a:endParaRPr kumimoji="0" lang="en-GB" sz="1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endParaRPr>
            </a:p>
          </p:txBody>
        </p:sp>
        <p:sp>
          <p:nvSpPr>
            <p:cNvPr id="41" name="TextBox 40">
              <a:extLst>
                <a:ext uri="{FF2B5EF4-FFF2-40B4-BE49-F238E27FC236}">
                  <a16:creationId xmlns:a16="http://schemas.microsoft.com/office/drawing/2014/main" id="{A8F577A6-EE92-49E4-BA25-C4223615BEDD}"/>
                </a:ext>
              </a:extLst>
            </p:cNvPr>
            <p:cNvSpPr txBox="1"/>
            <p:nvPr/>
          </p:nvSpPr>
          <p:spPr>
            <a:xfrm>
              <a:off x="2321535" y="1424449"/>
              <a:ext cx="8866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w="9525" cap="flat" cmpd="sng" algn="ctr">
                    <a:solidFill>
                      <a:srgbClr val="327DC2"/>
                    </a:solidFill>
                    <a:prstDash val="solid"/>
                    <a:round/>
                  </a:ln>
                  <a:solidFill>
                    <a:srgbClr val="327DC2"/>
                  </a:solidFill>
                  <a:effectLst/>
                  <a:uLnTx/>
                  <a:uFillTx/>
                  <a:latin typeface="Cambria Math" panose="02040503050406030204" pitchFamily="18" charset="0"/>
                  <a:ea typeface="Cambria Math" panose="02040503050406030204" pitchFamily="18" charset="0"/>
                  <a:cs typeface="+mn-cs"/>
                </a:rPr>
                <a:t>£8.72</a:t>
              </a:r>
            </a:p>
          </p:txBody>
        </p:sp>
      </p:grpSp>
      <p:grpSp>
        <p:nvGrpSpPr>
          <p:cNvPr id="42" name="Group 41">
            <a:extLst>
              <a:ext uri="{FF2B5EF4-FFF2-40B4-BE49-F238E27FC236}">
                <a16:creationId xmlns:a16="http://schemas.microsoft.com/office/drawing/2014/main" id="{8DEEB996-FEF3-4765-BB85-0BEC92D2499F}"/>
              </a:ext>
            </a:extLst>
          </p:cNvPr>
          <p:cNvGrpSpPr/>
          <p:nvPr/>
        </p:nvGrpSpPr>
        <p:grpSpPr>
          <a:xfrm>
            <a:off x="3380731" y="1668780"/>
            <a:ext cx="575469" cy="367848"/>
            <a:chOff x="40093" y="-19729"/>
            <a:chExt cx="503943" cy="440452"/>
          </a:xfrm>
        </p:grpSpPr>
        <p:cxnSp>
          <p:nvCxnSpPr>
            <p:cNvPr id="43" name="Straight Connector 42">
              <a:extLst>
                <a:ext uri="{FF2B5EF4-FFF2-40B4-BE49-F238E27FC236}">
                  <a16:creationId xmlns:a16="http://schemas.microsoft.com/office/drawing/2014/main" id="{79E4F758-1ECD-4565-A0EB-6E62F52DF4CB}"/>
                </a:ext>
              </a:extLst>
            </p:cNvPr>
            <p:cNvCxnSpPr/>
            <p:nvPr/>
          </p:nvCxnSpPr>
          <p:spPr>
            <a:xfrm flipH="1">
              <a:off x="193462" y="112750"/>
              <a:ext cx="113384" cy="184414"/>
            </a:xfrm>
            <a:prstGeom prst="line">
              <a:avLst/>
            </a:prstGeom>
            <a:ln w="28575">
              <a:solidFill>
                <a:srgbClr val="327DC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8D0F4B5-F2B3-4062-81FC-CAD110649C92}"/>
                </a:ext>
              </a:extLst>
            </p:cNvPr>
            <p:cNvCxnSpPr/>
            <p:nvPr/>
          </p:nvCxnSpPr>
          <p:spPr>
            <a:xfrm flipH="1">
              <a:off x="40093" y="288967"/>
              <a:ext cx="156223" cy="131756"/>
            </a:xfrm>
            <a:prstGeom prst="line">
              <a:avLst/>
            </a:prstGeom>
            <a:ln w="28575">
              <a:solidFill>
                <a:srgbClr val="327DC2"/>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00B4384-095F-45F2-A470-E71EC9511F91}"/>
                </a:ext>
              </a:extLst>
            </p:cNvPr>
            <p:cNvCxnSpPr/>
            <p:nvPr/>
          </p:nvCxnSpPr>
          <p:spPr>
            <a:xfrm flipV="1">
              <a:off x="290330" y="-19729"/>
              <a:ext cx="253706" cy="149673"/>
            </a:xfrm>
            <a:prstGeom prst="straightConnector1">
              <a:avLst/>
            </a:prstGeom>
            <a:ln w="28575">
              <a:solidFill>
                <a:srgbClr val="327DC2"/>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62140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3750"/>
                                  </p:stCondLst>
                                  <p:childTnLst>
                                    <p:set>
                                      <p:cBhvr>
                                        <p:cTn id="6" dur="1" fill="hold">
                                          <p:stCondLst>
                                            <p:cond delay="0"/>
                                          </p:stCondLst>
                                        </p:cTn>
                                        <p:tgtEl>
                                          <p:spTgt spid="28">
                                            <p:graphicEl>
                                              <a:chart seriesIdx="-3" categoryIdx="-3" bldStep="gridLegend"/>
                                            </p:graphicEl>
                                          </p:spTgt>
                                        </p:tgtEl>
                                        <p:attrNameLst>
                                          <p:attrName>style.visibility</p:attrName>
                                        </p:attrNameLst>
                                      </p:cBhvr>
                                      <p:to>
                                        <p:strVal val="visible"/>
                                      </p:to>
                                    </p:set>
                                    <p:animEffect transition="in" filter="wipe(left)">
                                      <p:cBhvr>
                                        <p:cTn id="7" dur="1500"/>
                                        <p:tgtEl>
                                          <p:spTgt spid="28">
                                            <p:graphicEl>
                                              <a:chart seriesIdx="-3" categoryIdx="-3" bldStep="gridLegend"/>
                                            </p:graphicEl>
                                          </p:spTgt>
                                        </p:tgtEl>
                                      </p:cBhvr>
                                    </p:animEffect>
                                  </p:childTnLst>
                                </p:cTn>
                              </p:par>
                              <p:par>
                                <p:cTn id="8" presetID="22" presetClass="entr" presetSubtype="8" fill="hold" grpId="0" nodeType="withEffect">
                                  <p:stCondLst>
                                    <p:cond delay="3750"/>
                                  </p:stCondLst>
                                  <p:childTnLst>
                                    <p:set>
                                      <p:cBhvr>
                                        <p:cTn id="9" dur="1" fill="hold">
                                          <p:stCondLst>
                                            <p:cond delay="0"/>
                                          </p:stCondLst>
                                        </p:cTn>
                                        <p:tgtEl>
                                          <p:spTgt spid="28">
                                            <p:graphicEl>
                                              <a:chart seriesIdx="0" categoryIdx="-4" bldStep="series"/>
                                            </p:graphicEl>
                                          </p:spTgt>
                                        </p:tgtEl>
                                        <p:attrNameLst>
                                          <p:attrName>style.visibility</p:attrName>
                                        </p:attrNameLst>
                                      </p:cBhvr>
                                      <p:to>
                                        <p:strVal val="visible"/>
                                      </p:to>
                                    </p:set>
                                    <p:animEffect transition="in" filter="wipe(left)">
                                      <p:cBhvr>
                                        <p:cTn id="10" dur="1500"/>
                                        <p:tgtEl>
                                          <p:spTgt spid="28">
                                            <p:graphicEl>
                                              <a:chart seriesIdx="0" categoryIdx="-4" bldStep="series"/>
                                            </p:graphicEl>
                                          </p:spTgt>
                                        </p:tgtEl>
                                      </p:cBhvr>
                                    </p:animEffect>
                                  </p:childTnLst>
                                </p:cTn>
                              </p:par>
                              <p:par>
                                <p:cTn id="11" presetID="10" presetClass="entr" presetSubtype="0" fill="hold" grpId="0" nodeType="withEffect">
                                  <p:stCondLst>
                                    <p:cond delay="375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childTnLst>
                                </p:cTn>
                              </p:par>
                            </p:childTnLst>
                          </p:cTn>
                        </p:par>
                        <p:par>
                          <p:cTn id="14" fill="hold">
                            <p:stCondLst>
                              <p:cond delay="5250"/>
                            </p:stCondLst>
                            <p:childTnLst>
                              <p:par>
                                <p:cTn id="15" presetID="10" presetClass="entr" presetSubtype="0" fill="hold" grpId="0" nodeType="afterEffect">
                                  <p:stCondLst>
                                    <p:cond delay="275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childTnLst>
                                </p:cTn>
                              </p:par>
                              <p:par>
                                <p:cTn id="18" presetID="22" presetClass="entr" presetSubtype="4" fill="hold" nodeType="withEffect">
                                  <p:stCondLst>
                                    <p:cond delay="425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par>
                                <p:cTn id="21" presetID="10" presetClass="entr" presetSubtype="0" fill="hold" grpId="0" nodeType="withEffect">
                                  <p:stCondLst>
                                    <p:cond delay="450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1000"/>
                                        <p:tgtEl>
                                          <p:spTgt spid="38"/>
                                        </p:tgtEl>
                                      </p:cBhvr>
                                    </p:animEffect>
                                  </p:childTnLst>
                                </p:cTn>
                              </p:par>
                            </p:childTnLst>
                          </p:cTn>
                        </p:par>
                        <p:par>
                          <p:cTn id="24" fill="hold">
                            <p:stCondLst>
                              <p:cond delay="10750"/>
                            </p:stCondLst>
                            <p:childTnLst>
                              <p:par>
                                <p:cTn id="25" presetID="22" presetClass="entr" presetSubtype="2" fill="hold" nodeType="afterEffect">
                                  <p:stCondLst>
                                    <p:cond delay="1250"/>
                                  </p:stCondLst>
                                  <p:childTnLst>
                                    <p:set>
                                      <p:cBhvr>
                                        <p:cTn id="26" dur="1" fill="hold">
                                          <p:stCondLst>
                                            <p:cond delay="0"/>
                                          </p:stCondLst>
                                        </p:cTn>
                                        <p:tgtEl>
                                          <p:spTgt spid="37"/>
                                        </p:tgtEl>
                                        <p:attrNameLst>
                                          <p:attrName>style.visibility</p:attrName>
                                        </p:attrNameLst>
                                      </p:cBhvr>
                                      <p:to>
                                        <p:strVal val="visible"/>
                                      </p:to>
                                    </p:set>
                                    <p:animEffect transition="in" filter="wipe(right)">
                                      <p:cBhvr>
                                        <p:cTn id="27" dur="500"/>
                                        <p:tgtEl>
                                          <p:spTgt spid="37"/>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childTnLst>
                                </p:cTn>
                              </p:par>
                              <p:par>
                                <p:cTn id="31" presetID="21" presetClass="entr" presetSubtype="1" fill="hold" grpId="0" nodeType="withEffect">
                                  <p:stCondLst>
                                    <p:cond delay="1500"/>
                                  </p:stCondLst>
                                  <p:childTnLst>
                                    <p:set>
                                      <p:cBhvr>
                                        <p:cTn id="32" dur="1" fill="hold">
                                          <p:stCondLst>
                                            <p:cond delay="0"/>
                                          </p:stCondLst>
                                        </p:cTn>
                                        <p:tgtEl>
                                          <p:spTgt spid="35"/>
                                        </p:tgtEl>
                                        <p:attrNameLst>
                                          <p:attrName>style.visibility</p:attrName>
                                        </p:attrNameLst>
                                      </p:cBhvr>
                                      <p:to>
                                        <p:strVal val="visible"/>
                                      </p:to>
                                    </p:set>
                                    <p:animEffect transition="in" filter="wheel(1)">
                                      <p:cBhvr>
                                        <p:cTn id="33" dur="2000"/>
                                        <p:tgtEl>
                                          <p:spTgt spid="35"/>
                                        </p:tgtEl>
                                      </p:cBhvr>
                                    </p:animEffect>
                                  </p:childTnLst>
                                </p:cTn>
                              </p:par>
                            </p:childTnLst>
                          </p:cTn>
                        </p:par>
                        <p:par>
                          <p:cTn id="34" fill="hold">
                            <p:stCondLst>
                              <p:cond delay="14250"/>
                            </p:stCondLst>
                            <p:childTnLst>
                              <p:par>
                                <p:cTn id="35" presetID="10"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3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uiExpand="1">
        <p:bldSub>
          <a:bldChart bld="series"/>
        </p:bldSub>
      </p:bldGraphic>
      <p:bldP spid="31" grpId="0"/>
      <p:bldP spid="32" grpId="0"/>
      <p:bldP spid="34" grpId="0"/>
      <p:bldP spid="35" grpId="0" animBg="1"/>
      <p:bldP spid="36" grpId="0"/>
      <p:bldP spid="3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6052" y="337751"/>
            <a:ext cx="7696200" cy="1200831"/>
          </a:xfrm>
        </p:spPr>
        <p:txBody>
          <a:bodyPr/>
          <a:lstStyle/>
          <a:p>
            <a:r>
              <a:rPr lang="en-GB" dirty="0" smtClean="0"/>
              <a:t>ASHE Outputs</a:t>
            </a:r>
            <a:endParaRPr lang="en-GB" dirty="0"/>
          </a:p>
        </p:txBody>
      </p:sp>
      <p:sp>
        <p:nvSpPr>
          <p:cNvPr id="3" name="Content Placeholder 2"/>
          <p:cNvSpPr>
            <a:spLocks noGrp="1"/>
          </p:cNvSpPr>
          <p:nvPr>
            <p:ph idx="1"/>
          </p:nvPr>
        </p:nvSpPr>
        <p:spPr>
          <a:xfrm>
            <a:off x="1199408" y="1940365"/>
            <a:ext cx="6896910" cy="4697384"/>
          </a:xfrm>
        </p:spPr>
        <p:txBody>
          <a:bodyPr>
            <a:normAutofit/>
          </a:bodyPr>
          <a:lstStyle/>
          <a:p>
            <a:pPr marL="0" indent="0">
              <a:buNone/>
            </a:pPr>
            <a:r>
              <a:rPr lang="en-GB" dirty="0" smtClean="0"/>
              <a:t>Annual Publication</a:t>
            </a:r>
            <a:endParaRPr lang="en-GB" dirty="0"/>
          </a:p>
          <a:p>
            <a:r>
              <a:rPr lang="en-GB" dirty="0" smtClean="0"/>
              <a:t>26</a:t>
            </a:r>
            <a:r>
              <a:rPr lang="en-GB" baseline="30000" dirty="0" smtClean="0"/>
              <a:t>th</a:t>
            </a:r>
            <a:r>
              <a:rPr lang="en-GB" dirty="0" smtClean="0"/>
              <a:t> October at 9:30am</a:t>
            </a:r>
          </a:p>
          <a:p>
            <a:r>
              <a:rPr lang="en-GB" dirty="0" smtClean="0"/>
              <a:t>Summary report</a:t>
            </a:r>
          </a:p>
          <a:p>
            <a:pPr lvl="1"/>
            <a:r>
              <a:rPr lang="en-GB" dirty="0" smtClean="0"/>
              <a:t>Overview of earnings</a:t>
            </a:r>
          </a:p>
          <a:p>
            <a:pPr lvl="1"/>
            <a:r>
              <a:rPr lang="en-GB" dirty="0" smtClean="0"/>
              <a:t>Low and high pay analysis</a:t>
            </a:r>
          </a:p>
          <a:p>
            <a:pPr lvl="1"/>
            <a:r>
              <a:rPr lang="en-GB" dirty="0" smtClean="0"/>
              <a:t>Gender Pay Gap</a:t>
            </a:r>
          </a:p>
          <a:p>
            <a:r>
              <a:rPr lang="en-GB" dirty="0" smtClean="0"/>
              <a:t>Detailed tables</a:t>
            </a:r>
          </a:p>
          <a:p>
            <a:r>
              <a:rPr lang="en-GB" dirty="0" smtClean="0"/>
              <a:t>2</a:t>
            </a:r>
            <a:r>
              <a:rPr lang="en-GB" baseline="30000" dirty="0" smtClean="0"/>
              <a:t>nd</a:t>
            </a:r>
            <a:r>
              <a:rPr lang="en-GB" dirty="0" smtClean="0"/>
              <a:t> year of furlough data</a:t>
            </a:r>
            <a:endParaRPr lang="en-GB" i="1" dirty="0" smtClean="0"/>
          </a:p>
          <a:p>
            <a:r>
              <a:rPr lang="en-GB" dirty="0" smtClean="0"/>
              <a:t>Additional tables - new SOC20 classification</a:t>
            </a:r>
            <a:endParaRPr lang="en-GB" dirty="0"/>
          </a:p>
        </p:txBody>
      </p:sp>
      <p:pic>
        <p:nvPicPr>
          <p:cNvPr id="5" name="Picture 4"/>
          <p:cNvPicPr>
            <a:picLocks noChangeAspect="1"/>
          </p:cNvPicPr>
          <p:nvPr/>
        </p:nvPicPr>
        <p:blipFill>
          <a:blip r:embed="rId3"/>
          <a:stretch>
            <a:fillRect/>
          </a:stretch>
        </p:blipFill>
        <p:spPr>
          <a:xfrm>
            <a:off x="8459823" y="240400"/>
            <a:ext cx="2972431" cy="42722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stretch>
            <a:fillRect/>
          </a:stretch>
        </p:blipFill>
        <p:spPr>
          <a:xfrm rot="20920231">
            <a:off x="7205879" y="1365606"/>
            <a:ext cx="2758844" cy="3842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a:stretch>
            <a:fillRect/>
          </a:stretch>
        </p:blipFill>
        <p:spPr>
          <a:xfrm rot="432496">
            <a:off x="8991294" y="2441890"/>
            <a:ext cx="2945827" cy="4248083"/>
          </a:xfrm>
          <a:prstGeom prst="rect">
            <a:avLst/>
          </a:prstGeom>
        </p:spPr>
      </p:pic>
    </p:spTree>
    <p:extLst>
      <p:ext uri="{BB962C8B-B14F-4D97-AF65-F5344CB8AC3E}">
        <p14:creationId xmlns:p14="http://schemas.microsoft.com/office/powerpoint/2010/main" val="217196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Effect transition="in" filter="fade">
                                      <p:cBhvr>
                                        <p:cTn id="15" dur="750"/>
                                        <p:tgtEl>
                                          <p:spTgt spid="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Effect transition="in" filter="fade">
                                      <p:cBhvr>
                                        <p:cTn id="21"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743809-171C-4E82-8A8A-B9277040AFDB}"/>
              </a:ext>
            </a:extLst>
          </p:cNvPr>
          <p:cNvSpPr txBox="1"/>
          <p:nvPr/>
        </p:nvSpPr>
        <p:spPr>
          <a:xfrm>
            <a:off x="1413163" y="1774842"/>
            <a:ext cx="4859049" cy="3693319"/>
          </a:xfrm>
          <a:prstGeom prst="rect">
            <a:avLst/>
          </a:prstGeom>
          <a:solidFill>
            <a:srgbClr val="A1D3CB"/>
          </a:solidFill>
        </p:spPr>
        <p:txBody>
          <a:bodyPr wrap="square" rtlCol="0">
            <a:spAutoFit/>
          </a:bodyPr>
          <a:lstStyle/>
          <a:p>
            <a:r>
              <a:rPr lang="en-GB" b="1" dirty="0"/>
              <a:t>Description</a:t>
            </a:r>
          </a:p>
          <a:p>
            <a:endParaRPr lang="en-GB" dirty="0"/>
          </a:p>
          <a:p>
            <a:pPr marL="285750" indent="-285750">
              <a:buFont typeface="Arial" panose="020B0604020202020204" pitchFamily="34" charset="0"/>
              <a:buChar char="•"/>
            </a:pPr>
            <a:r>
              <a:rPr lang="en-GB" dirty="0"/>
              <a:t>The EES 2011 links together variables from the Annual Survey of Hours and Earnings (ASHE) 2011 with aggregated variables from the Census of Population and Housing 2011, and Capital Value data from the Land and Property Service.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dataset takes the form of one pre-linked table. </a:t>
            </a:r>
          </a:p>
          <a:p>
            <a:endParaRPr lang="en-GB" dirty="0"/>
          </a:p>
          <a:p>
            <a:endParaRPr lang="en-GB" dirty="0"/>
          </a:p>
        </p:txBody>
      </p:sp>
      <p:sp>
        <p:nvSpPr>
          <p:cNvPr id="9" name="TextBox 8">
            <a:extLst>
              <a:ext uri="{FF2B5EF4-FFF2-40B4-BE49-F238E27FC236}">
                <a16:creationId xmlns:a16="http://schemas.microsoft.com/office/drawing/2014/main" id="{40F326AB-8143-4BF7-A36F-B8C15409C223}"/>
              </a:ext>
            </a:extLst>
          </p:cNvPr>
          <p:cNvSpPr txBox="1"/>
          <p:nvPr/>
        </p:nvSpPr>
        <p:spPr>
          <a:xfrm>
            <a:off x="2078610" y="591261"/>
            <a:ext cx="9608565" cy="707886"/>
          </a:xfrm>
          <a:prstGeom prst="rect">
            <a:avLst/>
          </a:prstGeom>
          <a:noFill/>
        </p:spPr>
        <p:txBody>
          <a:bodyPr wrap="square" rtlCol="0">
            <a:spAutoFit/>
          </a:bodyPr>
          <a:lstStyle/>
          <a:p>
            <a:r>
              <a:rPr lang="en-GB" sz="4000" dirty="0">
                <a:ea typeface="Cambria" panose="02040503050406030204" pitchFamily="18" charset="0"/>
                <a:cs typeface="Segoe UI Semibold" panose="020B0702040204020203" pitchFamily="34" charset="0"/>
              </a:rPr>
              <a:t>Earnings and Employees Study (EES) 2011</a:t>
            </a:r>
          </a:p>
        </p:txBody>
      </p:sp>
      <p:pic>
        <p:nvPicPr>
          <p:cNvPr id="10" name="Picture 9">
            <a:extLst>
              <a:ext uri="{FF2B5EF4-FFF2-40B4-BE49-F238E27FC236}">
                <a16:creationId xmlns:a16="http://schemas.microsoft.com/office/drawing/2014/main" id="{68B75D59-D19C-4DFB-991B-2721D7DB2D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21359" y="5711666"/>
            <a:ext cx="2751511" cy="1003978"/>
          </a:xfrm>
          <a:prstGeom prst="rect">
            <a:avLst/>
          </a:prstGeom>
        </p:spPr>
      </p:pic>
      <p:pic>
        <p:nvPicPr>
          <p:cNvPr id="11" name="Picture 3" descr="NISRA Logo 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870" y="5743175"/>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E847C766-80C0-44E0-A7F9-A7EFA9539502}"/>
              </a:ext>
            </a:extLst>
          </p:cNvPr>
          <p:cNvSpPr txBox="1"/>
          <p:nvPr/>
        </p:nvSpPr>
        <p:spPr>
          <a:xfrm>
            <a:off x="6800850" y="1774842"/>
            <a:ext cx="4886325" cy="3693319"/>
          </a:xfrm>
          <a:prstGeom prst="rect">
            <a:avLst/>
          </a:prstGeom>
          <a:solidFill>
            <a:schemeClr val="accent1">
              <a:lumMod val="40000"/>
              <a:lumOff val="60000"/>
            </a:schemeClr>
          </a:solidFill>
        </p:spPr>
        <p:txBody>
          <a:bodyPr wrap="square" rtlCol="0">
            <a:spAutoFit/>
          </a:bodyPr>
          <a:lstStyle/>
          <a:p>
            <a:r>
              <a:rPr lang="en-GB" b="1" dirty="0"/>
              <a:t>Sample</a:t>
            </a:r>
          </a:p>
          <a:p>
            <a:endParaRPr lang="en-GB" dirty="0"/>
          </a:p>
          <a:p>
            <a:pPr marL="285750" indent="-285750">
              <a:buFont typeface="Arial" panose="020B0604020202020204" pitchFamily="34" charset="0"/>
              <a:buChar char="•"/>
            </a:pPr>
            <a:r>
              <a:rPr lang="en-GB" dirty="0"/>
              <a:t>The ASHE sample is comprised of 5,770 distinct ASHE records, approximately 1% of all employees in NI who were covered by Pay As You Earn (PAYE) schemes.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These records are linked to 5,528 distinct Census records. The difference in the amount of distinct ASHE and distinct Census records is because several individuals within the dataset have more than one job. </a:t>
            </a:r>
          </a:p>
          <a:p>
            <a:endParaRPr lang="en-GB" dirty="0"/>
          </a:p>
        </p:txBody>
      </p:sp>
      <p:pic>
        <p:nvPicPr>
          <p:cNvPr id="14" name="Picture 13">
            <a:extLst>
              <a:ext uri="{FF2B5EF4-FFF2-40B4-BE49-F238E27FC236}">
                <a16:creationId xmlns:a16="http://schemas.microsoft.com/office/drawing/2014/main" id="{7F402E81-5DD1-43DA-AEF3-3EBEEC0817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36" y="5815688"/>
            <a:ext cx="2650623" cy="759598"/>
          </a:xfrm>
          <a:prstGeom prst="rect">
            <a:avLst/>
          </a:prstGeom>
        </p:spPr>
      </p:pic>
    </p:spTree>
    <p:extLst>
      <p:ext uri="{BB962C8B-B14F-4D97-AF65-F5344CB8AC3E}">
        <p14:creationId xmlns:p14="http://schemas.microsoft.com/office/powerpoint/2010/main" val="4251825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Agenda</a:t>
            </a:r>
            <a:endParaRPr lang="en-GB" dirty="0"/>
          </a:p>
        </p:txBody>
      </p:sp>
      <p:sp>
        <p:nvSpPr>
          <p:cNvPr id="3" name="TextBox 2"/>
          <p:cNvSpPr txBox="1"/>
          <p:nvPr/>
        </p:nvSpPr>
        <p:spPr>
          <a:xfrm>
            <a:off x="1541929" y="1498825"/>
            <a:ext cx="10650071" cy="5786199"/>
          </a:xfrm>
          <a:prstGeom prst="rect">
            <a:avLst/>
          </a:prstGeom>
          <a:noFill/>
        </p:spPr>
        <p:txBody>
          <a:bodyPr wrap="square" rtlCol="0">
            <a:spAutoFit/>
          </a:bodyPr>
          <a:lstStyle/>
          <a:p>
            <a:r>
              <a:rPr lang="en-GB" sz="2800" dirty="0" smtClean="0"/>
              <a:t>Measuring jobs and earnings</a:t>
            </a:r>
          </a:p>
          <a:p>
            <a:pPr marL="342900" indent="-342900">
              <a:buFont typeface="Arial" panose="020B0604020202020204" pitchFamily="34" charset="0"/>
              <a:buChar char="•"/>
            </a:pPr>
            <a:r>
              <a:rPr lang="en-GB" sz="2400" dirty="0" smtClean="0"/>
              <a:t>Business Register and Employment Survey</a:t>
            </a:r>
          </a:p>
          <a:p>
            <a:pPr marL="342900" indent="-342900">
              <a:buFont typeface="Arial" panose="020B0604020202020204" pitchFamily="34" charset="0"/>
              <a:buChar char="•"/>
            </a:pPr>
            <a:r>
              <a:rPr lang="en-GB" sz="2400" dirty="0" smtClean="0"/>
              <a:t>Quarterly Employment Survey</a:t>
            </a:r>
          </a:p>
          <a:p>
            <a:pPr marL="342900" indent="-342900">
              <a:buFont typeface="Arial" panose="020B0604020202020204" pitchFamily="34" charset="0"/>
              <a:buChar char="•"/>
            </a:pPr>
            <a:r>
              <a:rPr lang="en-GB" sz="2400" dirty="0" smtClean="0"/>
              <a:t>Real Time Information from PAYE</a:t>
            </a:r>
          </a:p>
          <a:p>
            <a:pPr marL="342900" indent="-342900">
              <a:buFont typeface="Arial" panose="020B0604020202020204" pitchFamily="34" charset="0"/>
              <a:buChar char="•"/>
            </a:pPr>
            <a:r>
              <a:rPr lang="en-GB" sz="2400" dirty="0" smtClean="0"/>
              <a:t>Annual Survey of Hours and Earnings</a:t>
            </a:r>
            <a:endParaRPr lang="en-GB" sz="2400" i="1" dirty="0"/>
          </a:p>
          <a:p>
            <a:r>
              <a:rPr lang="en-GB" sz="2400" i="1" dirty="0" smtClean="0"/>
              <a:t>Q&amp;A and discussion</a:t>
            </a:r>
          </a:p>
          <a:p>
            <a:endParaRPr lang="en-GB" sz="2800" i="1" dirty="0"/>
          </a:p>
          <a:p>
            <a:r>
              <a:rPr lang="en-GB" sz="2800" dirty="0" smtClean="0"/>
              <a:t>Labour Force Survey and administrative sources</a:t>
            </a:r>
          </a:p>
          <a:p>
            <a:pPr marL="342900" indent="-342900">
              <a:buFont typeface="Arial" panose="020B0604020202020204" pitchFamily="34" charset="0"/>
              <a:buChar char="•"/>
            </a:pPr>
            <a:r>
              <a:rPr lang="en-GB" sz="2400" dirty="0" smtClean="0"/>
              <a:t>Claimant count, furlough, redundancies</a:t>
            </a:r>
          </a:p>
          <a:p>
            <a:pPr marL="342900" indent="-342900">
              <a:buFont typeface="Arial" panose="020B0604020202020204" pitchFamily="34" charset="0"/>
              <a:buChar char="•"/>
            </a:pPr>
            <a:r>
              <a:rPr lang="en-GB" sz="2400" dirty="0" smtClean="0"/>
              <a:t>Data collection, processing and production</a:t>
            </a:r>
          </a:p>
          <a:p>
            <a:pPr marL="342900" indent="-342900">
              <a:buFont typeface="Arial" panose="020B0604020202020204" pitchFamily="34" charset="0"/>
              <a:buChar char="•"/>
            </a:pPr>
            <a:r>
              <a:rPr lang="en-GB" sz="2400" dirty="0" smtClean="0"/>
              <a:t>Developments and outputs</a:t>
            </a:r>
          </a:p>
          <a:p>
            <a:pPr marL="342900" indent="-342900">
              <a:buFont typeface="Arial" panose="020B0604020202020204" pitchFamily="34" charset="0"/>
              <a:buChar char="•"/>
            </a:pPr>
            <a:r>
              <a:rPr lang="en-GB" sz="2400" dirty="0" smtClean="0"/>
              <a:t>Dashboards</a:t>
            </a:r>
          </a:p>
          <a:p>
            <a:r>
              <a:rPr lang="en-GB" sz="2400" i="1" dirty="0"/>
              <a:t>Q&amp;A and discussion</a:t>
            </a:r>
          </a:p>
          <a:p>
            <a:endParaRPr lang="en-GB" sz="2800" dirty="0" smtClean="0"/>
          </a:p>
          <a:p>
            <a:endParaRPr lang="en-GB" i="1" dirty="0"/>
          </a:p>
        </p:txBody>
      </p:sp>
    </p:spTree>
    <p:extLst>
      <p:ext uri="{BB962C8B-B14F-4D97-AF65-F5344CB8AC3E}">
        <p14:creationId xmlns:p14="http://schemas.microsoft.com/office/powerpoint/2010/main" val="23120017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BD1A67E-7312-4A63-9521-43809CC64027}"/>
              </a:ext>
            </a:extLst>
          </p:cNvPr>
          <p:cNvSpPr>
            <a:spLocks noGrp="1"/>
          </p:cNvSpPr>
          <p:nvPr>
            <p:ph type="title"/>
          </p:nvPr>
        </p:nvSpPr>
        <p:spPr>
          <a:xfrm>
            <a:off x="3778665" y="396634"/>
            <a:ext cx="4634670" cy="928927"/>
          </a:xfrm>
        </p:spPr>
        <p:txBody>
          <a:bodyPr>
            <a:normAutofit/>
          </a:bodyPr>
          <a:lstStyle/>
          <a:p>
            <a:r>
              <a:rPr lang="en-GB" sz="4000" dirty="0">
                <a:latin typeface="+mn-lt"/>
              </a:rPr>
              <a:t>Accessing the data</a:t>
            </a:r>
          </a:p>
        </p:txBody>
      </p:sp>
      <p:sp>
        <p:nvSpPr>
          <p:cNvPr id="15" name="Content Placeholder 2">
            <a:extLst>
              <a:ext uri="{FF2B5EF4-FFF2-40B4-BE49-F238E27FC236}">
                <a16:creationId xmlns:a16="http://schemas.microsoft.com/office/drawing/2014/main" id="{DA5ABF62-1EC5-4D3A-ABD1-B458B26443C3}"/>
              </a:ext>
            </a:extLst>
          </p:cNvPr>
          <p:cNvSpPr>
            <a:spLocks noGrp="1"/>
          </p:cNvSpPr>
          <p:nvPr>
            <p:ph idx="1"/>
          </p:nvPr>
        </p:nvSpPr>
        <p:spPr>
          <a:xfrm>
            <a:off x="1828800" y="1239946"/>
            <a:ext cx="9525000" cy="1017588"/>
          </a:xfrm>
        </p:spPr>
        <p:txBody>
          <a:bodyPr>
            <a:normAutofit lnSpcReduction="10000"/>
          </a:bodyPr>
          <a:lstStyle/>
          <a:p>
            <a:pPr marL="0" indent="0">
              <a:buNone/>
            </a:pPr>
            <a:r>
              <a:rPr lang="en-GB" sz="2400" dirty="0"/>
              <a:t>Researchers should contact RSU in the first instance and will be asked to complete one page proposal. Once this has been approved, researchers and their project will need to be accredited under the Digital Economy Act. </a:t>
            </a:r>
          </a:p>
          <a:p>
            <a:pPr marL="457200" lvl="1" indent="0">
              <a:buNone/>
            </a:pPr>
            <a:endParaRPr lang="en-GB" sz="2800" dirty="0"/>
          </a:p>
        </p:txBody>
      </p:sp>
      <p:sp>
        <p:nvSpPr>
          <p:cNvPr id="16" name="TextBox 15">
            <a:extLst>
              <a:ext uri="{FF2B5EF4-FFF2-40B4-BE49-F238E27FC236}">
                <a16:creationId xmlns:a16="http://schemas.microsoft.com/office/drawing/2014/main" id="{A327E68B-88E3-42D4-802E-A94395DB0428}"/>
              </a:ext>
            </a:extLst>
          </p:cNvPr>
          <p:cNvSpPr txBox="1"/>
          <p:nvPr/>
        </p:nvSpPr>
        <p:spPr>
          <a:xfrm>
            <a:off x="1440872" y="2365273"/>
            <a:ext cx="4655127" cy="2492990"/>
          </a:xfrm>
          <a:prstGeom prst="rect">
            <a:avLst/>
          </a:prstGeom>
          <a:solidFill>
            <a:srgbClr val="A1D3CB"/>
          </a:solidFill>
        </p:spPr>
        <p:txBody>
          <a:bodyPr wrap="square" rtlCol="0">
            <a:spAutoFit/>
          </a:bodyPr>
          <a:lstStyle/>
          <a:p>
            <a:r>
              <a:rPr lang="en-GB" sz="2200" b="1" dirty="0"/>
              <a:t>Accredited </a:t>
            </a:r>
            <a:r>
              <a:rPr lang="en-GB" sz="2200" b="1" dirty="0" smtClean="0"/>
              <a:t>researchers</a:t>
            </a:r>
          </a:p>
          <a:p>
            <a:endParaRPr lang="en-GB" sz="1200" b="1" dirty="0"/>
          </a:p>
          <a:p>
            <a:r>
              <a:rPr lang="en-GB" sz="2000" dirty="0"/>
              <a:t>Access to the EES dataset is limited to researchers and research teams with </a:t>
            </a:r>
            <a:r>
              <a:rPr lang="en-GB" sz="2000" u="sng" dirty="0">
                <a:hlinkClick r:id="rId3"/>
              </a:rPr>
              <a:t>accredited researcher status</a:t>
            </a:r>
            <a:r>
              <a:rPr lang="en-GB" sz="2000" dirty="0"/>
              <a:t> under the DEA Information on how to apply for accreditation is available on the NISRA and ONS websites</a:t>
            </a:r>
            <a:r>
              <a:rPr lang="en-GB" sz="2000" dirty="0" smtClean="0"/>
              <a:t>.</a:t>
            </a:r>
          </a:p>
        </p:txBody>
      </p:sp>
      <p:pic>
        <p:nvPicPr>
          <p:cNvPr id="17" name="Picture 16">
            <a:extLst>
              <a:ext uri="{FF2B5EF4-FFF2-40B4-BE49-F238E27FC236}">
                <a16:creationId xmlns:a16="http://schemas.microsoft.com/office/drawing/2014/main" id="{FDB9017D-B3F4-4895-B996-113FFBA471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36" y="5815688"/>
            <a:ext cx="2650623" cy="759598"/>
          </a:xfrm>
          <a:prstGeom prst="rect">
            <a:avLst/>
          </a:prstGeom>
        </p:spPr>
      </p:pic>
      <p:pic>
        <p:nvPicPr>
          <p:cNvPr id="18" name="Picture 17">
            <a:extLst>
              <a:ext uri="{FF2B5EF4-FFF2-40B4-BE49-F238E27FC236}">
                <a16:creationId xmlns:a16="http://schemas.microsoft.com/office/drawing/2014/main" id="{1222184B-239E-43C9-920E-4DBDFF8D9C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721359" y="5711666"/>
            <a:ext cx="2751511" cy="1003978"/>
          </a:xfrm>
          <a:prstGeom prst="rect">
            <a:avLst/>
          </a:prstGeom>
        </p:spPr>
      </p:pic>
      <p:pic>
        <p:nvPicPr>
          <p:cNvPr id="19" name="Picture 3" descr="NISRA Logo small">
            <a:extLst>
              <a:ext uri="{FF2B5EF4-FFF2-40B4-BE49-F238E27FC236}">
                <a16:creationId xmlns:a16="http://schemas.microsoft.com/office/drawing/2014/main" id="{68EE40DE-1AD7-4E27-AD2B-0B38ECAFCA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870" y="5743175"/>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E19BA927-6E24-4812-A0CD-526613F29897}"/>
              </a:ext>
            </a:extLst>
          </p:cNvPr>
          <p:cNvSpPr/>
          <p:nvPr/>
        </p:nvSpPr>
        <p:spPr>
          <a:xfrm>
            <a:off x="6687307" y="2374658"/>
            <a:ext cx="5257801" cy="2492990"/>
          </a:xfrm>
          <a:prstGeom prst="rect">
            <a:avLst/>
          </a:prstGeom>
          <a:solidFill>
            <a:schemeClr val="accent1">
              <a:lumMod val="40000"/>
              <a:lumOff val="60000"/>
            </a:schemeClr>
          </a:solidFill>
        </p:spPr>
        <p:txBody>
          <a:bodyPr wrap="square">
            <a:spAutoFit/>
          </a:bodyPr>
          <a:lstStyle/>
          <a:p>
            <a:r>
              <a:rPr lang="en-GB" sz="2200" b="1" dirty="0"/>
              <a:t>Accreditation of </a:t>
            </a:r>
            <a:r>
              <a:rPr lang="en-GB" sz="2200" b="1" dirty="0" smtClean="0"/>
              <a:t>projects</a:t>
            </a:r>
          </a:p>
          <a:p>
            <a:endParaRPr lang="en-GB" sz="1200" b="1" dirty="0"/>
          </a:p>
          <a:p>
            <a:r>
              <a:rPr lang="en-GB" sz="2000" dirty="0"/>
              <a:t>RSU will organise an Project Sub Group meeting with research teams and the data providers. Researcher will be required to complete an application for approval by the UK Statistics Authority Research Accreditation Panel (RAP). </a:t>
            </a:r>
            <a:endParaRPr lang="en-GB" sz="2000" dirty="0" smtClean="0"/>
          </a:p>
          <a:p>
            <a:endParaRPr lang="en-GB" sz="2000" dirty="0"/>
          </a:p>
        </p:txBody>
      </p:sp>
      <p:sp>
        <p:nvSpPr>
          <p:cNvPr id="21" name="TextBox 20">
            <a:extLst>
              <a:ext uri="{FF2B5EF4-FFF2-40B4-BE49-F238E27FC236}">
                <a16:creationId xmlns:a16="http://schemas.microsoft.com/office/drawing/2014/main" id="{6EA42A68-4BE2-43A7-BF4C-F3FFA3D79289}"/>
              </a:ext>
            </a:extLst>
          </p:cNvPr>
          <p:cNvSpPr txBox="1"/>
          <p:nvPr/>
        </p:nvSpPr>
        <p:spPr>
          <a:xfrm>
            <a:off x="1828800" y="4976301"/>
            <a:ext cx="9525000" cy="769441"/>
          </a:xfrm>
          <a:prstGeom prst="rect">
            <a:avLst/>
          </a:prstGeom>
          <a:noFill/>
        </p:spPr>
        <p:txBody>
          <a:bodyPr wrap="square" rtlCol="0">
            <a:spAutoFit/>
          </a:bodyPr>
          <a:lstStyle/>
          <a:p>
            <a:r>
              <a:rPr lang="en-GB" sz="2200" dirty="0"/>
              <a:t>Data can be accessed in NISRA or on the ONS SRS subject to approval on a project by project basis. </a:t>
            </a:r>
          </a:p>
        </p:txBody>
      </p:sp>
    </p:spTree>
    <p:extLst>
      <p:ext uri="{BB962C8B-B14F-4D97-AF65-F5344CB8AC3E}">
        <p14:creationId xmlns:p14="http://schemas.microsoft.com/office/powerpoint/2010/main" val="28603692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07855" y="1224501"/>
            <a:ext cx="10017167" cy="5247861"/>
          </a:xfrm>
          <a:prstGeom prst="rect">
            <a:avLst/>
          </a:prstGeom>
        </p:spPr>
      </p:pic>
      <p:sp>
        <p:nvSpPr>
          <p:cNvPr id="7" name="Title 1">
            <a:extLst>
              <a:ext uri="{FF2B5EF4-FFF2-40B4-BE49-F238E27FC236}">
                <a16:creationId xmlns:a16="http://schemas.microsoft.com/office/drawing/2014/main" id="{DBD1A67E-7312-4A63-9521-43809CC64027}"/>
              </a:ext>
            </a:extLst>
          </p:cNvPr>
          <p:cNvSpPr>
            <a:spLocks noGrp="1"/>
          </p:cNvSpPr>
          <p:nvPr>
            <p:ph type="title"/>
          </p:nvPr>
        </p:nvSpPr>
        <p:spPr>
          <a:xfrm>
            <a:off x="4072864" y="295574"/>
            <a:ext cx="6693202" cy="928927"/>
          </a:xfrm>
        </p:spPr>
        <p:txBody>
          <a:bodyPr>
            <a:normAutofit fontScale="90000"/>
          </a:bodyPr>
          <a:lstStyle/>
          <a:p>
            <a:r>
              <a:rPr lang="en-GB" sz="4000" dirty="0" smtClean="0">
                <a:latin typeface="+mn-lt"/>
              </a:rPr>
              <a:t>Mentimeter results – question 2</a:t>
            </a:r>
            <a:endParaRPr lang="en-GB" sz="4000" dirty="0">
              <a:latin typeface="+mn-lt"/>
            </a:endParaRPr>
          </a:p>
        </p:txBody>
      </p:sp>
    </p:spTree>
    <p:extLst>
      <p:ext uri="{BB962C8B-B14F-4D97-AF65-F5344CB8AC3E}">
        <p14:creationId xmlns:p14="http://schemas.microsoft.com/office/powerpoint/2010/main" val="15372652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D1A67E-7312-4A63-9521-43809CC64027}"/>
              </a:ext>
            </a:extLst>
          </p:cNvPr>
          <p:cNvSpPr>
            <a:spLocks noGrp="1"/>
          </p:cNvSpPr>
          <p:nvPr>
            <p:ph type="title"/>
          </p:nvPr>
        </p:nvSpPr>
        <p:spPr>
          <a:xfrm>
            <a:off x="3872285" y="295574"/>
            <a:ext cx="6551875" cy="928927"/>
          </a:xfrm>
        </p:spPr>
        <p:txBody>
          <a:bodyPr>
            <a:normAutofit fontScale="90000"/>
          </a:bodyPr>
          <a:lstStyle/>
          <a:p>
            <a:r>
              <a:rPr lang="en-GB" sz="4000" dirty="0" smtClean="0">
                <a:latin typeface="+mn-lt"/>
              </a:rPr>
              <a:t>Mentimeter results – question 2 (continued)</a:t>
            </a:r>
            <a:endParaRPr lang="en-GB" sz="4000" dirty="0">
              <a:latin typeface="+mn-lt"/>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38901" y="1224501"/>
            <a:ext cx="9822511" cy="5144494"/>
          </a:xfrm>
          <a:prstGeom prst="rect">
            <a:avLst/>
          </a:prstGeom>
        </p:spPr>
      </p:pic>
    </p:spTree>
    <p:extLst>
      <p:ext uri="{BB962C8B-B14F-4D97-AF65-F5344CB8AC3E}">
        <p14:creationId xmlns:p14="http://schemas.microsoft.com/office/powerpoint/2010/main" val="37903194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D1A67E-7312-4A63-9521-43809CC64027}"/>
              </a:ext>
            </a:extLst>
          </p:cNvPr>
          <p:cNvSpPr>
            <a:spLocks noGrp="1"/>
          </p:cNvSpPr>
          <p:nvPr>
            <p:ph type="title"/>
          </p:nvPr>
        </p:nvSpPr>
        <p:spPr>
          <a:xfrm>
            <a:off x="3872285" y="295574"/>
            <a:ext cx="6551875" cy="928927"/>
          </a:xfrm>
        </p:spPr>
        <p:txBody>
          <a:bodyPr>
            <a:normAutofit fontScale="90000"/>
          </a:bodyPr>
          <a:lstStyle/>
          <a:p>
            <a:r>
              <a:rPr lang="en-GB" sz="4000" dirty="0" smtClean="0">
                <a:latin typeface="+mn-lt"/>
              </a:rPr>
              <a:t>Mentimeter results – question 2 (continued)</a:t>
            </a:r>
            <a:endParaRPr lang="en-GB" sz="4000" dirty="0">
              <a:latin typeface="+mn-l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87826" y="1288111"/>
            <a:ext cx="10053099" cy="5295569"/>
          </a:xfrm>
          <a:prstGeom prst="rect">
            <a:avLst/>
          </a:prstGeom>
        </p:spPr>
      </p:pic>
    </p:spTree>
    <p:extLst>
      <p:ext uri="{BB962C8B-B14F-4D97-AF65-F5344CB8AC3E}">
        <p14:creationId xmlns:p14="http://schemas.microsoft.com/office/powerpoint/2010/main" val="21450311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D1A67E-7312-4A63-9521-43809CC64027}"/>
              </a:ext>
            </a:extLst>
          </p:cNvPr>
          <p:cNvSpPr>
            <a:spLocks noGrp="1"/>
          </p:cNvSpPr>
          <p:nvPr>
            <p:ph type="title"/>
          </p:nvPr>
        </p:nvSpPr>
        <p:spPr>
          <a:xfrm>
            <a:off x="3872285" y="295574"/>
            <a:ext cx="6551875" cy="928927"/>
          </a:xfrm>
        </p:spPr>
        <p:txBody>
          <a:bodyPr>
            <a:normAutofit fontScale="90000"/>
          </a:bodyPr>
          <a:lstStyle/>
          <a:p>
            <a:r>
              <a:rPr lang="en-GB" sz="4000" dirty="0" smtClean="0">
                <a:latin typeface="+mn-lt"/>
              </a:rPr>
              <a:t>Mentimeter results – question 2 (continued)</a:t>
            </a:r>
            <a:endParaRPr lang="en-GB" sz="4000" dirty="0">
              <a:latin typeface="+mn-lt"/>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67338" y="1335819"/>
            <a:ext cx="10124661" cy="5319423"/>
          </a:xfrm>
          <a:prstGeom prst="rect">
            <a:avLst/>
          </a:prstGeom>
        </p:spPr>
      </p:pic>
    </p:spTree>
    <p:extLst>
      <p:ext uri="{BB962C8B-B14F-4D97-AF65-F5344CB8AC3E}">
        <p14:creationId xmlns:p14="http://schemas.microsoft.com/office/powerpoint/2010/main" val="28671087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23479" y="1511936"/>
            <a:ext cx="1205022" cy="1313910"/>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130" y="1497833"/>
            <a:ext cx="1206910" cy="1315965"/>
          </a:xfrm>
          <a:prstGeom prst="rect">
            <a:avLst/>
          </a:prstGeom>
        </p:spPr>
      </p:pic>
      <p:sp>
        <p:nvSpPr>
          <p:cNvPr id="9" name="TextBox 8"/>
          <p:cNvSpPr txBox="1"/>
          <p:nvPr/>
        </p:nvSpPr>
        <p:spPr>
          <a:xfrm>
            <a:off x="1395663" y="31534"/>
            <a:ext cx="10912642" cy="1323439"/>
          </a:xfrm>
          <a:prstGeom prst="rect">
            <a:avLst/>
          </a:prstGeom>
          <a:noFill/>
        </p:spPr>
        <p:txBody>
          <a:bodyPr wrap="square" rtlCol="0">
            <a:spAutoFit/>
          </a:bodyPr>
          <a:lstStyle/>
          <a:p>
            <a:pPr algn="ctr"/>
            <a:r>
              <a:rPr lang="en-GB" sz="4000" dirty="0" smtClean="0">
                <a:solidFill>
                  <a:srgbClr val="00205B"/>
                </a:solidFill>
                <a:latin typeface="+mj-lt"/>
              </a:rPr>
              <a:t>Meet </a:t>
            </a:r>
            <a:r>
              <a:rPr lang="en-GB" sz="4000" dirty="0">
                <a:solidFill>
                  <a:srgbClr val="00205B"/>
                </a:solidFill>
                <a:latin typeface="+mj-lt"/>
                <a:ea typeface="+mj-ea"/>
                <a:cs typeface="+mj-cs"/>
              </a:rPr>
              <a:t>the</a:t>
            </a:r>
            <a:r>
              <a:rPr lang="en-GB" sz="4000" dirty="0" smtClean="0">
                <a:solidFill>
                  <a:srgbClr val="00205B"/>
                </a:solidFill>
                <a:latin typeface="+mj-lt"/>
              </a:rPr>
              <a:t> team: </a:t>
            </a:r>
          </a:p>
          <a:p>
            <a:pPr algn="ctr"/>
            <a:r>
              <a:rPr lang="en-GB" sz="4000" b="1" dirty="0" smtClean="0">
                <a:solidFill>
                  <a:srgbClr val="00205B"/>
                </a:solidFill>
                <a:latin typeface="+mj-lt"/>
              </a:rPr>
              <a:t>LFS, Redundancies &amp; Claimant Count</a:t>
            </a:r>
            <a:endParaRPr lang="en-GB" sz="4000" b="1" dirty="0">
              <a:solidFill>
                <a:srgbClr val="00205B"/>
              </a:solidFill>
              <a:latin typeface="+mj-lt"/>
            </a:endParaRPr>
          </a:p>
        </p:txBody>
      </p:sp>
      <p:sp>
        <p:nvSpPr>
          <p:cNvPr id="12" name="TextBox 11"/>
          <p:cNvSpPr txBox="1"/>
          <p:nvPr/>
        </p:nvSpPr>
        <p:spPr>
          <a:xfrm>
            <a:off x="8883201" y="2436242"/>
            <a:ext cx="1485579" cy="830997"/>
          </a:xfrm>
          <a:prstGeom prst="rect">
            <a:avLst/>
          </a:prstGeom>
          <a:noFill/>
        </p:spPr>
        <p:txBody>
          <a:bodyPr wrap="square" rtlCol="0">
            <a:spAutoFit/>
          </a:bodyPr>
          <a:lstStyle/>
          <a:p>
            <a:pPr algn="ctr"/>
            <a:r>
              <a:rPr lang="en-GB" sz="2400" dirty="0" smtClean="0">
                <a:solidFill>
                  <a:srgbClr val="00205B"/>
                </a:solidFill>
              </a:rPr>
              <a:t>Richard Ramsden</a:t>
            </a:r>
          </a:p>
        </p:txBody>
      </p:sp>
      <p:sp>
        <p:nvSpPr>
          <p:cNvPr id="13" name="TextBox 12"/>
          <p:cNvSpPr txBox="1"/>
          <p:nvPr/>
        </p:nvSpPr>
        <p:spPr>
          <a:xfrm>
            <a:off x="1648550" y="2436243"/>
            <a:ext cx="1720070" cy="830997"/>
          </a:xfrm>
          <a:prstGeom prst="rect">
            <a:avLst/>
          </a:prstGeom>
          <a:noFill/>
        </p:spPr>
        <p:txBody>
          <a:bodyPr wrap="square" rtlCol="0">
            <a:spAutoFit/>
          </a:bodyPr>
          <a:lstStyle/>
          <a:p>
            <a:pPr algn="ctr"/>
            <a:r>
              <a:rPr lang="en-GB" sz="2400" dirty="0" smtClean="0">
                <a:solidFill>
                  <a:srgbClr val="00205B"/>
                </a:solidFill>
              </a:rPr>
              <a:t>Jennifer McLoughlin</a:t>
            </a:r>
          </a:p>
        </p:txBody>
      </p:sp>
      <p:sp>
        <p:nvSpPr>
          <p:cNvPr id="14" name="TextBox 13"/>
          <p:cNvSpPr txBox="1"/>
          <p:nvPr/>
        </p:nvSpPr>
        <p:spPr>
          <a:xfrm>
            <a:off x="1086256" y="6119362"/>
            <a:ext cx="2906113" cy="954107"/>
          </a:xfrm>
          <a:prstGeom prst="rect">
            <a:avLst/>
          </a:prstGeom>
          <a:noFill/>
        </p:spPr>
        <p:txBody>
          <a:bodyPr wrap="square" rtlCol="0">
            <a:spAutoFit/>
          </a:bodyPr>
          <a:lstStyle/>
          <a:p>
            <a:pPr algn="ctr"/>
            <a:r>
              <a:rPr lang="en-GB" sz="1400" dirty="0" smtClean="0">
                <a:hlinkClick r:id="rId5"/>
              </a:rPr>
              <a:t>jennifer.mcloughlin@nisra.gov.uk</a:t>
            </a:r>
          </a:p>
          <a:p>
            <a:pPr algn="ctr"/>
            <a:endParaRPr lang="en-GB" sz="1400" dirty="0">
              <a:hlinkClick r:id="rId5"/>
            </a:endParaRPr>
          </a:p>
          <a:p>
            <a:pPr algn="ctr"/>
            <a:r>
              <a:rPr lang="en-GB" sz="1400" dirty="0" smtClean="0">
                <a:hlinkClick r:id="rId5"/>
              </a:rPr>
              <a:t> </a:t>
            </a:r>
            <a:r>
              <a:rPr lang="en-GB" sz="1400" dirty="0" smtClean="0">
                <a:hlinkClick r:id="rId6"/>
              </a:rPr>
              <a:t>holly.mcateer@nisra.gov.uk</a:t>
            </a:r>
          </a:p>
          <a:p>
            <a:pPr algn="ctr"/>
            <a:endParaRPr lang="en-GB" sz="1400" dirty="0" smtClean="0"/>
          </a:p>
        </p:txBody>
      </p:sp>
      <p:pic>
        <p:nvPicPr>
          <p:cNvPr id="11"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339" y="1522659"/>
            <a:ext cx="1205022" cy="1313910"/>
          </a:xfrm>
          <a:prstGeom prst="rect">
            <a:avLst/>
          </a:prstGeom>
        </p:spPr>
      </p:pic>
      <p:sp>
        <p:nvSpPr>
          <p:cNvPr id="10" name="TextBox 9"/>
          <p:cNvSpPr txBox="1"/>
          <p:nvPr/>
        </p:nvSpPr>
        <p:spPr>
          <a:xfrm>
            <a:off x="6335968" y="2444976"/>
            <a:ext cx="1674479" cy="830997"/>
          </a:xfrm>
          <a:prstGeom prst="rect">
            <a:avLst/>
          </a:prstGeom>
          <a:noFill/>
        </p:spPr>
        <p:txBody>
          <a:bodyPr wrap="square" rtlCol="0">
            <a:spAutoFit/>
          </a:bodyPr>
          <a:lstStyle/>
          <a:p>
            <a:pPr algn="ctr"/>
            <a:r>
              <a:rPr lang="en-GB" sz="2400" dirty="0" smtClean="0">
                <a:solidFill>
                  <a:srgbClr val="00205B"/>
                </a:solidFill>
              </a:rPr>
              <a:t>Mark McFetridge</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130" y="3512508"/>
            <a:ext cx="1206910" cy="1315965"/>
          </a:xfrm>
          <a:prstGeom prst="rect">
            <a:avLst/>
          </a:prstGeom>
        </p:spPr>
      </p:pic>
      <p:sp>
        <p:nvSpPr>
          <p:cNvPr id="17" name="TextBox 16"/>
          <p:cNvSpPr txBox="1"/>
          <p:nvPr/>
        </p:nvSpPr>
        <p:spPr>
          <a:xfrm>
            <a:off x="1835872" y="4510731"/>
            <a:ext cx="1406883" cy="830997"/>
          </a:xfrm>
          <a:prstGeom prst="rect">
            <a:avLst/>
          </a:prstGeom>
          <a:noFill/>
        </p:spPr>
        <p:txBody>
          <a:bodyPr wrap="square" rtlCol="0">
            <a:spAutoFit/>
          </a:bodyPr>
          <a:lstStyle/>
          <a:p>
            <a:pPr algn="ctr"/>
            <a:r>
              <a:rPr lang="en-GB" sz="2400" dirty="0" smtClean="0">
                <a:solidFill>
                  <a:srgbClr val="00205B"/>
                </a:solidFill>
              </a:rPr>
              <a:t>Holly McAteer</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6558" y="3497150"/>
            <a:ext cx="1206910" cy="1315965"/>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6070" y="3504040"/>
            <a:ext cx="1206910" cy="1315965"/>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2275" y="3504040"/>
            <a:ext cx="1206910" cy="1315965"/>
          </a:xfrm>
          <a:prstGeom prst="rect">
            <a:avLst/>
          </a:prstGeom>
        </p:spPr>
      </p:pic>
      <p:sp>
        <p:nvSpPr>
          <p:cNvPr id="19" name="TextBox 18"/>
          <p:cNvSpPr txBox="1"/>
          <p:nvPr/>
        </p:nvSpPr>
        <p:spPr>
          <a:xfrm>
            <a:off x="5213512" y="4412837"/>
            <a:ext cx="1485579" cy="830997"/>
          </a:xfrm>
          <a:prstGeom prst="rect">
            <a:avLst/>
          </a:prstGeom>
          <a:noFill/>
        </p:spPr>
        <p:txBody>
          <a:bodyPr wrap="square" rtlCol="0">
            <a:spAutoFit/>
          </a:bodyPr>
          <a:lstStyle/>
          <a:p>
            <a:pPr algn="ctr"/>
            <a:r>
              <a:rPr lang="en-GB" sz="2400" dirty="0" smtClean="0">
                <a:solidFill>
                  <a:srgbClr val="00205B"/>
                </a:solidFill>
              </a:rPr>
              <a:t>Jacquie</a:t>
            </a:r>
          </a:p>
          <a:p>
            <a:pPr algn="ctr"/>
            <a:r>
              <a:rPr lang="en-GB" sz="2400" dirty="0" smtClean="0">
                <a:solidFill>
                  <a:srgbClr val="00205B"/>
                </a:solidFill>
              </a:rPr>
              <a:t>McManus</a:t>
            </a:r>
          </a:p>
        </p:txBody>
      </p:sp>
      <p:sp>
        <p:nvSpPr>
          <p:cNvPr id="21" name="TextBox 20"/>
          <p:cNvSpPr txBox="1"/>
          <p:nvPr/>
        </p:nvSpPr>
        <p:spPr>
          <a:xfrm>
            <a:off x="7901477" y="4448394"/>
            <a:ext cx="1065688" cy="830997"/>
          </a:xfrm>
          <a:prstGeom prst="rect">
            <a:avLst/>
          </a:prstGeom>
          <a:noFill/>
        </p:spPr>
        <p:txBody>
          <a:bodyPr wrap="square" rtlCol="0">
            <a:spAutoFit/>
          </a:bodyPr>
          <a:lstStyle/>
          <a:p>
            <a:pPr algn="ctr"/>
            <a:r>
              <a:rPr lang="en-GB" sz="2400" dirty="0" smtClean="0">
                <a:solidFill>
                  <a:srgbClr val="00205B"/>
                </a:solidFill>
              </a:rPr>
              <a:t>Janet Wright</a:t>
            </a:r>
          </a:p>
        </p:txBody>
      </p:sp>
      <p:sp>
        <p:nvSpPr>
          <p:cNvPr id="22" name="TextBox 21"/>
          <p:cNvSpPr txBox="1"/>
          <p:nvPr/>
        </p:nvSpPr>
        <p:spPr>
          <a:xfrm>
            <a:off x="9914762" y="4481127"/>
            <a:ext cx="1485579" cy="830997"/>
          </a:xfrm>
          <a:prstGeom prst="rect">
            <a:avLst/>
          </a:prstGeom>
          <a:noFill/>
        </p:spPr>
        <p:txBody>
          <a:bodyPr wrap="square" rtlCol="0">
            <a:spAutoFit/>
          </a:bodyPr>
          <a:lstStyle/>
          <a:p>
            <a:pPr algn="ctr"/>
            <a:r>
              <a:rPr lang="en-GB" sz="2400" dirty="0" smtClean="0">
                <a:solidFill>
                  <a:srgbClr val="00205B"/>
                </a:solidFill>
              </a:rPr>
              <a:t>Irene </a:t>
            </a:r>
          </a:p>
          <a:p>
            <a:pPr algn="ctr"/>
            <a:r>
              <a:rPr lang="en-GB" sz="2400" dirty="0" smtClean="0">
                <a:solidFill>
                  <a:srgbClr val="00205B"/>
                </a:solidFill>
              </a:rPr>
              <a:t>Shooter</a:t>
            </a:r>
          </a:p>
        </p:txBody>
      </p:sp>
      <p:sp>
        <p:nvSpPr>
          <p:cNvPr id="23" name="TextBox 22"/>
          <p:cNvSpPr txBox="1"/>
          <p:nvPr/>
        </p:nvSpPr>
        <p:spPr>
          <a:xfrm>
            <a:off x="997620" y="5457073"/>
            <a:ext cx="3083384" cy="461665"/>
          </a:xfrm>
          <a:prstGeom prst="rect">
            <a:avLst/>
          </a:prstGeom>
          <a:noFill/>
        </p:spPr>
        <p:txBody>
          <a:bodyPr wrap="square" rtlCol="0">
            <a:spAutoFit/>
          </a:bodyPr>
          <a:lstStyle/>
          <a:p>
            <a:pPr algn="ctr"/>
            <a:r>
              <a:rPr lang="en-GB" sz="2400" b="1" u="sng" dirty="0" smtClean="0">
                <a:solidFill>
                  <a:srgbClr val="00205B"/>
                </a:solidFill>
              </a:rPr>
              <a:t>Work Quality</a:t>
            </a:r>
          </a:p>
        </p:txBody>
      </p:sp>
      <p:sp>
        <p:nvSpPr>
          <p:cNvPr id="24" name="TextBox 23"/>
          <p:cNvSpPr txBox="1"/>
          <p:nvPr/>
        </p:nvSpPr>
        <p:spPr>
          <a:xfrm>
            <a:off x="4964303" y="5459771"/>
            <a:ext cx="2011420" cy="461665"/>
          </a:xfrm>
          <a:prstGeom prst="rect">
            <a:avLst/>
          </a:prstGeom>
          <a:noFill/>
        </p:spPr>
        <p:txBody>
          <a:bodyPr wrap="square" rtlCol="0">
            <a:spAutoFit/>
          </a:bodyPr>
          <a:lstStyle/>
          <a:p>
            <a:pPr algn="ctr"/>
            <a:r>
              <a:rPr lang="en-GB" sz="2400" b="1" u="sng" dirty="0" smtClean="0">
                <a:solidFill>
                  <a:srgbClr val="00205B"/>
                </a:solidFill>
              </a:rPr>
              <a:t>LFS</a:t>
            </a:r>
          </a:p>
        </p:txBody>
      </p:sp>
      <p:sp>
        <p:nvSpPr>
          <p:cNvPr id="25" name="TextBox 24"/>
          <p:cNvSpPr txBox="1"/>
          <p:nvPr/>
        </p:nvSpPr>
        <p:spPr>
          <a:xfrm>
            <a:off x="6979055" y="5481672"/>
            <a:ext cx="5139944" cy="830997"/>
          </a:xfrm>
          <a:prstGeom prst="rect">
            <a:avLst/>
          </a:prstGeom>
          <a:noFill/>
        </p:spPr>
        <p:txBody>
          <a:bodyPr wrap="square" rtlCol="0">
            <a:spAutoFit/>
          </a:bodyPr>
          <a:lstStyle/>
          <a:p>
            <a:pPr algn="ctr"/>
            <a:r>
              <a:rPr lang="en-GB" sz="2400" b="1" u="sng" dirty="0">
                <a:solidFill>
                  <a:srgbClr val="00205B"/>
                </a:solidFill>
              </a:rPr>
              <a:t>Redundancies &amp; Claimant Count</a:t>
            </a:r>
          </a:p>
          <a:p>
            <a:pPr algn="ctr"/>
            <a:endParaRPr lang="en-GB" sz="2400" b="1" u="sng" dirty="0" smtClean="0">
              <a:solidFill>
                <a:srgbClr val="00205B"/>
              </a:solidFill>
            </a:endParaRPr>
          </a:p>
        </p:txBody>
      </p:sp>
      <p:sp>
        <p:nvSpPr>
          <p:cNvPr id="26" name="TextBox 25"/>
          <p:cNvSpPr txBox="1"/>
          <p:nvPr/>
        </p:nvSpPr>
        <p:spPr>
          <a:xfrm>
            <a:off x="4821381" y="6119362"/>
            <a:ext cx="7486923" cy="923330"/>
          </a:xfrm>
          <a:prstGeom prst="rect">
            <a:avLst/>
          </a:prstGeom>
          <a:noFill/>
        </p:spPr>
        <p:txBody>
          <a:bodyPr wrap="square" rtlCol="0">
            <a:spAutoFit/>
          </a:bodyPr>
          <a:lstStyle/>
          <a:p>
            <a:r>
              <a:rPr lang="en-GB" sz="1400" dirty="0"/>
              <a:t> </a:t>
            </a:r>
            <a:r>
              <a:rPr lang="en-GB" sz="1400" dirty="0" smtClean="0"/>
              <a:t>                                  </a:t>
            </a:r>
            <a:r>
              <a:rPr lang="en-GB" sz="1400" dirty="0" smtClean="0">
                <a:hlinkClick r:id="rId7"/>
              </a:rPr>
              <a:t>mark.mcfetridge@nisra.gov.uk</a:t>
            </a:r>
            <a:r>
              <a:rPr lang="en-GB" sz="1400" dirty="0" smtClean="0"/>
              <a:t>        </a:t>
            </a:r>
            <a:r>
              <a:rPr lang="en-GB" sz="1400" dirty="0" smtClean="0">
                <a:hlinkClick r:id="rId8"/>
              </a:rPr>
              <a:t>richard.ramsden@nisra.gov.uk</a:t>
            </a:r>
            <a:r>
              <a:rPr lang="en-GB" sz="1400" dirty="0" smtClean="0"/>
              <a:t>	</a:t>
            </a:r>
          </a:p>
          <a:p>
            <a:endParaRPr lang="en-GB" sz="1400" dirty="0" smtClean="0"/>
          </a:p>
          <a:p>
            <a:pPr defTabSz="790575"/>
            <a:r>
              <a:rPr lang="en-GB" sz="1400" dirty="0" smtClean="0">
                <a:hlinkClick r:id="rId9"/>
              </a:rPr>
              <a:t>jacquie.mcmanus@nisra.gov.uk</a:t>
            </a:r>
            <a:r>
              <a:rPr lang="en-GB" sz="1400" dirty="0" smtClean="0"/>
              <a:t>          </a:t>
            </a:r>
            <a:r>
              <a:rPr lang="en-GB" sz="1400" dirty="0" smtClean="0">
                <a:hlinkClick r:id="rId10"/>
              </a:rPr>
              <a:t>Janet.wright@nisra.gov.uk</a:t>
            </a:r>
            <a:r>
              <a:rPr lang="en-GB" sz="1400" dirty="0" smtClean="0"/>
              <a:t> </a:t>
            </a:r>
            <a:r>
              <a:rPr lang="en-GB" sz="1200" dirty="0" smtClean="0">
                <a:solidFill>
                  <a:srgbClr val="00205B"/>
                </a:solidFill>
              </a:rPr>
              <a:t>            </a:t>
            </a:r>
            <a:r>
              <a:rPr lang="en-GB" sz="1400" dirty="0" smtClean="0">
                <a:hlinkClick r:id="rId11"/>
              </a:rPr>
              <a:t>Irene.shooter@nisra.gov.uk</a:t>
            </a:r>
            <a:endParaRPr lang="en-GB" sz="1400" dirty="0" smtClean="0"/>
          </a:p>
          <a:p>
            <a:endParaRPr lang="en-GB" sz="1200" dirty="0">
              <a:solidFill>
                <a:srgbClr val="00205B"/>
              </a:solidFill>
            </a:endParaRPr>
          </a:p>
        </p:txBody>
      </p:sp>
    </p:spTree>
    <p:extLst>
      <p:ext uri="{BB962C8B-B14F-4D97-AF65-F5344CB8AC3E}">
        <p14:creationId xmlns:p14="http://schemas.microsoft.com/office/powerpoint/2010/main" val="1226925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28057" y="4357234"/>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GB" dirty="0"/>
          </a:p>
        </p:txBody>
      </p:sp>
      <p:sp>
        <p:nvSpPr>
          <p:cNvPr id="5" name="Title 4"/>
          <p:cNvSpPr>
            <a:spLocks noGrp="1"/>
          </p:cNvSpPr>
          <p:nvPr>
            <p:ph type="ctrTitle"/>
          </p:nvPr>
        </p:nvSpPr>
        <p:spPr>
          <a:xfrm>
            <a:off x="1595718" y="4357234"/>
            <a:ext cx="9144000" cy="843362"/>
          </a:xfrm>
        </p:spPr>
        <p:txBody>
          <a:bodyPr>
            <a:noAutofit/>
          </a:bodyPr>
          <a:lstStyle/>
          <a:p>
            <a:r>
              <a:rPr lang="en-GB" dirty="0" smtClean="0"/>
              <a:t/>
            </a:r>
            <a:br>
              <a:rPr lang="en-GB" dirty="0" smtClean="0"/>
            </a:br>
            <a:r>
              <a:rPr lang="en-GB" dirty="0" smtClean="0"/>
              <a:t>Redundancy Statistics</a:t>
            </a:r>
            <a:r>
              <a:rPr lang="en-GB" dirty="0"/>
              <a:t/>
            </a:r>
            <a:br>
              <a:rPr lang="en-GB" dirty="0"/>
            </a:br>
            <a:r>
              <a:rPr lang="en-GB" dirty="0"/>
              <a:t/>
            </a:r>
            <a:br>
              <a:rPr lang="en-GB" dirty="0"/>
            </a:br>
            <a:endParaRPr lang="en-GB" dirty="0"/>
          </a:p>
        </p:txBody>
      </p:sp>
      <p:sp>
        <p:nvSpPr>
          <p:cNvPr id="6" name="Title 1"/>
          <p:cNvSpPr txBox="1">
            <a:spLocks/>
          </p:cNvSpPr>
          <p:nvPr/>
        </p:nvSpPr>
        <p:spPr>
          <a:xfrm>
            <a:off x="909918" y="4722332"/>
            <a:ext cx="10515599" cy="25007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sz="4300" dirty="0" smtClean="0"/>
              <a:t/>
            </a:r>
            <a:br>
              <a:rPr lang="en-GB" sz="4300" dirty="0" smtClean="0"/>
            </a:br>
            <a:r>
              <a:rPr lang="en-GB" sz="4300" dirty="0" smtClean="0"/>
              <a:t>		</a:t>
            </a:r>
            <a:br>
              <a:rPr lang="en-GB" sz="4300" dirty="0" smtClean="0"/>
            </a:br>
            <a:r>
              <a:rPr lang="en-GB" sz="4300" i="1" dirty="0" smtClean="0"/>
              <a:t/>
            </a:r>
            <a:br>
              <a:rPr lang="en-GB" sz="4300" i="1" dirty="0" smtClean="0"/>
            </a:br>
            <a:endParaRPr lang="en-GB" sz="4300" dirty="0"/>
          </a:p>
        </p:txBody>
      </p:sp>
    </p:spTree>
    <p:extLst>
      <p:ext uri="{BB962C8B-B14F-4D97-AF65-F5344CB8AC3E}">
        <p14:creationId xmlns:p14="http://schemas.microsoft.com/office/powerpoint/2010/main" val="15790455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Collective Redundancies</a:t>
            </a:r>
            <a:endParaRPr lang="en-GB" dirty="0"/>
          </a:p>
        </p:txBody>
      </p:sp>
      <p:sp>
        <p:nvSpPr>
          <p:cNvPr id="3" name="Content Placeholder 2"/>
          <p:cNvSpPr>
            <a:spLocks noGrp="1"/>
          </p:cNvSpPr>
          <p:nvPr>
            <p:ph idx="1"/>
          </p:nvPr>
        </p:nvSpPr>
        <p:spPr/>
        <p:txBody>
          <a:bodyPr>
            <a:normAutofit/>
          </a:bodyPr>
          <a:lstStyle/>
          <a:p>
            <a:pPr marL="0" indent="0">
              <a:buNone/>
            </a:pPr>
            <a:r>
              <a:rPr lang="en-GB" i="1" dirty="0" smtClean="0"/>
              <a:t>Under </a:t>
            </a:r>
            <a:r>
              <a:rPr lang="en-GB" i="1" dirty="0"/>
              <a:t>the Employment Rights (Northern Ireland) Order 1996 (Amended 8 October 2006) companies </a:t>
            </a:r>
            <a:r>
              <a:rPr lang="en-GB" i="1" dirty="0" smtClean="0"/>
              <a:t>are </a:t>
            </a:r>
            <a:r>
              <a:rPr lang="en-GB" i="1" dirty="0"/>
              <a:t>legally required to notify the Department of impending redundancies of 20 or more employees. </a:t>
            </a:r>
            <a:endParaRPr lang="en-GB" i="1" dirty="0" smtClean="0"/>
          </a:p>
          <a:p>
            <a:pPr marL="0" indent="0">
              <a:buNone/>
            </a:pPr>
            <a:endParaRPr lang="en-GB" i="1" dirty="0"/>
          </a:p>
          <a:p>
            <a:pPr marL="0" indent="0">
              <a:buNone/>
            </a:pPr>
            <a:r>
              <a:rPr lang="en-GB" dirty="0"/>
              <a:t>Employers are required by law to notify the Department of proposals to make 20 to 99 redundancies at least 30 days before the first dismissal, and, for 100 or more redundancies, 90 days before the first dismissal. </a:t>
            </a:r>
            <a:endParaRPr lang="en-GB" i="1" dirty="0" smtClean="0"/>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24061300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Redundancy Statistics</a:t>
            </a:r>
            <a:endParaRPr lang="en-GB" dirty="0"/>
          </a:p>
        </p:txBody>
      </p:sp>
      <p:sp>
        <p:nvSpPr>
          <p:cNvPr id="3" name="Content Placeholder 2"/>
          <p:cNvSpPr>
            <a:spLocks noGrp="1"/>
          </p:cNvSpPr>
          <p:nvPr>
            <p:ph idx="1"/>
          </p:nvPr>
        </p:nvSpPr>
        <p:spPr>
          <a:xfrm>
            <a:off x="1311334" y="1657349"/>
            <a:ext cx="10010192" cy="5200651"/>
          </a:xfrm>
        </p:spPr>
        <p:txBody>
          <a:bodyPr>
            <a:normAutofit/>
          </a:bodyPr>
          <a:lstStyle/>
          <a:p>
            <a:pPr marL="0" indent="0">
              <a:buNone/>
            </a:pPr>
            <a:r>
              <a:rPr lang="en-GB" sz="3200" dirty="0"/>
              <a:t>T</a:t>
            </a:r>
            <a:r>
              <a:rPr lang="en-GB" sz="3200" dirty="0" smtClean="0"/>
              <a:t>wo headline statistics </a:t>
            </a:r>
          </a:p>
          <a:p>
            <a:pPr marL="914400" lvl="1" indent="-457200">
              <a:buFont typeface="+mj-lt"/>
              <a:buAutoNum type="arabicPeriod"/>
            </a:pPr>
            <a:r>
              <a:rPr lang="en-GB" sz="2800" dirty="0" smtClean="0"/>
              <a:t>Proposed redundancies</a:t>
            </a:r>
          </a:p>
          <a:p>
            <a:pPr marL="914400" lvl="1" indent="-457200">
              <a:buFont typeface="+mj-lt"/>
              <a:buAutoNum type="arabicPeriod"/>
            </a:pPr>
            <a:r>
              <a:rPr lang="en-GB" sz="2800" dirty="0" smtClean="0"/>
              <a:t>Confirmed redundancies</a:t>
            </a:r>
          </a:p>
          <a:p>
            <a:pPr marL="0" indent="0">
              <a:buNone/>
            </a:pPr>
            <a:endParaRPr lang="en-GB" dirty="0" smtClean="0"/>
          </a:p>
          <a:p>
            <a:pPr marL="0" indent="0">
              <a:buNone/>
            </a:pPr>
            <a:endParaRPr lang="en-GB" dirty="0"/>
          </a:p>
          <a:p>
            <a:pPr marL="0" indent="0">
              <a:buNone/>
            </a:pPr>
            <a:r>
              <a:rPr lang="en-GB" dirty="0" smtClean="0"/>
              <a:t>To note:</a:t>
            </a:r>
          </a:p>
          <a:p>
            <a:pPr lvl="1">
              <a:buFont typeface="Wingdings" panose="05000000000000000000" pitchFamily="2" charset="2"/>
              <a:buChar char="Ø"/>
            </a:pPr>
            <a:r>
              <a:rPr lang="en-GB" dirty="0" smtClean="0"/>
              <a:t>Companies </a:t>
            </a:r>
            <a:r>
              <a:rPr lang="en-GB" dirty="0"/>
              <a:t>who propose less than 20 redundancies are not required to notify the Department, therefore the figures provided are likely to be an underestimate of total job </a:t>
            </a:r>
            <a:r>
              <a:rPr lang="en-GB" dirty="0" smtClean="0"/>
              <a:t>losses</a:t>
            </a:r>
          </a:p>
          <a:p>
            <a:pPr lvl="1">
              <a:buFont typeface="Wingdings" panose="05000000000000000000" pitchFamily="2" charset="2"/>
              <a:buChar char="Ø"/>
            </a:pPr>
            <a:r>
              <a:rPr lang="en-GB" dirty="0" smtClean="0"/>
              <a:t>Proposed is a more timely indicator than confirmed. Not all proposed redundancies take place. Confirmed provides a better indication of real job losses.</a:t>
            </a:r>
          </a:p>
        </p:txBody>
      </p:sp>
      <p:pic>
        <p:nvPicPr>
          <p:cNvPr id="4" name="Picture 3"/>
          <p:cNvPicPr>
            <a:picLocks noChangeAspect="1"/>
          </p:cNvPicPr>
          <p:nvPr/>
        </p:nvPicPr>
        <p:blipFill>
          <a:blip r:embed="rId3"/>
          <a:stretch>
            <a:fillRect/>
          </a:stretch>
        </p:blipFill>
        <p:spPr>
          <a:xfrm>
            <a:off x="5873675" y="1358748"/>
            <a:ext cx="6177806" cy="2631288"/>
          </a:xfrm>
          <a:prstGeom prst="rect">
            <a:avLst/>
          </a:prstGeom>
        </p:spPr>
      </p:pic>
    </p:spTree>
    <p:extLst>
      <p:ext uri="{BB962C8B-B14F-4D97-AF65-F5344CB8AC3E}">
        <p14:creationId xmlns:p14="http://schemas.microsoft.com/office/powerpoint/2010/main" val="73553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3000"/>
                            </p:stCondLst>
                            <p:childTnLst>
                              <p:par>
                                <p:cTn id="9" presetID="10" presetClass="entr" presetSubtype="0" fill="hold" nodeType="afterEffect">
                                  <p:stCondLst>
                                    <p:cond delay="200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par>
                                <p:cTn id="12" presetID="10" presetClass="entr" presetSubtype="0" fill="hold" nodeType="withEffect">
                                  <p:stCondLst>
                                    <p:cond delay="200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childTnLst>
                                </p:cTn>
                              </p:par>
                              <p:par>
                                <p:cTn id="15" presetID="10" presetClass="entr" presetSubtype="0" fill="hold" nodeType="withEffect">
                                  <p:stCondLst>
                                    <p:cond delay="200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7200" y="678994"/>
            <a:ext cx="6210300" cy="1200831"/>
          </a:xfrm>
        </p:spPr>
        <p:txBody>
          <a:bodyPr>
            <a:normAutofit/>
          </a:bodyPr>
          <a:lstStyle/>
          <a:p>
            <a:r>
              <a:rPr lang="en-GB" dirty="0" smtClean="0"/>
              <a:t>Changes in 2020 and 2021</a:t>
            </a:r>
            <a:endParaRPr lang="en-GB" dirty="0"/>
          </a:p>
        </p:txBody>
      </p:sp>
      <p:sp>
        <p:nvSpPr>
          <p:cNvPr id="3" name="Content Placeholder 2"/>
          <p:cNvSpPr>
            <a:spLocks noGrp="1"/>
          </p:cNvSpPr>
          <p:nvPr>
            <p:ph idx="1"/>
          </p:nvPr>
        </p:nvSpPr>
        <p:spPr>
          <a:xfrm>
            <a:off x="1097254" y="1717113"/>
            <a:ext cx="10010192" cy="5042127"/>
          </a:xfrm>
        </p:spPr>
        <p:txBody>
          <a:bodyPr>
            <a:normAutofit/>
          </a:bodyPr>
          <a:lstStyle/>
          <a:p>
            <a:r>
              <a:rPr lang="en-GB" dirty="0"/>
              <a:t>Greater focus on monthly </a:t>
            </a:r>
            <a:r>
              <a:rPr lang="en-GB" dirty="0" smtClean="0"/>
              <a:t>statistics</a:t>
            </a:r>
          </a:p>
          <a:p>
            <a:endParaRPr lang="en-GB" dirty="0"/>
          </a:p>
          <a:p>
            <a:r>
              <a:rPr lang="en-GB" dirty="0" smtClean="0"/>
              <a:t>Improved </a:t>
            </a:r>
            <a:r>
              <a:rPr lang="en-GB" dirty="0"/>
              <a:t>the timeliness of redundancy statistics</a:t>
            </a:r>
          </a:p>
          <a:p>
            <a:pPr lvl="1"/>
            <a:r>
              <a:rPr lang="en-GB" dirty="0"/>
              <a:t>Produce calendar month proposed and confirmed redundancies</a:t>
            </a:r>
          </a:p>
          <a:p>
            <a:pPr lvl="1"/>
            <a:r>
              <a:rPr lang="en-GB" dirty="0"/>
              <a:t>Faster indicator – proposed redundancies in first two weeks of </a:t>
            </a:r>
            <a:r>
              <a:rPr lang="en-GB" dirty="0" smtClean="0"/>
              <a:t>month</a:t>
            </a:r>
          </a:p>
          <a:p>
            <a:pPr lvl="1"/>
            <a:endParaRPr lang="en-GB" dirty="0"/>
          </a:p>
          <a:p>
            <a:r>
              <a:rPr lang="en-GB" dirty="0"/>
              <a:t>Developed a statistical disclosure control policy for redundancy data requests</a:t>
            </a:r>
          </a:p>
          <a:p>
            <a:pPr marL="0" indent="0">
              <a:buNone/>
            </a:pPr>
            <a:endParaRPr lang="en-GB" dirty="0"/>
          </a:p>
          <a:p>
            <a:r>
              <a:rPr lang="en-GB" dirty="0"/>
              <a:t>Background quality report </a:t>
            </a:r>
          </a:p>
          <a:p>
            <a:pPr lvl="1"/>
            <a:r>
              <a:rPr lang="en-GB" dirty="0"/>
              <a:t>More detail on statistical quality of redundancy statistics</a:t>
            </a:r>
          </a:p>
          <a:p>
            <a:pPr lvl="1"/>
            <a:endParaRPr lang="en-GB" dirty="0" smtClean="0"/>
          </a:p>
          <a:p>
            <a:pPr lvl="1"/>
            <a:endParaRPr lang="en-GB" dirty="0"/>
          </a:p>
          <a:p>
            <a:pPr lvl="1"/>
            <a:endParaRPr lang="en-GB" dirty="0" smtClean="0"/>
          </a:p>
          <a:p>
            <a:pPr marL="0" indent="0">
              <a:buNone/>
            </a:pPr>
            <a:endParaRPr lang="en-GB" dirty="0"/>
          </a:p>
          <a:p>
            <a:pPr marL="0" indent="0">
              <a:buNone/>
            </a:pPr>
            <a:endParaRPr lang="en-GB" dirty="0" smtClean="0"/>
          </a:p>
        </p:txBody>
      </p:sp>
    </p:spTree>
    <p:extLst>
      <p:ext uri="{BB962C8B-B14F-4D97-AF65-F5344CB8AC3E}">
        <p14:creationId xmlns:p14="http://schemas.microsoft.com/office/powerpoint/2010/main" val="355264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https://static.mentimeter.com/screenshot/1-what-organisation-are-you-from.jpg?url=https%3A%2F%2Fwww.mentimeter.com%2Fs%2F79e7fa1c15d77daadf71da2e3a2cc0b7%2F2f431e7e835c%2Fpreview&amp;maxage=600&amp;w=5120&amp;h=3040&amp;cache_buster=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6173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8933" y="281946"/>
            <a:ext cx="8489302" cy="1200831"/>
          </a:xfrm>
        </p:spPr>
        <p:txBody>
          <a:bodyPr>
            <a:normAutofit/>
          </a:bodyPr>
          <a:lstStyle/>
          <a:p>
            <a:r>
              <a:rPr lang="en-GB" dirty="0" smtClean="0"/>
              <a:t>Redundancies Outputs</a:t>
            </a:r>
            <a:endParaRPr lang="en-GB" dirty="0"/>
          </a:p>
        </p:txBody>
      </p:sp>
      <p:grpSp>
        <p:nvGrpSpPr>
          <p:cNvPr id="9" name="Group 8"/>
          <p:cNvGrpSpPr/>
          <p:nvPr/>
        </p:nvGrpSpPr>
        <p:grpSpPr>
          <a:xfrm>
            <a:off x="8037755" y="5467796"/>
            <a:ext cx="1441525" cy="276999"/>
            <a:chOff x="8037755" y="5467796"/>
            <a:chExt cx="1441525" cy="276999"/>
          </a:xfrm>
        </p:grpSpPr>
        <p:sp>
          <p:nvSpPr>
            <p:cNvPr id="5" name="TextBox 4"/>
            <p:cNvSpPr txBox="1"/>
            <p:nvPr/>
          </p:nvSpPr>
          <p:spPr>
            <a:xfrm>
              <a:off x="8037755" y="5467796"/>
              <a:ext cx="344245" cy="276999"/>
            </a:xfrm>
            <a:prstGeom prst="rect">
              <a:avLst/>
            </a:prstGeom>
            <a:noFill/>
          </p:spPr>
          <p:txBody>
            <a:bodyPr wrap="square" rtlCol="0" anchor="ctr" anchorCtr="0">
              <a:spAutoFit/>
            </a:bodyPr>
            <a:lstStyle/>
            <a:p>
              <a:r>
                <a:rPr lang="en-US" sz="1200" dirty="0" smtClean="0">
                  <a:solidFill>
                    <a:srgbClr val="00205B"/>
                  </a:solidFill>
                  <a:latin typeface="Arial" panose="020B0604020202020204" pitchFamily="34" charset="0"/>
                  <a:cs typeface="Arial" panose="020B0604020202020204" pitchFamily="34" charset="0"/>
                </a:rPr>
                <a:t>X</a:t>
              </a:r>
              <a:endParaRPr lang="en-GB" sz="1200" dirty="0">
                <a:solidFill>
                  <a:srgbClr val="00205B"/>
                </a:solidFill>
                <a:latin typeface="Arial" panose="020B0604020202020204" pitchFamily="34" charset="0"/>
                <a:cs typeface="Arial" panose="020B0604020202020204" pitchFamily="34" charset="0"/>
              </a:endParaRPr>
            </a:p>
          </p:txBody>
        </p:sp>
        <p:sp>
          <p:nvSpPr>
            <p:cNvPr id="6" name="TextBox 5"/>
            <p:cNvSpPr txBox="1"/>
            <p:nvPr/>
          </p:nvSpPr>
          <p:spPr>
            <a:xfrm>
              <a:off x="8403515" y="5467796"/>
              <a:ext cx="344245" cy="276999"/>
            </a:xfrm>
            <a:prstGeom prst="rect">
              <a:avLst/>
            </a:prstGeom>
            <a:noFill/>
          </p:spPr>
          <p:txBody>
            <a:bodyPr wrap="square" rtlCol="0" anchor="ctr" anchorCtr="0">
              <a:spAutoFit/>
            </a:bodyPr>
            <a:lstStyle/>
            <a:p>
              <a:r>
                <a:rPr lang="en-US" sz="1200" dirty="0" smtClean="0">
                  <a:solidFill>
                    <a:srgbClr val="00205B"/>
                  </a:solidFill>
                  <a:latin typeface="Arial" panose="020B0604020202020204" pitchFamily="34" charset="0"/>
                  <a:cs typeface="Arial" panose="020B0604020202020204" pitchFamily="34" charset="0"/>
                </a:rPr>
                <a:t>X</a:t>
              </a:r>
              <a:endParaRPr lang="en-GB" sz="1200" dirty="0">
                <a:solidFill>
                  <a:srgbClr val="00205B"/>
                </a:solidFill>
                <a:latin typeface="Arial" panose="020B0604020202020204" pitchFamily="34" charset="0"/>
                <a:cs typeface="Arial" panose="020B0604020202020204" pitchFamily="34" charset="0"/>
              </a:endParaRPr>
            </a:p>
          </p:txBody>
        </p:sp>
        <p:sp>
          <p:nvSpPr>
            <p:cNvPr id="7" name="TextBox 6"/>
            <p:cNvSpPr txBox="1"/>
            <p:nvPr/>
          </p:nvSpPr>
          <p:spPr>
            <a:xfrm>
              <a:off x="8769275" y="5467796"/>
              <a:ext cx="344245" cy="276999"/>
            </a:xfrm>
            <a:prstGeom prst="rect">
              <a:avLst/>
            </a:prstGeom>
            <a:noFill/>
          </p:spPr>
          <p:txBody>
            <a:bodyPr wrap="square" rtlCol="0" anchor="ctr" anchorCtr="0">
              <a:spAutoFit/>
            </a:bodyPr>
            <a:lstStyle/>
            <a:p>
              <a:r>
                <a:rPr lang="en-US" sz="1200" dirty="0" smtClean="0">
                  <a:solidFill>
                    <a:srgbClr val="00205B"/>
                  </a:solidFill>
                  <a:latin typeface="Arial" panose="020B0604020202020204" pitchFamily="34" charset="0"/>
                  <a:cs typeface="Arial" panose="020B0604020202020204" pitchFamily="34" charset="0"/>
                </a:rPr>
                <a:t>X</a:t>
              </a:r>
              <a:endParaRPr lang="en-GB" sz="1200" dirty="0">
                <a:solidFill>
                  <a:srgbClr val="00205B"/>
                </a:solidFill>
                <a:latin typeface="Arial" panose="020B0604020202020204" pitchFamily="34" charset="0"/>
                <a:cs typeface="Arial" panose="020B0604020202020204" pitchFamily="34" charset="0"/>
              </a:endParaRPr>
            </a:p>
          </p:txBody>
        </p:sp>
        <p:sp>
          <p:nvSpPr>
            <p:cNvPr id="8" name="TextBox 7"/>
            <p:cNvSpPr txBox="1"/>
            <p:nvPr/>
          </p:nvSpPr>
          <p:spPr>
            <a:xfrm>
              <a:off x="9135035" y="5467796"/>
              <a:ext cx="344245" cy="276999"/>
            </a:xfrm>
            <a:prstGeom prst="rect">
              <a:avLst/>
            </a:prstGeom>
            <a:noFill/>
          </p:spPr>
          <p:txBody>
            <a:bodyPr wrap="square" rtlCol="0" anchor="ctr" anchorCtr="0">
              <a:spAutoFit/>
            </a:bodyPr>
            <a:lstStyle/>
            <a:p>
              <a:r>
                <a:rPr lang="en-US" sz="1200" dirty="0" smtClean="0">
                  <a:solidFill>
                    <a:srgbClr val="00205B"/>
                  </a:solidFill>
                  <a:latin typeface="Arial" panose="020B0604020202020204" pitchFamily="34" charset="0"/>
                  <a:cs typeface="Arial" panose="020B0604020202020204" pitchFamily="34" charset="0"/>
                </a:rPr>
                <a:t>X</a:t>
              </a:r>
              <a:endParaRPr lang="en-GB" sz="1200" dirty="0">
                <a:solidFill>
                  <a:srgbClr val="00205B"/>
                </a:solidFill>
                <a:latin typeface="Arial" panose="020B0604020202020204" pitchFamily="34" charset="0"/>
                <a:cs typeface="Arial" panose="020B0604020202020204" pitchFamily="34" charset="0"/>
              </a:endParaRPr>
            </a:p>
          </p:txBody>
        </p:sp>
      </p:grpSp>
      <p:sp>
        <p:nvSpPr>
          <p:cNvPr id="10" name="TextBox 9"/>
          <p:cNvSpPr txBox="1"/>
          <p:nvPr/>
        </p:nvSpPr>
        <p:spPr>
          <a:xfrm>
            <a:off x="1810662" y="1236627"/>
            <a:ext cx="8736929" cy="615553"/>
          </a:xfrm>
          <a:prstGeom prst="rect">
            <a:avLst/>
          </a:prstGeom>
          <a:noFill/>
        </p:spPr>
        <p:txBody>
          <a:bodyPr wrap="square" rtlCol="0">
            <a:spAutoFit/>
          </a:bodyPr>
          <a:lstStyle/>
          <a:p>
            <a:pPr algn="ctr"/>
            <a:endParaRPr lang="en-GB" sz="1100" dirty="0" smtClean="0"/>
          </a:p>
          <a:p>
            <a:pPr algn="ctr"/>
            <a:endParaRPr lang="en-GB" sz="1100" dirty="0" smtClean="0"/>
          </a:p>
          <a:p>
            <a:pPr algn="ctr"/>
            <a:r>
              <a:rPr lang="en-GB" sz="1200" b="1" dirty="0" smtClean="0"/>
              <a:t>Monthly proposed and confirmed redundancies, October 2019 and August 2021</a:t>
            </a:r>
            <a:endParaRPr lang="en-GB" sz="1200" b="1" dirty="0"/>
          </a:p>
        </p:txBody>
      </p:sp>
      <p:sp>
        <p:nvSpPr>
          <p:cNvPr id="3" name="TextBox 2"/>
          <p:cNvSpPr txBox="1"/>
          <p:nvPr/>
        </p:nvSpPr>
        <p:spPr>
          <a:xfrm>
            <a:off x="4631377" y="2256668"/>
            <a:ext cx="1698171" cy="646331"/>
          </a:xfrm>
          <a:prstGeom prst="rect">
            <a:avLst/>
          </a:prstGeom>
          <a:noFill/>
        </p:spPr>
        <p:txBody>
          <a:bodyPr wrap="square" rtlCol="0">
            <a:spAutoFit/>
          </a:bodyPr>
          <a:lstStyle/>
          <a:p>
            <a:pPr algn="r">
              <a:defRPr sz="1800" b="1" i="0" u="none" strike="noStrike" kern="1200" baseline="0">
                <a:solidFill>
                  <a:srgbClr val="1F497D"/>
                </a:solidFill>
                <a:latin typeface="Arial" pitchFamily="34" charset="0"/>
                <a:ea typeface="+mn-ea"/>
                <a:cs typeface="Arial" pitchFamily="34" charset="0"/>
              </a:defRPr>
            </a:pPr>
            <a:fld id="{96EACD84-FE56-4E74-A178-F10B4561734D}" type="SERIESNAME">
              <a:rPr lang="en-US"/>
              <a:pPr algn="r">
                <a:defRPr sz="1800" b="1" i="0" u="none" strike="noStrike" kern="1200" baseline="0">
                  <a:solidFill>
                    <a:srgbClr val="1F497D"/>
                  </a:solidFill>
                  <a:latin typeface="Arial" pitchFamily="34" charset="0"/>
                  <a:ea typeface="+mn-ea"/>
                  <a:cs typeface="Arial" pitchFamily="34" charset="0"/>
                </a:defRPr>
              </a:pPr>
              <a:t>Proposed</a:t>
            </a:fld>
            <a:r>
              <a:rPr lang="en-US" dirty="0"/>
              <a:t> </a:t>
            </a:r>
          </a:p>
          <a:p>
            <a:pPr algn="r">
              <a:defRPr sz="1800" b="1" i="0" u="none" strike="noStrike" kern="1200" baseline="0">
                <a:solidFill>
                  <a:srgbClr val="1F497D"/>
                </a:solidFill>
                <a:latin typeface="Arial" pitchFamily="34" charset="0"/>
                <a:ea typeface="+mn-ea"/>
                <a:cs typeface="Arial" pitchFamily="34" charset="0"/>
              </a:defRPr>
            </a:pPr>
            <a:fld id="{D8CBCFA0-D6E5-4C06-87EA-BF58F7C2F1B7}" type="CATEGORYNAME">
              <a:rPr lang="en-US"/>
              <a:pPr algn="r">
                <a:defRPr sz="1800" b="1" i="0" u="none" strike="noStrike" kern="1200" baseline="0">
                  <a:solidFill>
                    <a:srgbClr val="1F497D"/>
                  </a:solidFill>
                  <a:latin typeface="Arial" pitchFamily="34" charset="0"/>
                  <a:ea typeface="+mn-ea"/>
                  <a:cs typeface="Arial" pitchFamily="34" charset="0"/>
                </a:defRPr>
              </a:pPr>
              <a:t>Jun-20</a:t>
            </a:fld>
            <a:r>
              <a:rPr lang="en-US" dirty="0"/>
              <a:t> </a:t>
            </a:r>
            <a:fld id="{9EE4CBAE-90BB-4D12-A164-5B52351D64F5}" type="VALUE">
              <a:rPr lang="en-US" smtClean="0"/>
              <a:pPr algn="r">
                <a:defRPr sz="1800" b="1" i="0" u="none" strike="noStrike" kern="1200" baseline="0">
                  <a:solidFill>
                    <a:srgbClr val="1F497D"/>
                  </a:solidFill>
                  <a:latin typeface="Arial" pitchFamily="34" charset="0"/>
                  <a:ea typeface="+mn-ea"/>
                  <a:cs typeface="Arial" pitchFamily="34" charset="0"/>
                </a:defRPr>
              </a:pPr>
              <a:t>2,470</a:t>
            </a:fld>
            <a:endParaRPr lang="en-US" dirty="0"/>
          </a:p>
        </p:txBody>
      </p:sp>
      <p:sp>
        <p:nvSpPr>
          <p:cNvPr id="11" name="TextBox 10"/>
          <p:cNvSpPr txBox="1"/>
          <p:nvPr/>
        </p:nvSpPr>
        <p:spPr>
          <a:xfrm>
            <a:off x="6179126" y="3182948"/>
            <a:ext cx="1698171" cy="646331"/>
          </a:xfrm>
          <a:prstGeom prst="rect">
            <a:avLst/>
          </a:prstGeom>
          <a:noFill/>
        </p:spPr>
        <p:txBody>
          <a:bodyPr wrap="square" rtlCol="0">
            <a:spAutoFit/>
          </a:bodyPr>
          <a:lstStyle/>
          <a:p>
            <a:pPr algn="r">
              <a:defRPr sz="1800" b="1" i="0" u="none" strike="noStrike" kern="1200" baseline="0">
                <a:solidFill>
                  <a:srgbClr val="CEDC00"/>
                </a:solidFill>
                <a:latin typeface="Arial" pitchFamily="34" charset="0"/>
                <a:ea typeface="+mn-ea"/>
                <a:cs typeface="Arial" pitchFamily="34" charset="0"/>
              </a:defRPr>
            </a:pPr>
            <a:fld id="{51F66104-873F-4C64-AB8F-57B937F3E71D}" type="SERIESNAME">
              <a:rPr lang="en-US"/>
              <a:pPr algn="r">
                <a:defRPr sz="1800" b="1" i="0" u="none" strike="noStrike" kern="1200" baseline="0">
                  <a:solidFill>
                    <a:srgbClr val="CEDC00"/>
                  </a:solidFill>
                  <a:latin typeface="Arial" pitchFamily="34" charset="0"/>
                  <a:ea typeface="+mn-ea"/>
                  <a:cs typeface="Arial" pitchFamily="34" charset="0"/>
                </a:defRPr>
              </a:pPr>
              <a:t>Confirmed </a:t>
            </a:fld>
            <a:r>
              <a:rPr lang="en-US" dirty="0"/>
              <a:t> </a:t>
            </a:r>
          </a:p>
          <a:p>
            <a:pPr algn="r">
              <a:defRPr sz="1800" b="1" i="0" u="none" strike="noStrike" kern="1200" baseline="0">
                <a:solidFill>
                  <a:srgbClr val="CEDC00"/>
                </a:solidFill>
                <a:latin typeface="Arial" pitchFamily="34" charset="0"/>
                <a:ea typeface="+mn-ea"/>
                <a:cs typeface="Arial" pitchFamily="34" charset="0"/>
              </a:defRPr>
            </a:pPr>
            <a:fld id="{6738DC3E-290E-426C-BB44-893174E51B17}" type="CATEGORYNAME">
              <a:rPr lang="en-US"/>
              <a:pPr algn="r">
                <a:defRPr sz="1800" b="1" i="0" u="none" strike="noStrike" kern="1200" baseline="0">
                  <a:solidFill>
                    <a:srgbClr val="CEDC00"/>
                  </a:solidFill>
                  <a:latin typeface="Arial" pitchFamily="34" charset="0"/>
                  <a:ea typeface="+mn-ea"/>
                  <a:cs typeface="Arial" pitchFamily="34" charset="0"/>
                </a:defRPr>
              </a:pPr>
              <a:t>Oct-20</a:t>
            </a:fld>
            <a:r>
              <a:rPr lang="en-US" dirty="0"/>
              <a:t> </a:t>
            </a:r>
            <a:fld id="{169C12D8-7B8C-42C0-AF06-DFE5F28C292B}" type="VALUE">
              <a:rPr lang="en-US"/>
              <a:pPr algn="r">
                <a:defRPr sz="1800" b="1" i="0" u="none" strike="noStrike" kern="1200" baseline="0">
                  <a:solidFill>
                    <a:srgbClr val="CEDC00"/>
                  </a:solidFill>
                  <a:latin typeface="Arial" pitchFamily="34" charset="0"/>
                  <a:ea typeface="+mn-ea"/>
                  <a:cs typeface="Arial" pitchFamily="34" charset="0"/>
                </a:defRPr>
              </a:pPr>
              <a:t>1,580</a:t>
            </a:fld>
            <a:endParaRPr lang="en-US" dirty="0"/>
          </a:p>
        </p:txBody>
      </p:sp>
      <p:pic>
        <p:nvPicPr>
          <p:cNvPr id="12" name="Picture 11"/>
          <p:cNvPicPr>
            <a:picLocks noChangeAspect="1"/>
          </p:cNvPicPr>
          <p:nvPr/>
        </p:nvPicPr>
        <p:blipFill>
          <a:blip r:embed="rId3"/>
          <a:stretch>
            <a:fillRect/>
          </a:stretch>
        </p:blipFill>
        <p:spPr>
          <a:xfrm>
            <a:off x="1810662" y="2054886"/>
            <a:ext cx="9382557" cy="4724809"/>
          </a:xfrm>
          <a:prstGeom prst="rect">
            <a:avLst/>
          </a:prstGeom>
        </p:spPr>
      </p:pic>
    </p:spTree>
    <p:extLst>
      <p:ext uri="{BB962C8B-B14F-4D97-AF65-F5344CB8AC3E}">
        <p14:creationId xmlns:p14="http://schemas.microsoft.com/office/powerpoint/2010/main" val="293821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3327" y="1552052"/>
            <a:ext cx="5969655" cy="593211"/>
          </a:xfrm>
        </p:spPr>
        <p:txBody>
          <a:bodyPr>
            <a:normAutofit/>
          </a:bodyPr>
          <a:lstStyle/>
          <a:p>
            <a:pPr marL="0" indent="0">
              <a:buNone/>
            </a:pPr>
            <a:r>
              <a:rPr lang="en-GB" sz="1200" b="1" dirty="0" smtClean="0"/>
              <a:t>LFS redundancies vs confirmed redundancies, 2006-2020</a:t>
            </a:r>
            <a:endParaRPr lang="en-GB" sz="1200" b="1" dirty="0"/>
          </a:p>
        </p:txBody>
      </p:sp>
      <p:sp>
        <p:nvSpPr>
          <p:cNvPr id="6" name="Title 1"/>
          <p:cNvSpPr>
            <a:spLocks noGrp="1"/>
          </p:cNvSpPr>
          <p:nvPr>
            <p:ph type="title"/>
          </p:nvPr>
        </p:nvSpPr>
        <p:spPr>
          <a:xfrm>
            <a:off x="3388933" y="281946"/>
            <a:ext cx="8489302" cy="1200831"/>
          </a:xfrm>
        </p:spPr>
        <p:txBody>
          <a:bodyPr>
            <a:normAutofit/>
          </a:bodyPr>
          <a:lstStyle/>
          <a:p>
            <a:r>
              <a:rPr lang="en-GB" dirty="0" smtClean="0"/>
              <a:t>Redundancies Outputs</a:t>
            </a:r>
            <a:endParaRPr lang="en-GB" dirty="0"/>
          </a:p>
        </p:txBody>
      </p:sp>
      <p:pic>
        <p:nvPicPr>
          <p:cNvPr id="2" name="Picture 1"/>
          <p:cNvPicPr>
            <a:picLocks noChangeAspect="1"/>
          </p:cNvPicPr>
          <p:nvPr/>
        </p:nvPicPr>
        <p:blipFill>
          <a:blip r:embed="rId3"/>
          <a:stretch>
            <a:fillRect/>
          </a:stretch>
        </p:blipFill>
        <p:spPr>
          <a:xfrm>
            <a:off x="1751190" y="1848657"/>
            <a:ext cx="9096020" cy="4328535"/>
          </a:xfrm>
          <a:prstGeom prst="rect">
            <a:avLst/>
          </a:prstGeom>
        </p:spPr>
      </p:pic>
    </p:spTree>
    <p:extLst>
      <p:ext uri="{BB962C8B-B14F-4D97-AF65-F5344CB8AC3E}">
        <p14:creationId xmlns:p14="http://schemas.microsoft.com/office/powerpoint/2010/main" val="14401905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28057" y="4357234"/>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GB" dirty="0"/>
          </a:p>
        </p:txBody>
      </p:sp>
      <p:sp>
        <p:nvSpPr>
          <p:cNvPr id="4" name="Title 1"/>
          <p:cNvSpPr txBox="1">
            <a:spLocks/>
          </p:cNvSpPr>
          <p:nvPr/>
        </p:nvSpPr>
        <p:spPr>
          <a:xfrm>
            <a:off x="1160060" y="4090000"/>
            <a:ext cx="9579659" cy="23876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sz="7200" dirty="0"/>
              <a:t/>
            </a:r>
            <a:br>
              <a:rPr lang="en-GB" sz="7200" dirty="0"/>
            </a:br>
            <a:r>
              <a:rPr lang="en-GB" dirty="0"/>
              <a:t>		</a:t>
            </a:r>
            <a:br>
              <a:rPr lang="en-GB" dirty="0"/>
            </a:br>
            <a:r>
              <a:rPr lang="en-GB" i="1" dirty="0"/>
              <a:t/>
            </a:r>
            <a:br>
              <a:rPr lang="en-GB" i="1" dirty="0"/>
            </a:br>
            <a:endParaRPr lang="en-GB" dirty="0"/>
          </a:p>
        </p:txBody>
      </p:sp>
      <p:sp>
        <p:nvSpPr>
          <p:cNvPr id="5" name="Title 4"/>
          <p:cNvSpPr>
            <a:spLocks noGrp="1"/>
          </p:cNvSpPr>
          <p:nvPr>
            <p:ph type="ctrTitle"/>
          </p:nvPr>
        </p:nvSpPr>
        <p:spPr>
          <a:xfrm>
            <a:off x="1461888" y="2038964"/>
            <a:ext cx="9144000" cy="2387600"/>
          </a:xfrm>
        </p:spPr>
        <p:txBody>
          <a:bodyPr>
            <a:normAutofit/>
          </a:bodyPr>
          <a:lstStyle/>
          <a:p>
            <a:r>
              <a:rPr lang="en-GB" sz="6700" dirty="0" smtClean="0"/>
              <a:t>Furlough Data</a:t>
            </a:r>
            <a:r>
              <a:rPr lang="en-GB" dirty="0"/>
              <a:t/>
            </a:r>
            <a:br>
              <a:rPr lang="en-GB" dirty="0"/>
            </a:br>
            <a:endParaRPr lang="en-GB" dirty="0"/>
          </a:p>
        </p:txBody>
      </p:sp>
    </p:spTree>
    <p:extLst>
      <p:ext uri="{BB962C8B-B14F-4D97-AF65-F5344CB8AC3E}">
        <p14:creationId xmlns:p14="http://schemas.microsoft.com/office/powerpoint/2010/main" val="32930977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2914" y="297994"/>
            <a:ext cx="7630886" cy="1200831"/>
          </a:xfrm>
        </p:spPr>
        <p:txBody>
          <a:bodyPr/>
          <a:lstStyle/>
          <a:p>
            <a:r>
              <a:rPr lang="en-GB" dirty="0" smtClean="0"/>
              <a:t>HMRC Furlough Data</a:t>
            </a:r>
            <a:endParaRPr lang="en-GB" dirty="0"/>
          </a:p>
        </p:txBody>
      </p:sp>
      <p:sp>
        <p:nvSpPr>
          <p:cNvPr id="3" name="Content Placeholder 2"/>
          <p:cNvSpPr>
            <a:spLocks noGrp="1"/>
          </p:cNvSpPr>
          <p:nvPr>
            <p:ph idx="1"/>
          </p:nvPr>
        </p:nvSpPr>
        <p:spPr>
          <a:xfrm>
            <a:off x="1735494" y="1707016"/>
            <a:ext cx="3840962" cy="927327"/>
          </a:xfrm>
          <a:solidFill>
            <a:schemeClr val="accent1">
              <a:lumMod val="20000"/>
              <a:lumOff val="80000"/>
            </a:schemeClr>
          </a:solidFill>
          <a:ln>
            <a:solidFill>
              <a:srgbClr val="00205B"/>
            </a:solidFill>
          </a:ln>
        </p:spPr>
        <p:txBody>
          <a:bodyPr/>
          <a:lstStyle/>
          <a:p>
            <a:pPr marL="87313" lvl="1" indent="0" algn="ctr">
              <a:buNone/>
            </a:pPr>
            <a:r>
              <a:rPr lang="en-GB" b="1" dirty="0" smtClean="0"/>
              <a:t>Coronavirus Job</a:t>
            </a:r>
          </a:p>
          <a:p>
            <a:pPr marL="87313" lvl="1" indent="0" algn="ctr">
              <a:buNone/>
            </a:pPr>
            <a:r>
              <a:rPr lang="en-GB" b="1" dirty="0" smtClean="0"/>
              <a:t>Retention Scheme</a:t>
            </a:r>
          </a:p>
        </p:txBody>
      </p:sp>
      <p:sp>
        <p:nvSpPr>
          <p:cNvPr id="5" name="Content Placeholder 2"/>
          <p:cNvSpPr txBox="1">
            <a:spLocks/>
          </p:cNvSpPr>
          <p:nvPr/>
        </p:nvSpPr>
        <p:spPr>
          <a:xfrm>
            <a:off x="6740589" y="1707016"/>
            <a:ext cx="3687925" cy="927327"/>
          </a:xfrm>
          <a:prstGeom prst="rect">
            <a:avLst/>
          </a:prstGeom>
          <a:solidFill>
            <a:srgbClr val="CEDC00"/>
          </a:solidFill>
          <a:ln>
            <a:solidFill>
              <a:schemeClr val="accent6">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None/>
            </a:pPr>
            <a:r>
              <a:rPr lang="en-GB" b="1" dirty="0"/>
              <a:t>Self Employment </a:t>
            </a:r>
            <a:r>
              <a:rPr lang="en-GB" b="1" dirty="0" smtClean="0"/>
              <a:t>Income</a:t>
            </a:r>
          </a:p>
          <a:p>
            <a:pPr marL="0" lvl="1" indent="0" algn="ctr">
              <a:buNone/>
            </a:pPr>
            <a:r>
              <a:rPr lang="en-GB" b="1" dirty="0" smtClean="0"/>
              <a:t>Support </a:t>
            </a:r>
            <a:r>
              <a:rPr lang="en-GB" b="1" dirty="0"/>
              <a:t>Scheme</a:t>
            </a:r>
          </a:p>
        </p:txBody>
      </p:sp>
      <p:sp>
        <p:nvSpPr>
          <p:cNvPr id="6" name="Content Placeholder 2"/>
          <p:cNvSpPr txBox="1">
            <a:spLocks/>
          </p:cNvSpPr>
          <p:nvPr/>
        </p:nvSpPr>
        <p:spPr>
          <a:xfrm>
            <a:off x="1735494" y="3100387"/>
            <a:ext cx="3840962" cy="3175722"/>
          </a:xfrm>
          <a:prstGeom prst="rect">
            <a:avLst/>
          </a:prstGeom>
          <a:solidFill>
            <a:schemeClr val="accent1">
              <a:lumMod val="20000"/>
              <a:lumOff val="80000"/>
            </a:schemeClr>
          </a:solidFill>
          <a:ln>
            <a:solidFill>
              <a:srgbClr val="00205B"/>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9750" lvl="1" indent="-352425"/>
            <a:endParaRPr lang="en-GB" sz="1400" dirty="0" smtClean="0"/>
          </a:p>
          <a:p>
            <a:pPr marL="539750" lvl="1" indent="-352425"/>
            <a:r>
              <a:rPr lang="en-GB" dirty="0" smtClean="0"/>
              <a:t>Industry sector</a:t>
            </a:r>
          </a:p>
          <a:p>
            <a:pPr marL="539750" lvl="1" indent="-352425"/>
            <a:r>
              <a:rPr lang="en-GB" dirty="0" smtClean="0"/>
              <a:t>Size of business</a:t>
            </a:r>
          </a:p>
          <a:p>
            <a:pPr marL="539750" lvl="1" indent="-352425"/>
            <a:r>
              <a:rPr lang="en-GB" dirty="0" smtClean="0"/>
              <a:t>Age and gender</a:t>
            </a:r>
          </a:p>
          <a:p>
            <a:pPr marL="539750" lvl="1" indent="-352425"/>
            <a:r>
              <a:rPr lang="en-GB" dirty="0" smtClean="0"/>
              <a:t>Furlough type</a:t>
            </a:r>
          </a:p>
          <a:p>
            <a:pPr marL="539750" lvl="1" indent="-352425"/>
            <a:r>
              <a:rPr lang="en-GB" dirty="0" smtClean="0"/>
              <a:t>Parliamentary Constituency</a:t>
            </a:r>
          </a:p>
          <a:p>
            <a:pPr marL="539750" lvl="1" indent="-352425"/>
            <a:r>
              <a:rPr lang="en-GB" dirty="0" smtClean="0"/>
              <a:t>LGD</a:t>
            </a:r>
          </a:p>
        </p:txBody>
      </p:sp>
      <p:sp>
        <p:nvSpPr>
          <p:cNvPr id="7" name="Content Placeholder 2"/>
          <p:cNvSpPr txBox="1">
            <a:spLocks/>
          </p:cNvSpPr>
          <p:nvPr/>
        </p:nvSpPr>
        <p:spPr>
          <a:xfrm>
            <a:off x="6740588" y="3100387"/>
            <a:ext cx="3687925" cy="3175722"/>
          </a:xfrm>
          <a:prstGeom prst="rect">
            <a:avLst/>
          </a:prstGeom>
          <a:solidFill>
            <a:srgbClr val="CEDC00"/>
          </a:solidFill>
          <a:ln>
            <a:solidFill>
              <a:schemeClr val="accent6">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9750" lvl="1" indent="-342900"/>
            <a:endParaRPr lang="en-GB" sz="1400" dirty="0" smtClean="0"/>
          </a:p>
          <a:p>
            <a:pPr marL="539750" lvl="1" indent="-342900"/>
            <a:r>
              <a:rPr lang="en-GB" dirty="0" smtClean="0"/>
              <a:t>Industry sector</a:t>
            </a:r>
          </a:p>
          <a:p>
            <a:pPr marL="539750" lvl="1" indent="-342900"/>
            <a:r>
              <a:rPr lang="en-GB" dirty="0" smtClean="0"/>
              <a:t>Age and gender</a:t>
            </a:r>
          </a:p>
          <a:p>
            <a:pPr marL="539750" lvl="1" indent="-342900"/>
            <a:r>
              <a:rPr lang="en-GB" dirty="0" smtClean="0"/>
              <a:t>Parliamentary Constituency</a:t>
            </a:r>
          </a:p>
          <a:p>
            <a:pPr marL="539750" lvl="1" indent="-342900"/>
            <a:r>
              <a:rPr lang="en-GB" dirty="0" smtClean="0"/>
              <a:t>LGD</a:t>
            </a:r>
            <a:endParaRPr lang="en-GB" dirty="0"/>
          </a:p>
        </p:txBody>
      </p:sp>
    </p:spTree>
    <p:extLst>
      <p:ext uri="{BB962C8B-B14F-4D97-AF65-F5344CB8AC3E}">
        <p14:creationId xmlns:p14="http://schemas.microsoft.com/office/powerpoint/2010/main" val="26654040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28057" y="4357234"/>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GB" dirty="0"/>
          </a:p>
        </p:txBody>
      </p:sp>
      <p:sp>
        <p:nvSpPr>
          <p:cNvPr id="4" name="Title 1"/>
          <p:cNvSpPr txBox="1">
            <a:spLocks/>
          </p:cNvSpPr>
          <p:nvPr/>
        </p:nvSpPr>
        <p:spPr>
          <a:xfrm>
            <a:off x="1160060" y="4090000"/>
            <a:ext cx="9579659" cy="23876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sz="7200" dirty="0"/>
              <a:t/>
            </a:r>
            <a:br>
              <a:rPr lang="en-GB" sz="7200" dirty="0"/>
            </a:br>
            <a:r>
              <a:rPr lang="en-GB" dirty="0"/>
              <a:t>		</a:t>
            </a:r>
            <a:br>
              <a:rPr lang="en-GB" dirty="0"/>
            </a:br>
            <a:r>
              <a:rPr lang="en-GB" i="1" dirty="0"/>
              <a:t/>
            </a:r>
            <a:br>
              <a:rPr lang="en-GB" i="1" dirty="0"/>
            </a:br>
            <a:endParaRPr lang="en-GB" dirty="0"/>
          </a:p>
        </p:txBody>
      </p:sp>
      <p:sp>
        <p:nvSpPr>
          <p:cNvPr id="5" name="Title 4"/>
          <p:cNvSpPr>
            <a:spLocks noGrp="1"/>
          </p:cNvSpPr>
          <p:nvPr>
            <p:ph type="ctrTitle"/>
          </p:nvPr>
        </p:nvSpPr>
        <p:spPr>
          <a:xfrm>
            <a:off x="1461888" y="2038964"/>
            <a:ext cx="9144000" cy="2387600"/>
          </a:xfrm>
        </p:spPr>
        <p:txBody>
          <a:bodyPr>
            <a:normAutofit fontScale="90000"/>
          </a:bodyPr>
          <a:lstStyle/>
          <a:p>
            <a:r>
              <a:rPr lang="en-GB" sz="6700" dirty="0"/>
              <a:t>Experimental Claimant Count</a:t>
            </a:r>
            <a:r>
              <a:rPr lang="en-GB" dirty="0"/>
              <a:t/>
            </a:r>
            <a:br>
              <a:rPr lang="en-GB" dirty="0"/>
            </a:br>
            <a:endParaRPr lang="en-GB" dirty="0"/>
          </a:p>
        </p:txBody>
      </p:sp>
    </p:spTree>
    <p:extLst>
      <p:ext uri="{BB962C8B-B14F-4D97-AF65-F5344CB8AC3E}">
        <p14:creationId xmlns:p14="http://schemas.microsoft.com/office/powerpoint/2010/main" val="4775940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8452" y="297994"/>
            <a:ext cx="9289026" cy="1200831"/>
          </a:xfrm>
        </p:spPr>
        <p:txBody>
          <a:bodyPr>
            <a:normAutofit/>
          </a:bodyPr>
          <a:lstStyle/>
          <a:p>
            <a:r>
              <a:rPr lang="en-GB" dirty="0"/>
              <a:t>Claimant Count- Overview</a:t>
            </a:r>
          </a:p>
        </p:txBody>
      </p:sp>
      <p:sp>
        <p:nvSpPr>
          <p:cNvPr id="8" name="Content Placeholder 2">
            <a:extLst>
              <a:ext uri="{FF2B5EF4-FFF2-40B4-BE49-F238E27FC236}">
                <a16:creationId xmlns:a16="http://schemas.microsoft.com/office/drawing/2014/main" id="{2945CD24-ED36-478F-B867-C607A65C498E}"/>
              </a:ext>
            </a:extLst>
          </p:cNvPr>
          <p:cNvSpPr txBox="1">
            <a:spLocks/>
          </p:cNvSpPr>
          <p:nvPr/>
        </p:nvSpPr>
        <p:spPr>
          <a:xfrm>
            <a:off x="734342" y="2097105"/>
            <a:ext cx="9888466" cy="47772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0" lvl="4" indent="-457200">
              <a:spcBef>
                <a:spcPts val="1000"/>
              </a:spcBef>
              <a:spcAft>
                <a:spcPts val="1200"/>
              </a:spcAft>
            </a:pPr>
            <a:r>
              <a:rPr lang="en-GB" sz="3000" dirty="0"/>
              <a:t>Measure of the number of people claiming unemployment related benefits </a:t>
            </a:r>
          </a:p>
          <a:p>
            <a:pPr marL="1371600" lvl="4" indent="-457200">
              <a:spcBef>
                <a:spcPts val="1000"/>
              </a:spcBef>
              <a:spcAft>
                <a:spcPts val="1200"/>
              </a:spcAft>
            </a:pPr>
            <a:r>
              <a:rPr lang="en-GB" sz="3000" dirty="0"/>
              <a:t>Data is derived from Jobs and Benefits Offices </a:t>
            </a:r>
            <a:r>
              <a:rPr lang="en-GB" sz="3000" dirty="0" smtClean="0"/>
              <a:t>systems</a:t>
            </a:r>
          </a:p>
          <a:p>
            <a:pPr marL="1371600" lvl="4" indent="-457200">
              <a:spcBef>
                <a:spcPts val="1000"/>
              </a:spcBef>
            </a:pPr>
            <a:r>
              <a:rPr lang="en-GB" sz="3000" dirty="0" smtClean="0"/>
              <a:t>Main economic indicator since 1970s</a:t>
            </a:r>
          </a:p>
          <a:p>
            <a:pPr marL="1371600" lvl="4" indent="-457200">
              <a:spcBef>
                <a:spcPts val="1000"/>
              </a:spcBef>
            </a:pPr>
            <a:r>
              <a:rPr lang="en-GB" sz="3000" dirty="0" smtClean="0"/>
              <a:t>Timely outputs</a:t>
            </a:r>
            <a:endParaRPr lang="en-GB" sz="3000" dirty="0"/>
          </a:p>
        </p:txBody>
      </p:sp>
    </p:spTree>
    <p:extLst>
      <p:ext uri="{BB962C8B-B14F-4D97-AF65-F5344CB8AC3E}">
        <p14:creationId xmlns:p14="http://schemas.microsoft.com/office/powerpoint/2010/main" val="1572639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395460" y="297994"/>
            <a:ext cx="2317966" cy="910386"/>
          </a:xfrm>
          <a:prstGeom prst="rect">
            <a:avLst/>
          </a:prstGeom>
        </p:spPr>
      </p:pic>
      <p:sp>
        <p:nvSpPr>
          <p:cNvPr id="2" name="Title 1"/>
          <p:cNvSpPr>
            <a:spLocks noGrp="1"/>
          </p:cNvSpPr>
          <p:nvPr>
            <p:ph type="title"/>
          </p:nvPr>
        </p:nvSpPr>
        <p:spPr>
          <a:xfrm>
            <a:off x="2728452" y="297994"/>
            <a:ext cx="9289026" cy="1200831"/>
          </a:xfrm>
        </p:spPr>
        <p:txBody>
          <a:bodyPr>
            <a:normAutofit/>
          </a:bodyPr>
          <a:lstStyle/>
          <a:p>
            <a:r>
              <a:rPr lang="en-GB" dirty="0"/>
              <a:t>Claimant Count- Overview</a:t>
            </a:r>
          </a:p>
        </p:txBody>
      </p:sp>
      <p:sp>
        <p:nvSpPr>
          <p:cNvPr id="3" name="Content Placeholder 2"/>
          <p:cNvSpPr>
            <a:spLocks noGrp="1"/>
          </p:cNvSpPr>
          <p:nvPr>
            <p:ph idx="1"/>
          </p:nvPr>
        </p:nvSpPr>
        <p:spPr>
          <a:xfrm>
            <a:off x="539754" y="1498825"/>
            <a:ext cx="11370306" cy="5057288"/>
          </a:xfrm>
        </p:spPr>
        <p:txBody>
          <a:bodyPr>
            <a:noAutofit/>
          </a:bodyPr>
          <a:lstStyle/>
          <a:p>
            <a:pPr marL="1371600" lvl="4" indent="-457200">
              <a:spcBef>
                <a:spcPts val="1000"/>
              </a:spcBef>
              <a:spcAft>
                <a:spcPts val="1200"/>
              </a:spcAft>
            </a:pPr>
            <a:r>
              <a:rPr lang="en-GB" sz="3000" dirty="0"/>
              <a:t>Universal Credit was rolled out for new claimants on a phased basis between September 2017 and December 2018</a:t>
            </a:r>
          </a:p>
          <a:p>
            <a:pPr marL="1371600" lvl="4" indent="-457200">
              <a:spcBef>
                <a:spcPts val="1000"/>
              </a:spcBef>
              <a:spcAft>
                <a:spcPts val="1200"/>
              </a:spcAft>
            </a:pPr>
            <a:r>
              <a:rPr lang="en-GB" sz="3000" dirty="0"/>
              <a:t>Jobseeker’s Allowance Claimants and those in the searching for work conditionality of Universal Credit – since March 2018</a:t>
            </a:r>
          </a:p>
          <a:p>
            <a:pPr marL="1371600" lvl="4" indent="-457200">
              <a:spcBef>
                <a:spcPts val="1000"/>
              </a:spcBef>
              <a:spcAft>
                <a:spcPts val="1200"/>
              </a:spcAft>
            </a:pPr>
            <a:r>
              <a:rPr lang="en-GB" sz="3000" dirty="0"/>
              <a:t>Steady decline in the proportion of JSA claimants in the Claimant Count </a:t>
            </a:r>
          </a:p>
          <a:p>
            <a:pPr marL="1828800" lvl="5" indent="-457200">
              <a:spcBef>
                <a:spcPts val="1000"/>
              </a:spcBef>
              <a:spcAft>
                <a:spcPts val="1200"/>
              </a:spcAft>
            </a:pPr>
            <a:r>
              <a:rPr lang="en-GB" sz="3000" dirty="0"/>
              <a:t>March 2019 broadly 50/50</a:t>
            </a:r>
          </a:p>
          <a:p>
            <a:pPr marL="1828800" lvl="5" indent="-457200">
              <a:spcBef>
                <a:spcPts val="1000"/>
              </a:spcBef>
              <a:spcAft>
                <a:spcPts val="1200"/>
              </a:spcAft>
            </a:pPr>
            <a:r>
              <a:rPr lang="en-GB" sz="3000" dirty="0" smtClean="0"/>
              <a:t>March 2021 – JSA 23%, UC 77%</a:t>
            </a:r>
            <a:endParaRPr lang="en-GB" sz="3000" dirty="0"/>
          </a:p>
          <a:p>
            <a:pPr marL="914400" lvl="4" indent="0">
              <a:spcBef>
                <a:spcPts val="1000"/>
              </a:spcBef>
              <a:spcAft>
                <a:spcPts val="1200"/>
              </a:spcAft>
              <a:buNone/>
            </a:pPr>
            <a:endParaRPr lang="en-GB" sz="3000" dirty="0"/>
          </a:p>
        </p:txBody>
      </p:sp>
    </p:spTree>
    <p:extLst>
      <p:ext uri="{BB962C8B-B14F-4D97-AF65-F5344CB8AC3E}">
        <p14:creationId xmlns:p14="http://schemas.microsoft.com/office/powerpoint/2010/main" val="414823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AC3CBCB4-E716-42D5-952E-84E2AA5B52C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539580" rIns="457056" bIns="539580" numCol="1" anchor="ctr" anchorCtr="0" compatLnSpc="1">
            <a:prstTxWarp prst="textNoShape">
              <a:avLst/>
            </a:prstTxWarp>
            <a:spAutoFit/>
          </a:bodyPr>
          <a:lstStyle/>
          <a:p>
            <a:endParaRPr lang="en-GB"/>
          </a:p>
        </p:txBody>
      </p:sp>
      <p:sp>
        <p:nvSpPr>
          <p:cNvPr id="14" name="Rectangle 13">
            <a:extLst>
              <a:ext uri="{FF2B5EF4-FFF2-40B4-BE49-F238E27FC236}">
                <a16:creationId xmlns:a16="http://schemas.microsoft.com/office/drawing/2014/main" id="{03D65424-6640-41F0-B251-724D9DD5F1B6}"/>
              </a:ext>
            </a:extLst>
          </p:cNvPr>
          <p:cNvSpPr>
            <a:spLocks noChangeArrowheads="1"/>
          </p:cNvSpPr>
          <p:nvPr/>
        </p:nvSpPr>
        <p:spPr bwMode="auto">
          <a:xfrm>
            <a:off x="0" y="4981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DC43A03C-7888-49D1-85D4-CCABA8CF0DB6}"/>
              </a:ext>
            </a:extLst>
          </p:cNvPr>
          <p:cNvSpPr>
            <a:spLocks noChangeArrowheads="1"/>
          </p:cNvSpPr>
          <p:nvPr/>
        </p:nvSpPr>
        <p:spPr bwMode="auto">
          <a:xfrm>
            <a:off x="0" y="543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r>
            <a:b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kumimoji="0" lang="en-GB" altLang="en-US"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Content Placeholder 2"/>
          <p:cNvSpPr>
            <a:spLocks noGrp="1"/>
          </p:cNvSpPr>
          <p:nvPr>
            <p:ph idx="1"/>
          </p:nvPr>
        </p:nvSpPr>
        <p:spPr>
          <a:xfrm>
            <a:off x="2673927" y="1552052"/>
            <a:ext cx="7329055" cy="593211"/>
          </a:xfrm>
        </p:spPr>
        <p:txBody>
          <a:bodyPr>
            <a:normAutofit/>
          </a:bodyPr>
          <a:lstStyle/>
          <a:p>
            <a:pPr marL="0" indent="0" algn="ctr" fontAlgn="base">
              <a:spcAft>
                <a:spcPts val="600"/>
              </a:spcAft>
              <a:buNone/>
            </a:pPr>
            <a:r>
              <a:rPr lang="en-GB" sz="1200" b="1" dirty="0">
                <a:solidFill>
                  <a:schemeClr val="tx1"/>
                </a:solidFill>
                <a:latin typeface="Arial" panose="020B0604020202020204" pitchFamily="34" charset="0"/>
                <a:ea typeface="Times New Roman" panose="02020603050405020304" pitchFamily="18" charset="0"/>
              </a:rPr>
              <a:t>Seasonally adjusted claimant count (experimental) monthly </a:t>
            </a:r>
            <a:r>
              <a:rPr lang="en-GB" sz="1200" b="1" dirty="0" smtClean="0">
                <a:solidFill>
                  <a:schemeClr val="tx1"/>
                </a:solidFill>
                <a:latin typeface="Arial" panose="020B0604020202020204" pitchFamily="34" charset="0"/>
                <a:ea typeface="Times New Roman" panose="02020603050405020304" pitchFamily="18" charset="0"/>
              </a:rPr>
              <a:t>rates</a:t>
            </a:r>
            <a:r>
              <a:rPr lang="en-GB" sz="1000" dirty="0" smtClean="0">
                <a:solidFill>
                  <a:schemeClr val="tx1"/>
                </a:solidFill>
                <a:latin typeface="Times New Roman" panose="02020603050405020304" pitchFamily="18" charset="0"/>
                <a:ea typeface="Times New Roman" panose="02020603050405020304" pitchFamily="18" charset="0"/>
              </a:rPr>
              <a:t>, </a:t>
            </a:r>
            <a:r>
              <a:rPr lang="en-GB" sz="1000" b="1" dirty="0" smtClean="0">
                <a:solidFill>
                  <a:schemeClr val="tx1"/>
                </a:solidFill>
                <a:latin typeface="Arial" panose="020B0604020202020204" pitchFamily="34" charset="0"/>
                <a:ea typeface="Times New Roman" panose="02020603050405020304" pitchFamily="18" charset="0"/>
              </a:rPr>
              <a:t>September </a:t>
            </a:r>
            <a:r>
              <a:rPr lang="en-GB" sz="1000" b="1" dirty="0">
                <a:solidFill>
                  <a:schemeClr val="tx1"/>
                </a:solidFill>
                <a:latin typeface="Arial" panose="020B0604020202020204" pitchFamily="34" charset="0"/>
                <a:ea typeface="Times New Roman" panose="02020603050405020304" pitchFamily="18" charset="0"/>
              </a:rPr>
              <a:t>2005 – August 2021</a:t>
            </a:r>
            <a:endParaRPr lang="en-GB" sz="1000" dirty="0">
              <a:solidFill>
                <a:schemeClr val="tx1"/>
              </a:solidFill>
              <a:latin typeface="Times New Roman" panose="02020603050405020304" pitchFamily="18" charset="0"/>
              <a:ea typeface="Times New Roman" panose="02020603050405020304" pitchFamily="18" charset="0"/>
            </a:endParaRPr>
          </a:p>
        </p:txBody>
      </p:sp>
      <p:sp>
        <p:nvSpPr>
          <p:cNvPr id="17" name="Title 1"/>
          <p:cNvSpPr>
            <a:spLocks noGrp="1"/>
          </p:cNvSpPr>
          <p:nvPr>
            <p:ph type="title"/>
          </p:nvPr>
        </p:nvSpPr>
        <p:spPr>
          <a:xfrm>
            <a:off x="3388933" y="281946"/>
            <a:ext cx="8489302" cy="1200831"/>
          </a:xfrm>
        </p:spPr>
        <p:txBody>
          <a:bodyPr>
            <a:normAutofit/>
          </a:bodyPr>
          <a:lstStyle/>
          <a:p>
            <a:r>
              <a:rPr lang="en-GB" dirty="0" smtClean="0"/>
              <a:t>Claimant Count Outputs</a:t>
            </a:r>
            <a:endParaRPr lang="en-GB" dirty="0"/>
          </a:p>
        </p:txBody>
      </p:sp>
      <p:pic>
        <p:nvPicPr>
          <p:cNvPr id="3" name="Picture 2"/>
          <p:cNvPicPr>
            <a:picLocks noChangeAspect="1"/>
          </p:cNvPicPr>
          <p:nvPr/>
        </p:nvPicPr>
        <p:blipFill>
          <a:blip r:embed="rId3"/>
          <a:stretch>
            <a:fillRect/>
          </a:stretch>
        </p:blipFill>
        <p:spPr>
          <a:xfrm>
            <a:off x="1891036" y="2145263"/>
            <a:ext cx="8894835" cy="4474852"/>
          </a:xfrm>
          <a:prstGeom prst="rect">
            <a:avLst/>
          </a:prstGeom>
        </p:spPr>
      </p:pic>
    </p:spTree>
    <p:extLst>
      <p:ext uri="{BB962C8B-B14F-4D97-AF65-F5344CB8AC3E}">
        <p14:creationId xmlns:p14="http://schemas.microsoft.com/office/powerpoint/2010/main" val="3289592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AC3CBCB4-E716-42D5-952E-84E2AA5B52C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539580" rIns="457056" bIns="539580" numCol="1" anchor="ctr" anchorCtr="0" compatLnSpc="1">
            <a:prstTxWarp prst="textNoShape">
              <a:avLst/>
            </a:prstTxWarp>
            <a:spAutoFit/>
          </a:bodyPr>
          <a:lstStyle/>
          <a:p>
            <a:endParaRPr lang="en-GB"/>
          </a:p>
        </p:txBody>
      </p:sp>
      <p:sp>
        <p:nvSpPr>
          <p:cNvPr id="15" name="Rectangle 15">
            <a:extLst>
              <a:ext uri="{FF2B5EF4-FFF2-40B4-BE49-F238E27FC236}">
                <a16:creationId xmlns:a16="http://schemas.microsoft.com/office/drawing/2014/main" id="{DC43A03C-7888-49D1-85D4-CCABA8CF0DB6}"/>
              </a:ext>
            </a:extLst>
          </p:cNvPr>
          <p:cNvSpPr>
            <a:spLocks noChangeArrowheads="1"/>
          </p:cNvSpPr>
          <p:nvPr/>
        </p:nvSpPr>
        <p:spPr bwMode="auto">
          <a:xfrm>
            <a:off x="0" y="543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r>
            <a:b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kumimoji="0" lang="en-GB" altLang="en-US"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7" name="Content Placeholder 2"/>
          <p:cNvSpPr>
            <a:spLocks noGrp="1"/>
          </p:cNvSpPr>
          <p:nvPr>
            <p:ph idx="1"/>
          </p:nvPr>
        </p:nvSpPr>
        <p:spPr>
          <a:xfrm>
            <a:off x="2673927" y="1552052"/>
            <a:ext cx="7329055" cy="593211"/>
          </a:xfrm>
        </p:spPr>
        <p:txBody>
          <a:bodyPr>
            <a:normAutofit/>
          </a:bodyPr>
          <a:lstStyle/>
          <a:p>
            <a:pPr marL="0" indent="0" algn="ctr" fontAlgn="base">
              <a:spcAft>
                <a:spcPts val="600"/>
              </a:spcAft>
              <a:buNone/>
            </a:pPr>
            <a:r>
              <a:rPr lang="en-GB" sz="1200" b="1" dirty="0">
                <a:solidFill>
                  <a:schemeClr val="tx1"/>
                </a:solidFill>
                <a:latin typeface="Arial" panose="020B0604020202020204" pitchFamily="34" charset="0"/>
                <a:ea typeface="Times New Roman" panose="02020603050405020304" pitchFamily="18" charset="0"/>
              </a:rPr>
              <a:t>Seasonally adjusted claimant count and LFS </a:t>
            </a:r>
            <a:r>
              <a:rPr lang="en-GB" sz="1200" b="1" dirty="0" smtClean="0">
                <a:solidFill>
                  <a:schemeClr val="tx1"/>
                </a:solidFill>
                <a:latin typeface="Arial" panose="020B0604020202020204" pitchFamily="34" charset="0"/>
                <a:ea typeface="Times New Roman" panose="02020603050405020304" pitchFamily="18" charset="0"/>
              </a:rPr>
              <a:t>Unemployment</a:t>
            </a:r>
            <a:r>
              <a:rPr lang="en-GB" sz="1000" dirty="0" smtClean="0">
                <a:solidFill>
                  <a:schemeClr val="tx1"/>
                </a:solidFill>
                <a:latin typeface="Times New Roman" panose="02020603050405020304" pitchFamily="18" charset="0"/>
                <a:ea typeface="Times New Roman" panose="02020603050405020304" pitchFamily="18" charset="0"/>
              </a:rPr>
              <a:t>, </a:t>
            </a:r>
            <a:r>
              <a:rPr lang="en-GB" sz="1000" b="1" dirty="0" smtClean="0">
                <a:solidFill>
                  <a:schemeClr val="tx1"/>
                </a:solidFill>
                <a:latin typeface="Arial" panose="020B0604020202020204" pitchFamily="34" charset="0"/>
                <a:ea typeface="Times New Roman" panose="02020603050405020304" pitchFamily="18" charset="0"/>
              </a:rPr>
              <a:t>September </a:t>
            </a:r>
            <a:r>
              <a:rPr lang="en-GB" sz="1000" b="1" dirty="0">
                <a:solidFill>
                  <a:schemeClr val="tx1"/>
                </a:solidFill>
                <a:latin typeface="Arial" panose="020B0604020202020204" pitchFamily="34" charset="0"/>
                <a:ea typeface="Times New Roman" panose="02020603050405020304" pitchFamily="18" charset="0"/>
              </a:rPr>
              <a:t>2005 – August 2021</a:t>
            </a:r>
            <a:endParaRPr lang="en-GB" sz="1000" dirty="0">
              <a:solidFill>
                <a:schemeClr val="tx1"/>
              </a:solidFill>
              <a:latin typeface="Times New Roman" panose="02020603050405020304" pitchFamily="18" charset="0"/>
              <a:ea typeface="Times New Roman" panose="02020603050405020304" pitchFamily="18" charset="0"/>
            </a:endParaRPr>
          </a:p>
        </p:txBody>
      </p:sp>
      <p:sp>
        <p:nvSpPr>
          <p:cNvPr id="18" name="Title 1"/>
          <p:cNvSpPr>
            <a:spLocks noGrp="1"/>
          </p:cNvSpPr>
          <p:nvPr>
            <p:ph type="title"/>
          </p:nvPr>
        </p:nvSpPr>
        <p:spPr>
          <a:xfrm>
            <a:off x="3388933" y="281946"/>
            <a:ext cx="8489302" cy="1200831"/>
          </a:xfrm>
        </p:spPr>
        <p:txBody>
          <a:bodyPr>
            <a:normAutofit/>
          </a:bodyPr>
          <a:lstStyle/>
          <a:p>
            <a:r>
              <a:rPr lang="en-GB" dirty="0" smtClean="0"/>
              <a:t>Claimant Count Outputs</a:t>
            </a:r>
            <a:endParaRPr lang="en-GB" dirty="0"/>
          </a:p>
        </p:txBody>
      </p:sp>
      <p:pic>
        <p:nvPicPr>
          <p:cNvPr id="3" name="Picture 2"/>
          <p:cNvPicPr>
            <a:picLocks noChangeAspect="1"/>
          </p:cNvPicPr>
          <p:nvPr/>
        </p:nvPicPr>
        <p:blipFill>
          <a:blip r:embed="rId3"/>
          <a:stretch>
            <a:fillRect/>
          </a:stretch>
        </p:blipFill>
        <p:spPr>
          <a:xfrm>
            <a:off x="1714336" y="1848657"/>
            <a:ext cx="9114310" cy="4706520"/>
          </a:xfrm>
          <a:prstGeom prst="rect">
            <a:avLst/>
          </a:prstGeom>
        </p:spPr>
      </p:pic>
    </p:spTree>
    <p:extLst>
      <p:ext uri="{BB962C8B-B14F-4D97-AF65-F5344CB8AC3E}">
        <p14:creationId xmlns:p14="http://schemas.microsoft.com/office/powerpoint/2010/main" val="1511091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20756" y="2629041"/>
            <a:ext cx="4808541" cy="3604054"/>
            <a:chOff x="-184568" y="2629042"/>
            <a:chExt cx="5784926" cy="3969625"/>
          </a:xfrm>
        </p:grpSpPr>
        <p:sp>
          <p:nvSpPr>
            <p:cNvPr id="10" name="Rounded Rectangular Callout 9"/>
            <p:cNvSpPr/>
            <p:nvPr/>
          </p:nvSpPr>
          <p:spPr>
            <a:xfrm>
              <a:off x="528034" y="2629042"/>
              <a:ext cx="5072324" cy="3578575"/>
            </a:xfrm>
            <a:prstGeom prst="wedgeRoundRectCallout">
              <a:avLst>
                <a:gd name="adj1" fmla="val -45970"/>
                <a:gd name="adj2" fmla="val 6358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p:cNvSpPr txBox="1">
              <a:spLocks/>
            </p:cNvSpPr>
            <p:nvPr/>
          </p:nvSpPr>
          <p:spPr>
            <a:xfrm>
              <a:off x="-184568" y="2792960"/>
              <a:ext cx="5434860" cy="38057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4" indent="0" algn="ctr">
                <a:spcBef>
                  <a:spcPts val="0"/>
                </a:spcBef>
                <a:buNone/>
              </a:pPr>
              <a:r>
                <a:rPr lang="en-GB" sz="3200" u="sng" dirty="0"/>
                <a:t>LFS Unemployment</a:t>
              </a:r>
              <a:endParaRPr lang="en-GB" sz="3200" dirty="0"/>
            </a:p>
            <a:p>
              <a:pPr marL="914400" lvl="4" indent="0" algn="ctr">
                <a:spcBef>
                  <a:spcPts val="0"/>
                </a:spcBef>
                <a:buNone/>
              </a:pPr>
              <a:endParaRPr lang="en-GB" sz="1200" dirty="0"/>
            </a:p>
            <a:p>
              <a:pPr marL="914400" lvl="4" indent="0" algn="ctr">
                <a:spcBef>
                  <a:spcPts val="0"/>
                </a:spcBef>
                <a:buNone/>
              </a:pPr>
              <a:r>
                <a:rPr lang="en-GB" sz="2000" dirty="0"/>
                <a:t>…includes those </a:t>
              </a:r>
              <a:r>
                <a:rPr lang="en-GB" sz="2000" b="1" dirty="0"/>
                <a:t>without</a:t>
              </a:r>
              <a:r>
                <a:rPr lang="en-GB" sz="2000" dirty="0"/>
                <a:t> </a:t>
              </a:r>
              <a:r>
                <a:rPr lang="en-GB" sz="2000" b="1" dirty="0"/>
                <a:t>a</a:t>
              </a:r>
              <a:r>
                <a:rPr lang="en-GB" sz="2000" dirty="0"/>
                <a:t> </a:t>
              </a:r>
              <a:r>
                <a:rPr lang="en-GB" sz="2000" b="1" dirty="0"/>
                <a:t>job</a:t>
              </a:r>
              <a:r>
                <a:rPr lang="en-GB" sz="2000" dirty="0"/>
                <a:t> who were able to </a:t>
              </a:r>
              <a:r>
                <a:rPr lang="en-GB" sz="2000" b="1" dirty="0"/>
                <a:t>start</a:t>
              </a:r>
              <a:r>
                <a:rPr lang="en-GB" sz="2000" dirty="0"/>
                <a:t> </a:t>
              </a:r>
              <a:r>
                <a:rPr lang="en-GB" sz="2000" b="1" dirty="0"/>
                <a:t>work in the</a:t>
              </a:r>
              <a:r>
                <a:rPr lang="en-GB" sz="2000" dirty="0"/>
                <a:t> </a:t>
              </a:r>
              <a:r>
                <a:rPr lang="en-GB" sz="2000" b="1" dirty="0"/>
                <a:t>two weeks</a:t>
              </a:r>
              <a:r>
                <a:rPr lang="en-GB" sz="2000" dirty="0"/>
                <a:t> following their LFS interview and had either </a:t>
              </a:r>
              <a:r>
                <a:rPr lang="en-GB" sz="2000" b="1" dirty="0"/>
                <a:t>looked</a:t>
              </a:r>
              <a:r>
                <a:rPr lang="en-GB" sz="2000" dirty="0"/>
                <a:t> </a:t>
              </a:r>
              <a:r>
                <a:rPr lang="en-GB" sz="2000" b="1" dirty="0"/>
                <a:t>for work in</a:t>
              </a:r>
              <a:r>
                <a:rPr lang="en-GB" sz="2000" dirty="0"/>
                <a:t> </a:t>
              </a:r>
              <a:r>
                <a:rPr lang="en-GB" sz="2000" b="1" dirty="0"/>
                <a:t>the four</a:t>
              </a:r>
              <a:r>
                <a:rPr lang="en-GB" sz="2000" dirty="0"/>
                <a:t> </a:t>
              </a:r>
              <a:r>
                <a:rPr lang="en-GB" sz="2000" b="1" dirty="0"/>
                <a:t>weeks</a:t>
              </a:r>
              <a:r>
                <a:rPr lang="en-GB" sz="2000" dirty="0"/>
                <a:t> prior to interview or were waiting to start a job they had already obtained. </a:t>
              </a:r>
              <a:endParaRPr lang="en-GB" sz="2400" i="1" dirty="0"/>
            </a:p>
          </p:txBody>
        </p:sp>
      </p:grpSp>
      <p:sp>
        <p:nvSpPr>
          <p:cNvPr id="2" name="Title 1"/>
          <p:cNvSpPr>
            <a:spLocks noGrp="1"/>
          </p:cNvSpPr>
          <p:nvPr>
            <p:ph type="title"/>
          </p:nvPr>
        </p:nvSpPr>
        <p:spPr>
          <a:xfrm>
            <a:off x="3931921" y="592552"/>
            <a:ext cx="7987578" cy="1200831"/>
          </a:xfrm>
        </p:spPr>
        <p:txBody>
          <a:bodyPr>
            <a:noAutofit/>
          </a:bodyPr>
          <a:lstStyle/>
          <a:p>
            <a:r>
              <a:rPr lang="en-GB" sz="4800" dirty="0"/>
              <a:t>Difference between </a:t>
            </a:r>
            <a:br>
              <a:rPr lang="en-GB" sz="4800" dirty="0"/>
            </a:br>
            <a:r>
              <a:rPr lang="en-GB" sz="4800" dirty="0"/>
              <a:t>LFS Unemployment </a:t>
            </a:r>
            <a:br>
              <a:rPr lang="en-GB" sz="4800" dirty="0"/>
            </a:br>
            <a:r>
              <a:rPr lang="en-GB" sz="4800" dirty="0"/>
              <a:t>and Claimant Count</a:t>
            </a:r>
          </a:p>
        </p:txBody>
      </p:sp>
      <p:grpSp>
        <p:nvGrpSpPr>
          <p:cNvPr id="19" name="Group 18"/>
          <p:cNvGrpSpPr/>
          <p:nvPr/>
        </p:nvGrpSpPr>
        <p:grpSpPr>
          <a:xfrm>
            <a:off x="5096435" y="2422592"/>
            <a:ext cx="6490093" cy="3810503"/>
            <a:chOff x="5096435" y="2422592"/>
            <a:chExt cx="6490093" cy="4107258"/>
          </a:xfrm>
        </p:grpSpPr>
        <p:sp>
          <p:nvSpPr>
            <p:cNvPr id="12" name="Rounded Rectangular Callout 11"/>
            <p:cNvSpPr/>
            <p:nvPr/>
          </p:nvSpPr>
          <p:spPr>
            <a:xfrm>
              <a:off x="5847188" y="2422592"/>
              <a:ext cx="5739340" cy="4107258"/>
            </a:xfrm>
            <a:prstGeom prst="wedgeRoundRectCallout">
              <a:avLst>
                <a:gd name="adj1" fmla="val 38221"/>
                <a:gd name="adj2" fmla="val 56495"/>
                <a:gd name="adj3" fmla="val 16667"/>
              </a:avLst>
            </a:prstGeom>
            <a:solidFill>
              <a:srgbClr val="CEDC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a:xfrm>
              <a:off x="5096435" y="2484665"/>
              <a:ext cx="6490093" cy="382295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4" indent="0" algn="ctr">
                <a:spcBef>
                  <a:spcPts val="0"/>
                </a:spcBef>
                <a:buNone/>
              </a:pPr>
              <a:r>
                <a:rPr lang="en-GB" sz="3200" u="sng" dirty="0"/>
                <a:t>Claimant Count</a:t>
              </a:r>
              <a:endParaRPr lang="en-GB" sz="3200" dirty="0"/>
            </a:p>
            <a:p>
              <a:pPr marL="914400" lvl="4" indent="0" algn="ctr">
                <a:spcBef>
                  <a:spcPts val="0"/>
                </a:spcBef>
                <a:buNone/>
              </a:pPr>
              <a:endParaRPr lang="en-GB" sz="1200" dirty="0"/>
            </a:p>
            <a:p>
              <a:pPr marL="914400" lvl="4" indent="0" algn="ctr">
                <a:spcBef>
                  <a:spcPts val="0"/>
                </a:spcBef>
                <a:buNone/>
              </a:pPr>
              <a:r>
                <a:rPr lang="en-GB" sz="2000" dirty="0"/>
                <a:t>… includes </a:t>
              </a:r>
              <a:r>
                <a:rPr lang="en-GB" sz="2000" b="1" dirty="0"/>
                <a:t>JSA claimants </a:t>
              </a:r>
              <a:r>
                <a:rPr lang="en-GB" sz="2000" b="1" u="sng" dirty="0"/>
                <a:t>plus</a:t>
              </a:r>
              <a:r>
                <a:rPr lang="en-GB" sz="2000" b="1" dirty="0"/>
                <a:t> out-of-work Universal Credit (UC) claimants</a:t>
              </a:r>
              <a:r>
                <a:rPr lang="en-GB" sz="2000" dirty="0"/>
                <a:t> who were claiming it principally for the reason of being unemployed (those in the “searching for work” conditionality regime). </a:t>
              </a:r>
            </a:p>
            <a:p>
              <a:pPr marL="914400" lvl="4" indent="0" algn="ctr">
                <a:spcBef>
                  <a:spcPts val="0"/>
                </a:spcBef>
                <a:buNone/>
              </a:pPr>
              <a:endParaRPr lang="en-GB" sz="2000" i="1" dirty="0"/>
            </a:p>
            <a:p>
              <a:pPr marL="914400" lvl="4" indent="0" algn="ctr">
                <a:spcBef>
                  <a:spcPts val="0"/>
                </a:spcBef>
                <a:buNone/>
              </a:pPr>
              <a:r>
                <a:rPr lang="en-GB" sz="2000" i="1" dirty="0"/>
                <a:t>Those claiming such benefits may be </a:t>
              </a:r>
              <a:r>
                <a:rPr lang="en-GB" sz="2000" b="1" i="1" dirty="0"/>
                <a:t>wholly unemployed </a:t>
              </a:r>
              <a:r>
                <a:rPr lang="en-GB" sz="2000" i="1" dirty="0"/>
                <a:t>and seeking work, or </a:t>
              </a:r>
              <a:r>
                <a:rPr lang="en-GB" sz="2000" b="1" i="1" dirty="0"/>
                <a:t>may be employed </a:t>
              </a:r>
              <a:r>
                <a:rPr lang="en-GB" sz="2000" i="1" dirty="0"/>
                <a:t>but with low income and/or low hours, that make them eligible for unemployment-related benefit support. </a:t>
              </a:r>
              <a:endParaRPr lang="en-GB" sz="2400" i="1" dirty="0"/>
            </a:p>
          </p:txBody>
        </p:sp>
      </p:grpSp>
    </p:spTree>
    <p:extLst>
      <p:ext uri="{BB962C8B-B14F-4D97-AF65-F5344CB8AC3E}">
        <p14:creationId xmlns:p14="http://schemas.microsoft.com/office/powerpoint/2010/main" val="2344165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28057" y="4357234"/>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GB" dirty="0"/>
          </a:p>
        </p:txBody>
      </p:sp>
      <p:sp>
        <p:nvSpPr>
          <p:cNvPr id="4" name="Title 1"/>
          <p:cNvSpPr txBox="1">
            <a:spLocks/>
          </p:cNvSpPr>
          <p:nvPr/>
        </p:nvSpPr>
        <p:spPr>
          <a:xfrm>
            <a:off x="973418" y="5097036"/>
            <a:ext cx="10515599" cy="16477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sz="4300" dirty="0" smtClean="0"/>
              <a:t/>
            </a:r>
            <a:br>
              <a:rPr lang="en-GB" sz="4300" dirty="0" smtClean="0"/>
            </a:br>
            <a:r>
              <a:rPr lang="en-GB" sz="4300" dirty="0" smtClean="0"/>
              <a:t>		</a:t>
            </a:r>
            <a:br>
              <a:rPr lang="en-GB" sz="4300" dirty="0" smtClean="0"/>
            </a:br>
            <a:r>
              <a:rPr lang="en-GB" sz="4300" i="1" dirty="0" smtClean="0"/>
              <a:t>Arlene Connolly</a:t>
            </a:r>
            <a:br>
              <a:rPr lang="en-GB" sz="4300" i="1" dirty="0" smtClean="0"/>
            </a:br>
            <a:endParaRPr lang="en-GB" sz="4300" dirty="0"/>
          </a:p>
        </p:txBody>
      </p:sp>
      <p:sp>
        <p:nvSpPr>
          <p:cNvPr id="5" name="Title 4"/>
          <p:cNvSpPr>
            <a:spLocks noGrp="1"/>
          </p:cNvSpPr>
          <p:nvPr>
            <p:ph type="ctrTitle"/>
          </p:nvPr>
        </p:nvSpPr>
        <p:spPr>
          <a:xfrm>
            <a:off x="1595718" y="4357234"/>
            <a:ext cx="9144000" cy="843362"/>
          </a:xfrm>
        </p:spPr>
        <p:txBody>
          <a:bodyPr>
            <a:noAutofit/>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Business Register and Employment Survey </a:t>
            </a:r>
            <a:br>
              <a:rPr lang="en-GB" dirty="0" smtClean="0"/>
            </a:br>
            <a:r>
              <a:rPr lang="en-GB" dirty="0" smtClean="0">
                <a:solidFill>
                  <a:srgbClr val="CEDC00"/>
                </a:solidFill>
              </a:rPr>
              <a:t>(BRES) </a:t>
            </a:r>
            <a:r>
              <a:rPr lang="en-GB" dirty="0">
                <a:solidFill>
                  <a:srgbClr val="CEDC00"/>
                </a:solidFill>
              </a:rPr>
              <a:t/>
            </a:r>
            <a:br>
              <a:rPr lang="en-GB" dirty="0">
                <a:solidFill>
                  <a:srgbClr val="CEDC00"/>
                </a:solidFill>
              </a:rPr>
            </a:br>
            <a:r>
              <a:rPr lang="en-GB" dirty="0"/>
              <a:t/>
            </a:r>
            <a:br>
              <a:rPr lang="en-GB" dirty="0"/>
            </a:br>
            <a:endParaRPr lang="en-GB" dirty="0"/>
          </a:p>
        </p:txBody>
      </p:sp>
    </p:spTree>
    <p:extLst>
      <p:ext uri="{BB962C8B-B14F-4D97-AF65-F5344CB8AC3E}">
        <p14:creationId xmlns:p14="http://schemas.microsoft.com/office/powerpoint/2010/main" val="5141803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Increase in Claimant Count</a:t>
            </a:r>
          </a:p>
        </p:txBody>
      </p:sp>
      <p:sp>
        <p:nvSpPr>
          <p:cNvPr id="3" name="Content Placeholder 2"/>
          <p:cNvSpPr>
            <a:spLocks noGrp="1"/>
          </p:cNvSpPr>
          <p:nvPr>
            <p:ph idx="1"/>
          </p:nvPr>
        </p:nvSpPr>
        <p:spPr>
          <a:xfrm>
            <a:off x="1828800" y="1657349"/>
            <a:ext cx="9525000" cy="5042127"/>
          </a:xfrm>
        </p:spPr>
        <p:txBody>
          <a:bodyPr>
            <a:normAutofit/>
          </a:bodyPr>
          <a:lstStyle/>
          <a:p>
            <a:pPr marL="0" indent="0">
              <a:buNone/>
            </a:pPr>
            <a:r>
              <a:rPr lang="en-US" sz="3200" dirty="0"/>
              <a:t>The recent increases in claimant count can largely be attributed </a:t>
            </a:r>
            <a:r>
              <a:rPr lang="en-US" sz="3200" dirty="0" smtClean="0"/>
              <a:t>to:</a:t>
            </a:r>
          </a:p>
          <a:p>
            <a:r>
              <a:rPr lang="en-US" sz="3200" dirty="0" smtClean="0"/>
              <a:t> increase </a:t>
            </a:r>
            <a:r>
              <a:rPr lang="en-US" sz="3200" dirty="0"/>
              <a:t>in the numbers of people becoming unemployed, </a:t>
            </a:r>
            <a:endParaRPr lang="en-US" sz="3200" dirty="0" smtClean="0"/>
          </a:p>
          <a:p>
            <a:r>
              <a:rPr lang="en-US" sz="3200" dirty="0"/>
              <a:t>p</a:t>
            </a:r>
            <a:r>
              <a:rPr lang="en-US" sz="3200" dirty="0" smtClean="0"/>
              <a:t>eople having </a:t>
            </a:r>
            <a:r>
              <a:rPr lang="en-US" sz="3200" dirty="0"/>
              <a:t>their hours </a:t>
            </a:r>
            <a:r>
              <a:rPr lang="en-US" sz="3200" dirty="0" smtClean="0"/>
              <a:t>reduced</a:t>
            </a:r>
          </a:p>
          <a:p>
            <a:r>
              <a:rPr lang="en-US" sz="3200" dirty="0"/>
              <a:t>i</a:t>
            </a:r>
            <a:r>
              <a:rPr lang="en-US" sz="3200" dirty="0" smtClean="0"/>
              <a:t>ncrease in number of people with very </a:t>
            </a:r>
            <a:r>
              <a:rPr lang="en-US" sz="3200" dirty="0"/>
              <a:t>low earnings </a:t>
            </a:r>
            <a:r>
              <a:rPr lang="en-US" sz="3200" dirty="0" smtClean="0"/>
              <a:t>(below </a:t>
            </a:r>
            <a:r>
              <a:rPr lang="en-US" sz="3200" dirty="0"/>
              <a:t>the administrative earnings </a:t>
            </a:r>
            <a:r>
              <a:rPr lang="en-US" sz="3200" dirty="0" smtClean="0"/>
              <a:t>threshold)</a:t>
            </a:r>
            <a:endParaRPr lang="en-US" sz="3200" dirty="0"/>
          </a:p>
          <a:p>
            <a:r>
              <a:rPr lang="en-US" sz="3200" dirty="0"/>
              <a:t>w</a:t>
            </a:r>
            <a:r>
              <a:rPr lang="en-US" sz="3200" dirty="0" smtClean="0"/>
              <a:t>ork allowance increases</a:t>
            </a:r>
          </a:p>
          <a:p>
            <a:endParaRPr lang="en-US" dirty="0"/>
          </a:p>
          <a:p>
            <a:pPr marL="0" indent="0">
              <a:buNone/>
            </a:pPr>
            <a:endParaRPr lang="en-US" dirty="0"/>
          </a:p>
        </p:txBody>
      </p:sp>
    </p:spTree>
    <p:extLst>
      <p:ext uri="{BB962C8B-B14F-4D97-AF65-F5344CB8AC3E}">
        <p14:creationId xmlns:p14="http://schemas.microsoft.com/office/powerpoint/2010/main" val="12270167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28057" y="4357234"/>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GB" dirty="0"/>
          </a:p>
        </p:txBody>
      </p:sp>
      <p:sp>
        <p:nvSpPr>
          <p:cNvPr id="4" name="Title 1"/>
          <p:cNvSpPr txBox="1">
            <a:spLocks/>
          </p:cNvSpPr>
          <p:nvPr/>
        </p:nvSpPr>
        <p:spPr>
          <a:xfrm>
            <a:off x="1160060" y="4090000"/>
            <a:ext cx="9579659" cy="23876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sz="7200" dirty="0" smtClean="0"/>
              <a:t/>
            </a:r>
            <a:br>
              <a:rPr lang="en-GB" sz="7200" dirty="0" smtClean="0"/>
            </a:br>
            <a:r>
              <a:rPr lang="en-GB" dirty="0" smtClean="0"/>
              <a:t>		</a:t>
            </a:r>
            <a:br>
              <a:rPr lang="en-GB" dirty="0" smtClean="0"/>
            </a:br>
            <a:r>
              <a:rPr lang="en-GB" i="1" dirty="0" smtClean="0"/>
              <a:t/>
            </a:r>
            <a:br>
              <a:rPr lang="en-GB" i="1" dirty="0" smtClean="0"/>
            </a:br>
            <a:endParaRPr lang="en-GB" dirty="0"/>
          </a:p>
        </p:txBody>
      </p:sp>
      <p:sp>
        <p:nvSpPr>
          <p:cNvPr id="5" name="Title 4"/>
          <p:cNvSpPr>
            <a:spLocks noGrp="1"/>
          </p:cNvSpPr>
          <p:nvPr>
            <p:ph type="ctrTitle"/>
          </p:nvPr>
        </p:nvSpPr>
        <p:spPr>
          <a:xfrm>
            <a:off x="1461888" y="2038964"/>
            <a:ext cx="9144000" cy="2387600"/>
          </a:xfrm>
        </p:spPr>
        <p:txBody>
          <a:bodyPr>
            <a:normAutofit/>
          </a:bodyPr>
          <a:lstStyle/>
          <a:p>
            <a:r>
              <a:rPr lang="en-GB" sz="6700" dirty="0" smtClean="0"/>
              <a:t>Labour Force Survey</a:t>
            </a:r>
            <a:r>
              <a:rPr lang="en-GB" dirty="0"/>
              <a:t/>
            </a:r>
            <a:br>
              <a:rPr lang="en-GB" dirty="0"/>
            </a:br>
            <a:endParaRPr lang="en-GB" dirty="0"/>
          </a:p>
        </p:txBody>
      </p:sp>
      <p:sp>
        <p:nvSpPr>
          <p:cNvPr id="6" name="Title 1"/>
          <p:cNvSpPr txBox="1">
            <a:spLocks/>
          </p:cNvSpPr>
          <p:nvPr/>
        </p:nvSpPr>
        <p:spPr>
          <a:xfrm>
            <a:off x="909918" y="4722332"/>
            <a:ext cx="10515599" cy="25007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sz="4300" dirty="0" smtClean="0"/>
              <a:t/>
            </a:r>
            <a:br>
              <a:rPr lang="en-GB" sz="4300" dirty="0" smtClean="0"/>
            </a:br>
            <a:r>
              <a:rPr lang="en-GB" sz="4300" dirty="0" smtClean="0"/>
              <a:t>		</a:t>
            </a:r>
            <a:br>
              <a:rPr lang="en-GB" sz="4300" dirty="0" smtClean="0"/>
            </a:br>
            <a:r>
              <a:rPr lang="en-GB" sz="4300" i="1" dirty="0" smtClean="0"/>
              <a:t>Economic and Labour Market </a:t>
            </a:r>
          </a:p>
          <a:p>
            <a:r>
              <a:rPr lang="en-GB" sz="4300" i="1" dirty="0" smtClean="0"/>
              <a:t>Statistics, Mark McFetridge and </a:t>
            </a:r>
          </a:p>
          <a:p>
            <a:r>
              <a:rPr lang="en-GB" sz="4300" i="1" dirty="0" smtClean="0"/>
              <a:t>Jennifer McLoughlin</a:t>
            </a:r>
            <a:br>
              <a:rPr lang="en-GB" sz="4300" i="1" dirty="0" smtClean="0"/>
            </a:br>
            <a:endParaRPr lang="en-GB" sz="4300" dirty="0"/>
          </a:p>
        </p:txBody>
      </p:sp>
    </p:spTree>
    <p:extLst>
      <p:ext uri="{BB962C8B-B14F-4D97-AF65-F5344CB8AC3E}">
        <p14:creationId xmlns:p14="http://schemas.microsoft.com/office/powerpoint/2010/main" val="6680916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790659" y="1722782"/>
            <a:ext cx="3611218" cy="3127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035824" y="2994150"/>
            <a:ext cx="3366053" cy="584775"/>
          </a:xfrm>
          <a:prstGeom prst="rect">
            <a:avLst/>
          </a:prstGeom>
          <a:noFill/>
        </p:spPr>
        <p:txBody>
          <a:bodyPr wrap="square" rtlCol="0">
            <a:spAutoFit/>
          </a:bodyPr>
          <a:lstStyle/>
          <a:p>
            <a:r>
              <a:rPr lang="en-GB" sz="3200" dirty="0" smtClean="0">
                <a:solidFill>
                  <a:schemeClr val="bg1"/>
                </a:solidFill>
              </a:rPr>
              <a:t>Impact of Covid-19</a:t>
            </a:r>
            <a:endParaRPr lang="en-GB" sz="3200" dirty="0">
              <a:solidFill>
                <a:schemeClr val="bg1"/>
              </a:solidFill>
            </a:endParaRPr>
          </a:p>
        </p:txBody>
      </p:sp>
      <p:grpSp>
        <p:nvGrpSpPr>
          <p:cNvPr id="32" name="Group 31"/>
          <p:cNvGrpSpPr/>
          <p:nvPr/>
        </p:nvGrpSpPr>
        <p:grpSpPr>
          <a:xfrm>
            <a:off x="8269356" y="873803"/>
            <a:ext cx="2955235" cy="2120347"/>
            <a:chOff x="8269356" y="873803"/>
            <a:chExt cx="2955235" cy="2120347"/>
          </a:xfrm>
        </p:grpSpPr>
        <p:sp>
          <p:nvSpPr>
            <p:cNvPr id="8" name="Oval 7"/>
            <p:cNvSpPr/>
            <p:nvPr/>
          </p:nvSpPr>
          <p:spPr>
            <a:xfrm>
              <a:off x="8845824" y="873803"/>
              <a:ext cx="2378767" cy="2120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flipV="1">
              <a:off x="8269356" y="2372140"/>
              <a:ext cx="735494" cy="357806"/>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176953" y="1447734"/>
              <a:ext cx="1716505" cy="954107"/>
            </a:xfrm>
            <a:prstGeom prst="rect">
              <a:avLst/>
            </a:prstGeom>
            <a:noFill/>
          </p:spPr>
          <p:txBody>
            <a:bodyPr wrap="square" rtlCol="0">
              <a:spAutoFit/>
            </a:bodyPr>
            <a:lstStyle/>
            <a:p>
              <a:pPr algn="ctr"/>
              <a:r>
                <a:rPr lang="en-GB" sz="2800" dirty="0" smtClean="0">
                  <a:solidFill>
                    <a:schemeClr val="bg1"/>
                  </a:solidFill>
                </a:rPr>
                <a:t>Data collection</a:t>
              </a:r>
              <a:endParaRPr lang="en-GB" sz="2800" dirty="0">
                <a:solidFill>
                  <a:schemeClr val="bg1"/>
                </a:solidFill>
              </a:endParaRPr>
            </a:p>
          </p:txBody>
        </p:sp>
      </p:grpSp>
      <p:grpSp>
        <p:nvGrpSpPr>
          <p:cNvPr id="33" name="Group 32"/>
          <p:cNvGrpSpPr/>
          <p:nvPr/>
        </p:nvGrpSpPr>
        <p:grpSpPr>
          <a:xfrm>
            <a:off x="8004313" y="4228283"/>
            <a:ext cx="3220277" cy="2245403"/>
            <a:chOff x="8004313" y="4228283"/>
            <a:chExt cx="3220277" cy="2245403"/>
          </a:xfrm>
        </p:grpSpPr>
        <p:sp>
          <p:nvSpPr>
            <p:cNvPr id="11" name="Oval 10"/>
            <p:cNvSpPr/>
            <p:nvPr/>
          </p:nvSpPr>
          <p:spPr>
            <a:xfrm>
              <a:off x="8845823" y="4353339"/>
              <a:ext cx="2378767" cy="2120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a:off x="8004313" y="4228283"/>
              <a:ext cx="1000537" cy="709831"/>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281226" y="4875009"/>
              <a:ext cx="1507958" cy="954107"/>
            </a:xfrm>
            <a:prstGeom prst="rect">
              <a:avLst/>
            </a:prstGeom>
            <a:noFill/>
          </p:spPr>
          <p:txBody>
            <a:bodyPr wrap="square" rtlCol="0">
              <a:spAutoFit/>
            </a:bodyPr>
            <a:lstStyle/>
            <a:p>
              <a:pPr algn="ctr"/>
              <a:r>
                <a:rPr lang="en-GB" sz="2800" dirty="0" smtClean="0">
                  <a:solidFill>
                    <a:schemeClr val="bg1"/>
                  </a:solidFill>
                </a:rPr>
                <a:t>Sample size</a:t>
              </a:r>
              <a:endParaRPr lang="en-GB" sz="2800" dirty="0">
                <a:solidFill>
                  <a:schemeClr val="bg1"/>
                </a:solidFill>
              </a:endParaRPr>
            </a:p>
          </p:txBody>
        </p:sp>
      </p:grpSp>
      <p:grpSp>
        <p:nvGrpSpPr>
          <p:cNvPr id="34" name="Group 33"/>
          <p:cNvGrpSpPr/>
          <p:nvPr/>
        </p:nvGrpSpPr>
        <p:grpSpPr>
          <a:xfrm>
            <a:off x="1808918" y="4228283"/>
            <a:ext cx="3425691" cy="2245404"/>
            <a:chOff x="1808918" y="4228283"/>
            <a:chExt cx="3425691" cy="2245404"/>
          </a:xfrm>
        </p:grpSpPr>
        <p:sp>
          <p:nvSpPr>
            <p:cNvPr id="9" name="Oval 8"/>
            <p:cNvSpPr/>
            <p:nvPr/>
          </p:nvSpPr>
          <p:spPr>
            <a:xfrm>
              <a:off x="1808918" y="4353340"/>
              <a:ext cx="2378767" cy="2120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p:nvCxnSpPr>
          <p:spPr>
            <a:xfrm flipH="1">
              <a:off x="4038600" y="4228283"/>
              <a:ext cx="1196009" cy="709831"/>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088351" y="4850295"/>
              <a:ext cx="1764631" cy="954107"/>
            </a:xfrm>
            <a:prstGeom prst="rect">
              <a:avLst/>
            </a:prstGeom>
            <a:noFill/>
          </p:spPr>
          <p:txBody>
            <a:bodyPr wrap="square" rtlCol="0">
              <a:spAutoFit/>
            </a:bodyPr>
            <a:lstStyle/>
            <a:p>
              <a:pPr algn="ctr"/>
              <a:r>
                <a:rPr lang="en-GB" sz="2800" dirty="0" smtClean="0">
                  <a:solidFill>
                    <a:schemeClr val="bg1"/>
                  </a:solidFill>
                </a:rPr>
                <a:t>Data processing</a:t>
              </a:r>
              <a:endParaRPr lang="en-GB" sz="2800" dirty="0">
                <a:solidFill>
                  <a:schemeClr val="bg1"/>
                </a:solidFill>
              </a:endParaRPr>
            </a:p>
          </p:txBody>
        </p:sp>
      </p:grpSp>
      <p:grpSp>
        <p:nvGrpSpPr>
          <p:cNvPr id="31" name="Group 30"/>
          <p:cNvGrpSpPr/>
          <p:nvPr/>
        </p:nvGrpSpPr>
        <p:grpSpPr>
          <a:xfrm>
            <a:off x="1808919" y="993913"/>
            <a:ext cx="3226905" cy="2120347"/>
            <a:chOff x="1808919" y="993913"/>
            <a:chExt cx="3226905" cy="2120347"/>
          </a:xfrm>
        </p:grpSpPr>
        <p:sp>
          <p:nvSpPr>
            <p:cNvPr id="10" name="Oval 9"/>
            <p:cNvSpPr/>
            <p:nvPr/>
          </p:nvSpPr>
          <p:spPr>
            <a:xfrm>
              <a:off x="1808919" y="993913"/>
              <a:ext cx="2378767" cy="2120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p:cNvCxnSpPr/>
            <p:nvPr/>
          </p:nvCxnSpPr>
          <p:spPr>
            <a:xfrm flipH="1" flipV="1">
              <a:off x="4038599" y="2186609"/>
              <a:ext cx="997225" cy="351182"/>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156090" y="1795197"/>
              <a:ext cx="1684421" cy="523220"/>
            </a:xfrm>
            <a:prstGeom prst="rect">
              <a:avLst/>
            </a:prstGeom>
            <a:noFill/>
          </p:spPr>
          <p:txBody>
            <a:bodyPr wrap="square" rtlCol="0">
              <a:spAutoFit/>
            </a:bodyPr>
            <a:lstStyle/>
            <a:p>
              <a:pPr algn="ctr"/>
              <a:r>
                <a:rPr lang="en-GB" sz="2800" dirty="0">
                  <a:solidFill>
                    <a:schemeClr val="bg1"/>
                  </a:solidFill>
                </a:rPr>
                <a:t>Outputs</a:t>
              </a:r>
            </a:p>
          </p:txBody>
        </p:sp>
      </p:grpSp>
    </p:spTree>
    <p:extLst>
      <p:ext uri="{BB962C8B-B14F-4D97-AF65-F5344CB8AC3E}">
        <p14:creationId xmlns:p14="http://schemas.microsoft.com/office/powerpoint/2010/main" val="79487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008" y="297994"/>
            <a:ext cx="8252791" cy="1200831"/>
          </a:xfrm>
        </p:spPr>
        <p:txBody>
          <a:bodyPr/>
          <a:lstStyle/>
          <a:p>
            <a:r>
              <a:rPr lang="en-GB" dirty="0" smtClean="0"/>
              <a:t>Impact on Data Collection</a:t>
            </a:r>
            <a:endParaRPr lang="en-GB" dirty="0"/>
          </a:p>
        </p:txBody>
      </p:sp>
      <p:sp>
        <p:nvSpPr>
          <p:cNvPr id="3" name="Content Placeholder 2"/>
          <p:cNvSpPr>
            <a:spLocks noGrp="1"/>
          </p:cNvSpPr>
          <p:nvPr>
            <p:ph idx="1"/>
          </p:nvPr>
        </p:nvSpPr>
        <p:spPr/>
        <p:txBody>
          <a:bodyPr/>
          <a:lstStyle/>
          <a:p>
            <a:endParaRPr lang="en-GB" dirty="0" smtClean="0"/>
          </a:p>
          <a:p>
            <a:r>
              <a:rPr lang="en-GB" dirty="0"/>
              <a:t>F</a:t>
            </a:r>
            <a:r>
              <a:rPr lang="en-GB" dirty="0" smtClean="0"/>
              <a:t>ace-to-face interviews suspended since March 2020</a:t>
            </a:r>
          </a:p>
          <a:p>
            <a:endParaRPr lang="en-GB" dirty="0" smtClean="0"/>
          </a:p>
          <a:p>
            <a:r>
              <a:rPr lang="en-GB" dirty="0" smtClean="0"/>
              <a:t>Telephone Interviewing</a:t>
            </a:r>
          </a:p>
          <a:p>
            <a:endParaRPr lang="en-GB" dirty="0"/>
          </a:p>
          <a:p>
            <a:r>
              <a:rPr lang="en-GB" dirty="0" smtClean="0"/>
              <a:t>In July 2020, increased number of addresses selected</a:t>
            </a:r>
          </a:p>
          <a:p>
            <a:endParaRPr lang="en-GB" dirty="0"/>
          </a:p>
          <a:p>
            <a:r>
              <a:rPr lang="en-GB" dirty="0" smtClean="0"/>
              <a:t>In July 2021, introduction of knock-to-nudge and decreased sample size</a:t>
            </a:r>
          </a:p>
          <a:p>
            <a:endParaRPr lang="en-GB" dirty="0"/>
          </a:p>
          <a:p>
            <a:pPr marL="0" indent="0">
              <a:buNone/>
            </a:pPr>
            <a:endParaRPr lang="en-GB" dirty="0"/>
          </a:p>
        </p:txBody>
      </p:sp>
    </p:spTree>
    <p:extLst>
      <p:ext uri="{BB962C8B-B14F-4D97-AF65-F5344CB8AC3E}">
        <p14:creationId xmlns:p14="http://schemas.microsoft.com/office/powerpoint/2010/main" val="5541708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504" y="297994"/>
            <a:ext cx="8113295" cy="1200831"/>
          </a:xfrm>
        </p:spPr>
        <p:txBody>
          <a:bodyPr>
            <a:normAutofit/>
          </a:bodyPr>
          <a:lstStyle/>
          <a:p>
            <a:r>
              <a:rPr lang="en-GB" dirty="0" smtClean="0"/>
              <a:t>Impact on achieved sample size</a:t>
            </a:r>
            <a:endParaRPr lang="en-GB" dirty="0"/>
          </a:p>
        </p:txBody>
      </p:sp>
      <p:sp>
        <p:nvSpPr>
          <p:cNvPr id="14" name="TextBox 13"/>
          <p:cNvSpPr txBox="1"/>
          <p:nvPr/>
        </p:nvSpPr>
        <p:spPr>
          <a:xfrm>
            <a:off x="10122568" y="5037210"/>
            <a:ext cx="866274" cy="461665"/>
          </a:xfrm>
          <a:prstGeom prst="rect">
            <a:avLst/>
          </a:prstGeom>
          <a:noFill/>
        </p:spPr>
        <p:txBody>
          <a:bodyPr wrap="square" rtlCol="0">
            <a:spAutoFit/>
          </a:bodyPr>
          <a:lstStyle/>
          <a:p>
            <a:r>
              <a:rPr lang="en-GB" sz="2400" dirty="0" smtClean="0">
                <a:solidFill>
                  <a:schemeClr val="bg1"/>
                </a:solidFill>
              </a:rPr>
              <a:t>47%</a:t>
            </a:r>
          </a:p>
        </p:txBody>
      </p:sp>
      <p:pic>
        <p:nvPicPr>
          <p:cNvPr id="3" name="Picture 2"/>
          <p:cNvPicPr>
            <a:picLocks noChangeAspect="1"/>
          </p:cNvPicPr>
          <p:nvPr/>
        </p:nvPicPr>
        <p:blipFill>
          <a:blip r:embed="rId3"/>
          <a:stretch>
            <a:fillRect/>
          </a:stretch>
        </p:blipFill>
        <p:spPr>
          <a:xfrm>
            <a:off x="2924790" y="1845128"/>
            <a:ext cx="7931583" cy="3974937"/>
          </a:xfrm>
          <a:prstGeom prst="rect">
            <a:avLst/>
          </a:prstGeom>
        </p:spPr>
      </p:pic>
    </p:spTree>
    <p:extLst>
      <p:ext uri="{BB962C8B-B14F-4D97-AF65-F5344CB8AC3E}">
        <p14:creationId xmlns:p14="http://schemas.microsoft.com/office/powerpoint/2010/main" val="71784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4498" y="480060"/>
            <a:ext cx="8489302" cy="1018765"/>
          </a:xfrm>
        </p:spPr>
        <p:txBody>
          <a:bodyPr>
            <a:normAutofit/>
          </a:bodyPr>
          <a:lstStyle/>
          <a:p>
            <a:r>
              <a:rPr lang="en-GB" dirty="0" smtClean="0">
                <a:latin typeface="+mn-lt"/>
              </a:rPr>
              <a:t>Impact to Precision</a:t>
            </a:r>
            <a:endParaRPr lang="en-GB"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460903865"/>
              </p:ext>
            </p:extLst>
          </p:nvPr>
        </p:nvGraphicFramePr>
        <p:xfrm>
          <a:off x="1463040" y="2343148"/>
          <a:ext cx="9464041" cy="3623312"/>
        </p:xfrm>
        <a:graphic>
          <a:graphicData uri="http://schemas.openxmlformats.org/drawingml/2006/table">
            <a:tbl>
              <a:tblPr firstRow="1" bandRow="1">
                <a:tableStyleId>{5C22544A-7EE6-4342-B048-85BDC9FD1C3A}</a:tableStyleId>
              </a:tblPr>
              <a:tblGrid>
                <a:gridCol w="3658519">
                  <a:extLst>
                    <a:ext uri="{9D8B030D-6E8A-4147-A177-3AD203B41FA5}">
                      <a16:colId xmlns:a16="http://schemas.microsoft.com/office/drawing/2014/main" val="20000"/>
                    </a:ext>
                  </a:extLst>
                </a:gridCol>
                <a:gridCol w="3041562">
                  <a:extLst>
                    <a:ext uri="{9D8B030D-6E8A-4147-A177-3AD203B41FA5}">
                      <a16:colId xmlns:a16="http://schemas.microsoft.com/office/drawing/2014/main" val="20001"/>
                    </a:ext>
                  </a:extLst>
                </a:gridCol>
                <a:gridCol w="2763960">
                  <a:extLst>
                    <a:ext uri="{9D8B030D-6E8A-4147-A177-3AD203B41FA5}">
                      <a16:colId xmlns:a16="http://schemas.microsoft.com/office/drawing/2014/main" val="20002"/>
                    </a:ext>
                  </a:extLst>
                </a:gridCol>
              </a:tblGrid>
              <a:tr h="452914">
                <a:tc rowSpan="2">
                  <a:txBody>
                    <a:bodyPr/>
                    <a:lstStyle/>
                    <a:p>
                      <a:endParaRPr lang="en-GB" dirty="0">
                        <a:solidFill>
                          <a:schemeClr val="bg1"/>
                        </a:solidFill>
                      </a:endParaRPr>
                    </a:p>
                  </a:txBody>
                  <a:tcPr/>
                </a:tc>
                <a:tc gridSpan="2">
                  <a:txBody>
                    <a:bodyPr/>
                    <a:lstStyle/>
                    <a:p>
                      <a:pPr algn="ctr"/>
                      <a:r>
                        <a:rPr lang="en-GB" dirty="0" smtClean="0"/>
                        <a:t>Confidence Intervals</a:t>
                      </a:r>
                      <a:endParaRPr lang="en-GB" dirty="0"/>
                    </a:p>
                  </a:txBody>
                  <a:tcPr/>
                </a:tc>
                <a:tc hMerge="1">
                  <a:txBody>
                    <a:bodyPr/>
                    <a:lstStyle/>
                    <a:p>
                      <a:pPr algn="r"/>
                      <a:endParaRPr lang="en-GB" dirty="0"/>
                    </a:p>
                  </a:txBody>
                  <a:tcPr/>
                </a:tc>
                <a:extLst>
                  <a:ext uri="{0D108BD9-81ED-4DB2-BD59-A6C34878D82A}">
                    <a16:rowId xmlns:a16="http://schemas.microsoft.com/office/drawing/2014/main" val="10000"/>
                  </a:ext>
                </a:extLst>
              </a:tr>
              <a:tr h="452914">
                <a:tc vMerge="1">
                  <a:txBody>
                    <a:bodyPr/>
                    <a:lstStyle/>
                    <a:p>
                      <a:endParaRPr lang="en-GB" dirty="0"/>
                    </a:p>
                  </a:txBody>
                  <a:tcPr/>
                </a:tc>
                <a:tc>
                  <a:txBody>
                    <a:bodyPr/>
                    <a:lstStyle/>
                    <a:p>
                      <a:pPr marL="0" algn="ctr" defTabSz="914400" rtl="0" eaLnBrk="1" latinLnBrk="0" hangingPunct="1"/>
                      <a:r>
                        <a:rPr lang="en-GB" sz="1800" b="1" kern="1200" dirty="0" smtClean="0">
                          <a:solidFill>
                            <a:schemeClr val="lt1"/>
                          </a:solidFill>
                          <a:latin typeface="+mn-lt"/>
                          <a:ea typeface="+mn-ea"/>
                          <a:cs typeface="+mn-cs"/>
                        </a:rPr>
                        <a:t>October-December 2019</a:t>
                      </a:r>
                      <a:endParaRPr lang="en-GB" sz="18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en-GB" sz="1800" b="1" kern="1200" dirty="0" smtClean="0">
                          <a:solidFill>
                            <a:schemeClr val="lt1"/>
                          </a:solidFill>
                          <a:latin typeface="+mn-lt"/>
                          <a:ea typeface="+mn-ea"/>
                          <a:cs typeface="+mn-cs"/>
                        </a:rPr>
                        <a:t>April-June 2021</a:t>
                      </a:r>
                      <a:endParaRPr lang="en-GB" sz="1800" b="1" kern="1200" dirty="0">
                        <a:solidFill>
                          <a:schemeClr val="lt1"/>
                        </a:solidFill>
                        <a:latin typeface="+mn-lt"/>
                        <a:ea typeface="+mn-ea"/>
                        <a:cs typeface="+mn-cs"/>
                      </a:endParaRPr>
                    </a:p>
                  </a:txBody>
                  <a:tcPr>
                    <a:solidFill>
                      <a:schemeClr val="accent1"/>
                    </a:solidFill>
                  </a:tcPr>
                </a:tc>
                <a:extLst>
                  <a:ext uri="{0D108BD9-81ED-4DB2-BD59-A6C34878D82A}">
                    <a16:rowId xmlns:a16="http://schemas.microsoft.com/office/drawing/2014/main" val="10001"/>
                  </a:ext>
                </a:extLst>
              </a:tr>
              <a:tr h="452914">
                <a:tc>
                  <a:txBody>
                    <a:bodyPr/>
                    <a:lstStyle/>
                    <a:p>
                      <a:r>
                        <a:rPr lang="en-GB" dirty="0" smtClean="0"/>
                        <a:t>Employed (number)</a:t>
                      </a:r>
                      <a:endParaRPr lang="en-GB" dirty="0"/>
                    </a:p>
                  </a:txBody>
                  <a:tcPr/>
                </a:tc>
                <a:tc>
                  <a:txBody>
                    <a:bodyPr/>
                    <a:lstStyle/>
                    <a:p>
                      <a:pPr algn="r"/>
                      <a:r>
                        <a:rPr lang="en-GB" u="sng" dirty="0" smtClean="0"/>
                        <a:t>+</a:t>
                      </a:r>
                      <a:r>
                        <a:rPr lang="en-GB" u="none" dirty="0" smtClean="0"/>
                        <a:t>19</a:t>
                      </a:r>
                      <a:r>
                        <a:rPr lang="en-GB" dirty="0" smtClean="0"/>
                        <a:t>,000</a:t>
                      </a:r>
                      <a:endParaRPr lang="en-GB" dirty="0"/>
                    </a:p>
                  </a:txBody>
                  <a:tcPr/>
                </a:tc>
                <a:tc>
                  <a:txBody>
                    <a:bodyPr/>
                    <a:lstStyle/>
                    <a:p>
                      <a:pPr algn="r"/>
                      <a:r>
                        <a:rPr lang="en-GB" u="sng" dirty="0" smtClean="0">
                          <a:solidFill>
                            <a:schemeClr val="tx1"/>
                          </a:solidFill>
                        </a:rPr>
                        <a:t>+</a:t>
                      </a:r>
                      <a:r>
                        <a:rPr lang="en-GB" dirty="0" smtClean="0">
                          <a:solidFill>
                            <a:schemeClr val="tx1"/>
                          </a:solidFill>
                        </a:rPr>
                        <a:t> 22,000</a:t>
                      </a:r>
                      <a:endParaRPr lang="en-GB" dirty="0">
                        <a:solidFill>
                          <a:schemeClr val="tx1"/>
                        </a:solidFill>
                      </a:endParaRPr>
                    </a:p>
                  </a:txBody>
                  <a:tcPr/>
                </a:tc>
                <a:extLst>
                  <a:ext uri="{0D108BD9-81ED-4DB2-BD59-A6C34878D82A}">
                    <a16:rowId xmlns:a16="http://schemas.microsoft.com/office/drawing/2014/main" val="10002"/>
                  </a:ext>
                </a:extLst>
              </a:tr>
              <a:tr h="452914">
                <a:tc>
                  <a:txBody>
                    <a:bodyPr/>
                    <a:lstStyle/>
                    <a:p>
                      <a:r>
                        <a:rPr lang="en-GB" dirty="0" smtClean="0"/>
                        <a:t>Unemployed</a:t>
                      </a:r>
                      <a:r>
                        <a:rPr lang="en-GB" baseline="0" dirty="0" smtClean="0"/>
                        <a:t> (number)</a:t>
                      </a:r>
                      <a:endParaRPr lang="en-GB" dirty="0"/>
                    </a:p>
                  </a:txBody>
                  <a:tcPr/>
                </a:tc>
                <a:tc>
                  <a:txBody>
                    <a:bodyPr/>
                    <a:lstStyle/>
                    <a:p>
                      <a:pPr algn="r"/>
                      <a:r>
                        <a:rPr lang="en-GB" u="sng" dirty="0" smtClean="0"/>
                        <a:t>+</a:t>
                      </a:r>
                      <a:r>
                        <a:rPr lang="en-GB" u="none" dirty="0" smtClean="0"/>
                        <a:t>5</a:t>
                      </a:r>
                      <a:r>
                        <a:rPr lang="en-GB" dirty="0" smtClean="0"/>
                        <a:t>,000</a:t>
                      </a:r>
                      <a:endParaRPr lang="en-GB" dirty="0"/>
                    </a:p>
                  </a:txBody>
                  <a:tcPr/>
                </a:tc>
                <a:tc>
                  <a:txBody>
                    <a:bodyPr/>
                    <a:lstStyle/>
                    <a:p>
                      <a:pPr algn="r"/>
                      <a:r>
                        <a:rPr lang="en-GB" u="sng" dirty="0" smtClean="0">
                          <a:solidFill>
                            <a:schemeClr val="tx1"/>
                          </a:solidFill>
                        </a:rPr>
                        <a:t>+</a:t>
                      </a:r>
                      <a:r>
                        <a:rPr lang="en-GB" u="none" dirty="0" smtClean="0">
                          <a:solidFill>
                            <a:schemeClr val="tx1"/>
                          </a:solidFill>
                        </a:rPr>
                        <a:t>7</a:t>
                      </a:r>
                      <a:r>
                        <a:rPr lang="en-GB" dirty="0" smtClean="0">
                          <a:solidFill>
                            <a:schemeClr val="tx1"/>
                          </a:solidFill>
                        </a:rPr>
                        <a:t>,000</a:t>
                      </a:r>
                      <a:endParaRPr lang="en-GB" dirty="0">
                        <a:solidFill>
                          <a:schemeClr val="tx1"/>
                        </a:solidFill>
                      </a:endParaRPr>
                    </a:p>
                  </a:txBody>
                  <a:tcPr/>
                </a:tc>
                <a:extLst>
                  <a:ext uri="{0D108BD9-81ED-4DB2-BD59-A6C34878D82A}">
                    <a16:rowId xmlns:a16="http://schemas.microsoft.com/office/drawing/2014/main" val="10003"/>
                  </a:ext>
                </a:extLst>
              </a:tr>
              <a:tr h="452914">
                <a:tc>
                  <a:txBody>
                    <a:bodyPr/>
                    <a:lstStyle/>
                    <a:p>
                      <a:r>
                        <a:rPr lang="en-GB" dirty="0" smtClean="0"/>
                        <a:t>Economically Inactive (number)</a:t>
                      </a:r>
                      <a:endParaRPr lang="en-GB" dirty="0"/>
                    </a:p>
                  </a:txBody>
                  <a:tcPr/>
                </a:tc>
                <a:tc>
                  <a:txBody>
                    <a:bodyPr/>
                    <a:lstStyle/>
                    <a:p>
                      <a:pPr algn="r"/>
                      <a:r>
                        <a:rPr lang="en-GB" u="sng" dirty="0" smtClean="0"/>
                        <a:t>+</a:t>
                      </a:r>
                      <a:r>
                        <a:rPr lang="en-GB" u="none" dirty="0" smtClean="0"/>
                        <a:t>18</a:t>
                      </a:r>
                      <a:r>
                        <a:rPr lang="en-GB" dirty="0" smtClean="0"/>
                        <a:t>,000</a:t>
                      </a:r>
                      <a:endParaRPr lang="en-GB" dirty="0"/>
                    </a:p>
                  </a:txBody>
                  <a:tcPr/>
                </a:tc>
                <a:tc>
                  <a:txBody>
                    <a:bodyPr/>
                    <a:lstStyle/>
                    <a:p>
                      <a:pPr algn="r"/>
                      <a:r>
                        <a:rPr lang="en-GB" u="sng" dirty="0" smtClean="0">
                          <a:solidFill>
                            <a:schemeClr val="tx1"/>
                          </a:solidFill>
                        </a:rPr>
                        <a:t>+</a:t>
                      </a:r>
                      <a:r>
                        <a:rPr lang="en-GB" u="none" dirty="0" smtClean="0">
                          <a:solidFill>
                            <a:schemeClr val="tx1"/>
                          </a:solidFill>
                        </a:rPr>
                        <a:t>21</a:t>
                      </a:r>
                      <a:r>
                        <a:rPr lang="en-GB" dirty="0" smtClean="0">
                          <a:solidFill>
                            <a:schemeClr val="tx1"/>
                          </a:solidFill>
                        </a:rPr>
                        <a:t>,000</a:t>
                      </a:r>
                      <a:endParaRPr lang="en-GB" dirty="0">
                        <a:solidFill>
                          <a:schemeClr val="tx1"/>
                        </a:solidFill>
                      </a:endParaRPr>
                    </a:p>
                  </a:txBody>
                  <a:tcPr/>
                </a:tc>
                <a:extLst>
                  <a:ext uri="{0D108BD9-81ED-4DB2-BD59-A6C34878D82A}">
                    <a16:rowId xmlns:a16="http://schemas.microsoft.com/office/drawing/2014/main" val="10004"/>
                  </a:ext>
                </a:extLst>
              </a:tr>
              <a:tr h="452914">
                <a:tc>
                  <a:txBody>
                    <a:bodyPr/>
                    <a:lstStyle/>
                    <a:p>
                      <a:r>
                        <a:rPr lang="en-GB" dirty="0" smtClean="0"/>
                        <a:t>Employment Rate</a:t>
                      </a:r>
                      <a:endParaRPr lang="en-GB" dirty="0"/>
                    </a:p>
                  </a:txBody>
                  <a:tcPr/>
                </a:tc>
                <a:tc>
                  <a:txBody>
                    <a:bodyPr/>
                    <a:lstStyle/>
                    <a:p>
                      <a:pPr algn="r"/>
                      <a:r>
                        <a:rPr lang="en-GB" u="sng" dirty="0" smtClean="0"/>
                        <a:t>+</a:t>
                      </a:r>
                      <a:r>
                        <a:rPr lang="en-GB" dirty="0" smtClean="0"/>
                        <a:t>1.5</a:t>
                      </a:r>
                      <a:endParaRPr lang="en-GB" dirty="0"/>
                    </a:p>
                  </a:txBody>
                  <a:tcPr/>
                </a:tc>
                <a:tc>
                  <a:txBody>
                    <a:bodyPr/>
                    <a:lstStyle/>
                    <a:p>
                      <a:pPr algn="r"/>
                      <a:r>
                        <a:rPr lang="en-GB" u="sng" dirty="0" smtClean="0">
                          <a:solidFill>
                            <a:schemeClr val="tx1"/>
                          </a:solidFill>
                        </a:rPr>
                        <a:t>+</a:t>
                      </a:r>
                      <a:r>
                        <a:rPr lang="en-GB" dirty="0" smtClean="0">
                          <a:solidFill>
                            <a:schemeClr val="tx1"/>
                          </a:solidFill>
                        </a:rPr>
                        <a:t>1.8</a:t>
                      </a:r>
                      <a:endParaRPr lang="en-GB" dirty="0">
                        <a:solidFill>
                          <a:schemeClr val="tx1"/>
                        </a:solidFill>
                      </a:endParaRPr>
                    </a:p>
                  </a:txBody>
                  <a:tcPr/>
                </a:tc>
                <a:extLst>
                  <a:ext uri="{0D108BD9-81ED-4DB2-BD59-A6C34878D82A}">
                    <a16:rowId xmlns:a16="http://schemas.microsoft.com/office/drawing/2014/main" val="10005"/>
                  </a:ext>
                </a:extLst>
              </a:tr>
              <a:tr h="452914">
                <a:tc>
                  <a:txBody>
                    <a:bodyPr/>
                    <a:lstStyle/>
                    <a:p>
                      <a:r>
                        <a:rPr lang="en-GB" dirty="0" smtClean="0"/>
                        <a:t>Unemployment Rate</a:t>
                      </a:r>
                      <a:endParaRPr lang="en-GB" dirty="0"/>
                    </a:p>
                  </a:txBody>
                  <a:tcPr/>
                </a:tc>
                <a:tc>
                  <a:txBody>
                    <a:bodyPr/>
                    <a:lstStyle/>
                    <a:p>
                      <a:pPr algn="r"/>
                      <a:r>
                        <a:rPr lang="en-GB" u="sng" dirty="0" smtClean="0"/>
                        <a:t>+</a:t>
                      </a:r>
                      <a:r>
                        <a:rPr lang="en-GB" u="none" dirty="0" smtClean="0"/>
                        <a:t>0.6</a:t>
                      </a:r>
                      <a:endParaRPr lang="en-GB" dirty="0"/>
                    </a:p>
                  </a:txBody>
                  <a:tcPr/>
                </a:tc>
                <a:tc>
                  <a:txBody>
                    <a:bodyPr/>
                    <a:lstStyle/>
                    <a:p>
                      <a:pPr algn="r"/>
                      <a:r>
                        <a:rPr lang="en-GB" u="sng" dirty="0" smtClean="0">
                          <a:solidFill>
                            <a:schemeClr val="tx1"/>
                          </a:solidFill>
                        </a:rPr>
                        <a:t>+</a:t>
                      </a:r>
                      <a:r>
                        <a:rPr lang="en-GB" dirty="0" smtClean="0">
                          <a:solidFill>
                            <a:schemeClr val="tx1"/>
                          </a:solidFill>
                        </a:rPr>
                        <a:t>0.8</a:t>
                      </a:r>
                      <a:endParaRPr lang="en-GB" dirty="0">
                        <a:solidFill>
                          <a:schemeClr val="tx1"/>
                        </a:solidFill>
                      </a:endParaRPr>
                    </a:p>
                  </a:txBody>
                  <a:tcPr/>
                </a:tc>
                <a:extLst>
                  <a:ext uri="{0D108BD9-81ED-4DB2-BD59-A6C34878D82A}">
                    <a16:rowId xmlns:a16="http://schemas.microsoft.com/office/drawing/2014/main" val="10006"/>
                  </a:ext>
                </a:extLst>
              </a:tr>
              <a:tr h="452914">
                <a:tc>
                  <a:txBody>
                    <a:bodyPr/>
                    <a:lstStyle/>
                    <a:p>
                      <a:r>
                        <a:rPr lang="en-GB" dirty="0" smtClean="0"/>
                        <a:t>Economic Inactivity Rate</a:t>
                      </a:r>
                      <a:endParaRPr lang="en-GB" dirty="0"/>
                    </a:p>
                  </a:txBody>
                  <a:tcPr/>
                </a:tc>
                <a:tc>
                  <a:txBody>
                    <a:bodyPr/>
                    <a:lstStyle/>
                    <a:p>
                      <a:pPr algn="r"/>
                      <a:r>
                        <a:rPr lang="en-GB" u="sng" dirty="0" smtClean="0"/>
                        <a:t>+</a:t>
                      </a:r>
                      <a:r>
                        <a:rPr lang="en-GB" dirty="0" smtClean="0"/>
                        <a:t>1.5</a:t>
                      </a:r>
                      <a:endParaRPr lang="en-GB" dirty="0"/>
                    </a:p>
                  </a:txBody>
                  <a:tcPr/>
                </a:tc>
                <a:tc>
                  <a:txBody>
                    <a:bodyPr/>
                    <a:lstStyle/>
                    <a:p>
                      <a:pPr algn="r"/>
                      <a:r>
                        <a:rPr lang="en-GB" u="sng" dirty="0" smtClean="0">
                          <a:solidFill>
                            <a:schemeClr val="tx1"/>
                          </a:solidFill>
                        </a:rPr>
                        <a:t>+</a:t>
                      </a:r>
                      <a:r>
                        <a:rPr lang="en-GB" dirty="0" smtClean="0">
                          <a:solidFill>
                            <a:schemeClr val="tx1"/>
                          </a:solidFill>
                        </a:rPr>
                        <a:t>1.7</a:t>
                      </a:r>
                      <a:endParaRPr lang="en-GB" dirty="0">
                        <a:solidFill>
                          <a:schemeClr val="tx1"/>
                        </a:solidFill>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047284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on Data Processing</a:t>
            </a:r>
            <a:endParaRPr lang="en-GB" dirty="0"/>
          </a:p>
        </p:txBody>
      </p:sp>
      <p:sp>
        <p:nvSpPr>
          <p:cNvPr id="3" name="Content Placeholder 2"/>
          <p:cNvSpPr>
            <a:spLocks noGrp="1"/>
          </p:cNvSpPr>
          <p:nvPr>
            <p:ph idx="1"/>
          </p:nvPr>
        </p:nvSpPr>
        <p:spPr>
          <a:xfrm>
            <a:off x="1343607" y="1657349"/>
            <a:ext cx="10447339" cy="5042127"/>
          </a:xfrm>
        </p:spPr>
        <p:txBody>
          <a:bodyPr>
            <a:normAutofit/>
          </a:bodyPr>
          <a:lstStyle/>
          <a:p>
            <a:endParaRPr lang="en-GB" dirty="0" smtClean="0"/>
          </a:p>
          <a:p>
            <a:r>
              <a:rPr lang="en-GB" dirty="0" smtClean="0"/>
              <a:t>Reweighting in October 2020 – household tenure</a:t>
            </a:r>
          </a:p>
          <a:p>
            <a:endParaRPr lang="en-GB" dirty="0"/>
          </a:p>
          <a:p>
            <a:r>
              <a:rPr lang="en-GB" dirty="0" smtClean="0"/>
              <a:t>Reweighting in July 2021 – changes to LFS population</a:t>
            </a:r>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3284918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9641" y="371475"/>
            <a:ext cx="11370025" cy="6291617"/>
          </a:xfrm>
          <a:prstGeom prst="rect">
            <a:avLst/>
          </a:prstGeom>
        </p:spPr>
      </p:pic>
    </p:spTree>
    <p:extLst>
      <p:ext uri="{BB962C8B-B14F-4D97-AF65-F5344CB8AC3E}">
        <p14:creationId xmlns:p14="http://schemas.microsoft.com/office/powerpoint/2010/main" val="34934172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on Monthly Outputs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LMR analysis:</a:t>
            </a:r>
          </a:p>
          <a:p>
            <a:pPr marL="0" indent="0">
              <a:buNone/>
            </a:pPr>
            <a:r>
              <a:rPr lang="en-GB" dirty="0" smtClean="0"/>
              <a:t>HMRC Pay As You Earn-Real Time Information</a:t>
            </a:r>
          </a:p>
          <a:p>
            <a:pPr marL="0" indent="0">
              <a:buNone/>
            </a:pPr>
            <a:endParaRPr lang="en-GB" dirty="0" smtClean="0"/>
          </a:p>
          <a:p>
            <a:pPr marL="0" indent="0">
              <a:buNone/>
            </a:pPr>
            <a:r>
              <a:rPr lang="en-GB" dirty="0" smtClean="0"/>
              <a:t>Hours Worked series</a:t>
            </a:r>
          </a:p>
          <a:p>
            <a:pPr marL="0" indent="0">
              <a:buNone/>
            </a:pPr>
            <a:endParaRPr lang="en-GB" dirty="0" smtClean="0"/>
          </a:p>
          <a:p>
            <a:pPr marL="0" indent="0">
              <a:buNone/>
            </a:pPr>
            <a:r>
              <a:rPr lang="en-GB" dirty="0" smtClean="0"/>
              <a:t>Working fewer Hours (</a:t>
            </a:r>
            <a:r>
              <a:rPr lang="en-GB" dirty="0" err="1" smtClean="0"/>
              <a:t>inc.</a:t>
            </a:r>
            <a:r>
              <a:rPr lang="en-GB" dirty="0" smtClean="0"/>
              <a:t> Temporarily away </a:t>
            </a:r>
          </a:p>
          <a:p>
            <a:pPr marL="0" indent="0">
              <a:buNone/>
            </a:pPr>
            <a:r>
              <a:rPr lang="en-GB" dirty="0" smtClean="0"/>
              <a:t>from work)</a:t>
            </a:r>
          </a:p>
          <a:p>
            <a:pPr marL="0" indent="0">
              <a:buNone/>
            </a:pPr>
            <a:endParaRPr lang="en-GB" dirty="0"/>
          </a:p>
          <a:p>
            <a:pPr marL="0" indent="0">
              <a:buNone/>
            </a:pPr>
            <a:r>
              <a:rPr lang="en-GB" dirty="0"/>
              <a:t>7am release time &amp; Release practices </a:t>
            </a:r>
          </a:p>
          <a:p>
            <a:pPr marL="0" indent="0">
              <a:buNone/>
            </a:pPr>
            <a:r>
              <a:rPr lang="en-GB" dirty="0"/>
              <a:t>consultation</a:t>
            </a:r>
          </a:p>
          <a:p>
            <a:pPr marL="0" indent="0">
              <a:buNone/>
            </a:pPr>
            <a:endParaRPr lang="en-GB" dirty="0"/>
          </a:p>
          <a:p>
            <a:pPr marL="0" indent="0">
              <a:buNone/>
            </a:pPr>
            <a:endParaRPr lang="en-GB" dirty="0"/>
          </a:p>
        </p:txBody>
      </p:sp>
      <p:pic>
        <p:nvPicPr>
          <p:cNvPr id="8" name="Picture 7"/>
          <p:cNvPicPr>
            <a:picLocks noChangeAspect="1"/>
          </p:cNvPicPr>
          <p:nvPr/>
        </p:nvPicPr>
        <p:blipFill>
          <a:blip r:embed="rId3"/>
          <a:stretch>
            <a:fillRect/>
          </a:stretch>
        </p:blipFill>
        <p:spPr>
          <a:xfrm>
            <a:off x="8077597" y="1498825"/>
            <a:ext cx="3486984" cy="500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88809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D1A67E-7312-4A63-9521-43809CC64027}"/>
              </a:ext>
            </a:extLst>
          </p:cNvPr>
          <p:cNvSpPr>
            <a:spLocks noGrp="1"/>
          </p:cNvSpPr>
          <p:nvPr>
            <p:ph type="title"/>
          </p:nvPr>
        </p:nvSpPr>
        <p:spPr>
          <a:xfrm>
            <a:off x="3872285" y="295574"/>
            <a:ext cx="6551875" cy="928927"/>
          </a:xfrm>
        </p:spPr>
        <p:txBody>
          <a:bodyPr>
            <a:normAutofit fontScale="90000"/>
          </a:bodyPr>
          <a:lstStyle/>
          <a:p>
            <a:r>
              <a:rPr lang="en-GB" sz="4000" dirty="0" smtClean="0">
                <a:latin typeface="+mn-lt"/>
              </a:rPr>
              <a:t>Mentimeter results – question 3</a:t>
            </a:r>
            <a:endParaRPr lang="en-GB" sz="4000" dirty="0">
              <a:latin typeface="+mn-l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26331" y="1327868"/>
            <a:ext cx="9965635" cy="5271715"/>
          </a:xfrm>
          <a:prstGeom prst="rect">
            <a:avLst/>
          </a:prstGeom>
        </p:spPr>
      </p:pic>
    </p:spTree>
    <p:extLst>
      <p:ext uri="{BB962C8B-B14F-4D97-AF65-F5344CB8AC3E}">
        <p14:creationId xmlns:p14="http://schemas.microsoft.com/office/powerpoint/2010/main" val="168426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057" y="1825973"/>
            <a:ext cx="2142724" cy="2336344"/>
          </a:xfrm>
          <a:prstGeom prst="rect">
            <a:avLst/>
          </a:prstGeom>
        </p:spPr>
      </p:pic>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63138" y="1779700"/>
            <a:ext cx="2142724" cy="2336344"/>
          </a:xfrm>
        </p:spPr>
      </p:pic>
      <p:sp>
        <p:nvSpPr>
          <p:cNvPr id="10" name="TextBox 9"/>
          <p:cNvSpPr txBox="1"/>
          <p:nvPr/>
        </p:nvSpPr>
        <p:spPr>
          <a:xfrm>
            <a:off x="1476997" y="3420124"/>
            <a:ext cx="2641600" cy="1077218"/>
          </a:xfrm>
          <a:prstGeom prst="rect">
            <a:avLst/>
          </a:prstGeom>
          <a:noFill/>
        </p:spPr>
        <p:txBody>
          <a:bodyPr wrap="square" rtlCol="0">
            <a:spAutoFit/>
          </a:bodyPr>
          <a:lstStyle/>
          <a:p>
            <a:pPr algn="ctr"/>
            <a:r>
              <a:rPr lang="en-GB" sz="3200" dirty="0" smtClean="0">
                <a:solidFill>
                  <a:srgbClr val="00205B"/>
                </a:solidFill>
              </a:rPr>
              <a:t>Andrew Dunn</a:t>
            </a:r>
          </a:p>
          <a:p>
            <a:pPr algn="ctr"/>
            <a:r>
              <a:rPr lang="en-GB" sz="3200" dirty="0" smtClean="0">
                <a:solidFill>
                  <a:srgbClr val="00205B"/>
                </a:solidFill>
              </a:rPr>
              <a:t>BRES</a:t>
            </a:r>
            <a:endParaRPr lang="en-GB" sz="3200" dirty="0">
              <a:solidFill>
                <a:srgbClr val="00205B"/>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6942" y="3340457"/>
            <a:ext cx="1750612" cy="1908800"/>
          </a:xfrm>
          <a:prstGeom prst="rect">
            <a:avLst/>
          </a:prstGeom>
        </p:spPr>
      </p:pic>
      <p:sp>
        <p:nvSpPr>
          <p:cNvPr id="9" name="TextBox 8"/>
          <p:cNvSpPr txBox="1"/>
          <p:nvPr/>
        </p:nvSpPr>
        <p:spPr>
          <a:xfrm>
            <a:off x="2797797" y="496483"/>
            <a:ext cx="7898406" cy="707886"/>
          </a:xfrm>
          <a:prstGeom prst="rect">
            <a:avLst/>
          </a:prstGeom>
          <a:noFill/>
        </p:spPr>
        <p:txBody>
          <a:bodyPr wrap="square" rtlCol="0">
            <a:spAutoFit/>
          </a:bodyPr>
          <a:lstStyle/>
          <a:p>
            <a:r>
              <a:rPr lang="en-GB" sz="4000" dirty="0" smtClean="0">
                <a:solidFill>
                  <a:srgbClr val="00205B"/>
                </a:solidFill>
                <a:latin typeface="+mj-lt"/>
              </a:rPr>
              <a:t>Meet </a:t>
            </a:r>
            <a:r>
              <a:rPr lang="en-GB" sz="4000" dirty="0">
                <a:solidFill>
                  <a:srgbClr val="00205B"/>
                </a:solidFill>
                <a:latin typeface="+mj-lt"/>
                <a:ea typeface="+mj-ea"/>
                <a:cs typeface="+mj-cs"/>
              </a:rPr>
              <a:t>the</a:t>
            </a:r>
            <a:r>
              <a:rPr lang="en-GB" sz="4000" dirty="0" smtClean="0">
                <a:solidFill>
                  <a:srgbClr val="00205B"/>
                </a:solidFill>
                <a:latin typeface="+mj-lt"/>
              </a:rPr>
              <a:t> team: </a:t>
            </a:r>
            <a:r>
              <a:rPr lang="en-GB" sz="4000" b="1" dirty="0" smtClean="0">
                <a:solidFill>
                  <a:srgbClr val="00205B"/>
                </a:solidFill>
                <a:latin typeface="+mj-lt"/>
              </a:rPr>
              <a:t>BRES and IDBR</a:t>
            </a:r>
            <a:endParaRPr lang="en-GB" sz="4000" b="1" dirty="0">
              <a:solidFill>
                <a:srgbClr val="00205B"/>
              </a:solidFill>
              <a:latin typeface="+mj-lt"/>
            </a:endParaRPr>
          </a:p>
        </p:txBody>
      </p:sp>
      <p:sp>
        <p:nvSpPr>
          <p:cNvPr id="12" name="TextBox 11"/>
          <p:cNvSpPr txBox="1"/>
          <p:nvPr/>
        </p:nvSpPr>
        <p:spPr>
          <a:xfrm>
            <a:off x="8048749" y="3407795"/>
            <a:ext cx="2641600" cy="1077218"/>
          </a:xfrm>
          <a:prstGeom prst="rect">
            <a:avLst/>
          </a:prstGeom>
          <a:noFill/>
        </p:spPr>
        <p:txBody>
          <a:bodyPr wrap="square" rtlCol="0">
            <a:spAutoFit/>
          </a:bodyPr>
          <a:lstStyle/>
          <a:p>
            <a:pPr algn="ctr"/>
            <a:r>
              <a:rPr lang="en-GB" sz="3200" dirty="0" smtClean="0">
                <a:solidFill>
                  <a:srgbClr val="00205B"/>
                </a:solidFill>
              </a:rPr>
              <a:t>Neil Mulhern</a:t>
            </a:r>
          </a:p>
          <a:p>
            <a:pPr algn="ctr"/>
            <a:r>
              <a:rPr lang="en-GB" sz="3200" dirty="0" smtClean="0">
                <a:solidFill>
                  <a:srgbClr val="00205B"/>
                </a:solidFill>
              </a:rPr>
              <a:t>IDBR</a:t>
            </a:r>
            <a:endParaRPr lang="en-GB" sz="3200" dirty="0">
              <a:solidFill>
                <a:srgbClr val="00205B"/>
              </a:solidFill>
            </a:endParaRPr>
          </a:p>
        </p:txBody>
      </p:sp>
      <p:sp>
        <p:nvSpPr>
          <p:cNvPr id="13" name="TextBox 12"/>
          <p:cNvSpPr txBox="1"/>
          <p:nvPr/>
        </p:nvSpPr>
        <p:spPr>
          <a:xfrm>
            <a:off x="4833939" y="4772404"/>
            <a:ext cx="2811807" cy="584775"/>
          </a:xfrm>
          <a:prstGeom prst="rect">
            <a:avLst/>
          </a:prstGeom>
          <a:noFill/>
        </p:spPr>
        <p:txBody>
          <a:bodyPr wrap="square" rtlCol="0">
            <a:spAutoFit/>
          </a:bodyPr>
          <a:lstStyle/>
          <a:p>
            <a:r>
              <a:rPr lang="en-GB" sz="3200" dirty="0" smtClean="0">
                <a:solidFill>
                  <a:srgbClr val="00205B"/>
                </a:solidFill>
              </a:rPr>
              <a:t>Arlene Connolly</a:t>
            </a:r>
            <a:endParaRPr lang="en-GB" sz="3200" dirty="0">
              <a:solidFill>
                <a:srgbClr val="00205B"/>
              </a:solidFill>
            </a:endParaRPr>
          </a:p>
        </p:txBody>
      </p:sp>
      <p:sp>
        <p:nvSpPr>
          <p:cNvPr id="14" name="TextBox 13"/>
          <p:cNvSpPr txBox="1"/>
          <p:nvPr/>
        </p:nvSpPr>
        <p:spPr>
          <a:xfrm>
            <a:off x="1300214" y="4421130"/>
            <a:ext cx="3277298" cy="400110"/>
          </a:xfrm>
          <a:prstGeom prst="rect">
            <a:avLst/>
          </a:prstGeom>
          <a:noFill/>
        </p:spPr>
        <p:txBody>
          <a:bodyPr wrap="square" rtlCol="0">
            <a:spAutoFit/>
          </a:bodyPr>
          <a:lstStyle/>
          <a:p>
            <a:r>
              <a:rPr lang="en-GB" sz="2000" b="1" dirty="0">
                <a:hlinkClick r:id="rId4"/>
              </a:rPr>
              <a:t>a</a:t>
            </a:r>
            <a:r>
              <a:rPr lang="en-GB" sz="2000" b="1" dirty="0" smtClean="0">
                <a:hlinkClick r:id="rId4"/>
              </a:rPr>
              <a:t>ndrew.dunn@nisra.gov.uk</a:t>
            </a:r>
            <a:endParaRPr lang="en-GB" sz="2000" b="1" dirty="0" smtClean="0"/>
          </a:p>
        </p:txBody>
      </p:sp>
      <p:sp>
        <p:nvSpPr>
          <p:cNvPr id="2" name="TextBox 1"/>
          <p:cNvSpPr txBox="1"/>
          <p:nvPr/>
        </p:nvSpPr>
        <p:spPr>
          <a:xfrm>
            <a:off x="4572802" y="5615992"/>
            <a:ext cx="3759945" cy="400110"/>
          </a:xfrm>
          <a:prstGeom prst="rect">
            <a:avLst/>
          </a:prstGeom>
          <a:noFill/>
        </p:spPr>
        <p:txBody>
          <a:bodyPr wrap="square" rtlCol="0">
            <a:spAutoFit/>
          </a:bodyPr>
          <a:lstStyle/>
          <a:p>
            <a:r>
              <a:rPr lang="en-GB" sz="2000" b="1" dirty="0">
                <a:hlinkClick r:id="rId5"/>
              </a:rPr>
              <a:t>arlene.connolly@nisra.gov.uk</a:t>
            </a:r>
            <a:endParaRPr lang="en-GB" sz="2000" b="1" dirty="0"/>
          </a:p>
        </p:txBody>
      </p:sp>
      <p:sp>
        <p:nvSpPr>
          <p:cNvPr id="15" name="TextBox 14"/>
          <p:cNvSpPr txBox="1"/>
          <p:nvPr/>
        </p:nvSpPr>
        <p:spPr>
          <a:xfrm>
            <a:off x="8048749" y="4451438"/>
            <a:ext cx="3109581" cy="400110"/>
          </a:xfrm>
          <a:prstGeom prst="rect">
            <a:avLst/>
          </a:prstGeom>
          <a:noFill/>
        </p:spPr>
        <p:txBody>
          <a:bodyPr wrap="square" rtlCol="0">
            <a:spAutoFit/>
          </a:bodyPr>
          <a:lstStyle/>
          <a:p>
            <a:r>
              <a:rPr lang="en-GB" sz="2000" b="1" dirty="0" smtClean="0">
                <a:hlinkClick r:id="rId6"/>
              </a:rPr>
              <a:t>neil.mulhern@nisra.gov.uk</a:t>
            </a:r>
            <a:endParaRPr lang="en-GB" sz="2000" b="1" dirty="0"/>
          </a:p>
        </p:txBody>
      </p:sp>
      <p:sp>
        <p:nvSpPr>
          <p:cNvPr id="3" name="Oval Callout 2"/>
          <p:cNvSpPr/>
          <p:nvPr/>
        </p:nvSpPr>
        <p:spPr>
          <a:xfrm>
            <a:off x="3538330" y="598762"/>
            <a:ext cx="5052489" cy="3244368"/>
          </a:xfrm>
          <a:prstGeom prst="wedgeEllipseCallout">
            <a:avLst>
              <a:gd name="adj1" fmla="val 52084"/>
              <a:gd name="adj2" fmla="val 57190"/>
            </a:avLst>
          </a:prstGeom>
          <a:solidFill>
            <a:srgbClr val="4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t>The Business Register is the sample frame for ELMSB surveys.</a:t>
            </a:r>
          </a:p>
          <a:p>
            <a:endParaRPr lang="en-GB" sz="2000" dirty="0" smtClean="0"/>
          </a:p>
          <a:p>
            <a:r>
              <a:rPr lang="en-GB" sz="2000" dirty="0" smtClean="0"/>
              <a:t>We publish the number of businesses by industry and geography.  </a:t>
            </a:r>
            <a:endParaRPr lang="en-GB" sz="2000" dirty="0"/>
          </a:p>
        </p:txBody>
      </p:sp>
      <p:sp>
        <p:nvSpPr>
          <p:cNvPr id="16" name="Plus 15"/>
          <p:cNvSpPr/>
          <p:nvPr/>
        </p:nvSpPr>
        <p:spPr>
          <a:xfrm>
            <a:off x="11343861" y="6274915"/>
            <a:ext cx="543339" cy="50563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89544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childTnLst>
        </p:cTn>
      </p:par>
    </p:tnLst>
    <p:bldLst>
      <p:bldP spid="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5602" y="2598431"/>
            <a:ext cx="8489302" cy="1200831"/>
          </a:xfrm>
        </p:spPr>
        <p:txBody>
          <a:bodyPr>
            <a:normAutofit fontScale="90000"/>
          </a:bodyPr>
          <a:lstStyle/>
          <a:p>
            <a:pPr algn="ctr"/>
            <a:r>
              <a:rPr lang="en-GB" sz="6700" b="1" dirty="0"/>
              <a:t>New questions and outputs</a:t>
            </a:r>
            <a:r>
              <a:rPr lang="en-GB" sz="4000" b="1" dirty="0"/>
              <a:t/>
            </a:r>
            <a:br>
              <a:rPr lang="en-GB" sz="4000" b="1" dirty="0"/>
            </a:br>
            <a:r>
              <a:rPr lang="en-GB" sz="5300" b="1" dirty="0"/>
              <a:t>Jennifer McLoughlin</a:t>
            </a:r>
          </a:p>
        </p:txBody>
      </p:sp>
    </p:spTree>
    <p:extLst>
      <p:ext uri="{BB962C8B-B14F-4D97-AF65-F5344CB8AC3E}">
        <p14:creationId xmlns:p14="http://schemas.microsoft.com/office/powerpoint/2010/main" val="3635199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questions added</a:t>
            </a:r>
            <a:endParaRPr lang="en-GB" dirty="0"/>
          </a:p>
        </p:txBody>
      </p:sp>
      <p:sp>
        <p:nvSpPr>
          <p:cNvPr id="3" name="Content Placeholder 2"/>
          <p:cNvSpPr>
            <a:spLocks noGrp="1"/>
          </p:cNvSpPr>
          <p:nvPr>
            <p:ph idx="1"/>
          </p:nvPr>
        </p:nvSpPr>
        <p:spPr>
          <a:xfrm>
            <a:off x="1343607" y="1655055"/>
            <a:ext cx="10553531" cy="5044421"/>
          </a:xfrm>
        </p:spPr>
        <p:txBody>
          <a:bodyPr>
            <a:normAutofit/>
          </a:bodyPr>
          <a:lstStyle/>
          <a:p>
            <a:pPr lvl="1"/>
            <a:r>
              <a:rPr lang="en-GB" sz="2800" b="1" dirty="0" smtClean="0"/>
              <a:t>Gender identity </a:t>
            </a:r>
            <a:r>
              <a:rPr lang="en-GB" sz="2800" dirty="0" smtClean="0"/>
              <a:t>– NI only</a:t>
            </a:r>
          </a:p>
          <a:p>
            <a:pPr marL="457200" lvl="1" indent="0">
              <a:buNone/>
            </a:pPr>
            <a:endParaRPr lang="en-GB" sz="2800" dirty="0" smtClean="0"/>
          </a:p>
          <a:p>
            <a:pPr lvl="1"/>
            <a:r>
              <a:rPr lang="en-GB" sz="2800" b="1" dirty="0" smtClean="0"/>
              <a:t>Covid related</a:t>
            </a:r>
            <a:endParaRPr lang="en-GB" sz="2800" b="1" dirty="0"/>
          </a:p>
          <a:p>
            <a:pPr marL="457200" lvl="1" indent="0">
              <a:buNone/>
            </a:pPr>
            <a:endParaRPr lang="en-GB" sz="2800" dirty="0" smtClean="0"/>
          </a:p>
          <a:p>
            <a:pPr lvl="1"/>
            <a:r>
              <a:rPr lang="en-GB" sz="2800" b="1" dirty="0" smtClean="0"/>
              <a:t>Work quality </a:t>
            </a:r>
            <a:r>
              <a:rPr lang="en-GB" sz="2800" dirty="0" smtClean="0"/>
              <a:t>- new analysis now published on:</a:t>
            </a:r>
          </a:p>
          <a:p>
            <a:pPr lvl="1">
              <a:buFont typeface="Wingdings" panose="05000000000000000000" pitchFamily="2" charset="2"/>
              <a:buChar char="Ø"/>
            </a:pPr>
            <a:r>
              <a:rPr lang="en-GB" sz="2800" dirty="0" smtClean="0"/>
              <a:t>Meaningful work (NI only)</a:t>
            </a:r>
          </a:p>
          <a:p>
            <a:pPr lvl="1">
              <a:buFont typeface="Wingdings" panose="05000000000000000000" pitchFamily="2" charset="2"/>
              <a:buChar char="Ø"/>
            </a:pPr>
            <a:r>
              <a:rPr lang="en-GB" sz="2800" dirty="0" smtClean="0"/>
              <a:t>Employee involvement in decision making</a:t>
            </a:r>
          </a:p>
          <a:p>
            <a:pPr lvl="1">
              <a:buFont typeface="Wingdings" panose="05000000000000000000" pitchFamily="2" charset="2"/>
              <a:buChar char="Ø"/>
            </a:pPr>
            <a:r>
              <a:rPr lang="en-GB" sz="2800" dirty="0" smtClean="0"/>
              <a:t>Career progression</a:t>
            </a:r>
          </a:p>
          <a:p>
            <a:pPr lvl="1">
              <a:buFont typeface="Wingdings" panose="05000000000000000000" pitchFamily="2" charset="2"/>
              <a:buChar char="Ø"/>
            </a:pPr>
            <a:endParaRPr lang="en-GB" sz="2800" dirty="0"/>
          </a:p>
          <a:p>
            <a:pPr lvl="1"/>
            <a:r>
              <a:rPr lang="en-GB" sz="2800" b="1" dirty="0" smtClean="0"/>
              <a:t>Passports held</a:t>
            </a:r>
            <a:endParaRPr lang="en-GB" sz="2800" b="1" dirty="0"/>
          </a:p>
          <a:p>
            <a:pPr lvl="1"/>
            <a:endParaRPr lang="en-GB" sz="2800" dirty="0" smtClean="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4433" y="454224"/>
            <a:ext cx="2451615" cy="2089202"/>
          </a:xfrm>
          <a:prstGeom prst="rect">
            <a:avLst/>
          </a:prstGeom>
        </p:spPr>
      </p:pic>
    </p:spTree>
    <p:extLst>
      <p:ext uri="{BB962C8B-B14F-4D97-AF65-F5344CB8AC3E}">
        <p14:creationId xmlns:p14="http://schemas.microsoft.com/office/powerpoint/2010/main" val="10320302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questions - upcoming</a:t>
            </a:r>
            <a:endParaRPr lang="en-GB" dirty="0"/>
          </a:p>
        </p:txBody>
      </p:sp>
      <p:sp>
        <p:nvSpPr>
          <p:cNvPr id="3" name="Content Placeholder 2"/>
          <p:cNvSpPr>
            <a:spLocks noGrp="1"/>
          </p:cNvSpPr>
          <p:nvPr>
            <p:ph idx="1"/>
          </p:nvPr>
        </p:nvSpPr>
        <p:spPr>
          <a:xfrm>
            <a:off x="1343607" y="1876927"/>
            <a:ext cx="10553531" cy="4822550"/>
          </a:xfrm>
        </p:spPr>
        <p:txBody>
          <a:bodyPr>
            <a:normAutofit/>
          </a:bodyPr>
          <a:lstStyle/>
          <a:p>
            <a:pPr marL="685800" lvl="2">
              <a:spcBef>
                <a:spcPts val="1000"/>
              </a:spcBef>
            </a:pPr>
            <a:r>
              <a:rPr lang="en-GB" sz="2800" b="1" dirty="0"/>
              <a:t>Settled status</a:t>
            </a:r>
          </a:p>
          <a:p>
            <a:pPr marL="685800" lvl="2">
              <a:spcBef>
                <a:spcPts val="1000"/>
              </a:spcBef>
            </a:pPr>
            <a:endParaRPr lang="en-GB" sz="2800" b="1" dirty="0"/>
          </a:p>
          <a:p>
            <a:pPr marL="685800" lvl="2">
              <a:spcBef>
                <a:spcPts val="1000"/>
              </a:spcBef>
            </a:pPr>
            <a:r>
              <a:rPr lang="en-GB" sz="2800" b="1" dirty="0"/>
              <a:t>Gig economy</a:t>
            </a:r>
          </a:p>
          <a:p>
            <a:pPr marL="457200" lvl="1" indent="0">
              <a:buNone/>
            </a:pPr>
            <a:endParaRPr lang="en-GB" sz="2800" dirty="0"/>
          </a:p>
          <a:p>
            <a:pPr marL="457200" lvl="1" indent="0">
              <a:buNone/>
            </a:pPr>
            <a:r>
              <a:rPr lang="en-GB" sz="2800" dirty="0"/>
              <a:t>Pending outcome of LFS dress rehearsal:</a:t>
            </a:r>
          </a:p>
          <a:p>
            <a:pPr marL="685800" lvl="2">
              <a:spcBef>
                <a:spcPts val="1000"/>
              </a:spcBef>
            </a:pPr>
            <a:r>
              <a:rPr lang="en-GB" sz="2400" b="1" dirty="0"/>
              <a:t>Work quality </a:t>
            </a:r>
          </a:p>
          <a:p>
            <a:pPr lvl="1">
              <a:buFont typeface="Wingdings" panose="05000000000000000000" pitchFamily="2" charset="2"/>
              <a:buChar char="Ø"/>
            </a:pPr>
            <a:r>
              <a:rPr lang="en-GB" dirty="0"/>
              <a:t>Levels of support from immediate line manager</a:t>
            </a:r>
          </a:p>
          <a:p>
            <a:pPr lvl="1">
              <a:buFont typeface="Wingdings" panose="05000000000000000000" pitchFamily="2" charset="2"/>
              <a:buChar char="Ø"/>
            </a:pPr>
            <a:r>
              <a:rPr lang="en-GB" dirty="0"/>
              <a:t>Skills required to perform work duties (skills mismatch)</a:t>
            </a:r>
          </a:p>
          <a:p>
            <a:pPr lvl="1">
              <a:buFont typeface="Wingdings" panose="05000000000000000000" pitchFamily="2" charset="2"/>
              <a:buChar char="Ø"/>
            </a:pPr>
            <a:r>
              <a:rPr lang="en-GB" dirty="0"/>
              <a:t>Experiences of bullying and harassment</a:t>
            </a:r>
          </a:p>
          <a:p>
            <a:pPr marL="685800" lvl="2">
              <a:spcBef>
                <a:spcPts val="1000"/>
              </a:spcBef>
            </a:pPr>
            <a:r>
              <a:rPr lang="en-GB" sz="2400" b="1" dirty="0"/>
              <a:t>Education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4433" y="454224"/>
            <a:ext cx="2451615" cy="2089202"/>
          </a:xfrm>
          <a:prstGeom prst="rect">
            <a:avLst/>
          </a:prstGeom>
        </p:spPr>
      </p:pic>
    </p:spTree>
    <p:extLst>
      <p:ext uri="{BB962C8B-B14F-4D97-AF65-F5344CB8AC3E}">
        <p14:creationId xmlns:p14="http://schemas.microsoft.com/office/powerpoint/2010/main" val="41396077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9218" y="865330"/>
            <a:ext cx="10553531" cy="5044421"/>
          </a:xfrm>
        </p:spPr>
        <p:txBody>
          <a:bodyPr>
            <a:normAutofit/>
          </a:bodyPr>
          <a:lstStyle/>
          <a:p>
            <a:pPr marL="0" indent="0">
              <a:buNone/>
            </a:pPr>
            <a:r>
              <a:rPr lang="en-GB" sz="3200" dirty="0" smtClean="0"/>
              <a:t>New passport question added to LFS in April 2020</a:t>
            </a:r>
            <a:endParaRPr lang="en-GB" sz="3200" dirty="0"/>
          </a:p>
        </p:txBody>
      </p:sp>
      <p:sp>
        <p:nvSpPr>
          <p:cNvPr id="7" name="TextBox 6"/>
          <p:cNvSpPr txBox="1"/>
          <p:nvPr/>
        </p:nvSpPr>
        <p:spPr>
          <a:xfrm>
            <a:off x="258620" y="3287283"/>
            <a:ext cx="2236304" cy="1477328"/>
          </a:xfrm>
          <a:prstGeom prst="rect">
            <a:avLst/>
          </a:prstGeom>
          <a:noFill/>
        </p:spPr>
        <p:txBody>
          <a:bodyPr wrap="square" rtlCol="0">
            <a:spAutoFit/>
          </a:bodyPr>
          <a:lstStyle/>
          <a:p>
            <a:r>
              <a:rPr lang="en-GB" dirty="0" smtClean="0"/>
              <a:t>Source: </a:t>
            </a:r>
            <a:r>
              <a:rPr lang="en-GB" dirty="0" smtClean="0">
                <a:hlinkClick r:id="rId3"/>
              </a:rPr>
              <a:t>Overview of People Movement, Migration and Transport in Northern Ireland</a:t>
            </a:r>
            <a:r>
              <a:rPr lang="en-GB" dirty="0" smtClean="0"/>
              <a:t>, August 2021</a:t>
            </a:r>
            <a:endParaRPr lang="en-GB"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9991" y="1646500"/>
            <a:ext cx="8839966" cy="49564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88586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60700" y="492125"/>
            <a:ext cx="6724650" cy="740728"/>
          </a:xfrm>
        </p:spPr>
        <p:txBody>
          <a:bodyPr>
            <a:normAutofit/>
          </a:bodyPr>
          <a:lstStyle/>
          <a:p>
            <a:r>
              <a:rPr lang="en-GB" sz="4000" dirty="0" smtClean="0">
                <a:latin typeface="+mn-lt"/>
              </a:rPr>
              <a:t>Work Quality - publications</a:t>
            </a:r>
            <a:endParaRPr lang="en-GB" sz="4000" dirty="0">
              <a:latin typeface="+mn-lt"/>
            </a:endParaRPr>
          </a:p>
        </p:txBody>
      </p:sp>
      <p:sp>
        <p:nvSpPr>
          <p:cNvPr id="5" name="Content Placeholder 2"/>
          <p:cNvSpPr>
            <a:spLocks noGrp="1"/>
          </p:cNvSpPr>
          <p:nvPr>
            <p:ph idx="1"/>
          </p:nvPr>
        </p:nvSpPr>
        <p:spPr>
          <a:xfrm>
            <a:off x="838200" y="1397000"/>
            <a:ext cx="10515600" cy="5317173"/>
          </a:xfrm>
        </p:spPr>
        <p:txBody>
          <a:bodyPr>
            <a:normAutofit/>
          </a:bodyPr>
          <a:lstStyle/>
          <a:p>
            <a:pPr marL="0" indent="0">
              <a:buNone/>
            </a:pPr>
            <a:r>
              <a:rPr lang="en-GB" dirty="0" smtClean="0">
                <a:solidFill>
                  <a:srgbClr val="1E2B50"/>
                </a:solidFill>
              </a:rPr>
              <a:t>	</a:t>
            </a:r>
            <a:r>
              <a:rPr lang="en-GB" b="1" dirty="0" smtClean="0">
                <a:solidFill>
                  <a:srgbClr val="1E2B50"/>
                </a:solidFill>
              </a:rPr>
              <a:t>December 2020</a:t>
            </a:r>
          </a:p>
          <a:p>
            <a:r>
              <a:rPr lang="en-GB" dirty="0"/>
              <a:t>19/20 data </a:t>
            </a:r>
            <a:r>
              <a:rPr lang="en-GB" dirty="0" smtClean="0"/>
              <a:t>- Headline estimates of 6 LFS indicators, including first release of data from 3 new questions:</a:t>
            </a:r>
          </a:p>
          <a:p>
            <a:pPr marL="0" indent="0">
              <a:buNone/>
            </a:pPr>
            <a:r>
              <a:rPr lang="en-GB" dirty="0" smtClean="0"/>
              <a:t>- </a:t>
            </a:r>
            <a:r>
              <a:rPr lang="en-GB" sz="2000" dirty="0" smtClean="0"/>
              <a:t>Career progression, meaningful work and involvement in decision making</a:t>
            </a:r>
          </a:p>
          <a:p>
            <a:pPr marL="0" indent="0">
              <a:buNone/>
            </a:pPr>
            <a:r>
              <a:rPr lang="en-GB" b="1" dirty="0" smtClean="0"/>
              <a:t>February 2021</a:t>
            </a:r>
          </a:p>
          <a:p>
            <a:r>
              <a:rPr lang="en-GB" dirty="0" smtClean="0"/>
              <a:t>Further analysis by gender, age and skill level </a:t>
            </a:r>
          </a:p>
          <a:p>
            <a:r>
              <a:rPr lang="en-GB" dirty="0" smtClean="0"/>
              <a:t>7 LFS indicators and an earnings indicator from Annual Survey of Hours and Earnings (ASHE)</a:t>
            </a:r>
          </a:p>
          <a:p>
            <a:r>
              <a:rPr lang="en-GB" dirty="0" smtClean="0"/>
              <a:t>First release of data relating to flexible working</a:t>
            </a:r>
          </a:p>
          <a:p>
            <a:r>
              <a:rPr lang="en-GB" dirty="0" smtClean="0"/>
              <a:t>Analysis related to proportion of employees meeting 1 to 7 aspects of work quality (LFS)</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2550" y="102511"/>
            <a:ext cx="1468245" cy="1797852"/>
          </a:xfrm>
          <a:prstGeom prst="rect">
            <a:avLst/>
          </a:prstGeom>
        </p:spPr>
      </p:pic>
    </p:spTree>
    <p:extLst>
      <p:ext uri="{BB962C8B-B14F-4D97-AF65-F5344CB8AC3E}">
        <p14:creationId xmlns:p14="http://schemas.microsoft.com/office/powerpoint/2010/main" val="34204419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88345" y="725206"/>
            <a:ext cx="8521701" cy="1004981"/>
          </a:xfrm>
        </p:spPr>
        <p:txBody>
          <a:bodyPr>
            <a:normAutofit/>
          </a:bodyPr>
          <a:lstStyle/>
          <a:p>
            <a:r>
              <a:rPr lang="en-GB" sz="2800" dirty="0" smtClean="0">
                <a:latin typeface="+mn-lt"/>
              </a:rPr>
              <a:t>Work Quality indicators by gender, age and skills level, 2019/2020, 18+ employees</a:t>
            </a:r>
            <a:endParaRPr lang="en-GB" sz="2800"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2550" y="102511"/>
            <a:ext cx="1468245" cy="1797852"/>
          </a:xfrm>
          <a:prstGeom prst="rect">
            <a:avLst/>
          </a:prstGeom>
        </p:spPr>
      </p:pic>
      <p:sp>
        <p:nvSpPr>
          <p:cNvPr id="7" name="TextBox 6"/>
          <p:cNvSpPr txBox="1"/>
          <p:nvPr/>
        </p:nvSpPr>
        <p:spPr>
          <a:xfrm>
            <a:off x="93576" y="6380910"/>
            <a:ext cx="5412075" cy="369332"/>
          </a:xfrm>
          <a:prstGeom prst="rect">
            <a:avLst/>
          </a:prstGeom>
          <a:noFill/>
        </p:spPr>
        <p:txBody>
          <a:bodyPr wrap="square" rtlCol="0">
            <a:spAutoFit/>
          </a:bodyPr>
          <a:lstStyle/>
          <a:p>
            <a:r>
              <a:rPr lang="en-GB" dirty="0" smtClean="0"/>
              <a:t>Source: </a:t>
            </a:r>
            <a:r>
              <a:rPr lang="en-GB" dirty="0" smtClean="0">
                <a:hlinkClick r:id="rId4"/>
              </a:rPr>
              <a:t>Work quality in NI, July 2019 to June 2020</a:t>
            </a:r>
            <a:endParaRPr lang="en-GB"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1248" y="1730187"/>
            <a:ext cx="10058400" cy="4650723"/>
          </a:xfrm>
          <a:prstGeom prst="rect">
            <a:avLst/>
          </a:prstGeom>
        </p:spPr>
      </p:pic>
    </p:spTree>
    <p:extLst>
      <p:ext uri="{BB962C8B-B14F-4D97-AF65-F5344CB8AC3E}">
        <p14:creationId xmlns:p14="http://schemas.microsoft.com/office/powerpoint/2010/main" val="20901965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99501" y="895382"/>
            <a:ext cx="8521701" cy="1004981"/>
          </a:xfrm>
        </p:spPr>
        <p:txBody>
          <a:bodyPr>
            <a:normAutofit/>
          </a:bodyPr>
          <a:lstStyle/>
          <a:p>
            <a:r>
              <a:rPr lang="en-GB" sz="2800" dirty="0" smtClean="0">
                <a:latin typeface="+mn-lt"/>
              </a:rPr>
              <a:t>Percentage of employees meeting LFS work quality indicators, 2019/20</a:t>
            </a:r>
            <a:endParaRPr lang="en-GB" sz="2800"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2550" y="102511"/>
            <a:ext cx="1468245" cy="179785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432" y="2022876"/>
            <a:ext cx="9771240" cy="4453758"/>
          </a:xfrm>
          <a:prstGeom prst="rect">
            <a:avLst/>
          </a:prstGeom>
        </p:spPr>
      </p:pic>
      <p:sp>
        <p:nvSpPr>
          <p:cNvPr id="5" name="TextBox 4"/>
          <p:cNvSpPr txBox="1"/>
          <p:nvPr/>
        </p:nvSpPr>
        <p:spPr>
          <a:xfrm>
            <a:off x="93576" y="6380910"/>
            <a:ext cx="5412075" cy="369332"/>
          </a:xfrm>
          <a:prstGeom prst="rect">
            <a:avLst/>
          </a:prstGeom>
          <a:noFill/>
        </p:spPr>
        <p:txBody>
          <a:bodyPr wrap="square" rtlCol="0">
            <a:spAutoFit/>
          </a:bodyPr>
          <a:lstStyle/>
          <a:p>
            <a:r>
              <a:rPr lang="en-GB" dirty="0" smtClean="0"/>
              <a:t>Source: </a:t>
            </a:r>
            <a:r>
              <a:rPr lang="en-GB" dirty="0" smtClean="0">
                <a:hlinkClick r:id="rId5"/>
              </a:rPr>
              <a:t>Work quality in NI, July 2019 to June 2020</a:t>
            </a:r>
            <a:endParaRPr lang="en-GB" dirty="0"/>
          </a:p>
        </p:txBody>
      </p:sp>
    </p:spTree>
    <p:extLst>
      <p:ext uri="{BB962C8B-B14F-4D97-AF65-F5344CB8AC3E}">
        <p14:creationId xmlns:p14="http://schemas.microsoft.com/office/powerpoint/2010/main" val="18046955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60700" y="492125"/>
            <a:ext cx="6724650" cy="740728"/>
          </a:xfrm>
        </p:spPr>
        <p:txBody>
          <a:bodyPr>
            <a:normAutofit/>
          </a:bodyPr>
          <a:lstStyle/>
          <a:p>
            <a:r>
              <a:rPr lang="en-GB" sz="4000" dirty="0" smtClean="0">
                <a:latin typeface="+mn-lt"/>
              </a:rPr>
              <a:t>Work Quality – development</a:t>
            </a:r>
            <a:endParaRPr lang="en-GB" sz="4000" dirty="0">
              <a:latin typeface="+mn-lt"/>
            </a:endParaRPr>
          </a:p>
        </p:txBody>
      </p:sp>
      <p:sp>
        <p:nvSpPr>
          <p:cNvPr id="5" name="Content Placeholder 2"/>
          <p:cNvSpPr>
            <a:spLocks noGrp="1"/>
          </p:cNvSpPr>
          <p:nvPr>
            <p:ph idx="1"/>
          </p:nvPr>
        </p:nvSpPr>
        <p:spPr>
          <a:xfrm>
            <a:off x="838200" y="1397000"/>
            <a:ext cx="4873978" cy="5317173"/>
          </a:xfrm>
        </p:spPr>
        <p:txBody>
          <a:bodyPr>
            <a:normAutofit/>
          </a:bodyPr>
          <a:lstStyle/>
          <a:p>
            <a:pPr marL="0" indent="0">
              <a:buNone/>
            </a:pPr>
            <a:r>
              <a:rPr lang="en-GB" dirty="0" smtClean="0">
                <a:solidFill>
                  <a:srgbClr val="1E2B50"/>
                </a:solidFill>
              </a:rPr>
              <a:t>	</a:t>
            </a:r>
          </a:p>
          <a:p>
            <a:endParaRPr lang="en-GB" dirty="0"/>
          </a:p>
          <a:p>
            <a:r>
              <a:rPr lang="en-GB" dirty="0" smtClean="0">
                <a:solidFill>
                  <a:srgbClr val="1E2B50"/>
                </a:solidFill>
              </a:rPr>
              <a:t>New area dedicated to work quality on NISRA website</a:t>
            </a:r>
          </a:p>
          <a:p>
            <a:r>
              <a:rPr lang="en-GB" dirty="0" smtClean="0"/>
              <a:t>Work plan published – live document</a:t>
            </a:r>
            <a:endParaRPr lang="en-GB" dirty="0">
              <a:solidFill>
                <a:srgbClr val="1E2B50"/>
              </a:solidFill>
            </a:endParaRPr>
          </a:p>
        </p:txBody>
      </p:sp>
      <p:pic>
        <p:nvPicPr>
          <p:cNvPr id="2" name="Picture 1"/>
          <p:cNvPicPr>
            <a:picLocks noChangeAspect="1"/>
          </p:cNvPicPr>
          <p:nvPr/>
        </p:nvPicPr>
        <p:blipFill rotWithShape="1">
          <a:blip r:embed="rId3"/>
          <a:srcRect l="22743" t="9594" r="24852" b="14205"/>
          <a:stretch/>
        </p:blipFill>
        <p:spPr>
          <a:xfrm rot="322852">
            <a:off x="5421503" y="1526929"/>
            <a:ext cx="6199276" cy="48826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441334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6052" y="337751"/>
            <a:ext cx="7696200" cy="1200831"/>
          </a:xfrm>
        </p:spPr>
        <p:txBody>
          <a:bodyPr>
            <a:normAutofit fontScale="90000"/>
          </a:bodyPr>
          <a:lstStyle/>
          <a:p>
            <a:r>
              <a:rPr lang="en-GB" dirty="0" smtClean="0">
                <a:latin typeface="+mn-lt"/>
              </a:rPr>
              <a:t>Publications – Annual </a:t>
            </a:r>
            <a:r>
              <a:rPr lang="en-GB" dirty="0">
                <a:latin typeface="+mn-lt"/>
              </a:rPr>
              <a:t>S</a:t>
            </a:r>
            <a:r>
              <a:rPr lang="en-GB" dirty="0" smtClean="0">
                <a:latin typeface="+mn-lt"/>
              </a:rPr>
              <a:t>ummary and Annual Report</a:t>
            </a:r>
            <a:endParaRPr lang="en-GB" dirty="0">
              <a:latin typeface="+mn-lt"/>
            </a:endParaRPr>
          </a:p>
        </p:txBody>
      </p:sp>
      <p:sp>
        <p:nvSpPr>
          <p:cNvPr id="3" name="Content Placeholder 2"/>
          <p:cNvSpPr>
            <a:spLocks noGrp="1"/>
          </p:cNvSpPr>
          <p:nvPr>
            <p:ph idx="1"/>
          </p:nvPr>
        </p:nvSpPr>
        <p:spPr>
          <a:xfrm>
            <a:off x="1120877" y="1538583"/>
            <a:ext cx="6724901" cy="5160894"/>
          </a:xfrm>
        </p:spPr>
        <p:txBody>
          <a:bodyPr>
            <a:normAutofit/>
          </a:bodyPr>
          <a:lstStyle/>
          <a:p>
            <a:pPr marL="0" indent="0">
              <a:buNone/>
            </a:pPr>
            <a:endParaRPr lang="en-GB" dirty="0"/>
          </a:p>
          <a:p>
            <a:pPr marL="0" indent="0">
              <a:buNone/>
            </a:pPr>
            <a:r>
              <a:rPr lang="en-GB" dirty="0" smtClean="0"/>
              <a:t>Annual Summary – May 2021</a:t>
            </a:r>
          </a:p>
          <a:p>
            <a:r>
              <a:rPr lang="en-GB" dirty="0"/>
              <a:t>H</a:t>
            </a:r>
            <a:r>
              <a:rPr lang="en-GB" dirty="0" smtClean="0"/>
              <a:t>eadline labour market data for 2020</a:t>
            </a:r>
          </a:p>
          <a:p>
            <a:r>
              <a:rPr lang="en-GB" dirty="0" smtClean="0"/>
              <a:t>Included data related to 2 Programme for Government (</a:t>
            </a:r>
            <a:r>
              <a:rPr lang="en-GB" dirty="0" err="1" smtClean="0"/>
              <a:t>PfG</a:t>
            </a:r>
            <a:r>
              <a:rPr lang="en-GB" dirty="0" smtClean="0"/>
              <a:t>) indicators </a:t>
            </a:r>
          </a:p>
          <a:p>
            <a:pPr marL="0" indent="0">
              <a:buNone/>
            </a:pPr>
            <a:endParaRPr lang="en-GB" dirty="0"/>
          </a:p>
          <a:p>
            <a:pPr marL="0" indent="0">
              <a:buNone/>
            </a:pPr>
            <a:r>
              <a:rPr lang="en-GB" dirty="0" smtClean="0"/>
              <a:t>Annual Report – October 2020</a:t>
            </a:r>
          </a:p>
          <a:p>
            <a:r>
              <a:rPr lang="en-GB" dirty="0" smtClean="0"/>
              <a:t>Detailed report for 2019 data</a:t>
            </a:r>
          </a:p>
          <a:p>
            <a:r>
              <a:rPr lang="en-GB" dirty="0"/>
              <a:t>Included </a:t>
            </a:r>
            <a:r>
              <a:rPr lang="en-GB" dirty="0" smtClean="0"/>
              <a:t>latest data (2019) for the remaining 4 </a:t>
            </a:r>
            <a:r>
              <a:rPr lang="en-GB" dirty="0" err="1" smtClean="0"/>
              <a:t>PfG</a:t>
            </a:r>
            <a:r>
              <a:rPr lang="en-GB" dirty="0" smtClean="0"/>
              <a:t> indicators</a:t>
            </a:r>
            <a:endParaRPr lang="en-GB" dirty="0"/>
          </a:p>
        </p:txBody>
      </p:sp>
      <p:pic>
        <p:nvPicPr>
          <p:cNvPr id="4" name="Picture 3" descr="LFS annual summary front page.pdf - Adobe Acrobat Pro 202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21019423">
            <a:off x="7872616" y="1205679"/>
            <a:ext cx="3547672" cy="43067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787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7970" y="1922685"/>
            <a:ext cx="3473053" cy="3505921"/>
          </a:xfrm>
          <a:prstGeom prst="rect">
            <a:avLst/>
          </a:prstGeom>
        </p:spPr>
      </p:pic>
      <p:sp>
        <p:nvSpPr>
          <p:cNvPr id="4" name="Title 1"/>
          <p:cNvSpPr>
            <a:spLocks noGrp="1"/>
          </p:cNvSpPr>
          <p:nvPr>
            <p:ph type="title"/>
          </p:nvPr>
        </p:nvSpPr>
        <p:spPr>
          <a:xfrm>
            <a:off x="2838942" y="144650"/>
            <a:ext cx="7901940" cy="1325563"/>
          </a:xfrm>
        </p:spPr>
        <p:txBody>
          <a:bodyPr>
            <a:normAutofit/>
          </a:bodyPr>
          <a:lstStyle/>
          <a:p>
            <a:pPr algn="ctr"/>
            <a:r>
              <a:rPr lang="en-GB" sz="4000" dirty="0">
                <a:solidFill>
                  <a:srgbClr val="1E2B50"/>
                </a:solidFill>
                <a:latin typeface="+mn-lt"/>
              </a:rPr>
              <a:t>Plans for the Future</a:t>
            </a:r>
          </a:p>
        </p:txBody>
      </p:sp>
      <p:sp>
        <p:nvSpPr>
          <p:cNvPr id="5" name="Content Placeholder 2"/>
          <p:cNvSpPr>
            <a:spLocks noGrp="1"/>
          </p:cNvSpPr>
          <p:nvPr>
            <p:ph idx="1"/>
          </p:nvPr>
        </p:nvSpPr>
        <p:spPr>
          <a:xfrm>
            <a:off x="1721223" y="1223209"/>
            <a:ext cx="7463117" cy="4989332"/>
          </a:xfrm>
        </p:spPr>
        <p:txBody>
          <a:bodyPr>
            <a:normAutofit fontScale="47500" lnSpcReduction="20000"/>
          </a:bodyPr>
          <a:lstStyle/>
          <a:p>
            <a:r>
              <a:rPr lang="en-GB" sz="4500" dirty="0"/>
              <a:t>4</a:t>
            </a:r>
            <a:r>
              <a:rPr lang="en-GB" sz="4500" dirty="0" smtClean="0"/>
              <a:t> short topic papers in October/November:</a:t>
            </a:r>
          </a:p>
          <a:p>
            <a:pPr>
              <a:buFont typeface="Wingdings" panose="05000000000000000000" pitchFamily="2" charset="2"/>
              <a:buChar char="Ø"/>
            </a:pPr>
            <a:r>
              <a:rPr lang="en-GB" sz="4500" dirty="0"/>
              <a:t>Disability employment gap </a:t>
            </a:r>
            <a:r>
              <a:rPr lang="en-GB" sz="4500" dirty="0" smtClean="0"/>
              <a:t>– 7</a:t>
            </a:r>
            <a:r>
              <a:rPr lang="en-GB" sz="4500" baseline="30000" dirty="0" smtClean="0"/>
              <a:t>th</a:t>
            </a:r>
            <a:r>
              <a:rPr lang="en-GB" sz="4500" dirty="0" smtClean="0"/>
              <a:t> October</a:t>
            </a:r>
            <a:endParaRPr lang="en-GB" sz="4500" dirty="0"/>
          </a:p>
          <a:p>
            <a:pPr>
              <a:buFont typeface="Wingdings" panose="05000000000000000000" pitchFamily="2" charset="2"/>
              <a:buChar char="Ø"/>
            </a:pPr>
            <a:r>
              <a:rPr lang="en-GB" sz="4500" dirty="0" smtClean="0"/>
              <a:t>Qualifications – 21</a:t>
            </a:r>
            <a:r>
              <a:rPr lang="en-GB" sz="4500" baseline="30000" dirty="0" smtClean="0"/>
              <a:t>st</a:t>
            </a:r>
            <a:r>
              <a:rPr lang="en-GB" sz="4500" dirty="0" smtClean="0"/>
              <a:t> October</a:t>
            </a:r>
          </a:p>
          <a:p>
            <a:pPr>
              <a:buFont typeface="Wingdings" panose="05000000000000000000" pitchFamily="2" charset="2"/>
              <a:buChar char="Ø"/>
            </a:pPr>
            <a:r>
              <a:rPr lang="en-GB" sz="4500" dirty="0" smtClean="0">
                <a:solidFill>
                  <a:srgbClr val="1E2B50"/>
                </a:solidFill>
              </a:rPr>
              <a:t>Employmen</a:t>
            </a:r>
            <a:r>
              <a:rPr lang="en-GB" sz="4500" dirty="0" smtClean="0"/>
              <a:t>t, unemployment and economic </a:t>
            </a:r>
          </a:p>
          <a:p>
            <a:pPr marL="0" indent="0">
              <a:buNone/>
            </a:pPr>
            <a:r>
              <a:rPr lang="en-GB" sz="4500" dirty="0" smtClean="0"/>
              <a:t>    inactivity – 28</a:t>
            </a:r>
            <a:r>
              <a:rPr lang="en-GB" sz="4500" baseline="30000" dirty="0" smtClean="0"/>
              <a:t>th</a:t>
            </a:r>
            <a:r>
              <a:rPr lang="en-GB" sz="4500" dirty="0" smtClean="0"/>
              <a:t> October</a:t>
            </a:r>
          </a:p>
          <a:p>
            <a:pPr>
              <a:buFont typeface="Wingdings" panose="05000000000000000000" pitchFamily="2" charset="2"/>
              <a:buChar char="Ø"/>
            </a:pPr>
            <a:r>
              <a:rPr lang="en-GB" sz="4500" dirty="0" smtClean="0"/>
              <a:t>Not in Education, Employment or Training (NEETs) – November</a:t>
            </a:r>
          </a:p>
          <a:p>
            <a:pPr marL="0" indent="0">
              <a:buNone/>
            </a:pPr>
            <a:endParaRPr lang="en-GB" sz="4500" dirty="0" smtClean="0">
              <a:solidFill>
                <a:srgbClr val="1E2B50"/>
              </a:solidFill>
            </a:endParaRPr>
          </a:p>
          <a:p>
            <a:r>
              <a:rPr lang="en-GB" sz="4500" dirty="0" smtClean="0"/>
              <a:t>Additional breakdowns of annual data for 2020 – November</a:t>
            </a:r>
          </a:p>
          <a:p>
            <a:pPr marL="0" indent="0">
              <a:buNone/>
            </a:pPr>
            <a:endParaRPr lang="en-GB" sz="4500" dirty="0" smtClean="0"/>
          </a:p>
          <a:p>
            <a:r>
              <a:rPr lang="en-GB" sz="4500" dirty="0" smtClean="0"/>
              <a:t>Work </a:t>
            </a:r>
            <a:r>
              <a:rPr lang="en-GB" sz="4500" dirty="0"/>
              <a:t>Quality </a:t>
            </a:r>
            <a:r>
              <a:rPr lang="en-GB" sz="4500" dirty="0" smtClean="0"/>
              <a:t>publication – early 2022</a:t>
            </a:r>
            <a:endParaRPr lang="en-GB" sz="4500" dirty="0"/>
          </a:p>
          <a:p>
            <a:pPr marL="0" indent="0">
              <a:buNone/>
            </a:pPr>
            <a:endParaRPr lang="en-GB" sz="4500" dirty="0">
              <a:solidFill>
                <a:srgbClr val="1E2B50"/>
              </a:solidFill>
            </a:endParaRPr>
          </a:p>
          <a:p>
            <a:r>
              <a:rPr lang="en-GB" sz="4500" dirty="0" smtClean="0"/>
              <a:t>Women in NI – planned for March 2022</a:t>
            </a:r>
            <a:endParaRPr lang="en-GB" sz="4500" dirty="0" smtClean="0">
              <a:solidFill>
                <a:srgbClr val="FF0000"/>
              </a:solidFill>
            </a:endParaRPr>
          </a:p>
          <a:p>
            <a:endParaRPr lang="en-GB" dirty="0" smtClean="0"/>
          </a:p>
          <a:p>
            <a:pPr marL="0" indent="0">
              <a:buNone/>
            </a:pPr>
            <a:endParaRPr lang="en-GB" dirty="0" smtClean="0">
              <a:solidFill>
                <a:srgbClr val="1E2B50"/>
              </a:solidFill>
            </a:endParaRPr>
          </a:p>
          <a:p>
            <a:endParaRPr lang="en-GB" dirty="0">
              <a:solidFill>
                <a:srgbClr val="1E2B50"/>
              </a:solidFill>
            </a:endParaRPr>
          </a:p>
          <a:p>
            <a:pPr marL="0" indent="0">
              <a:buNone/>
            </a:pPr>
            <a:endParaRPr lang="en-GB" dirty="0"/>
          </a:p>
        </p:txBody>
      </p:sp>
      <p:sp>
        <p:nvSpPr>
          <p:cNvPr id="2" name="TextBox 1"/>
          <p:cNvSpPr txBox="1"/>
          <p:nvPr/>
        </p:nvSpPr>
        <p:spPr>
          <a:xfrm>
            <a:off x="9663841" y="2323923"/>
            <a:ext cx="1431235" cy="369332"/>
          </a:xfrm>
          <a:prstGeom prst="rect">
            <a:avLst/>
          </a:prstGeom>
          <a:solidFill>
            <a:srgbClr val="00205B"/>
          </a:solidFill>
        </p:spPr>
        <p:txBody>
          <a:bodyPr wrap="square" rtlCol="0">
            <a:spAutoFit/>
          </a:bodyPr>
          <a:lstStyle/>
          <a:p>
            <a:r>
              <a:rPr lang="en-GB" dirty="0" smtClean="0">
                <a:solidFill>
                  <a:srgbClr val="CCD607"/>
                </a:solidFill>
              </a:rPr>
              <a:t>2020/2021</a:t>
            </a:r>
            <a:endParaRPr lang="en-GB" dirty="0">
              <a:solidFill>
                <a:srgbClr val="CCD607"/>
              </a:solidFill>
            </a:endParaRPr>
          </a:p>
        </p:txBody>
      </p:sp>
      <p:sp>
        <p:nvSpPr>
          <p:cNvPr id="3" name="TextBox 2"/>
          <p:cNvSpPr txBox="1"/>
          <p:nvPr/>
        </p:nvSpPr>
        <p:spPr>
          <a:xfrm>
            <a:off x="9736345" y="3274209"/>
            <a:ext cx="1482261" cy="369332"/>
          </a:xfrm>
          <a:prstGeom prst="rect">
            <a:avLst/>
          </a:prstGeom>
          <a:solidFill>
            <a:srgbClr val="CEDC00"/>
          </a:solidFill>
        </p:spPr>
        <p:txBody>
          <a:bodyPr wrap="square" rtlCol="0">
            <a:spAutoFit/>
          </a:bodyPr>
          <a:lstStyle/>
          <a:p>
            <a:r>
              <a:rPr lang="en-GB" dirty="0" smtClean="0">
                <a:solidFill>
                  <a:srgbClr val="1E2B50"/>
                </a:solidFill>
              </a:rPr>
              <a:t> 2021/22</a:t>
            </a:r>
            <a:endParaRPr lang="en-GB" dirty="0">
              <a:solidFill>
                <a:srgbClr val="1E2B50"/>
              </a:solidFill>
            </a:endParaRPr>
          </a:p>
        </p:txBody>
      </p:sp>
      <p:sp>
        <p:nvSpPr>
          <p:cNvPr id="7" name="TextBox 6"/>
          <p:cNvSpPr txBox="1"/>
          <p:nvPr/>
        </p:nvSpPr>
        <p:spPr>
          <a:xfrm>
            <a:off x="68826" y="6009560"/>
            <a:ext cx="11149780" cy="861774"/>
          </a:xfrm>
          <a:prstGeom prst="rect">
            <a:avLst/>
          </a:prstGeom>
          <a:noFill/>
        </p:spPr>
        <p:txBody>
          <a:bodyPr wrap="square" rtlCol="0">
            <a:spAutoFit/>
          </a:bodyPr>
          <a:lstStyle/>
          <a:p>
            <a:r>
              <a:rPr lang="en-GB" sz="2500" dirty="0">
                <a:solidFill>
                  <a:srgbClr val="1E2B50"/>
                </a:solidFill>
              </a:rPr>
              <a:t>Please get </a:t>
            </a:r>
            <a:r>
              <a:rPr lang="en-GB" sz="2400" dirty="0" smtClean="0"/>
              <a:t>in </a:t>
            </a:r>
            <a:r>
              <a:rPr lang="en-GB" sz="2500" dirty="0" smtClean="0">
                <a:solidFill>
                  <a:srgbClr val="1E2B50"/>
                </a:solidFill>
              </a:rPr>
              <a:t>touch if you </a:t>
            </a:r>
            <a:r>
              <a:rPr lang="en-GB" sz="2500" dirty="0">
                <a:solidFill>
                  <a:srgbClr val="1E2B50"/>
                </a:solidFill>
              </a:rPr>
              <a:t>would like added to </a:t>
            </a:r>
            <a:r>
              <a:rPr lang="en-GB" sz="2500" dirty="0" smtClean="0">
                <a:solidFill>
                  <a:srgbClr val="1E2B50"/>
                </a:solidFill>
              </a:rPr>
              <a:t>LFS </a:t>
            </a:r>
            <a:r>
              <a:rPr lang="en-GB" sz="2500" dirty="0">
                <a:solidFill>
                  <a:srgbClr val="1E2B50"/>
                </a:solidFill>
              </a:rPr>
              <a:t>mailing list </a:t>
            </a:r>
            <a:r>
              <a:rPr lang="en-GB" sz="2500" dirty="0" smtClean="0">
                <a:solidFill>
                  <a:srgbClr val="1E2B50"/>
                </a:solidFill>
              </a:rPr>
              <a:t>for new outputs -  </a:t>
            </a:r>
          </a:p>
          <a:p>
            <a:r>
              <a:rPr lang="en-GB" sz="2500" dirty="0" smtClean="0">
                <a:solidFill>
                  <a:srgbClr val="1E2B50"/>
                </a:solidFill>
              </a:rPr>
              <a:t>email </a:t>
            </a:r>
            <a:r>
              <a:rPr lang="en-GB" sz="2400" dirty="0" smtClean="0">
                <a:hlinkClick r:id="rId4"/>
              </a:rPr>
              <a:t>LFS@finance-ni.gov.uk</a:t>
            </a:r>
            <a:r>
              <a:rPr lang="en-GB" sz="2400" dirty="0" smtClean="0"/>
              <a:t> </a:t>
            </a:r>
            <a:endParaRPr lang="en-GB" sz="2400" dirty="0"/>
          </a:p>
        </p:txBody>
      </p:sp>
    </p:spTree>
    <p:extLst>
      <p:ext uri="{BB962C8B-B14F-4D97-AF65-F5344CB8AC3E}">
        <p14:creationId xmlns:p14="http://schemas.microsoft.com/office/powerpoint/2010/main" val="3356663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205B"/>
                </a:solidFill>
              </a:rPr>
              <a:t/>
            </a:r>
            <a:br>
              <a:rPr lang="en-GB" dirty="0" smtClean="0">
                <a:solidFill>
                  <a:srgbClr val="00205B"/>
                </a:solidFill>
              </a:rPr>
            </a:br>
            <a:r>
              <a:rPr lang="en-GB" dirty="0" smtClean="0">
                <a:solidFill>
                  <a:srgbClr val="00205B"/>
                </a:solidFill>
              </a:rPr>
              <a:t>Data Collection and Registration Team</a:t>
            </a:r>
            <a:r>
              <a:rPr lang="en-GB" b="1" dirty="0">
                <a:solidFill>
                  <a:srgbClr val="00205B"/>
                </a:solidFill>
              </a:rPr>
              <a:t/>
            </a:r>
            <a:br>
              <a:rPr lang="en-GB" b="1" dirty="0">
                <a:solidFill>
                  <a:srgbClr val="00205B"/>
                </a:solidFill>
              </a:rPr>
            </a:br>
            <a:endParaRPr lang="en-GB" dirty="0"/>
          </a:p>
        </p:txBody>
      </p:sp>
      <p:sp>
        <p:nvSpPr>
          <p:cNvPr id="3" name="Content Placeholder 2"/>
          <p:cNvSpPr>
            <a:spLocks noGrp="1"/>
          </p:cNvSpPr>
          <p:nvPr>
            <p:ph idx="1"/>
          </p:nvPr>
        </p:nvSpPr>
        <p:spPr>
          <a:xfrm>
            <a:off x="1343608" y="1657349"/>
            <a:ext cx="2853488" cy="5042127"/>
          </a:xfrm>
        </p:spPr>
        <p:txBody>
          <a:bodyPr/>
          <a:lstStyle/>
          <a:p>
            <a:pPr marL="0" indent="0">
              <a:buNone/>
            </a:pPr>
            <a:r>
              <a:rPr lang="en-GB" u="sng" dirty="0" smtClean="0"/>
              <a:t>BRES</a:t>
            </a:r>
          </a:p>
          <a:p>
            <a:pPr marL="0" indent="0">
              <a:buNone/>
            </a:pPr>
            <a:r>
              <a:rPr lang="en-GB" dirty="0" smtClean="0"/>
              <a:t>Stephen McCune</a:t>
            </a:r>
          </a:p>
          <a:p>
            <a:pPr marL="0" indent="0">
              <a:buNone/>
            </a:pPr>
            <a:r>
              <a:rPr lang="en-GB" dirty="0" smtClean="0"/>
              <a:t>Darren Haskins</a:t>
            </a:r>
          </a:p>
          <a:p>
            <a:pPr marL="0" indent="0">
              <a:buNone/>
            </a:pPr>
            <a:r>
              <a:rPr lang="en-GB" dirty="0" smtClean="0"/>
              <a:t>Clare Logan </a:t>
            </a:r>
          </a:p>
          <a:p>
            <a:pPr marL="0" indent="0">
              <a:buNone/>
            </a:pPr>
            <a:r>
              <a:rPr lang="en-GB" dirty="0" smtClean="0"/>
              <a:t>Andrew Murphy</a:t>
            </a:r>
          </a:p>
          <a:p>
            <a:pPr marL="0" indent="0">
              <a:buNone/>
            </a:pPr>
            <a:r>
              <a:rPr lang="en-GB" dirty="0" smtClean="0"/>
              <a:t>John McBride</a:t>
            </a:r>
          </a:p>
          <a:p>
            <a:pPr marL="0" indent="0">
              <a:buNone/>
            </a:pPr>
            <a:r>
              <a:rPr lang="en-GB" dirty="0" smtClean="0"/>
              <a:t>Steven Roberts</a:t>
            </a:r>
          </a:p>
          <a:p>
            <a:pPr marL="0" indent="0">
              <a:buNone/>
            </a:pPr>
            <a:r>
              <a:rPr lang="en-GB" dirty="0" smtClean="0"/>
              <a:t>Paula Rogan</a:t>
            </a:r>
          </a:p>
          <a:p>
            <a:pPr marL="0" indent="0">
              <a:buNone/>
            </a:pPr>
            <a:r>
              <a:rPr lang="en-GB" dirty="0" smtClean="0"/>
              <a:t>Sharon Booth</a:t>
            </a:r>
          </a:p>
          <a:p>
            <a:pPr marL="0" indent="0">
              <a:buNone/>
            </a:pPr>
            <a:endParaRPr lang="en-GB" dirty="0"/>
          </a:p>
        </p:txBody>
      </p:sp>
      <p:sp>
        <p:nvSpPr>
          <p:cNvPr id="4" name="Rectangle 3"/>
          <p:cNvSpPr/>
          <p:nvPr/>
        </p:nvSpPr>
        <p:spPr>
          <a:xfrm>
            <a:off x="4938229" y="1657349"/>
            <a:ext cx="2893356" cy="2677656"/>
          </a:xfrm>
          <a:prstGeom prst="rect">
            <a:avLst/>
          </a:prstGeom>
        </p:spPr>
        <p:txBody>
          <a:bodyPr wrap="none">
            <a:spAutoFit/>
          </a:bodyPr>
          <a:lstStyle/>
          <a:p>
            <a:r>
              <a:rPr lang="en-GB" sz="2800" u="sng" dirty="0" smtClean="0">
                <a:solidFill>
                  <a:srgbClr val="00205B"/>
                </a:solidFill>
              </a:rPr>
              <a:t>IDBR</a:t>
            </a:r>
          </a:p>
          <a:p>
            <a:r>
              <a:rPr lang="en-GB" sz="2800" dirty="0" smtClean="0">
                <a:solidFill>
                  <a:srgbClr val="00205B"/>
                </a:solidFill>
              </a:rPr>
              <a:t>Jenni Barrett</a:t>
            </a:r>
          </a:p>
          <a:p>
            <a:r>
              <a:rPr lang="en-GB" sz="2800" dirty="0" smtClean="0">
                <a:solidFill>
                  <a:srgbClr val="00205B"/>
                </a:solidFill>
              </a:rPr>
              <a:t>Nichola Lemon</a:t>
            </a:r>
          </a:p>
          <a:p>
            <a:r>
              <a:rPr lang="en-GB" sz="2800" dirty="0" smtClean="0">
                <a:solidFill>
                  <a:srgbClr val="00205B"/>
                </a:solidFill>
              </a:rPr>
              <a:t>Natasha Grieve</a:t>
            </a:r>
          </a:p>
          <a:p>
            <a:r>
              <a:rPr lang="en-GB" sz="2800" dirty="0" smtClean="0">
                <a:solidFill>
                  <a:srgbClr val="00205B"/>
                </a:solidFill>
              </a:rPr>
              <a:t>Alastair McCulloch</a:t>
            </a:r>
          </a:p>
          <a:p>
            <a:r>
              <a:rPr lang="en-GB" sz="2800" dirty="0" smtClean="0">
                <a:solidFill>
                  <a:srgbClr val="00205B"/>
                </a:solidFill>
              </a:rPr>
              <a:t>Ciara Adair</a:t>
            </a:r>
            <a:endParaRPr lang="en-GB" sz="2800" dirty="0">
              <a:solidFill>
                <a:srgbClr val="00205B"/>
              </a:solidFill>
            </a:endParaRPr>
          </a:p>
        </p:txBody>
      </p:sp>
    </p:spTree>
    <p:extLst>
      <p:ext uri="{BB962C8B-B14F-4D97-AF65-F5344CB8AC3E}">
        <p14:creationId xmlns:p14="http://schemas.microsoft.com/office/powerpoint/2010/main" val="14175137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D1A67E-7312-4A63-9521-43809CC64027}"/>
              </a:ext>
            </a:extLst>
          </p:cNvPr>
          <p:cNvSpPr>
            <a:spLocks noGrp="1"/>
          </p:cNvSpPr>
          <p:nvPr>
            <p:ph type="title"/>
          </p:nvPr>
        </p:nvSpPr>
        <p:spPr>
          <a:xfrm>
            <a:off x="3872285" y="295574"/>
            <a:ext cx="6551875" cy="928927"/>
          </a:xfrm>
        </p:spPr>
        <p:txBody>
          <a:bodyPr>
            <a:normAutofit fontScale="90000"/>
          </a:bodyPr>
          <a:lstStyle/>
          <a:p>
            <a:r>
              <a:rPr lang="en-GB" sz="4000" dirty="0" smtClean="0">
                <a:latin typeface="+mn-lt"/>
              </a:rPr>
              <a:t>Mentimeter results – question 4</a:t>
            </a:r>
            <a:endParaRPr lang="en-GB" sz="4000" dirty="0">
              <a:latin typeface="+mn-lt"/>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63395" y="1284135"/>
            <a:ext cx="10058400" cy="5573865"/>
          </a:xfrm>
          <a:prstGeom prst="rect">
            <a:avLst/>
          </a:prstGeom>
        </p:spPr>
      </p:pic>
    </p:spTree>
    <p:extLst>
      <p:ext uri="{BB962C8B-B14F-4D97-AF65-F5344CB8AC3E}">
        <p14:creationId xmlns:p14="http://schemas.microsoft.com/office/powerpoint/2010/main" val="257412549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D1A67E-7312-4A63-9521-43809CC64027}"/>
              </a:ext>
            </a:extLst>
          </p:cNvPr>
          <p:cNvSpPr>
            <a:spLocks noGrp="1"/>
          </p:cNvSpPr>
          <p:nvPr>
            <p:ph type="title"/>
          </p:nvPr>
        </p:nvSpPr>
        <p:spPr>
          <a:xfrm>
            <a:off x="3872285" y="295574"/>
            <a:ext cx="6551875" cy="928927"/>
          </a:xfrm>
        </p:spPr>
        <p:txBody>
          <a:bodyPr>
            <a:normAutofit fontScale="90000"/>
          </a:bodyPr>
          <a:lstStyle/>
          <a:p>
            <a:r>
              <a:rPr lang="en-GB" sz="4000" dirty="0" smtClean="0">
                <a:latin typeface="+mn-lt"/>
              </a:rPr>
              <a:t>Mentimeter results – question 4 (continued)</a:t>
            </a:r>
            <a:endParaRPr lang="en-GB" sz="4000" dirty="0">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39508" y="1160891"/>
            <a:ext cx="10058400" cy="5581817"/>
          </a:xfrm>
          <a:prstGeom prst="rect">
            <a:avLst/>
          </a:prstGeom>
        </p:spPr>
      </p:pic>
    </p:spTree>
    <p:extLst>
      <p:ext uri="{BB962C8B-B14F-4D97-AF65-F5344CB8AC3E}">
        <p14:creationId xmlns:p14="http://schemas.microsoft.com/office/powerpoint/2010/main" val="96823077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Comments and Close</a:t>
            </a:r>
            <a:endParaRPr lang="en-GB" dirty="0"/>
          </a:p>
        </p:txBody>
      </p:sp>
      <p:sp>
        <p:nvSpPr>
          <p:cNvPr id="3" name="Content Placeholder 2"/>
          <p:cNvSpPr>
            <a:spLocks noGrp="1"/>
          </p:cNvSpPr>
          <p:nvPr>
            <p:ph idx="1"/>
          </p:nvPr>
        </p:nvSpPr>
        <p:spPr/>
        <p:txBody>
          <a:bodyPr>
            <a:normAutofit/>
          </a:bodyPr>
          <a:lstStyle/>
          <a:p>
            <a:pPr marL="0" indent="0">
              <a:buNone/>
            </a:pPr>
            <a:endParaRPr lang="en-GB" dirty="0"/>
          </a:p>
          <a:p>
            <a:pPr marL="0" indent="0">
              <a:buNone/>
            </a:pPr>
            <a:r>
              <a:rPr lang="en-GB" dirty="0" smtClean="0"/>
              <a:t>Presentations and ‘Questions </a:t>
            </a:r>
            <a:r>
              <a:rPr lang="en-GB" dirty="0"/>
              <a:t>and </a:t>
            </a:r>
            <a:r>
              <a:rPr lang="en-GB" dirty="0" smtClean="0"/>
              <a:t>Answers’</a:t>
            </a:r>
            <a:endParaRPr lang="en-GB" dirty="0"/>
          </a:p>
          <a:p>
            <a:pPr marL="0" indent="0">
              <a:buNone/>
            </a:pPr>
            <a:r>
              <a:rPr lang="en-GB" dirty="0" smtClean="0"/>
              <a:t>will be uploaded to the </a:t>
            </a:r>
          </a:p>
          <a:p>
            <a:pPr marL="0" indent="0">
              <a:buNone/>
            </a:pPr>
            <a:r>
              <a:rPr lang="en-GB" dirty="0" smtClean="0"/>
              <a:t>Labour Market Statistics User Engagement page</a:t>
            </a:r>
          </a:p>
          <a:p>
            <a:pPr marL="0" indent="0">
              <a:buNone/>
            </a:pPr>
            <a:endParaRPr lang="en-GB" dirty="0"/>
          </a:p>
          <a:p>
            <a:pPr marL="0" indent="0">
              <a:buNone/>
            </a:pPr>
            <a:endParaRPr lang="en-GB" dirty="0"/>
          </a:p>
          <a:p>
            <a:pPr marL="0" indent="0">
              <a:buNone/>
            </a:pPr>
            <a:endParaRPr lang="en-GB" sz="4400" dirty="0" smtClean="0"/>
          </a:p>
          <a:p>
            <a:pPr marL="0" indent="0">
              <a:buNone/>
            </a:pPr>
            <a:r>
              <a:rPr lang="en-GB" sz="4400" dirty="0" smtClean="0"/>
              <a:t>Thanks!</a:t>
            </a:r>
            <a:endParaRPr lang="en-GB" sz="4400" dirty="0"/>
          </a:p>
        </p:txBody>
      </p:sp>
    </p:spTree>
    <p:extLst>
      <p:ext uri="{BB962C8B-B14F-4D97-AF65-F5344CB8AC3E}">
        <p14:creationId xmlns:p14="http://schemas.microsoft.com/office/powerpoint/2010/main" val="1855278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NISRA Presentatio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804366A-9E0E-4957-BDAB-ACFB5DD12D55}" vid="{BC516DA1-97B9-493E-B8E4-1CD09F887A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NISRA Presentation Template</Template>
  <TotalTime>0</TotalTime>
  <Words>3888</Words>
  <Application>Microsoft Office PowerPoint</Application>
  <PresentationFormat>Widescreen</PresentationFormat>
  <Paragraphs>878</Paragraphs>
  <Slides>92</Slides>
  <Notes>82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92</vt:i4>
      </vt:variant>
    </vt:vector>
  </HeadingPairs>
  <TitlesOfParts>
    <vt:vector size="103" baseType="lpstr">
      <vt:lpstr>Arial</vt:lpstr>
      <vt:lpstr>Baskerville Old Face</vt:lpstr>
      <vt:lpstr>Calibri</vt:lpstr>
      <vt:lpstr>Calibri Light</vt:lpstr>
      <vt:lpstr>Cambria</vt:lpstr>
      <vt:lpstr>Cambria Math</vt:lpstr>
      <vt:lpstr>Frutiger Roman</vt:lpstr>
      <vt:lpstr>Segoe UI Semibold</vt:lpstr>
      <vt:lpstr>Times New Roman</vt:lpstr>
      <vt:lpstr>Wingdings</vt:lpstr>
      <vt:lpstr>NISRA Presentation Template</vt:lpstr>
      <vt:lpstr>   Welcome to the  Labour Market Statistics User Group</vt:lpstr>
      <vt:lpstr>Making the most of the session </vt:lpstr>
      <vt:lpstr>Official Statistics and User Engagement</vt:lpstr>
      <vt:lpstr>Aim of today’s meeting</vt:lpstr>
      <vt:lpstr>Agenda</vt:lpstr>
      <vt:lpstr>PowerPoint Presentation</vt:lpstr>
      <vt:lpstr>      Business Register and Employment Survey  (BRES)   </vt:lpstr>
      <vt:lpstr>PowerPoint Presentation</vt:lpstr>
      <vt:lpstr> Data Collection and Registration Team </vt:lpstr>
      <vt:lpstr>BRES Survey Cycle</vt:lpstr>
      <vt:lpstr>BRES 2020</vt:lpstr>
      <vt:lpstr>BRES 2020: Output</vt:lpstr>
      <vt:lpstr>PowerPoint Presentation</vt:lpstr>
      <vt:lpstr>PowerPoint Presentation</vt:lpstr>
      <vt:lpstr>Next year: BRES 2021</vt:lpstr>
      <vt:lpstr>How can we improve NI employee jobs and earning statistics?</vt:lpstr>
      <vt:lpstr>Quarterly Employment Survey (QES)</vt:lpstr>
      <vt:lpstr>Quarterly Employment Survey (QES)</vt:lpstr>
      <vt:lpstr>Quarterly Employment Survey (QES)</vt:lpstr>
      <vt:lpstr>Quarterly Employment Survey (QES)</vt:lpstr>
      <vt:lpstr>Quarterly Employment Survey (QES)</vt:lpstr>
      <vt:lpstr>Quarterly Employment Survey (QES)</vt:lpstr>
      <vt:lpstr>Quarterly Employment Survey (QES)</vt:lpstr>
      <vt:lpstr>Quarterly Employment Survey (QES)</vt:lpstr>
      <vt:lpstr>Quarterly Employment Survey (QES)</vt:lpstr>
      <vt:lpstr>Quarterly Employment Survey (QES)</vt:lpstr>
      <vt:lpstr>Quarterly Employment Survey (QES)</vt:lpstr>
      <vt:lpstr>Quarterly Employment Survey (QES)</vt:lpstr>
      <vt:lpstr>Quarterly Employment Survey (QES)</vt:lpstr>
      <vt:lpstr>Quarterly Employment Survey (QES)</vt:lpstr>
      <vt:lpstr>Quarterly Employment Survey (QES)</vt:lpstr>
      <vt:lpstr>Quarterly Employment Survey (QES)</vt:lpstr>
      <vt:lpstr>Quarterly Employment Survey (QES)</vt:lpstr>
      <vt:lpstr>How could we improve NI jobs and earnings statistics?  </vt:lpstr>
      <vt:lpstr>Earnings  HMRC RTI PAYE and  Annual Survey of Hours and Earnings  </vt:lpstr>
      <vt:lpstr>Meet the team: Earnings</vt:lpstr>
      <vt:lpstr>PowerPoint Presentation</vt:lpstr>
      <vt:lpstr>PowerPoint Presentation</vt:lpstr>
      <vt:lpstr>PowerPoint Presentation</vt:lpstr>
      <vt:lpstr>PowerPoint Presentation</vt:lpstr>
      <vt:lpstr>Impact on Data Collection</vt:lpstr>
      <vt:lpstr>Impact on Data Collection</vt:lpstr>
      <vt:lpstr>Impact on Data Collection</vt:lpstr>
      <vt:lpstr>Impact on Data Collection</vt:lpstr>
      <vt:lpstr>PowerPoint Presentation</vt:lpstr>
      <vt:lpstr>PowerPoint Presentation</vt:lpstr>
      <vt:lpstr>PowerPoint Presentation</vt:lpstr>
      <vt:lpstr>ASHE Outputs</vt:lpstr>
      <vt:lpstr>PowerPoint Presentation</vt:lpstr>
      <vt:lpstr>Accessing the data</vt:lpstr>
      <vt:lpstr>Mentimeter results – question 2</vt:lpstr>
      <vt:lpstr>Mentimeter results – question 2 (continued)</vt:lpstr>
      <vt:lpstr>Mentimeter results – question 2 (continued)</vt:lpstr>
      <vt:lpstr>Mentimeter results – question 2 (continued)</vt:lpstr>
      <vt:lpstr>PowerPoint Presentation</vt:lpstr>
      <vt:lpstr> Redundancy Statistics  </vt:lpstr>
      <vt:lpstr>Collective Redundancies</vt:lpstr>
      <vt:lpstr>Redundancy Statistics</vt:lpstr>
      <vt:lpstr>Changes in 2020 and 2021</vt:lpstr>
      <vt:lpstr>Redundancies Outputs</vt:lpstr>
      <vt:lpstr>Redundancies Outputs</vt:lpstr>
      <vt:lpstr>Furlough Data </vt:lpstr>
      <vt:lpstr>HMRC Furlough Data</vt:lpstr>
      <vt:lpstr>Experimental Claimant Count </vt:lpstr>
      <vt:lpstr>Claimant Count- Overview</vt:lpstr>
      <vt:lpstr>Claimant Count- Overview</vt:lpstr>
      <vt:lpstr>Claimant Count Outputs</vt:lpstr>
      <vt:lpstr>Claimant Count Outputs</vt:lpstr>
      <vt:lpstr>Difference between  LFS Unemployment  and Claimant Count</vt:lpstr>
      <vt:lpstr>Increase in Claimant Count</vt:lpstr>
      <vt:lpstr>Labour Force Survey </vt:lpstr>
      <vt:lpstr>PowerPoint Presentation</vt:lpstr>
      <vt:lpstr>Impact on Data Collection</vt:lpstr>
      <vt:lpstr>Impact on achieved sample size</vt:lpstr>
      <vt:lpstr>Impact to Precision</vt:lpstr>
      <vt:lpstr>Impact on Data Processing</vt:lpstr>
      <vt:lpstr>PowerPoint Presentation</vt:lpstr>
      <vt:lpstr>Impact on Monthly Outputs</vt:lpstr>
      <vt:lpstr>Mentimeter results – question 3</vt:lpstr>
      <vt:lpstr>New questions and outputs Jennifer McLoughlin</vt:lpstr>
      <vt:lpstr>New questions added</vt:lpstr>
      <vt:lpstr>New questions - upcoming</vt:lpstr>
      <vt:lpstr>PowerPoint Presentation</vt:lpstr>
      <vt:lpstr>Work Quality - publications</vt:lpstr>
      <vt:lpstr>Work Quality indicators by gender, age and skills level, 2019/2020, 18+ employees</vt:lpstr>
      <vt:lpstr>Percentage of employees meeting LFS work quality indicators, 2019/20</vt:lpstr>
      <vt:lpstr>Work Quality – development</vt:lpstr>
      <vt:lpstr>Publications – Annual Summary and Annual Report</vt:lpstr>
      <vt:lpstr>Plans for the Future</vt:lpstr>
      <vt:lpstr>Mentimeter results – question 4</vt:lpstr>
      <vt:lpstr>Mentimeter results – question 4 (continued)</vt:lpstr>
      <vt:lpstr>Final Comments and Close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2021-10-06T11:19:20Z</dcterms:created>
  <dcterms:modified xsi:type="dcterms:W3CDTF">2021-10-06T11:20:11Z</dcterms:modified>
</cp:coreProperties>
</file>