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2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3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6"/>
  </p:notesMasterIdLst>
  <p:handoutMasterIdLst>
    <p:handoutMasterId r:id="rId137"/>
  </p:handoutMasterIdLst>
  <p:sldIdLst>
    <p:sldId id="256" r:id="rId3"/>
    <p:sldId id="334" r:id="rId4"/>
    <p:sldId id="370" r:id="rId5"/>
    <p:sldId id="362" r:id="rId6"/>
    <p:sldId id="364" r:id="rId7"/>
    <p:sldId id="373" r:id="rId8"/>
    <p:sldId id="481" r:id="rId9"/>
    <p:sldId id="482" r:id="rId10"/>
    <p:sldId id="483" r:id="rId11"/>
    <p:sldId id="484" r:id="rId12"/>
    <p:sldId id="485" r:id="rId13"/>
    <p:sldId id="486" r:id="rId14"/>
    <p:sldId id="487" r:id="rId15"/>
    <p:sldId id="488" r:id="rId16"/>
    <p:sldId id="489" r:id="rId17"/>
    <p:sldId id="490" r:id="rId18"/>
    <p:sldId id="491" r:id="rId19"/>
    <p:sldId id="492" r:id="rId20"/>
    <p:sldId id="493" r:id="rId21"/>
    <p:sldId id="494" r:id="rId22"/>
    <p:sldId id="495" r:id="rId23"/>
    <p:sldId id="496" r:id="rId24"/>
    <p:sldId id="497" r:id="rId25"/>
    <p:sldId id="498" r:id="rId26"/>
    <p:sldId id="499" r:id="rId27"/>
    <p:sldId id="500" r:id="rId28"/>
    <p:sldId id="501" r:id="rId29"/>
    <p:sldId id="502" r:id="rId30"/>
    <p:sldId id="503" r:id="rId31"/>
    <p:sldId id="504" r:id="rId32"/>
    <p:sldId id="505" r:id="rId33"/>
    <p:sldId id="506" r:id="rId34"/>
    <p:sldId id="507" r:id="rId35"/>
    <p:sldId id="508" r:id="rId36"/>
    <p:sldId id="509" r:id="rId37"/>
    <p:sldId id="510" r:id="rId38"/>
    <p:sldId id="511" r:id="rId39"/>
    <p:sldId id="512" r:id="rId40"/>
    <p:sldId id="513" r:id="rId41"/>
    <p:sldId id="514" r:id="rId42"/>
    <p:sldId id="515" r:id="rId43"/>
    <p:sldId id="516" r:id="rId44"/>
    <p:sldId id="517" r:id="rId45"/>
    <p:sldId id="374" r:id="rId46"/>
    <p:sldId id="376" r:id="rId47"/>
    <p:sldId id="377" r:id="rId48"/>
    <p:sldId id="378" r:id="rId49"/>
    <p:sldId id="379" r:id="rId50"/>
    <p:sldId id="380" r:id="rId51"/>
    <p:sldId id="381" r:id="rId52"/>
    <p:sldId id="382" r:id="rId53"/>
    <p:sldId id="383" r:id="rId54"/>
    <p:sldId id="384" r:id="rId55"/>
    <p:sldId id="385" r:id="rId56"/>
    <p:sldId id="386" r:id="rId57"/>
    <p:sldId id="387" r:id="rId58"/>
    <p:sldId id="388" r:id="rId59"/>
    <p:sldId id="375" r:id="rId60"/>
    <p:sldId id="444" r:id="rId61"/>
    <p:sldId id="445" r:id="rId62"/>
    <p:sldId id="446" r:id="rId63"/>
    <p:sldId id="447" r:id="rId64"/>
    <p:sldId id="448" r:id="rId65"/>
    <p:sldId id="449" r:id="rId66"/>
    <p:sldId id="450" r:id="rId67"/>
    <p:sldId id="451" r:id="rId68"/>
    <p:sldId id="452" r:id="rId69"/>
    <p:sldId id="453" r:id="rId70"/>
    <p:sldId id="454" r:id="rId71"/>
    <p:sldId id="455" r:id="rId72"/>
    <p:sldId id="456" r:id="rId73"/>
    <p:sldId id="457" r:id="rId74"/>
    <p:sldId id="458" r:id="rId75"/>
    <p:sldId id="459" r:id="rId76"/>
    <p:sldId id="460" r:id="rId77"/>
    <p:sldId id="365" r:id="rId78"/>
    <p:sldId id="389" r:id="rId79"/>
    <p:sldId id="461" r:id="rId80"/>
    <p:sldId id="462" r:id="rId81"/>
    <p:sldId id="463" r:id="rId82"/>
    <p:sldId id="464" r:id="rId83"/>
    <p:sldId id="465" r:id="rId84"/>
    <p:sldId id="466" r:id="rId85"/>
    <p:sldId id="391" r:id="rId86"/>
    <p:sldId id="423" r:id="rId87"/>
    <p:sldId id="424" r:id="rId88"/>
    <p:sldId id="425" r:id="rId89"/>
    <p:sldId id="426" r:id="rId90"/>
    <p:sldId id="427" r:id="rId91"/>
    <p:sldId id="366" r:id="rId92"/>
    <p:sldId id="393" r:id="rId93"/>
    <p:sldId id="395" r:id="rId94"/>
    <p:sldId id="396" r:id="rId95"/>
    <p:sldId id="397" r:id="rId96"/>
    <p:sldId id="398" r:id="rId97"/>
    <p:sldId id="399" r:id="rId98"/>
    <p:sldId id="400" r:id="rId99"/>
    <p:sldId id="401" r:id="rId100"/>
    <p:sldId id="402" r:id="rId101"/>
    <p:sldId id="394" r:id="rId102"/>
    <p:sldId id="409" r:id="rId103"/>
    <p:sldId id="410" r:id="rId104"/>
    <p:sldId id="411" r:id="rId105"/>
    <p:sldId id="412" r:id="rId106"/>
    <p:sldId id="413" r:id="rId107"/>
    <p:sldId id="414" r:id="rId108"/>
    <p:sldId id="415" r:id="rId109"/>
    <p:sldId id="416" r:id="rId110"/>
    <p:sldId id="417" r:id="rId111"/>
    <p:sldId id="403" r:id="rId112"/>
    <p:sldId id="404" r:id="rId113"/>
    <p:sldId id="405" r:id="rId114"/>
    <p:sldId id="406" r:id="rId115"/>
    <p:sldId id="407" r:id="rId116"/>
    <p:sldId id="408" r:id="rId117"/>
    <p:sldId id="363" r:id="rId118"/>
    <p:sldId id="419" r:id="rId119"/>
    <p:sldId id="467" r:id="rId120"/>
    <p:sldId id="468" r:id="rId121"/>
    <p:sldId id="469" r:id="rId122"/>
    <p:sldId id="470" r:id="rId123"/>
    <p:sldId id="471" r:id="rId124"/>
    <p:sldId id="472" r:id="rId125"/>
    <p:sldId id="473" r:id="rId126"/>
    <p:sldId id="474" r:id="rId127"/>
    <p:sldId id="420" r:id="rId128"/>
    <p:sldId id="475" r:id="rId129"/>
    <p:sldId id="476" r:id="rId130"/>
    <p:sldId id="477" r:id="rId131"/>
    <p:sldId id="478" r:id="rId132"/>
    <p:sldId id="479" r:id="rId133"/>
    <p:sldId id="480" r:id="rId134"/>
    <p:sldId id="371" r:id="rId135"/>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2B50"/>
    <a:srgbClr val="417ABD"/>
    <a:srgbClr val="CCD6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65639" autoAdjust="0"/>
  </p:normalViewPr>
  <p:slideViewPr>
    <p:cSldViewPr snapToGrid="0">
      <p:cViewPr varScale="1">
        <p:scale>
          <a:sx n="71" d="100"/>
          <a:sy n="71" d="100"/>
        </p:scale>
        <p:origin x="40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charts/_rels/chart1.xml.rels><?xml version="1.0" encoding="UTF-8" standalone="yes"?>
<Relationships xmlns="http://schemas.openxmlformats.org/package/2006/relationships"><Relationship Id="rId3" Type="http://schemas.openxmlformats.org/officeDocument/2006/relationships/oleObject" Target="file:///Y:\Ruth\LFS%20Response%20Rate%20Reference%20Table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Y:\Ruth\LFS%20Response%20Rate%20Reference%20Tabl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Y:\Ruth\LFS%20Response%20Rate%20Reference%20Table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file:///Y:\Ruth\LFS%20Response%20Rate%20Reference%20Tables.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1397194\RECORDS-NI_7.1.2\Offline%20Records%20(RN)\Redundancy%20~%20and%20Labour%20Market%20Statistics%20-%20Redundancies%20-%20Procedures\Labour%20Market%20Consultation%20Responses%20to%20Redundancy%20Question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dirty="0"/>
              <a:t>Monthly Allocations</a:t>
            </a:r>
            <a:r>
              <a:rPr lang="en-GB" sz="1600" baseline="0" dirty="0"/>
              <a:t> </a:t>
            </a:r>
            <a:r>
              <a:rPr lang="en-GB" sz="1600" baseline="0" dirty="0" smtClean="0"/>
              <a:t>- All </a:t>
            </a:r>
            <a:r>
              <a:rPr lang="en-GB" sz="1600" baseline="0" dirty="0"/>
              <a:t>Waves</a:t>
            </a:r>
            <a:endParaRPr lang="en-GB" sz="1600" dirty="0"/>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Sheet1!$A$5:$A$36</c:f>
              <c:numCache>
                <c:formatCode>mmm\-yy</c:formatCode>
                <c:ptCount val="32"/>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pt idx="19">
                  <c:v>43313</c:v>
                </c:pt>
                <c:pt idx="20">
                  <c:v>43344</c:v>
                </c:pt>
                <c:pt idx="21">
                  <c:v>43374</c:v>
                </c:pt>
                <c:pt idx="22">
                  <c:v>43405</c:v>
                </c:pt>
                <c:pt idx="23">
                  <c:v>43435</c:v>
                </c:pt>
                <c:pt idx="24">
                  <c:v>43466</c:v>
                </c:pt>
                <c:pt idx="25">
                  <c:v>43497</c:v>
                </c:pt>
                <c:pt idx="26">
                  <c:v>43525</c:v>
                </c:pt>
                <c:pt idx="27">
                  <c:v>43556</c:v>
                </c:pt>
                <c:pt idx="28">
                  <c:v>43586</c:v>
                </c:pt>
                <c:pt idx="29">
                  <c:v>43617</c:v>
                </c:pt>
                <c:pt idx="30">
                  <c:v>43647</c:v>
                </c:pt>
                <c:pt idx="31">
                  <c:v>43678</c:v>
                </c:pt>
              </c:numCache>
            </c:numRef>
          </c:cat>
          <c:val>
            <c:numRef>
              <c:f>Sheet1!$B$5:$B$36</c:f>
              <c:numCache>
                <c:formatCode>General</c:formatCode>
                <c:ptCount val="32"/>
                <c:pt idx="0">
                  <c:v>791</c:v>
                </c:pt>
                <c:pt idx="1">
                  <c:v>988</c:v>
                </c:pt>
                <c:pt idx="2">
                  <c:v>771</c:v>
                </c:pt>
                <c:pt idx="3">
                  <c:v>861</c:v>
                </c:pt>
                <c:pt idx="4">
                  <c:v>1058</c:v>
                </c:pt>
                <c:pt idx="5">
                  <c:v>860</c:v>
                </c:pt>
                <c:pt idx="6">
                  <c:v>827</c:v>
                </c:pt>
                <c:pt idx="7">
                  <c:v>999</c:v>
                </c:pt>
                <c:pt idx="8">
                  <c:v>844</c:v>
                </c:pt>
                <c:pt idx="9">
                  <c:v>831</c:v>
                </c:pt>
                <c:pt idx="10">
                  <c:v>1008</c:v>
                </c:pt>
                <c:pt idx="11">
                  <c:v>835</c:v>
                </c:pt>
                <c:pt idx="12">
                  <c:v>979</c:v>
                </c:pt>
                <c:pt idx="13">
                  <c:v>1198</c:v>
                </c:pt>
                <c:pt idx="14">
                  <c:v>972</c:v>
                </c:pt>
                <c:pt idx="15">
                  <c:v>1065</c:v>
                </c:pt>
                <c:pt idx="16">
                  <c:v>1316</c:v>
                </c:pt>
                <c:pt idx="17">
                  <c:v>1063</c:v>
                </c:pt>
                <c:pt idx="18">
                  <c:v>1118</c:v>
                </c:pt>
                <c:pt idx="19">
                  <c:v>1440</c:v>
                </c:pt>
                <c:pt idx="20">
                  <c:v>1146</c:v>
                </c:pt>
                <c:pt idx="21">
                  <c:v>1232</c:v>
                </c:pt>
                <c:pt idx="22">
                  <c:v>1597</c:v>
                </c:pt>
                <c:pt idx="23">
                  <c:v>1248</c:v>
                </c:pt>
                <c:pt idx="24">
                  <c:v>1313</c:v>
                </c:pt>
                <c:pt idx="25">
                  <c:v>1727</c:v>
                </c:pt>
                <c:pt idx="26">
                  <c:v>1358</c:v>
                </c:pt>
                <c:pt idx="27">
                  <c:v>1363</c:v>
                </c:pt>
                <c:pt idx="28">
                  <c:v>1731</c:v>
                </c:pt>
                <c:pt idx="29">
                  <c:v>1391</c:v>
                </c:pt>
                <c:pt idx="30">
                  <c:v>1393</c:v>
                </c:pt>
                <c:pt idx="31">
                  <c:v>1767</c:v>
                </c:pt>
              </c:numCache>
            </c:numRef>
          </c:val>
          <c:smooth val="0"/>
        </c:ser>
        <c:dLbls>
          <c:showLegendKey val="0"/>
          <c:showVal val="0"/>
          <c:showCatName val="0"/>
          <c:showSerName val="0"/>
          <c:showPercent val="0"/>
          <c:showBubbleSize val="0"/>
        </c:dLbls>
        <c:marker val="1"/>
        <c:smooth val="0"/>
        <c:axId val="370867032"/>
        <c:axId val="370868208"/>
      </c:lineChart>
      <c:dateAx>
        <c:axId val="37086703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70868208"/>
        <c:crosses val="autoZero"/>
        <c:auto val="1"/>
        <c:lblOffset val="100"/>
        <c:baseTimeUnit val="months"/>
      </c:dateAx>
      <c:valAx>
        <c:axId val="370868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70867032"/>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4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Sheet1!$C$3</c:f>
              <c:strCache>
                <c:ptCount val="1"/>
                <c:pt idx="0">
                  <c:v>IS</c:v>
                </c:pt>
              </c:strCache>
            </c:strRef>
          </c:tx>
          <c:spPr>
            <a:ln w="28575" cap="rnd">
              <a:solidFill>
                <a:schemeClr val="accent2"/>
              </a:solidFill>
              <a:round/>
            </a:ln>
            <a:effectLst/>
          </c:spPr>
          <c:marker>
            <c:symbol val="none"/>
          </c:marker>
          <c:cat>
            <c:strRef>
              <c:f>Sheet1!$A$4:$A$10</c:f>
              <c:strCache>
                <c:ptCount val="7"/>
                <c:pt idx="0">
                  <c:v>Nov 2017</c:v>
                </c:pt>
                <c:pt idx="1">
                  <c:v>Feb 2018</c:v>
                </c:pt>
                <c:pt idx="2">
                  <c:v>May 2018</c:v>
                </c:pt>
                <c:pt idx="3">
                  <c:v>Aug 2018</c:v>
                </c:pt>
                <c:pt idx="4">
                  <c:v>Nov 2018</c:v>
                </c:pt>
                <c:pt idx="5">
                  <c:v>Feb 2019</c:v>
                </c:pt>
                <c:pt idx="6">
                  <c:v>May 2019</c:v>
                </c:pt>
              </c:strCache>
            </c:strRef>
          </c:cat>
          <c:val>
            <c:numRef>
              <c:f>Sheet1!$C$4:$C$10</c:f>
              <c:numCache>
                <c:formatCode>#,##0</c:formatCode>
                <c:ptCount val="7"/>
                <c:pt idx="0">
                  <c:v>35220</c:v>
                </c:pt>
                <c:pt idx="1">
                  <c:v>34530</c:v>
                </c:pt>
                <c:pt idx="2">
                  <c:v>33790</c:v>
                </c:pt>
                <c:pt idx="3">
                  <c:v>32660</c:v>
                </c:pt>
                <c:pt idx="4">
                  <c:v>31080</c:v>
                </c:pt>
                <c:pt idx="5">
                  <c:v>29250</c:v>
                </c:pt>
                <c:pt idx="6">
                  <c:v>27540</c:v>
                </c:pt>
              </c:numCache>
            </c:numRef>
          </c:val>
          <c:smooth val="0"/>
        </c:ser>
        <c:dLbls>
          <c:showLegendKey val="0"/>
          <c:showVal val="0"/>
          <c:showCatName val="0"/>
          <c:showSerName val="0"/>
          <c:showPercent val="0"/>
          <c:showBubbleSize val="0"/>
        </c:dLbls>
        <c:smooth val="0"/>
        <c:axId val="373961616"/>
        <c:axId val="373957304"/>
      </c:lineChart>
      <c:catAx>
        <c:axId val="37396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3957304"/>
        <c:crosses val="autoZero"/>
        <c:auto val="1"/>
        <c:lblAlgn val="ctr"/>
        <c:lblOffset val="100"/>
        <c:noMultiLvlLbl val="0"/>
      </c:catAx>
      <c:valAx>
        <c:axId val="3739573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39616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4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Sheet1!$D$3</c:f>
              <c:strCache>
                <c:ptCount val="1"/>
                <c:pt idx="0">
                  <c:v>ESA</c:v>
                </c:pt>
              </c:strCache>
            </c:strRef>
          </c:tx>
          <c:spPr>
            <a:ln w="28575" cap="rnd">
              <a:solidFill>
                <a:schemeClr val="accent6"/>
              </a:solidFill>
              <a:round/>
            </a:ln>
            <a:effectLst/>
          </c:spPr>
          <c:marker>
            <c:symbol val="none"/>
          </c:marker>
          <c:cat>
            <c:strRef>
              <c:f>Sheet1!$A$4:$A$10</c:f>
              <c:strCache>
                <c:ptCount val="7"/>
                <c:pt idx="0">
                  <c:v>Nov 2017</c:v>
                </c:pt>
                <c:pt idx="1">
                  <c:v>Feb 2018</c:v>
                </c:pt>
                <c:pt idx="2">
                  <c:v>May 2018</c:v>
                </c:pt>
                <c:pt idx="3">
                  <c:v>Aug 2018</c:v>
                </c:pt>
                <c:pt idx="4">
                  <c:v>Nov 2018</c:v>
                </c:pt>
                <c:pt idx="5">
                  <c:v>Feb 2019</c:v>
                </c:pt>
                <c:pt idx="6">
                  <c:v>May 2019</c:v>
                </c:pt>
              </c:strCache>
            </c:strRef>
          </c:cat>
          <c:val>
            <c:numRef>
              <c:f>Sheet1!$D$4:$D$10</c:f>
              <c:numCache>
                <c:formatCode>#,##0</c:formatCode>
                <c:ptCount val="7"/>
                <c:pt idx="0">
                  <c:v>129040</c:v>
                </c:pt>
                <c:pt idx="1">
                  <c:v>129110</c:v>
                </c:pt>
                <c:pt idx="2">
                  <c:v>129080</c:v>
                </c:pt>
                <c:pt idx="3">
                  <c:v>128750</c:v>
                </c:pt>
                <c:pt idx="4">
                  <c:v>127080</c:v>
                </c:pt>
                <c:pt idx="5">
                  <c:v>124910</c:v>
                </c:pt>
                <c:pt idx="6">
                  <c:v>123100</c:v>
                </c:pt>
              </c:numCache>
            </c:numRef>
          </c:val>
          <c:smooth val="0"/>
        </c:ser>
        <c:dLbls>
          <c:showLegendKey val="0"/>
          <c:showVal val="0"/>
          <c:showCatName val="0"/>
          <c:showSerName val="0"/>
          <c:showPercent val="0"/>
          <c:showBubbleSize val="0"/>
        </c:dLbls>
        <c:smooth val="0"/>
        <c:axId val="373959656"/>
        <c:axId val="373960440"/>
      </c:lineChart>
      <c:catAx>
        <c:axId val="373959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3960440"/>
        <c:crosses val="autoZero"/>
        <c:auto val="1"/>
        <c:lblAlgn val="ctr"/>
        <c:lblOffset val="100"/>
        <c:noMultiLvlLbl val="0"/>
      </c:catAx>
      <c:valAx>
        <c:axId val="37396044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39596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1A2859"/>
            </a:solidFill>
            <a:ln>
              <a:noFill/>
            </a:ln>
            <a:effectLst/>
          </c:spPr>
          <c:invertIfNegative val="0"/>
          <c:dPt>
            <c:idx val="1"/>
            <c:invertIfNegative val="0"/>
            <c:bubble3D val="0"/>
            <c:spPr>
              <a:solidFill>
                <a:schemeClr val="accent1">
                  <a:lumMod val="60000"/>
                  <a:lumOff val="40000"/>
                </a:schemeClr>
              </a:solidFill>
              <a:ln>
                <a:noFill/>
              </a:ln>
              <a:effectLst/>
            </c:spPr>
          </c:dPt>
          <c:dPt>
            <c:idx val="2"/>
            <c:invertIfNegative val="0"/>
            <c:bubble3D val="0"/>
            <c:spPr>
              <a:solidFill>
                <a:srgbClr val="417ABD"/>
              </a:solidFill>
              <a:ln>
                <a:noFill/>
              </a:ln>
              <a:effectLst/>
            </c:spPr>
          </c:dPt>
          <c:dPt>
            <c:idx val="3"/>
            <c:invertIfNegative val="0"/>
            <c:bubble3D val="0"/>
            <c:spPr>
              <a:solidFill>
                <a:srgbClr val="1E2B50"/>
              </a:solidFill>
              <a:ln>
                <a:noFill/>
              </a:ln>
              <a:effectLst/>
            </c:spPr>
          </c:dPt>
          <c:dPt>
            <c:idx val="4"/>
            <c:invertIfNegative val="0"/>
            <c:bubble3D val="0"/>
            <c:spPr>
              <a:solidFill>
                <a:srgbClr val="CCD607"/>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Tables!$B$42:$B$46</c:f>
              <c:strCache>
                <c:ptCount val="5"/>
                <c:pt idx="0">
                  <c:v>Not at all</c:v>
                </c:pt>
                <c:pt idx="1">
                  <c:v>A little</c:v>
                </c:pt>
                <c:pt idx="2">
                  <c:v>Moderately</c:v>
                </c:pt>
                <c:pt idx="3">
                  <c:v>Quite a bit</c:v>
                </c:pt>
                <c:pt idx="4">
                  <c:v>Very extensively</c:v>
                </c:pt>
              </c:strCache>
            </c:strRef>
          </c:cat>
          <c:val>
            <c:numRef>
              <c:f>Tables!$C$42:$C$46</c:f>
              <c:numCache>
                <c:formatCode>General</c:formatCode>
                <c:ptCount val="5"/>
                <c:pt idx="0">
                  <c:v>0</c:v>
                </c:pt>
                <c:pt idx="1">
                  <c:v>3</c:v>
                </c:pt>
                <c:pt idx="2">
                  <c:v>1</c:v>
                </c:pt>
                <c:pt idx="3">
                  <c:v>8</c:v>
                </c:pt>
                <c:pt idx="4">
                  <c:v>4</c:v>
                </c:pt>
              </c:numCache>
            </c:numRef>
          </c:val>
        </c:ser>
        <c:dLbls>
          <c:showLegendKey val="0"/>
          <c:showVal val="0"/>
          <c:showCatName val="0"/>
          <c:showSerName val="0"/>
          <c:showPercent val="0"/>
          <c:showBubbleSize val="0"/>
        </c:dLbls>
        <c:gapWidth val="63"/>
        <c:overlap val="-10"/>
        <c:axId val="429848384"/>
        <c:axId val="429838976"/>
      </c:barChart>
      <c:catAx>
        <c:axId val="42984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29838976"/>
        <c:crosses val="autoZero"/>
        <c:auto val="1"/>
        <c:lblAlgn val="ctr"/>
        <c:lblOffset val="100"/>
        <c:noMultiLvlLbl val="0"/>
      </c:catAx>
      <c:valAx>
        <c:axId val="4298389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dirty="0"/>
                  <a:t>Number</a:t>
                </a:r>
                <a:r>
                  <a:rPr lang="en-GB" sz="1400" baseline="0" dirty="0"/>
                  <a:t> of respondents</a:t>
                </a:r>
                <a:endParaRPr lang="en-GB" sz="1400" dirty="0"/>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984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dirty="0"/>
              <a:t>Number of Completes - All Waves</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Sheet1!$A$73:$A$104</c:f>
              <c:numCache>
                <c:formatCode>mmm\-yy</c:formatCode>
                <c:ptCount val="32"/>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pt idx="19">
                  <c:v>43313</c:v>
                </c:pt>
                <c:pt idx="20">
                  <c:v>43344</c:v>
                </c:pt>
                <c:pt idx="21">
                  <c:v>43374</c:v>
                </c:pt>
                <c:pt idx="22">
                  <c:v>43405</c:v>
                </c:pt>
                <c:pt idx="23">
                  <c:v>43435</c:v>
                </c:pt>
                <c:pt idx="24">
                  <c:v>43466</c:v>
                </c:pt>
                <c:pt idx="25">
                  <c:v>43497</c:v>
                </c:pt>
                <c:pt idx="26">
                  <c:v>43525</c:v>
                </c:pt>
                <c:pt idx="27">
                  <c:v>43556</c:v>
                </c:pt>
                <c:pt idx="28">
                  <c:v>43586</c:v>
                </c:pt>
                <c:pt idx="29">
                  <c:v>43617</c:v>
                </c:pt>
                <c:pt idx="30">
                  <c:v>43647</c:v>
                </c:pt>
                <c:pt idx="31">
                  <c:v>43678</c:v>
                </c:pt>
              </c:numCache>
            </c:numRef>
          </c:cat>
          <c:val>
            <c:numRef>
              <c:f>Sheet1!$B$73:$B$104</c:f>
              <c:numCache>
                <c:formatCode>General</c:formatCode>
                <c:ptCount val="32"/>
                <c:pt idx="0">
                  <c:v>475</c:v>
                </c:pt>
                <c:pt idx="1">
                  <c:v>593</c:v>
                </c:pt>
                <c:pt idx="2">
                  <c:v>474</c:v>
                </c:pt>
                <c:pt idx="3">
                  <c:v>510</c:v>
                </c:pt>
                <c:pt idx="4">
                  <c:v>630</c:v>
                </c:pt>
                <c:pt idx="5">
                  <c:v>460</c:v>
                </c:pt>
                <c:pt idx="6">
                  <c:v>467</c:v>
                </c:pt>
                <c:pt idx="7">
                  <c:v>581</c:v>
                </c:pt>
                <c:pt idx="8">
                  <c:v>488</c:v>
                </c:pt>
                <c:pt idx="9">
                  <c:v>494</c:v>
                </c:pt>
                <c:pt idx="10">
                  <c:v>580</c:v>
                </c:pt>
                <c:pt idx="11">
                  <c:v>443</c:v>
                </c:pt>
                <c:pt idx="12">
                  <c:v>524</c:v>
                </c:pt>
                <c:pt idx="13">
                  <c:v>659</c:v>
                </c:pt>
                <c:pt idx="14">
                  <c:v>492</c:v>
                </c:pt>
                <c:pt idx="15">
                  <c:v>557</c:v>
                </c:pt>
                <c:pt idx="16">
                  <c:v>689</c:v>
                </c:pt>
                <c:pt idx="17">
                  <c:v>541</c:v>
                </c:pt>
                <c:pt idx="18">
                  <c:v>592</c:v>
                </c:pt>
                <c:pt idx="19">
                  <c:v>756</c:v>
                </c:pt>
                <c:pt idx="20">
                  <c:v>605</c:v>
                </c:pt>
                <c:pt idx="21">
                  <c:v>637</c:v>
                </c:pt>
                <c:pt idx="22">
                  <c:v>842</c:v>
                </c:pt>
                <c:pt idx="23">
                  <c:v>682</c:v>
                </c:pt>
                <c:pt idx="24">
                  <c:v>747</c:v>
                </c:pt>
                <c:pt idx="25">
                  <c:v>998</c:v>
                </c:pt>
                <c:pt idx="26">
                  <c:v>810</c:v>
                </c:pt>
                <c:pt idx="27">
                  <c:v>801</c:v>
                </c:pt>
                <c:pt idx="28">
                  <c:v>1029</c:v>
                </c:pt>
                <c:pt idx="29">
                  <c:v>825</c:v>
                </c:pt>
                <c:pt idx="30">
                  <c:v>806</c:v>
                </c:pt>
                <c:pt idx="31">
                  <c:v>1022</c:v>
                </c:pt>
              </c:numCache>
            </c:numRef>
          </c:val>
          <c:smooth val="0"/>
        </c:ser>
        <c:dLbls>
          <c:showLegendKey val="0"/>
          <c:showVal val="0"/>
          <c:showCatName val="0"/>
          <c:showSerName val="0"/>
          <c:showPercent val="0"/>
          <c:showBubbleSize val="0"/>
        </c:dLbls>
        <c:marker val="1"/>
        <c:smooth val="0"/>
        <c:axId val="424803160"/>
        <c:axId val="424801592"/>
      </c:lineChart>
      <c:dateAx>
        <c:axId val="424803160"/>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24801592"/>
        <c:crosses val="autoZero"/>
        <c:auto val="1"/>
        <c:lblOffset val="100"/>
        <c:baseTimeUnit val="months"/>
      </c:dateAx>
      <c:valAx>
        <c:axId val="424801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24803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dirty="0"/>
              <a:t>Quarterly Wave 1 Response Rate %</a:t>
            </a:r>
          </a:p>
        </c:rich>
      </c:tx>
      <c:layout>
        <c:manualLayout>
          <c:xMode val="edge"/>
          <c:yMode val="edge"/>
          <c:x val="0.35552665598511257"/>
          <c:y val="2.774031809430278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2433225258607377E-2"/>
          <c:y val="9.3255617587637479E-2"/>
          <c:w val="0.94286089238845139"/>
          <c:h val="0.79639136503138441"/>
        </c:manualLayout>
      </c:layout>
      <c:lineChart>
        <c:grouping val="standard"/>
        <c:varyColors val="0"/>
        <c:ser>
          <c:idx val="0"/>
          <c:order val="0"/>
          <c:tx>
            <c:strRef>
              <c:f>Sheet1!$B$35</c:f>
              <c:strCache>
                <c:ptCount val="1"/>
                <c:pt idx="0">
                  <c:v>NI</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Sheet1!$A$38:$A$47</c:f>
              <c:strCache>
                <c:ptCount val="10"/>
                <c:pt idx="0">
                  <c:v>JM17</c:v>
                </c:pt>
                <c:pt idx="1">
                  <c:v>AJ17</c:v>
                </c:pt>
                <c:pt idx="2">
                  <c:v>JS17</c:v>
                </c:pt>
                <c:pt idx="3">
                  <c:v>OD17</c:v>
                </c:pt>
                <c:pt idx="4">
                  <c:v>JM18</c:v>
                </c:pt>
                <c:pt idx="5">
                  <c:v>AJ18</c:v>
                </c:pt>
                <c:pt idx="6">
                  <c:v>JS18</c:v>
                </c:pt>
                <c:pt idx="7">
                  <c:v>OD18</c:v>
                </c:pt>
                <c:pt idx="8">
                  <c:v>JM19</c:v>
                </c:pt>
                <c:pt idx="9">
                  <c:v>AJ19</c:v>
                </c:pt>
              </c:strCache>
            </c:strRef>
          </c:cat>
          <c:val>
            <c:numRef>
              <c:f>Sheet1!$B$38:$B$47</c:f>
              <c:numCache>
                <c:formatCode>0.0</c:formatCode>
                <c:ptCount val="10"/>
                <c:pt idx="0" formatCode="General">
                  <c:v>58.6</c:v>
                </c:pt>
                <c:pt idx="1">
                  <c:v>55</c:v>
                </c:pt>
                <c:pt idx="2" formatCode="General">
                  <c:v>54.4</c:v>
                </c:pt>
                <c:pt idx="3" formatCode="General">
                  <c:v>47.7</c:v>
                </c:pt>
                <c:pt idx="4" formatCode="General">
                  <c:v>43.4</c:v>
                </c:pt>
                <c:pt idx="5" formatCode="General">
                  <c:v>45.2</c:v>
                </c:pt>
                <c:pt idx="6" formatCode="General">
                  <c:v>49.3</c:v>
                </c:pt>
                <c:pt idx="7" formatCode="General">
                  <c:v>52.2</c:v>
                </c:pt>
                <c:pt idx="8" formatCode="General">
                  <c:v>59.3</c:v>
                </c:pt>
                <c:pt idx="9" formatCode="General">
                  <c:v>61.1</c:v>
                </c:pt>
              </c:numCache>
            </c:numRef>
          </c:val>
          <c:smooth val="0"/>
        </c:ser>
        <c:dLbls>
          <c:showLegendKey val="0"/>
          <c:showVal val="0"/>
          <c:showCatName val="0"/>
          <c:showSerName val="0"/>
          <c:showPercent val="0"/>
          <c:showBubbleSize val="0"/>
        </c:dLbls>
        <c:marker val="1"/>
        <c:smooth val="0"/>
        <c:axId val="370866248"/>
        <c:axId val="370868992"/>
      </c:lineChart>
      <c:catAx>
        <c:axId val="370866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70868992"/>
        <c:crosses val="autoZero"/>
        <c:auto val="1"/>
        <c:lblAlgn val="ctr"/>
        <c:lblOffset val="100"/>
        <c:noMultiLvlLbl val="0"/>
      </c:catAx>
      <c:valAx>
        <c:axId val="37086899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708662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dirty="0"/>
              <a:t>Quarterly Wave 1 Response Rate %</a:t>
            </a:r>
          </a:p>
        </c:rich>
      </c:tx>
      <c:layout>
        <c:manualLayout>
          <c:xMode val="edge"/>
          <c:yMode val="edge"/>
          <c:x val="0.35079066067723352"/>
          <c:y val="1.5896653691697609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2433225258607377E-2"/>
          <c:y val="9.3255617587637479E-2"/>
          <c:w val="0.94286089238845139"/>
          <c:h val="0.79639136503138441"/>
        </c:manualLayout>
      </c:layout>
      <c:lineChart>
        <c:grouping val="standard"/>
        <c:varyColors val="0"/>
        <c:ser>
          <c:idx val="0"/>
          <c:order val="0"/>
          <c:tx>
            <c:strRef>
              <c:f>Sheet1!$B$35</c:f>
              <c:strCache>
                <c:ptCount val="1"/>
                <c:pt idx="0">
                  <c:v>NI</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Sheet1!$A$38:$A$47</c:f>
              <c:strCache>
                <c:ptCount val="10"/>
                <c:pt idx="0">
                  <c:v>JM17</c:v>
                </c:pt>
                <c:pt idx="1">
                  <c:v>AJ17</c:v>
                </c:pt>
                <c:pt idx="2">
                  <c:v>JS17</c:v>
                </c:pt>
                <c:pt idx="3">
                  <c:v>OD17</c:v>
                </c:pt>
                <c:pt idx="4">
                  <c:v>JM18</c:v>
                </c:pt>
                <c:pt idx="5">
                  <c:v>AJ18</c:v>
                </c:pt>
                <c:pt idx="6">
                  <c:v>JS18</c:v>
                </c:pt>
                <c:pt idx="7">
                  <c:v>OD18</c:v>
                </c:pt>
                <c:pt idx="8">
                  <c:v>JM19</c:v>
                </c:pt>
                <c:pt idx="9">
                  <c:v>AJ19</c:v>
                </c:pt>
              </c:strCache>
            </c:strRef>
          </c:cat>
          <c:val>
            <c:numRef>
              <c:f>Sheet1!$B$38:$B$47</c:f>
              <c:numCache>
                <c:formatCode>0.0</c:formatCode>
                <c:ptCount val="10"/>
                <c:pt idx="0" formatCode="General">
                  <c:v>58.6</c:v>
                </c:pt>
                <c:pt idx="1">
                  <c:v>55</c:v>
                </c:pt>
                <c:pt idx="2" formatCode="General">
                  <c:v>54.4</c:v>
                </c:pt>
                <c:pt idx="3" formatCode="General">
                  <c:v>47.7</c:v>
                </c:pt>
                <c:pt idx="4" formatCode="General">
                  <c:v>43.4</c:v>
                </c:pt>
                <c:pt idx="5" formatCode="General">
                  <c:v>45.2</c:v>
                </c:pt>
                <c:pt idx="6" formatCode="General">
                  <c:v>49.3</c:v>
                </c:pt>
                <c:pt idx="7" formatCode="General">
                  <c:v>52.2</c:v>
                </c:pt>
                <c:pt idx="8" formatCode="General">
                  <c:v>59.3</c:v>
                </c:pt>
                <c:pt idx="9" formatCode="General">
                  <c:v>61.1</c:v>
                </c:pt>
              </c:numCache>
            </c:numRef>
          </c:val>
          <c:smooth val="0"/>
        </c:ser>
        <c:ser>
          <c:idx val="1"/>
          <c:order val="1"/>
          <c:tx>
            <c:strRef>
              <c:f>Sheet1!$C$35</c:f>
              <c:strCache>
                <c:ptCount val="1"/>
                <c:pt idx="0">
                  <c:v>GB</c:v>
                </c:pt>
              </c:strCache>
            </c:strRef>
          </c:tx>
          <c:spPr>
            <a:ln w="28575" cap="rnd">
              <a:solidFill>
                <a:srgbClr val="FF9933"/>
              </a:solidFill>
              <a:round/>
            </a:ln>
            <a:effectLst/>
          </c:spPr>
          <c:marker>
            <c:symbol val="circle"/>
            <c:size val="5"/>
            <c:spPr>
              <a:solidFill>
                <a:srgbClr val="FF9933"/>
              </a:solidFill>
              <a:ln w="9525">
                <a:solidFill>
                  <a:srgbClr val="FF9933"/>
                </a:solidFill>
              </a:ln>
              <a:effectLst/>
            </c:spPr>
          </c:marker>
          <c:cat>
            <c:strRef>
              <c:f>Sheet1!$A$38:$A$47</c:f>
              <c:strCache>
                <c:ptCount val="10"/>
                <c:pt idx="0">
                  <c:v>JM17</c:v>
                </c:pt>
                <c:pt idx="1">
                  <c:v>AJ17</c:v>
                </c:pt>
                <c:pt idx="2">
                  <c:v>JS17</c:v>
                </c:pt>
                <c:pt idx="3">
                  <c:v>OD17</c:v>
                </c:pt>
                <c:pt idx="4">
                  <c:v>JM18</c:v>
                </c:pt>
                <c:pt idx="5">
                  <c:v>AJ18</c:v>
                </c:pt>
                <c:pt idx="6">
                  <c:v>JS18</c:v>
                </c:pt>
                <c:pt idx="7">
                  <c:v>OD18</c:v>
                </c:pt>
                <c:pt idx="8">
                  <c:v>JM19</c:v>
                </c:pt>
                <c:pt idx="9">
                  <c:v>AJ19</c:v>
                </c:pt>
              </c:strCache>
            </c:strRef>
          </c:cat>
          <c:val>
            <c:numRef>
              <c:f>Sheet1!$C$38:$C$47</c:f>
              <c:numCache>
                <c:formatCode>General</c:formatCode>
                <c:ptCount val="10"/>
                <c:pt idx="0">
                  <c:v>54</c:v>
                </c:pt>
                <c:pt idx="1">
                  <c:v>53.5</c:v>
                </c:pt>
                <c:pt idx="2">
                  <c:v>56.7</c:v>
                </c:pt>
                <c:pt idx="3">
                  <c:v>56.3</c:v>
                </c:pt>
                <c:pt idx="4">
                  <c:v>57.1</c:v>
                </c:pt>
                <c:pt idx="5">
                  <c:v>56.1</c:v>
                </c:pt>
                <c:pt idx="6">
                  <c:v>53.9</c:v>
                </c:pt>
                <c:pt idx="7">
                  <c:v>53.3</c:v>
                </c:pt>
                <c:pt idx="8">
                  <c:v>54.6</c:v>
                </c:pt>
                <c:pt idx="9">
                  <c:v>56.1</c:v>
                </c:pt>
              </c:numCache>
            </c:numRef>
          </c:val>
          <c:smooth val="0"/>
        </c:ser>
        <c:dLbls>
          <c:showLegendKey val="0"/>
          <c:showVal val="0"/>
          <c:showCatName val="0"/>
          <c:showSerName val="0"/>
          <c:showPercent val="0"/>
          <c:showBubbleSize val="0"/>
        </c:dLbls>
        <c:marker val="1"/>
        <c:smooth val="0"/>
        <c:axId val="370869384"/>
        <c:axId val="370867816"/>
      </c:lineChart>
      <c:catAx>
        <c:axId val="370869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70867816"/>
        <c:crosses val="autoZero"/>
        <c:auto val="1"/>
        <c:lblAlgn val="ctr"/>
        <c:lblOffset val="100"/>
        <c:noMultiLvlLbl val="0"/>
      </c:catAx>
      <c:valAx>
        <c:axId val="37086781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708693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dirty="0"/>
              <a:t>Quarterly Wave 1 Response Rate %</a:t>
            </a:r>
          </a:p>
        </c:rich>
      </c:tx>
      <c:layout>
        <c:manualLayout>
          <c:xMode val="edge"/>
          <c:yMode val="edge"/>
          <c:x val="0.35390484381343879"/>
          <c:y val="1.821378623182458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2433225258607377E-2"/>
          <c:y val="9.3255617587637479E-2"/>
          <c:w val="0.94286089238845139"/>
          <c:h val="0.79639136503138441"/>
        </c:manualLayout>
      </c:layout>
      <c:lineChart>
        <c:grouping val="standard"/>
        <c:varyColors val="0"/>
        <c:ser>
          <c:idx val="0"/>
          <c:order val="0"/>
          <c:tx>
            <c:strRef>
              <c:f>Sheet1!$B$35</c:f>
              <c:strCache>
                <c:ptCount val="1"/>
                <c:pt idx="0">
                  <c:v>NI</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Sheet1!$A$38:$A$47</c:f>
              <c:strCache>
                <c:ptCount val="10"/>
                <c:pt idx="0">
                  <c:v>JM17</c:v>
                </c:pt>
                <c:pt idx="1">
                  <c:v>AJ17</c:v>
                </c:pt>
                <c:pt idx="2">
                  <c:v>JS17</c:v>
                </c:pt>
                <c:pt idx="3">
                  <c:v>OD17</c:v>
                </c:pt>
                <c:pt idx="4">
                  <c:v>JM18</c:v>
                </c:pt>
                <c:pt idx="5">
                  <c:v>AJ18</c:v>
                </c:pt>
                <c:pt idx="6">
                  <c:v>JS18</c:v>
                </c:pt>
                <c:pt idx="7">
                  <c:v>OD18</c:v>
                </c:pt>
                <c:pt idx="8">
                  <c:v>JM19</c:v>
                </c:pt>
                <c:pt idx="9">
                  <c:v>AJ19</c:v>
                </c:pt>
              </c:strCache>
            </c:strRef>
          </c:cat>
          <c:val>
            <c:numRef>
              <c:f>Sheet1!$B$38:$B$47</c:f>
              <c:numCache>
                <c:formatCode>0.0</c:formatCode>
                <c:ptCount val="10"/>
                <c:pt idx="0" formatCode="General">
                  <c:v>58.6</c:v>
                </c:pt>
                <c:pt idx="1">
                  <c:v>55</c:v>
                </c:pt>
                <c:pt idx="2" formatCode="General">
                  <c:v>54.4</c:v>
                </c:pt>
                <c:pt idx="3" formatCode="General">
                  <c:v>47.7</c:v>
                </c:pt>
                <c:pt idx="4" formatCode="General">
                  <c:v>43.4</c:v>
                </c:pt>
                <c:pt idx="5" formatCode="General">
                  <c:v>45.2</c:v>
                </c:pt>
                <c:pt idx="6" formatCode="General">
                  <c:v>49.3</c:v>
                </c:pt>
                <c:pt idx="7" formatCode="General">
                  <c:v>52.2</c:v>
                </c:pt>
                <c:pt idx="8" formatCode="General">
                  <c:v>59.3</c:v>
                </c:pt>
                <c:pt idx="9" formatCode="General">
                  <c:v>61.1</c:v>
                </c:pt>
              </c:numCache>
            </c:numRef>
          </c:val>
          <c:smooth val="0"/>
        </c:ser>
        <c:ser>
          <c:idx val="1"/>
          <c:order val="1"/>
          <c:tx>
            <c:strRef>
              <c:f>Sheet1!$C$35</c:f>
              <c:strCache>
                <c:ptCount val="1"/>
                <c:pt idx="0">
                  <c:v>GB</c:v>
                </c:pt>
              </c:strCache>
            </c:strRef>
          </c:tx>
          <c:spPr>
            <a:ln w="28575" cap="rnd">
              <a:solidFill>
                <a:srgbClr val="FF9933"/>
              </a:solidFill>
              <a:round/>
            </a:ln>
            <a:effectLst/>
          </c:spPr>
          <c:marker>
            <c:symbol val="circle"/>
            <c:size val="5"/>
            <c:spPr>
              <a:solidFill>
                <a:srgbClr val="FF9933"/>
              </a:solidFill>
              <a:ln w="9525">
                <a:solidFill>
                  <a:srgbClr val="FF9933"/>
                </a:solidFill>
              </a:ln>
              <a:effectLst/>
            </c:spPr>
          </c:marker>
          <c:cat>
            <c:strRef>
              <c:f>Sheet1!$A$38:$A$47</c:f>
              <c:strCache>
                <c:ptCount val="10"/>
                <c:pt idx="0">
                  <c:v>JM17</c:v>
                </c:pt>
                <c:pt idx="1">
                  <c:v>AJ17</c:v>
                </c:pt>
                <c:pt idx="2">
                  <c:v>JS17</c:v>
                </c:pt>
                <c:pt idx="3">
                  <c:v>OD17</c:v>
                </c:pt>
                <c:pt idx="4">
                  <c:v>JM18</c:v>
                </c:pt>
                <c:pt idx="5">
                  <c:v>AJ18</c:v>
                </c:pt>
                <c:pt idx="6">
                  <c:v>JS18</c:v>
                </c:pt>
                <c:pt idx="7">
                  <c:v>OD18</c:v>
                </c:pt>
                <c:pt idx="8">
                  <c:v>JM19</c:v>
                </c:pt>
                <c:pt idx="9">
                  <c:v>AJ19</c:v>
                </c:pt>
              </c:strCache>
            </c:strRef>
          </c:cat>
          <c:val>
            <c:numRef>
              <c:f>Sheet1!$C$38:$C$47</c:f>
              <c:numCache>
                <c:formatCode>General</c:formatCode>
                <c:ptCount val="10"/>
                <c:pt idx="0">
                  <c:v>54</c:v>
                </c:pt>
                <c:pt idx="1">
                  <c:v>53.5</c:v>
                </c:pt>
                <c:pt idx="2">
                  <c:v>56.7</c:v>
                </c:pt>
                <c:pt idx="3">
                  <c:v>56.3</c:v>
                </c:pt>
                <c:pt idx="4">
                  <c:v>57.1</c:v>
                </c:pt>
                <c:pt idx="5">
                  <c:v>56.1</c:v>
                </c:pt>
                <c:pt idx="6">
                  <c:v>53.9</c:v>
                </c:pt>
                <c:pt idx="7">
                  <c:v>53.3</c:v>
                </c:pt>
                <c:pt idx="8">
                  <c:v>54.6</c:v>
                </c:pt>
                <c:pt idx="9">
                  <c:v>56.1</c:v>
                </c:pt>
              </c:numCache>
            </c:numRef>
          </c:val>
          <c:smooth val="0"/>
        </c:ser>
        <c:dLbls>
          <c:showLegendKey val="0"/>
          <c:showVal val="0"/>
          <c:showCatName val="0"/>
          <c:showSerName val="0"/>
          <c:showPercent val="0"/>
          <c:showBubbleSize val="0"/>
        </c:dLbls>
        <c:marker val="1"/>
        <c:smooth val="0"/>
        <c:axId val="370866640"/>
        <c:axId val="373958872"/>
      </c:lineChart>
      <c:catAx>
        <c:axId val="37086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73958872"/>
        <c:crosses val="autoZero"/>
        <c:auto val="1"/>
        <c:lblAlgn val="ctr"/>
        <c:lblOffset val="100"/>
        <c:noMultiLvlLbl val="0"/>
      </c:catAx>
      <c:valAx>
        <c:axId val="37395887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708666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dirty="0"/>
              <a:t>Quarterly Response Rate % - All Waves</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Sheet1!$A$50:$A$59</c:f>
              <c:strCache>
                <c:ptCount val="10"/>
                <c:pt idx="0">
                  <c:v>JM17</c:v>
                </c:pt>
                <c:pt idx="1">
                  <c:v>AJ17</c:v>
                </c:pt>
                <c:pt idx="2">
                  <c:v>JS17</c:v>
                </c:pt>
                <c:pt idx="3">
                  <c:v>OD17</c:v>
                </c:pt>
                <c:pt idx="4">
                  <c:v>JM18</c:v>
                </c:pt>
                <c:pt idx="5">
                  <c:v>AJ18</c:v>
                </c:pt>
                <c:pt idx="6">
                  <c:v>JS18</c:v>
                </c:pt>
                <c:pt idx="7">
                  <c:v>OD18</c:v>
                </c:pt>
                <c:pt idx="8">
                  <c:v>JM19</c:v>
                </c:pt>
                <c:pt idx="9">
                  <c:v>AJ19</c:v>
                </c:pt>
              </c:strCache>
            </c:strRef>
          </c:cat>
          <c:val>
            <c:numRef>
              <c:f>Sheet1!$B$50:$B$59</c:f>
              <c:numCache>
                <c:formatCode>General</c:formatCode>
                <c:ptCount val="10"/>
                <c:pt idx="0">
                  <c:v>69.099999999999994</c:v>
                </c:pt>
                <c:pt idx="1">
                  <c:v>65.3</c:v>
                </c:pt>
                <c:pt idx="2">
                  <c:v>64.599999999999994</c:v>
                </c:pt>
                <c:pt idx="3">
                  <c:v>63.4</c:v>
                </c:pt>
                <c:pt idx="4">
                  <c:v>59.3</c:v>
                </c:pt>
                <c:pt idx="5">
                  <c:v>57.1</c:v>
                </c:pt>
                <c:pt idx="6">
                  <c:v>61.9</c:v>
                </c:pt>
                <c:pt idx="7">
                  <c:v>62.8</c:v>
                </c:pt>
                <c:pt idx="8">
                  <c:v>69.900000000000006</c:v>
                </c:pt>
                <c:pt idx="9">
                  <c:v>72.3</c:v>
                </c:pt>
              </c:numCache>
            </c:numRef>
          </c:val>
          <c:smooth val="0"/>
        </c:ser>
        <c:dLbls>
          <c:showLegendKey val="0"/>
          <c:showVal val="0"/>
          <c:showCatName val="0"/>
          <c:showSerName val="0"/>
          <c:showPercent val="0"/>
          <c:showBubbleSize val="0"/>
        </c:dLbls>
        <c:marker val="1"/>
        <c:smooth val="0"/>
        <c:axId val="424799632"/>
        <c:axId val="424800808"/>
      </c:lineChart>
      <c:catAx>
        <c:axId val="424799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24800808"/>
        <c:crosses val="autoZero"/>
        <c:auto val="1"/>
        <c:lblAlgn val="ctr"/>
        <c:lblOffset val="100"/>
        <c:noMultiLvlLbl val="0"/>
      </c:catAx>
      <c:valAx>
        <c:axId val="42480080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24799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Seasonally Adjusted</a:t>
            </a:r>
            <a:r>
              <a:rPr lang="en-GB" baseline="0" dirty="0"/>
              <a:t> Inactivity Rate 16-64 July-September 2011 - July-September 2018 (Calendar Quarters) </a:t>
            </a:r>
            <a:endParaRPr lang="en-GB"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Data!$P$746</c:f>
              <c:strCache>
                <c:ptCount val="1"/>
                <c:pt idx="0">
                  <c:v>Inactivity Rate 16-64 2017 Regrossing</c:v>
                </c:pt>
              </c:strCache>
            </c:strRef>
          </c:tx>
          <c:spPr>
            <a:ln w="28575" cap="rnd">
              <a:solidFill>
                <a:schemeClr val="accent1"/>
              </a:solidFill>
              <a:round/>
            </a:ln>
            <a:effectLst/>
          </c:spPr>
          <c:marker>
            <c:symbol val="none"/>
          </c:marker>
          <c:errBars>
            <c:errDir val="y"/>
            <c:errBarType val="both"/>
            <c:errValType val="cust"/>
            <c:noEndCap val="0"/>
            <c:plus>
              <c:numRef>
                <c:f>(Data!$R$748,Data!$R$751,Data!$R$754,Data!$R$757,Data!$R$760,Data!$R$763,Data!$R$766,Data!$R$769,Data!$R$772,Data!$R$775,Data!$R$778,Data!$R$781,Data!$R$784,Data!$R$787,Data!$R$790,Data!$R$793,Data!$R$796,Data!$R$799,Data!$R$802,Data!$R$805,Data!$R$808,Data!$R$811,Data!$R$814,Data!$R$817,Data!$R$820,Data!$R$823,Data!$R$826,Data!$R$829,Data!$R$832,Data!$R$835)</c:f>
                <c:numCache>
                  <c:formatCode>General</c:formatCode>
                  <c:ptCount val="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1.8</c:v>
                  </c:pt>
                  <c:pt idx="29">
                    <c:v>0</c:v>
                  </c:pt>
                </c:numCache>
              </c:numRef>
            </c:plus>
            <c:minus>
              <c:numRef>
                <c:f>(Data!$S$748,Data!$S$751,Data!$S$754,Data!$S$757,Data!$S$760,Data!$S$763,Data!$S$766,Data!$S$769,Data!$S$772,Data!$S$775,Data!$S$778,Data!$S$781,Data!$S$784,Data!$S$787,Data!$S$790,Data!$S$793,Data!$S$796,Data!$S$799,Data!$S$802,Data!$S$805,Data!$S$808,Data!$S$811,Data!$S$814,Data!$S$817,Data!$S$820,Data!$S$823,Data!$S$826,Data!$S$829,Data!$S$832,Data!$S$835)</c:f>
                <c:numCache>
                  <c:formatCode>General</c:formatCode>
                  <c:ptCount val="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1.8</c:v>
                  </c:pt>
                  <c:pt idx="29">
                    <c:v>0</c:v>
                  </c:pt>
                </c:numCache>
              </c:numRef>
            </c:minus>
            <c:spPr>
              <a:noFill/>
              <a:ln w="9525" cap="flat" cmpd="sng" algn="ctr">
                <a:solidFill>
                  <a:schemeClr val="tx1">
                    <a:lumMod val="65000"/>
                    <a:lumOff val="35000"/>
                  </a:schemeClr>
                </a:solidFill>
                <a:round/>
              </a:ln>
              <a:effectLst/>
            </c:spPr>
          </c:errBars>
          <c:cat>
            <c:strRef>
              <c:f>(Data!$A$5,Data!$A$8,Data!$A$11,Data!$A$14,Data!$A$17,Data!$A$20,Data!$A$23,Data!$A$26,Data!$A$29,Data!$A$32,Data!$A$35,Data!$A$38,Data!$A$41,Data!$A$44,Data!$A$47,Data!$A$50,Data!$A$53,Data!$A$56,Data!$A$59,Data!$A$62,Data!$A$65,Data!$A$68,Data!$A$71,Data!$A$74,Data!$A$77,Data!$A$80,Data!$A$83,Data!$A$86,Data!$A$89,Data!$A$92)</c:f>
              <c:strCache>
                <c:ptCount val="30"/>
                <c:pt idx="0">
                  <c:v>Jul-Sep 2011</c:v>
                </c:pt>
                <c:pt idx="1">
                  <c:v>Oct-Dec 2011</c:v>
                </c:pt>
                <c:pt idx="2">
                  <c:v>Jan-Mar 2012</c:v>
                </c:pt>
                <c:pt idx="3">
                  <c:v>Apr-Jun 2012</c:v>
                </c:pt>
                <c:pt idx="4">
                  <c:v>Jul-Sep 2012</c:v>
                </c:pt>
                <c:pt idx="5">
                  <c:v>Oct-Dec 2012</c:v>
                </c:pt>
                <c:pt idx="6">
                  <c:v>Jan-Mar 2013</c:v>
                </c:pt>
                <c:pt idx="7">
                  <c:v>Apr-Jun 2013</c:v>
                </c:pt>
                <c:pt idx="8">
                  <c:v>Jul-Sep 2013</c:v>
                </c:pt>
                <c:pt idx="9">
                  <c:v>Oct-Dec 2013</c:v>
                </c:pt>
                <c:pt idx="10">
                  <c:v>Jan-Mar 2014</c:v>
                </c:pt>
                <c:pt idx="11">
                  <c:v>Apr-Jun 2014</c:v>
                </c:pt>
                <c:pt idx="12">
                  <c:v>Jul-Sep 2014</c:v>
                </c:pt>
                <c:pt idx="13">
                  <c:v>Oct-Dec 2014</c:v>
                </c:pt>
                <c:pt idx="14">
                  <c:v>Jan-Mar 2015</c:v>
                </c:pt>
                <c:pt idx="15">
                  <c:v>Apr-Jun 2015</c:v>
                </c:pt>
                <c:pt idx="16">
                  <c:v>Jul-Sep 2015</c:v>
                </c:pt>
                <c:pt idx="17">
                  <c:v>Oct-Dec 2015</c:v>
                </c:pt>
                <c:pt idx="18">
                  <c:v>Jan-Mar 2016</c:v>
                </c:pt>
                <c:pt idx="19">
                  <c:v>Apr-Jun 2016</c:v>
                </c:pt>
                <c:pt idx="20">
                  <c:v>Jul-Sep 2016</c:v>
                </c:pt>
                <c:pt idx="21">
                  <c:v>Oct-Dec 2016</c:v>
                </c:pt>
                <c:pt idx="22">
                  <c:v>Jan-Mar 2017</c:v>
                </c:pt>
                <c:pt idx="23">
                  <c:v>Apr-Jun 2017</c:v>
                </c:pt>
                <c:pt idx="24">
                  <c:v>Jul-Sep 2017</c:v>
                </c:pt>
                <c:pt idx="25">
                  <c:v>Oct-Dec 2017</c:v>
                </c:pt>
                <c:pt idx="26">
                  <c:v>Jan-Mar 2018</c:v>
                </c:pt>
                <c:pt idx="27">
                  <c:v>Apr-Jun 2018</c:v>
                </c:pt>
                <c:pt idx="28">
                  <c:v>Jul-Sep 2018</c:v>
                </c:pt>
                <c:pt idx="29">
                  <c:v>Oct-Dec 2018</c:v>
                </c:pt>
              </c:strCache>
            </c:strRef>
          </c:cat>
          <c:val>
            <c:numRef>
              <c:f>(Data!$P$748,Data!$P$751,Data!$P$754,Data!$P$757,Data!$P$760,Data!$P$763,Data!$P$766,Data!$P$769,Data!$P$772,Data!$P$775,Data!$P$778,Data!$P$781,Data!$P$784,Data!$P$787,Data!$P$790,Data!$P$793,Data!$P$796,Data!$P$799,Data!$P$802,Data!$P$805,Data!$P$808,Data!$P$811,Data!$P$814,Data!$P$817,Data!$P$820,Data!$P$823,Data!$P$826,Data!$P$829,Data!$P$832,Data!$P$835)</c:f>
              <c:numCache>
                <c:formatCode>General</c:formatCode>
                <c:ptCount val="30"/>
                <c:pt idx="0">
                  <c:v>27.273810519683352</c:v>
                </c:pt>
                <c:pt idx="1">
                  <c:v>27.249574230263864</c:v>
                </c:pt>
                <c:pt idx="2">
                  <c:v>27.58601923400008</c:v>
                </c:pt>
                <c:pt idx="3">
                  <c:v>27.376735464968228</c:v>
                </c:pt>
                <c:pt idx="4">
                  <c:v>27.026971686659127</c:v>
                </c:pt>
                <c:pt idx="5">
                  <c:v>27.290359158433812</c:v>
                </c:pt>
                <c:pt idx="6">
                  <c:v>27.723885058906092</c:v>
                </c:pt>
                <c:pt idx="7">
                  <c:v>28.383704878494246</c:v>
                </c:pt>
                <c:pt idx="8">
                  <c:v>27.560171721396529</c:v>
                </c:pt>
                <c:pt idx="9">
                  <c:v>27.002591725411996</c:v>
                </c:pt>
                <c:pt idx="10">
                  <c:v>27.078228355416059</c:v>
                </c:pt>
                <c:pt idx="11">
                  <c:v>26.811813910218387</c:v>
                </c:pt>
                <c:pt idx="12">
                  <c:v>27.121171821201454</c:v>
                </c:pt>
                <c:pt idx="13">
                  <c:v>28.053215291381374</c:v>
                </c:pt>
                <c:pt idx="14">
                  <c:v>27.111032423633642</c:v>
                </c:pt>
                <c:pt idx="15">
                  <c:v>27.442310430936615</c:v>
                </c:pt>
                <c:pt idx="16">
                  <c:v>27.819816987378044</c:v>
                </c:pt>
                <c:pt idx="17">
                  <c:v>26.908938917035957</c:v>
                </c:pt>
                <c:pt idx="18">
                  <c:v>26.170679960268764</c:v>
                </c:pt>
                <c:pt idx="19">
                  <c:v>26.384342418239314</c:v>
                </c:pt>
                <c:pt idx="20">
                  <c:v>25.907019058842994</c:v>
                </c:pt>
                <c:pt idx="21">
                  <c:v>26.081314646354926</c:v>
                </c:pt>
                <c:pt idx="22">
                  <c:v>27.701170177286372</c:v>
                </c:pt>
                <c:pt idx="23">
                  <c:v>26.871342142969691</c:v>
                </c:pt>
                <c:pt idx="24">
                  <c:v>28.91560720799394</c:v>
                </c:pt>
                <c:pt idx="25">
                  <c:v>28.406159557016579</c:v>
                </c:pt>
                <c:pt idx="26">
                  <c:v>27.958534118404565</c:v>
                </c:pt>
                <c:pt idx="27">
                  <c:v>27.897904701838247</c:v>
                </c:pt>
                <c:pt idx="28">
                  <c:v>28.493584574432422</c:v>
                </c:pt>
              </c:numCache>
            </c:numRef>
          </c:val>
          <c:smooth val="0"/>
        </c:ser>
        <c:ser>
          <c:idx val="1"/>
          <c:order val="1"/>
          <c:tx>
            <c:strRef>
              <c:f>Data!$Q$746</c:f>
              <c:strCache>
                <c:ptCount val="1"/>
                <c:pt idx="0">
                  <c:v>Inactivity Rate 16-64 2019 Regrossing</c:v>
                </c:pt>
              </c:strCache>
            </c:strRef>
          </c:tx>
          <c:spPr>
            <a:ln w="28575" cap="rnd">
              <a:solidFill>
                <a:srgbClr val="00B050"/>
              </a:solidFill>
              <a:round/>
            </a:ln>
            <a:effectLst/>
          </c:spPr>
          <c:marker>
            <c:symbol val="none"/>
          </c:marker>
          <c:cat>
            <c:strRef>
              <c:f>(Data!$A$5,Data!$A$8,Data!$A$11,Data!$A$14,Data!$A$17,Data!$A$20,Data!$A$23,Data!$A$26,Data!$A$29,Data!$A$32,Data!$A$35,Data!$A$38,Data!$A$41,Data!$A$44,Data!$A$47,Data!$A$50,Data!$A$53,Data!$A$56,Data!$A$59,Data!$A$62,Data!$A$65,Data!$A$68,Data!$A$71,Data!$A$74,Data!$A$77,Data!$A$80,Data!$A$83,Data!$A$86,Data!$A$89,Data!$A$92)</c:f>
              <c:strCache>
                <c:ptCount val="30"/>
                <c:pt idx="0">
                  <c:v>Jul-Sep 2011</c:v>
                </c:pt>
                <c:pt idx="1">
                  <c:v>Oct-Dec 2011</c:v>
                </c:pt>
                <c:pt idx="2">
                  <c:v>Jan-Mar 2012</c:v>
                </c:pt>
                <c:pt idx="3">
                  <c:v>Apr-Jun 2012</c:v>
                </c:pt>
                <c:pt idx="4">
                  <c:v>Jul-Sep 2012</c:v>
                </c:pt>
                <c:pt idx="5">
                  <c:v>Oct-Dec 2012</c:v>
                </c:pt>
                <c:pt idx="6">
                  <c:v>Jan-Mar 2013</c:v>
                </c:pt>
                <c:pt idx="7">
                  <c:v>Apr-Jun 2013</c:v>
                </c:pt>
                <c:pt idx="8">
                  <c:v>Jul-Sep 2013</c:v>
                </c:pt>
                <c:pt idx="9">
                  <c:v>Oct-Dec 2013</c:v>
                </c:pt>
                <c:pt idx="10">
                  <c:v>Jan-Mar 2014</c:v>
                </c:pt>
                <c:pt idx="11">
                  <c:v>Apr-Jun 2014</c:v>
                </c:pt>
                <c:pt idx="12">
                  <c:v>Jul-Sep 2014</c:v>
                </c:pt>
                <c:pt idx="13">
                  <c:v>Oct-Dec 2014</c:v>
                </c:pt>
                <c:pt idx="14">
                  <c:v>Jan-Mar 2015</c:v>
                </c:pt>
                <c:pt idx="15">
                  <c:v>Apr-Jun 2015</c:v>
                </c:pt>
                <c:pt idx="16">
                  <c:v>Jul-Sep 2015</c:v>
                </c:pt>
                <c:pt idx="17">
                  <c:v>Oct-Dec 2015</c:v>
                </c:pt>
                <c:pt idx="18">
                  <c:v>Jan-Mar 2016</c:v>
                </c:pt>
                <c:pt idx="19">
                  <c:v>Apr-Jun 2016</c:v>
                </c:pt>
                <c:pt idx="20">
                  <c:v>Jul-Sep 2016</c:v>
                </c:pt>
                <c:pt idx="21">
                  <c:v>Oct-Dec 2016</c:v>
                </c:pt>
                <c:pt idx="22">
                  <c:v>Jan-Mar 2017</c:v>
                </c:pt>
                <c:pt idx="23">
                  <c:v>Apr-Jun 2017</c:v>
                </c:pt>
                <c:pt idx="24">
                  <c:v>Jul-Sep 2017</c:v>
                </c:pt>
                <c:pt idx="25">
                  <c:v>Oct-Dec 2017</c:v>
                </c:pt>
                <c:pt idx="26">
                  <c:v>Jan-Mar 2018</c:v>
                </c:pt>
                <c:pt idx="27">
                  <c:v>Apr-Jun 2018</c:v>
                </c:pt>
                <c:pt idx="28">
                  <c:v>Jul-Sep 2018</c:v>
                </c:pt>
                <c:pt idx="29">
                  <c:v>Oct-Dec 2018</c:v>
                </c:pt>
              </c:strCache>
            </c:strRef>
          </c:cat>
          <c:val>
            <c:numRef>
              <c:f>(Data!$Q$748,Data!$Q$751,Data!$Q$754,Data!$Q$757,Data!$Q$760,Data!$Q$763,Data!$Q$766,Data!$Q$769,Data!$Q$772,Data!$Q$775,Data!$Q$778,Data!$Q$781,Data!$Q$784,Data!$Q$787,Data!$Q$790,Data!$Q$793,Data!$Q$796,Data!$Q$799,Data!$Q$802,Data!$Q$805,Data!$Q$808,Data!$Q$811,Data!$Q$814,Data!$Q$817,Data!$Q$820,Data!$Q$823,Data!$Q$826,Data!$Q$829,Data!$Q$832,Data!$Q$835)</c:f>
              <c:numCache>
                <c:formatCode>General</c:formatCode>
                <c:ptCount val="30"/>
                <c:pt idx="0">
                  <c:v>27.267885655637759</c:v>
                </c:pt>
                <c:pt idx="1">
                  <c:v>27.162098517004345</c:v>
                </c:pt>
                <c:pt idx="2">
                  <c:v>27.624305750197983</c:v>
                </c:pt>
                <c:pt idx="3">
                  <c:v>27.319147708918035</c:v>
                </c:pt>
                <c:pt idx="4">
                  <c:v>26.950325214538214</c:v>
                </c:pt>
                <c:pt idx="5">
                  <c:v>27.22302944201132</c:v>
                </c:pt>
                <c:pt idx="6">
                  <c:v>27.686822401814396</c:v>
                </c:pt>
                <c:pt idx="7">
                  <c:v>28.342114037794804</c:v>
                </c:pt>
                <c:pt idx="8">
                  <c:v>27.452792351417294</c:v>
                </c:pt>
                <c:pt idx="9">
                  <c:v>26.952328866007992</c:v>
                </c:pt>
                <c:pt idx="10">
                  <c:v>27.046056396373224</c:v>
                </c:pt>
                <c:pt idx="11">
                  <c:v>26.785035926556862</c:v>
                </c:pt>
                <c:pt idx="12">
                  <c:v>26.964588262204295</c:v>
                </c:pt>
                <c:pt idx="13">
                  <c:v>27.992647814312129</c:v>
                </c:pt>
                <c:pt idx="14">
                  <c:v>27.073316919197389</c:v>
                </c:pt>
                <c:pt idx="15">
                  <c:v>27.421148514194538</c:v>
                </c:pt>
                <c:pt idx="16">
                  <c:v>27.59448388369719</c:v>
                </c:pt>
                <c:pt idx="17">
                  <c:v>26.876884670352695</c:v>
                </c:pt>
                <c:pt idx="18">
                  <c:v>26.132224817670622</c:v>
                </c:pt>
                <c:pt idx="19">
                  <c:v>26.366888309243858</c:v>
                </c:pt>
                <c:pt idx="20">
                  <c:v>25.625160262614564</c:v>
                </c:pt>
                <c:pt idx="21">
                  <c:v>26.067338997646804</c:v>
                </c:pt>
                <c:pt idx="22">
                  <c:v>27.599651959952961</c:v>
                </c:pt>
                <c:pt idx="23">
                  <c:v>26.769763053908978</c:v>
                </c:pt>
                <c:pt idx="24">
                  <c:v>28.82636147037687</c:v>
                </c:pt>
                <c:pt idx="25">
                  <c:v>28.37895500919446</c:v>
                </c:pt>
                <c:pt idx="26">
                  <c:v>27.894188401808133</c:v>
                </c:pt>
                <c:pt idx="27">
                  <c:v>27.627939012056885</c:v>
                </c:pt>
                <c:pt idx="28">
                  <c:v>27.731072870525484</c:v>
                </c:pt>
                <c:pt idx="29">
                  <c:v>26.783818146942995</c:v>
                </c:pt>
              </c:numCache>
            </c:numRef>
          </c:val>
          <c:smooth val="0"/>
        </c:ser>
        <c:dLbls>
          <c:showLegendKey val="0"/>
          <c:showVal val="0"/>
          <c:showCatName val="0"/>
          <c:showSerName val="0"/>
          <c:showPercent val="0"/>
          <c:showBubbleSize val="0"/>
        </c:dLbls>
        <c:smooth val="0"/>
        <c:axId val="424801200"/>
        <c:axId val="424801984"/>
      </c:lineChart>
      <c:catAx>
        <c:axId val="424801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4801984"/>
        <c:crosses val="autoZero"/>
        <c:auto val="1"/>
        <c:lblAlgn val="ctr"/>
        <c:lblOffset val="100"/>
        <c:noMultiLvlLbl val="0"/>
      </c:catAx>
      <c:valAx>
        <c:axId val="424801984"/>
        <c:scaling>
          <c:orientation val="minMax"/>
          <c:max val="34"/>
          <c:min val="1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48012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50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lt1"/>
            </a:solidFill>
            <a:ln w="31750">
              <a:solidFill>
                <a:schemeClr val="bg1"/>
              </a:solidFill>
            </a:ln>
            <a:effectLst/>
          </c:spPr>
          <c:dPt>
            <c:idx val="0"/>
            <c:bubble3D val="0"/>
            <c:spPr>
              <a:solidFill>
                <a:schemeClr val="lt1"/>
              </a:solidFill>
              <a:ln w="31750">
                <a:solidFill>
                  <a:schemeClr val="bg1"/>
                </a:solidFill>
              </a:ln>
              <a:effectLst/>
            </c:spPr>
          </c:dPt>
          <c:dPt>
            <c:idx val="1"/>
            <c:bubble3D val="0"/>
            <c:spPr>
              <a:solidFill>
                <a:srgbClr val="CCD607"/>
              </a:solidFill>
              <a:ln w="31750">
                <a:solidFill>
                  <a:schemeClr val="bg1"/>
                </a:solidFill>
              </a:ln>
              <a:effectLst/>
            </c:spPr>
          </c:dPt>
          <c:dPt>
            <c:idx val="2"/>
            <c:bubble3D val="0"/>
            <c:spPr>
              <a:solidFill>
                <a:srgbClr val="417ABD"/>
              </a:solidFill>
              <a:ln w="31750">
                <a:solidFill>
                  <a:schemeClr val="bg1"/>
                </a:solidFill>
              </a:ln>
              <a:effectLst/>
            </c:spPr>
          </c:dPt>
          <c:dPt>
            <c:idx val="3"/>
            <c:bubble3D val="0"/>
            <c:spPr>
              <a:solidFill>
                <a:srgbClr val="1E2B50"/>
              </a:solidFill>
              <a:ln w="31750">
                <a:solidFill>
                  <a:schemeClr val="bg1"/>
                </a:solidFill>
              </a:ln>
              <a:effectLst/>
            </c:spPr>
          </c:dPt>
          <c:dLbls>
            <c:dLbl>
              <c:idx val="0"/>
              <c:layout>
                <c:manualLayout>
                  <c:x val="-0.11037303389353836"/>
                  <c:y val="0.12115888494196558"/>
                </c:manualLayout>
              </c:layout>
              <c:tx>
                <c:rich>
                  <a:bodyPr rot="0" spcFirstLastPara="1" vertOverflow="ellipsis" vert="horz" wrap="square" lIns="38100" tIns="19050" rIns="38100" bIns="19050" anchor="ctr" anchorCtr="1">
                    <a:spAutoFit/>
                  </a:bodyPr>
                  <a:lstStyle/>
                  <a:p>
                    <a:pPr>
                      <a:defRPr sz="1197" b="1" i="0" u="none" strike="noStrike" kern="1200" baseline="0">
                        <a:solidFill>
                          <a:srgbClr val="1E2B50"/>
                        </a:solidFill>
                        <a:latin typeface="+mn-lt"/>
                        <a:ea typeface="+mn-ea"/>
                        <a:cs typeface="+mn-cs"/>
                      </a:defRPr>
                    </a:pPr>
                    <a:fld id="{B666A8F5-FBFE-4790-908E-5FAE21291DCD}" type="CATEGORYNAME">
                      <a:rPr lang="en-US">
                        <a:solidFill>
                          <a:srgbClr val="1E2B50"/>
                        </a:solidFill>
                      </a:rPr>
                      <a:pPr>
                        <a:defRPr>
                          <a:solidFill>
                            <a:srgbClr val="1E2B50"/>
                          </a:solidFill>
                        </a:defRPr>
                      </a:pPr>
                      <a:t>[CATEGORY NAME]</a:t>
                    </a:fld>
                    <a:endParaRPr lang="en-US" dirty="0">
                      <a:solidFill>
                        <a:srgbClr val="1E2B50"/>
                      </a:solidFill>
                    </a:endParaRPr>
                  </a:p>
                  <a:p>
                    <a:pPr>
                      <a:defRPr>
                        <a:solidFill>
                          <a:srgbClr val="1E2B50"/>
                        </a:solidFill>
                      </a:defRPr>
                    </a:pPr>
                    <a:fld id="{B64C27B6-DC00-4889-BE21-61A573F68934}" type="VALUE">
                      <a:rPr lang="en-US">
                        <a:solidFill>
                          <a:srgbClr val="1E2B50"/>
                        </a:solidFill>
                      </a:rPr>
                      <a:pPr>
                        <a:defRPr>
                          <a:solidFill>
                            <a:srgbClr val="1E2B50"/>
                          </a:solidFill>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E2B50"/>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15:dlblFieldTable/>
                  <c15:showDataLabelsRange val="0"/>
                </c:ext>
              </c:extLst>
            </c:dLbl>
            <c:dLbl>
              <c:idx val="1"/>
              <c:layout>
                <c:manualLayout>
                  <c:x val="-0.11086528545982938"/>
                  <c:y val="-0.1714780228665031"/>
                </c:manualLayout>
              </c:layout>
              <c:tx>
                <c:rich>
                  <a:bodyPr rot="0" spcFirstLastPara="1" vertOverflow="ellipsis" vert="horz" wrap="square" lIns="38100" tIns="19050" rIns="38100" bIns="19050" anchor="ctr" anchorCtr="1">
                    <a:spAutoFit/>
                  </a:bodyPr>
                  <a:lstStyle/>
                  <a:p>
                    <a:pPr>
                      <a:defRPr sz="1197" b="1" i="0" u="none" strike="noStrike" kern="1200" baseline="0">
                        <a:solidFill>
                          <a:srgbClr val="1E2B50"/>
                        </a:solidFill>
                        <a:latin typeface="+mn-lt"/>
                        <a:ea typeface="+mn-ea"/>
                        <a:cs typeface="+mn-cs"/>
                      </a:defRPr>
                    </a:pPr>
                    <a:fld id="{F3DC6C6F-2A84-4348-B372-564B11E33B5C}" type="CATEGORYNAME">
                      <a:rPr lang="en-US">
                        <a:solidFill>
                          <a:srgbClr val="1E2B50"/>
                        </a:solidFill>
                      </a:rPr>
                      <a:pPr>
                        <a:defRPr>
                          <a:solidFill>
                            <a:srgbClr val="1E2B50"/>
                          </a:solidFill>
                        </a:defRPr>
                      </a:pPr>
                      <a:t>[CATEGORY NAME]</a:t>
                    </a:fld>
                    <a:endParaRPr lang="en-US" dirty="0">
                      <a:solidFill>
                        <a:srgbClr val="1E2B50"/>
                      </a:solidFill>
                    </a:endParaRPr>
                  </a:p>
                  <a:p>
                    <a:pPr>
                      <a:defRPr>
                        <a:solidFill>
                          <a:srgbClr val="1E2B50"/>
                        </a:solidFill>
                      </a:defRPr>
                    </a:pPr>
                    <a:fld id="{A173879B-BEFA-47CA-8E75-607B45BC9348}" type="VALUE">
                      <a:rPr lang="en-US">
                        <a:solidFill>
                          <a:srgbClr val="1E2B50"/>
                        </a:solidFill>
                      </a:rPr>
                      <a:pPr>
                        <a:defRPr>
                          <a:solidFill>
                            <a:srgbClr val="1E2B50"/>
                          </a:solidFill>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E2B50"/>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15:dlblFieldTable/>
                  <c15:showDataLabelsRange val="0"/>
                </c:ext>
              </c:extLst>
            </c:dLbl>
            <c:dLbl>
              <c:idx val="2"/>
              <c:layout>
                <c:manualLayout>
                  <c:x val="0.16548042195715279"/>
                  <c:y val="-2.937256639743106E-2"/>
                </c:manualLayout>
              </c:layout>
              <c:tx>
                <c:rich>
                  <a:bodyPr/>
                  <a:lstStyle/>
                  <a:p>
                    <a:fld id="{F6A7BBF8-B65F-491F-B66B-994AAA1E79D8}" type="CATEGORYNAME">
                      <a:rPr lang="en-US"/>
                      <a:pPr/>
                      <a:t>[CATEGORY NAME]</a:t>
                    </a:fld>
                    <a:endParaRPr lang="en-US" dirty="0"/>
                  </a:p>
                  <a:p>
                    <a:fld id="{05C0DCC8-5FA3-463C-88B1-DCFDFB341AF3}" type="VALUE">
                      <a:rPr lang="en-US"/>
                      <a:pPr/>
                      <a:t>[VALUE]</a:t>
                    </a:fld>
                    <a:endParaRPr lang="en-GB"/>
                  </a:p>
                </c:rich>
              </c:tx>
              <c:dLblPos val="bestFit"/>
              <c:showLegendKey val="0"/>
              <c:showVal val="1"/>
              <c:showCatName val="1"/>
              <c:showSerName val="0"/>
              <c:showPercent val="1"/>
              <c:showBubbleSize val="0"/>
              <c:separator>
</c:separator>
              <c:extLst>
                <c:ext xmlns:c15="http://schemas.microsoft.com/office/drawing/2012/chart" uri="{CE6537A1-D6FC-4f65-9D91-7224C49458BB}">
                  <c15:layout/>
                  <c15:dlblFieldTable/>
                  <c15:showDataLabelsRange val="0"/>
                </c:ext>
              </c:extLst>
            </c:dLbl>
            <c:dLbl>
              <c:idx val="3"/>
              <c:layout>
                <c:manualLayout>
                  <c:x val="0.10023309652929274"/>
                  <c:y val="0.15360071817361809"/>
                </c:manualLayout>
              </c:layout>
              <c:tx>
                <c:rich>
                  <a:bodyPr/>
                  <a:lstStyle/>
                  <a:p>
                    <a:fld id="{6EDE9297-8A19-45B7-AD36-6FA4A81EAF54}" type="CATEGORYNAME">
                      <a:rPr lang="en-US"/>
                      <a:pPr/>
                      <a:t>[CATEGORY NAME]</a:t>
                    </a:fld>
                    <a:endParaRPr lang="en-US" dirty="0"/>
                  </a:p>
                  <a:p>
                    <a:fld id="{E8384A7F-D8B5-4F97-809D-445BFBDD4CF8}" type="VALUE">
                      <a:rPr lang="en-US"/>
                      <a:pPr/>
                      <a:t>[VALUE]</a:t>
                    </a:fld>
                    <a:endParaRPr lang="en-GB"/>
                  </a:p>
                </c:rich>
              </c:tx>
              <c:dLblPos val="bestFit"/>
              <c:showLegendKey val="0"/>
              <c:showVal val="1"/>
              <c:showCatName val="1"/>
              <c:showSerName val="0"/>
              <c:showPercent val="1"/>
              <c:showBubbleSize val="0"/>
              <c:separator>
</c:separator>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Sheet1!$G$28:$G$31</c:f>
              <c:strCache>
                <c:ptCount val="4"/>
                <c:pt idx="0">
                  <c:v>Not applicable</c:v>
                </c:pt>
                <c:pt idx="1">
                  <c:v>Useful</c:v>
                </c:pt>
                <c:pt idx="2">
                  <c:v>Very useful</c:v>
                </c:pt>
                <c:pt idx="3">
                  <c:v>Essential</c:v>
                </c:pt>
              </c:strCache>
            </c:strRef>
          </c:cat>
          <c:val>
            <c:numRef>
              <c:f>Sheet1!$H$28:$H$31</c:f>
              <c:numCache>
                <c:formatCode>0%</c:formatCode>
                <c:ptCount val="4"/>
                <c:pt idx="0">
                  <c:v>0.125</c:v>
                </c:pt>
                <c:pt idx="1">
                  <c:v>0.5</c:v>
                </c:pt>
                <c:pt idx="2">
                  <c:v>0.1875</c:v>
                </c:pt>
                <c:pt idx="3">
                  <c:v>0.1875</c:v>
                </c:pt>
              </c:numCache>
            </c:numRef>
          </c:val>
        </c:ser>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solidFill>
      <a:schemeClr val="accent1">
        <a:lumMod val="40000"/>
        <a:lumOff val="60000"/>
      </a:schemeClr>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4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Sheet1!$B$3</c:f>
              <c:strCache>
                <c:ptCount val="1"/>
                <c:pt idx="0">
                  <c:v>JSA</c:v>
                </c:pt>
              </c:strCache>
            </c:strRef>
          </c:tx>
          <c:spPr>
            <a:ln w="28575" cap="rnd">
              <a:solidFill>
                <a:schemeClr val="accent1"/>
              </a:solidFill>
              <a:round/>
            </a:ln>
            <a:effectLst/>
          </c:spPr>
          <c:marker>
            <c:symbol val="none"/>
          </c:marker>
          <c:cat>
            <c:strRef>
              <c:f>Sheet1!$A$4:$A$10</c:f>
              <c:strCache>
                <c:ptCount val="7"/>
                <c:pt idx="0">
                  <c:v>Nov 2017</c:v>
                </c:pt>
                <c:pt idx="1">
                  <c:v>Feb 2018</c:v>
                </c:pt>
                <c:pt idx="2">
                  <c:v>May 2018</c:v>
                </c:pt>
                <c:pt idx="3">
                  <c:v>Aug 2018</c:v>
                </c:pt>
                <c:pt idx="4">
                  <c:v>Nov 2018</c:v>
                </c:pt>
                <c:pt idx="5">
                  <c:v>Feb 2019</c:v>
                </c:pt>
                <c:pt idx="6">
                  <c:v>May 2019</c:v>
                </c:pt>
              </c:strCache>
            </c:strRef>
          </c:cat>
          <c:val>
            <c:numRef>
              <c:f>Sheet1!$B$4:$B$10</c:f>
              <c:numCache>
                <c:formatCode>#,##0</c:formatCode>
                <c:ptCount val="7"/>
                <c:pt idx="0">
                  <c:v>27370</c:v>
                </c:pt>
                <c:pt idx="1">
                  <c:v>27960</c:v>
                </c:pt>
                <c:pt idx="2">
                  <c:v>25440</c:v>
                </c:pt>
                <c:pt idx="3">
                  <c:v>22740</c:v>
                </c:pt>
                <c:pt idx="4">
                  <c:v>19510</c:v>
                </c:pt>
                <c:pt idx="5">
                  <c:v>16390</c:v>
                </c:pt>
                <c:pt idx="6">
                  <c:v>14300</c:v>
                </c:pt>
              </c:numCache>
            </c:numRef>
          </c:val>
          <c:smooth val="0"/>
        </c:ser>
        <c:dLbls>
          <c:showLegendKey val="0"/>
          <c:showVal val="0"/>
          <c:showCatName val="0"/>
          <c:showSerName val="0"/>
          <c:showPercent val="0"/>
          <c:showBubbleSize val="0"/>
        </c:dLbls>
        <c:smooth val="0"/>
        <c:axId val="373961224"/>
        <c:axId val="373956520"/>
      </c:lineChart>
      <c:catAx>
        <c:axId val="373961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3956520"/>
        <c:crosses val="autoZero"/>
        <c:auto val="1"/>
        <c:lblAlgn val="ctr"/>
        <c:lblOffset val="100"/>
        <c:noMultiLvlLbl val="0"/>
      </c:catAx>
      <c:valAx>
        <c:axId val="3739565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39612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A93646-C8CB-4F89-8D92-49BF9DF2FF93}" type="doc">
      <dgm:prSet loTypeId="urn:microsoft.com/office/officeart/2005/8/layout/chevron1" loCatId="process" qsTypeId="urn:microsoft.com/office/officeart/2005/8/quickstyle/simple1" qsCatId="simple" csTypeId="urn:microsoft.com/office/officeart/2005/8/colors/accent1_2" csCatId="accent1" phldr="1"/>
      <dgm:spPr/>
    </dgm:pt>
    <dgm:pt modelId="{EB62D042-2A3A-4523-878D-98BD79C7EC38}">
      <dgm:prSet phldrT="[Text]" custT="1"/>
      <dgm:spPr/>
      <dgm:t>
        <a:bodyPr/>
        <a:lstStyle/>
        <a:p>
          <a:r>
            <a:rPr lang="en-GB" sz="1400" b="1" dirty="0"/>
            <a:t>Admin data driven population and </a:t>
          </a:r>
          <a:r>
            <a:rPr lang="en-GB" sz="1400" b="1"/>
            <a:t>migration statistics</a:t>
          </a:r>
          <a:endParaRPr lang="en-GB" sz="1400" b="1" dirty="0"/>
        </a:p>
      </dgm:t>
    </dgm:pt>
    <dgm:pt modelId="{1D36D49D-EDA6-42F7-955B-478B781F7742}" type="parTrans" cxnId="{02F9EC5B-1DD2-466C-A2EF-53A344F265A7}">
      <dgm:prSet/>
      <dgm:spPr/>
      <dgm:t>
        <a:bodyPr/>
        <a:lstStyle/>
        <a:p>
          <a:endParaRPr lang="en-GB"/>
        </a:p>
      </dgm:t>
    </dgm:pt>
    <dgm:pt modelId="{3FA562C1-C58B-4768-A8FC-0B12B487D947}" type="sibTrans" cxnId="{02F9EC5B-1DD2-466C-A2EF-53A344F265A7}">
      <dgm:prSet/>
      <dgm:spPr/>
      <dgm:t>
        <a:bodyPr/>
        <a:lstStyle/>
        <a:p>
          <a:endParaRPr lang="en-GB"/>
        </a:p>
      </dgm:t>
    </dgm:pt>
    <dgm:pt modelId="{617B4504-B683-486A-9C6F-6BEBC0E4F0D7}">
      <dgm:prSet phldrT="[Text]" custT="1"/>
      <dgm:spPr/>
      <dgm:t>
        <a:bodyPr/>
        <a:lstStyle/>
        <a:p>
          <a:r>
            <a:rPr lang="en-GB" sz="2400" b="1" dirty="0"/>
            <a:t>2021 Census</a:t>
          </a:r>
        </a:p>
      </dgm:t>
    </dgm:pt>
    <dgm:pt modelId="{B6C252B5-4620-40A6-ABAC-49DD8EF88CB1}" type="parTrans" cxnId="{26B8A385-F1A3-455A-B19C-F564BA0C1D66}">
      <dgm:prSet/>
      <dgm:spPr/>
      <dgm:t>
        <a:bodyPr/>
        <a:lstStyle/>
        <a:p>
          <a:endParaRPr lang="en-GB"/>
        </a:p>
      </dgm:t>
    </dgm:pt>
    <dgm:pt modelId="{13B385E7-3CE5-4F5F-8CC6-18EEAEA4F3F1}" type="sibTrans" cxnId="{26B8A385-F1A3-455A-B19C-F564BA0C1D66}">
      <dgm:prSet/>
      <dgm:spPr/>
      <dgm:t>
        <a:bodyPr/>
        <a:lstStyle/>
        <a:p>
          <a:endParaRPr lang="en-GB"/>
        </a:p>
      </dgm:t>
    </dgm:pt>
    <dgm:pt modelId="{A93DFC6E-9381-45FE-9AB0-84006106C900}">
      <dgm:prSet phldrT="[Text]" custT="1"/>
      <dgm:spPr/>
      <dgm:t>
        <a:bodyPr/>
        <a:lstStyle/>
        <a:p>
          <a:r>
            <a:rPr lang="en-GB" sz="1600" b="1" dirty="0"/>
            <a:t>2023 - first new fully integrated outputs</a:t>
          </a:r>
        </a:p>
      </dgm:t>
    </dgm:pt>
    <dgm:pt modelId="{9B0FBA2E-2BA3-4026-AD08-E3EA0671AA0F}" type="parTrans" cxnId="{4413E097-4EC4-4C45-BDF8-F62C4FDE6523}">
      <dgm:prSet/>
      <dgm:spPr/>
      <dgm:t>
        <a:bodyPr/>
        <a:lstStyle/>
        <a:p>
          <a:endParaRPr lang="en-GB"/>
        </a:p>
      </dgm:t>
    </dgm:pt>
    <dgm:pt modelId="{04B7CEFB-A344-4A70-B92B-76F95114E1A7}" type="sibTrans" cxnId="{4413E097-4EC4-4C45-BDF8-F62C4FDE6523}">
      <dgm:prSet/>
      <dgm:spPr/>
      <dgm:t>
        <a:bodyPr/>
        <a:lstStyle/>
        <a:p>
          <a:endParaRPr lang="en-GB"/>
        </a:p>
      </dgm:t>
    </dgm:pt>
    <dgm:pt modelId="{AE4EF9AE-412F-4682-9F45-BF1C4E4BD016}">
      <dgm:prSet phldrT="[Text]" custT="1"/>
      <dgm:spPr/>
      <dgm:t>
        <a:bodyPr/>
        <a:lstStyle/>
        <a:p>
          <a:r>
            <a:rPr lang="en-GB" sz="1400" b="1" dirty="0"/>
            <a:t>Recommendation on future of the population statistics              2023</a:t>
          </a:r>
        </a:p>
      </dgm:t>
    </dgm:pt>
    <dgm:pt modelId="{0E41B946-5CC7-4359-9AA3-3370246A55BD}" type="parTrans" cxnId="{BD6116B5-6657-4DE5-98A7-B47B7FFAD31F}">
      <dgm:prSet/>
      <dgm:spPr/>
      <dgm:t>
        <a:bodyPr/>
        <a:lstStyle/>
        <a:p>
          <a:endParaRPr lang="en-GB"/>
        </a:p>
      </dgm:t>
    </dgm:pt>
    <dgm:pt modelId="{79F26089-BFDF-49DA-96FA-0E5FA63FA30E}" type="sibTrans" cxnId="{BD6116B5-6657-4DE5-98A7-B47B7FFAD31F}">
      <dgm:prSet/>
      <dgm:spPr/>
      <dgm:t>
        <a:bodyPr/>
        <a:lstStyle/>
        <a:p>
          <a:endParaRPr lang="en-GB"/>
        </a:p>
      </dgm:t>
    </dgm:pt>
    <dgm:pt modelId="{4DE6DEED-DD54-49E3-BBDC-69DD3AA2CB64}" type="pres">
      <dgm:prSet presAssocID="{98A93646-C8CB-4F89-8D92-49BF9DF2FF93}" presName="Name0" presStyleCnt="0">
        <dgm:presLayoutVars>
          <dgm:dir/>
          <dgm:animLvl val="lvl"/>
          <dgm:resizeHandles val="exact"/>
        </dgm:presLayoutVars>
      </dgm:prSet>
      <dgm:spPr/>
    </dgm:pt>
    <dgm:pt modelId="{5A766682-B20F-443E-B20D-5C94BAC13E4D}" type="pres">
      <dgm:prSet presAssocID="{EB62D042-2A3A-4523-878D-98BD79C7EC38}" presName="parTxOnly" presStyleLbl="node1" presStyleIdx="0" presStyleCnt="4" custLinFactNeighborX="2410" custLinFactNeighborY="-393">
        <dgm:presLayoutVars>
          <dgm:chMax val="0"/>
          <dgm:chPref val="0"/>
          <dgm:bulletEnabled val="1"/>
        </dgm:presLayoutVars>
      </dgm:prSet>
      <dgm:spPr/>
      <dgm:t>
        <a:bodyPr/>
        <a:lstStyle/>
        <a:p>
          <a:endParaRPr lang="en-GB"/>
        </a:p>
      </dgm:t>
    </dgm:pt>
    <dgm:pt modelId="{8A713735-3C10-4246-B963-1FC15BDB800E}" type="pres">
      <dgm:prSet presAssocID="{3FA562C1-C58B-4768-A8FC-0B12B487D947}" presName="parTxOnlySpace" presStyleCnt="0"/>
      <dgm:spPr/>
    </dgm:pt>
    <dgm:pt modelId="{67A66A78-96A5-4CD3-B3CA-6BC4A0FC72B2}" type="pres">
      <dgm:prSet presAssocID="{617B4504-B683-486A-9C6F-6BEBC0E4F0D7}" presName="parTxOnly" presStyleLbl="node1" presStyleIdx="1" presStyleCnt="4">
        <dgm:presLayoutVars>
          <dgm:chMax val="0"/>
          <dgm:chPref val="0"/>
          <dgm:bulletEnabled val="1"/>
        </dgm:presLayoutVars>
      </dgm:prSet>
      <dgm:spPr/>
      <dgm:t>
        <a:bodyPr/>
        <a:lstStyle/>
        <a:p>
          <a:endParaRPr lang="en-GB"/>
        </a:p>
      </dgm:t>
    </dgm:pt>
    <dgm:pt modelId="{F354D78A-58BF-47CF-BAB4-0D3326318A6A}" type="pres">
      <dgm:prSet presAssocID="{13B385E7-3CE5-4F5F-8CC6-18EEAEA4F3F1}" presName="parTxOnlySpace" presStyleCnt="0"/>
      <dgm:spPr/>
    </dgm:pt>
    <dgm:pt modelId="{66FA7442-C14D-4FC9-BD61-5E2CEB4239E9}" type="pres">
      <dgm:prSet presAssocID="{A93DFC6E-9381-45FE-9AB0-84006106C900}" presName="parTxOnly" presStyleLbl="node1" presStyleIdx="2" presStyleCnt="4">
        <dgm:presLayoutVars>
          <dgm:chMax val="0"/>
          <dgm:chPref val="0"/>
          <dgm:bulletEnabled val="1"/>
        </dgm:presLayoutVars>
      </dgm:prSet>
      <dgm:spPr/>
      <dgm:t>
        <a:bodyPr/>
        <a:lstStyle/>
        <a:p>
          <a:endParaRPr lang="en-GB"/>
        </a:p>
      </dgm:t>
    </dgm:pt>
    <dgm:pt modelId="{0B081A7D-5D61-4CB7-BAB0-9AEE2C486163}" type="pres">
      <dgm:prSet presAssocID="{04B7CEFB-A344-4A70-B92B-76F95114E1A7}" presName="parTxOnlySpace" presStyleCnt="0"/>
      <dgm:spPr/>
    </dgm:pt>
    <dgm:pt modelId="{49360166-6434-42FF-A16A-069F047CCD28}" type="pres">
      <dgm:prSet presAssocID="{AE4EF9AE-412F-4682-9F45-BF1C4E4BD016}" presName="parTxOnly" presStyleLbl="node1" presStyleIdx="3" presStyleCnt="4">
        <dgm:presLayoutVars>
          <dgm:chMax val="0"/>
          <dgm:chPref val="0"/>
          <dgm:bulletEnabled val="1"/>
        </dgm:presLayoutVars>
      </dgm:prSet>
      <dgm:spPr/>
      <dgm:t>
        <a:bodyPr/>
        <a:lstStyle/>
        <a:p>
          <a:endParaRPr lang="en-GB"/>
        </a:p>
      </dgm:t>
    </dgm:pt>
  </dgm:ptLst>
  <dgm:cxnLst>
    <dgm:cxn modelId="{BD6116B5-6657-4DE5-98A7-B47B7FFAD31F}" srcId="{98A93646-C8CB-4F89-8D92-49BF9DF2FF93}" destId="{AE4EF9AE-412F-4682-9F45-BF1C4E4BD016}" srcOrd="3" destOrd="0" parTransId="{0E41B946-5CC7-4359-9AA3-3370246A55BD}" sibTransId="{79F26089-BFDF-49DA-96FA-0E5FA63FA30E}"/>
    <dgm:cxn modelId="{6A2109DF-2245-4A93-902F-4BC0B9D51F83}" type="presOf" srcId="{98A93646-C8CB-4F89-8D92-49BF9DF2FF93}" destId="{4DE6DEED-DD54-49E3-BBDC-69DD3AA2CB64}" srcOrd="0" destOrd="0" presId="urn:microsoft.com/office/officeart/2005/8/layout/chevron1"/>
    <dgm:cxn modelId="{4413E097-4EC4-4C45-BDF8-F62C4FDE6523}" srcId="{98A93646-C8CB-4F89-8D92-49BF9DF2FF93}" destId="{A93DFC6E-9381-45FE-9AB0-84006106C900}" srcOrd="2" destOrd="0" parTransId="{9B0FBA2E-2BA3-4026-AD08-E3EA0671AA0F}" sibTransId="{04B7CEFB-A344-4A70-B92B-76F95114E1A7}"/>
    <dgm:cxn modelId="{26B8A385-F1A3-455A-B19C-F564BA0C1D66}" srcId="{98A93646-C8CB-4F89-8D92-49BF9DF2FF93}" destId="{617B4504-B683-486A-9C6F-6BEBC0E4F0D7}" srcOrd="1" destOrd="0" parTransId="{B6C252B5-4620-40A6-ABAC-49DD8EF88CB1}" sibTransId="{13B385E7-3CE5-4F5F-8CC6-18EEAEA4F3F1}"/>
    <dgm:cxn modelId="{3B4D392F-C704-4D80-B74C-8B12BC872059}" type="presOf" srcId="{AE4EF9AE-412F-4682-9F45-BF1C4E4BD016}" destId="{49360166-6434-42FF-A16A-069F047CCD28}" srcOrd="0" destOrd="0" presId="urn:microsoft.com/office/officeart/2005/8/layout/chevron1"/>
    <dgm:cxn modelId="{0998B145-CAB2-45E0-817D-0BFB18266D3A}" type="presOf" srcId="{A93DFC6E-9381-45FE-9AB0-84006106C900}" destId="{66FA7442-C14D-4FC9-BD61-5E2CEB4239E9}" srcOrd="0" destOrd="0" presId="urn:microsoft.com/office/officeart/2005/8/layout/chevron1"/>
    <dgm:cxn modelId="{02F9EC5B-1DD2-466C-A2EF-53A344F265A7}" srcId="{98A93646-C8CB-4F89-8D92-49BF9DF2FF93}" destId="{EB62D042-2A3A-4523-878D-98BD79C7EC38}" srcOrd="0" destOrd="0" parTransId="{1D36D49D-EDA6-42F7-955B-478B781F7742}" sibTransId="{3FA562C1-C58B-4768-A8FC-0B12B487D947}"/>
    <dgm:cxn modelId="{F98EFE7B-0DD3-4F70-9968-C35B4063D56A}" type="presOf" srcId="{EB62D042-2A3A-4523-878D-98BD79C7EC38}" destId="{5A766682-B20F-443E-B20D-5C94BAC13E4D}" srcOrd="0" destOrd="0" presId="urn:microsoft.com/office/officeart/2005/8/layout/chevron1"/>
    <dgm:cxn modelId="{41563A77-A96F-4C4E-B948-D0AB4FDFEC95}" type="presOf" srcId="{617B4504-B683-486A-9C6F-6BEBC0E4F0D7}" destId="{67A66A78-96A5-4CD3-B3CA-6BC4A0FC72B2}" srcOrd="0" destOrd="0" presId="urn:microsoft.com/office/officeart/2005/8/layout/chevron1"/>
    <dgm:cxn modelId="{EEA964E3-1F75-464E-975E-6103D8F52D8E}" type="presParOf" srcId="{4DE6DEED-DD54-49E3-BBDC-69DD3AA2CB64}" destId="{5A766682-B20F-443E-B20D-5C94BAC13E4D}" srcOrd="0" destOrd="0" presId="urn:microsoft.com/office/officeart/2005/8/layout/chevron1"/>
    <dgm:cxn modelId="{A40FA790-0F1D-4070-9591-DF625A011ACB}" type="presParOf" srcId="{4DE6DEED-DD54-49E3-BBDC-69DD3AA2CB64}" destId="{8A713735-3C10-4246-B963-1FC15BDB800E}" srcOrd="1" destOrd="0" presId="urn:microsoft.com/office/officeart/2005/8/layout/chevron1"/>
    <dgm:cxn modelId="{09678D29-1976-459C-AB53-3558EB240DF2}" type="presParOf" srcId="{4DE6DEED-DD54-49E3-BBDC-69DD3AA2CB64}" destId="{67A66A78-96A5-4CD3-B3CA-6BC4A0FC72B2}" srcOrd="2" destOrd="0" presId="urn:microsoft.com/office/officeart/2005/8/layout/chevron1"/>
    <dgm:cxn modelId="{F6C331F9-F849-4030-8DDA-357E64C22A3D}" type="presParOf" srcId="{4DE6DEED-DD54-49E3-BBDC-69DD3AA2CB64}" destId="{F354D78A-58BF-47CF-BAB4-0D3326318A6A}" srcOrd="3" destOrd="0" presId="urn:microsoft.com/office/officeart/2005/8/layout/chevron1"/>
    <dgm:cxn modelId="{D2A9D659-A0C6-4AF0-AE40-B8451CC9F752}" type="presParOf" srcId="{4DE6DEED-DD54-49E3-BBDC-69DD3AA2CB64}" destId="{66FA7442-C14D-4FC9-BD61-5E2CEB4239E9}" srcOrd="4" destOrd="0" presId="urn:microsoft.com/office/officeart/2005/8/layout/chevron1"/>
    <dgm:cxn modelId="{A8496A19-050F-479B-BC3B-C09AF751473D}" type="presParOf" srcId="{4DE6DEED-DD54-49E3-BBDC-69DD3AA2CB64}" destId="{0B081A7D-5D61-4CB7-BAB0-9AEE2C486163}" srcOrd="5" destOrd="0" presId="urn:microsoft.com/office/officeart/2005/8/layout/chevron1"/>
    <dgm:cxn modelId="{58D291B2-E5BC-4D3A-9922-A0CC1B17E2FF}" type="presParOf" srcId="{4DE6DEED-DD54-49E3-BBDC-69DD3AA2CB64}" destId="{49360166-6434-42FF-A16A-069F047CCD28}"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2A592D-C823-416E-B9CC-778EFBAD6A9A}"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GB"/>
        </a:p>
      </dgm:t>
    </dgm:pt>
    <dgm:pt modelId="{EC86A5FA-C360-499C-871E-72C0DF9BE7C6}">
      <dgm:prSet phldrT="[Text]"/>
      <dgm:spPr/>
      <dgm:t>
        <a:bodyPr/>
        <a:lstStyle/>
        <a:p>
          <a:r>
            <a:rPr lang="en-GB" dirty="0" smtClean="0"/>
            <a:t>Universal Credit</a:t>
          </a:r>
          <a:endParaRPr lang="en-GB" dirty="0"/>
        </a:p>
      </dgm:t>
    </dgm:pt>
    <dgm:pt modelId="{92A79CCC-FA16-42C3-B2B2-A179784F23ED}" type="parTrans" cxnId="{7A431C4C-CC4D-4B50-A725-3327914A9B49}">
      <dgm:prSet/>
      <dgm:spPr/>
      <dgm:t>
        <a:bodyPr/>
        <a:lstStyle/>
        <a:p>
          <a:endParaRPr lang="en-GB"/>
        </a:p>
      </dgm:t>
    </dgm:pt>
    <dgm:pt modelId="{D26041FC-60F7-4D7E-8D99-E373B84D25E1}" type="sibTrans" cxnId="{7A431C4C-CC4D-4B50-A725-3327914A9B49}">
      <dgm:prSet/>
      <dgm:spPr/>
      <dgm:t>
        <a:bodyPr/>
        <a:lstStyle/>
        <a:p>
          <a:endParaRPr lang="en-GB"/>
        </a:p>
      </dgm:t>
    </dgm:pt>
    <dgm:pt modelId="{F0FF3420-4C95-4589-AF24-16E19EDF2EB8}">
      <dgm:prSet phldrT="[Text]"/>
      <dgm:spPr/>
      <dgm:t>
        <a:bodyPr/>
        <a:lstStyle/>
        <a:p>
          <a:r>
            <a:rPr lang="en-GB" dirty="0" smtClean="0"/>
            <a:t>Jobseekers Allowance</a:t>
          </a:r>
          <a:endParaRPr lang="en-GB" dirty="0"/>
        </a:p>
      </dgm:t>
    </dgm:pt>
    <dgm:pt modelId="{D3CD3BB1-7693-44B0-A8E7-702B55125A6B}" type="parTrans" cxnId="{ADD44CA1-2A5B-425F-9424-9B14A0780178}">
      <dgm:prSet/>
      <dgm:spPr>
        <a:scene3d>
          <a:camera prst="orthographicFront">
            <a:rot lat="0" lon="0" rev="10800000"/>
          </a:camera>
          <a:lightRig rig="threePt" dir="t"/>
        </a:scene3d>
      </dgm:spPr>
      <dgm:t>
        <a:bodyPr/>
        <a:lstStyle/>
        <a:p>
          <a:endParaRPr lang="en-GB" dirty="0"/>
        </a:p>
      </dgm:t>
    </dgm:pt>
    <dgm:pt modelId="{D3FB9910-62F2-4666-87FA-8ADB1187539C}" type="sibTrans" cxnId="{ADD44CA1-2A5B-425F-9424-9B14A0780178}">
      <dgm:prSet/>
      <dgm:spPr/>
      <dgm:t>
        <a:bodyPr/>
        <a:lstStyle/>
        <a:p>
          <a:endParaRPr lang="en-GB"/>
        </a:p>
      </dgm:t>
    </dgm:pt>
    <dgm:pt modelId="{6A986014-196C-4E3D-8879-72A54523C315}">
      <dgm:prSet phldrT="[Text]"/>
      <dgm:spPr/>
      <dgm:t>
        <a:bodyPr/>
        <a:lstStyle/>
        <a:p>
          <a:r>
            <a:rPr lang="en-GB" dirty="0" smtClean="0"/>
            <a:t>Employment and Support Allowance</a:t>
          </a:r>
          <a:endParaRPr lang="en-GB" dirty="0"/>
        </a:p>
      </dgm:t>
    </dgm:pt>
    <dgm:pt modelId="{E19F7E05-C40A-4C91-BC48-DC1E8F7A372A}" type="parTrans" cxnId="{7B8B4BDC-7954-4D1B-BB98-BDF2DB7300A2}">
      <dgm:prSet/>
      <dgm:spPr>
        <a:scene3d>
          <a:camera prst="orthographicFront">
            <a:rot lat="0" lon="0" rev="10800000"/>
          </a:camera>
          <a:lightRig rig="threePt" dir="t"/>
        </a:scene3d>
      </dgm:spPr>
      <dgm:t>
        <a:bodyPr/>
        <a:lstStyle/>
        <a:p>
          <a:endParaRPr lang="en-GB" dirty="0"/>
        </a:p>
      </dgm:t>
    </dgm:pt>
    <dgm:pt modelId="{4A62ABDD-0A50-4351-9D6A-BF965EF6E639}" type="sibTrans" cxnId="{7B8B4BDC-7954-4D1B-BB98-BDF2DB7300A2}">
      <dgm:prSet/>
      <dgm:spPr/>
      <dgm:t>
        <a:bodyPr/>
        <a:lstStyle/>
        <a:p>
          <a:endParaRPr lang="en-GB"/>
        </a:p>
      </dgm:t>
    </dgm:pt>
    <dgm:pt modelId="{6FCDF41A-BBDF-4E7D-9F65-ED7A97577B7A}">
      <dgm:prSet phldrT="[Text]"/>
      <dgm:spPr/>
      <dgm:t>
        <a:bodyPr/>
        <a:lstStyle/>
        <a:p>
          <a:r>
            <a:rPr lang="en-GB" dirty="0" smtClean="0"/>
            <a:t>Income Support</a:t>
          </a:r>
          <a:endParaRPr lang="en-GB" dirty="0"/>
        </a:p>
      </dgm:t>
    </dgm:pt>
    <dgm:pt modelId="{1B7802B6-7E64-4E75-8C4B-A554A8850297}" type="parTrans" cxnId="{0B4512EB-4079-4D5C-8815-DF13615168B0}">
      <dgm:prSet/>
      <dgm:spPr>
        <a:scene3d>
          <a:camera prst="orthographicFront">
            <a:rot lat="0" lon="0" rev="10800000"/>
          </a:camera>
          <a:lightRig rig="threePt" dir="t"/>
        </a:scene3d>
      </dgm:spPr>
      <dgm:t>
        <a:bodyPr/>
        <a:lstStyle/>
        <a:p>
          <a:endParaRPr lang="en-GB" dirty="0"/>
        </a:p>
      </dgm:t>
    </dgm:pt>
    <dgm:pt modelId="{76360C77-C919-44E1-B44A-D40AD16A464A}" type="sibTrans" cxnId="{0B4512EB-4079-4D5C-8815-DF13615168B0}">
      <dgm:prSet/>
      <dgm:spPr/>
      <dgm:t>
        <a:bodyPr/>
        <a:lstStyle/>
        <a:p>
          <a:endParaRPr lang="en-GB"/>
        </a:p>
      </dgm:t>
    </dgm:pt>
    <dgm:pt modelId="{14A65FC6-BD8E-4257-B060-05B37D2BC4B6}">
      <dgm:prSet phldrT="[Text]"/>
      <dgm:spPr/>
      <dgm:t>
        <a:bodyPr/>
        <a:lstStyle/>
        <a:p>
          <a:r>
            <a:rPr lang="en-GB" dirty="0" smtClean="0"/>
            <a:t>Child Tax Credit</a:t>
          </a:r>
          <a:endParaRPr lang="en-GB" dirty="0"/>
        </a:p>
      </dgm:t>
    </dgm:pt>
    <dgm:pt modelId="{05D013B0-A27C-4542-B23D-8D3EEB30A77D}" type="parTrans" cxnId="{420FD966-823A-49B9-AF78-BDE82C481F5B}">
      <dgm:prSet/>
      <dgm:spPr>
        <a:scene3d>
          <a:camera prst="orthographicFront">
            <a:rot lat="0" lon="0" rev="10800000"/>
          </a:camera>
          <a:lightRig rig="threePt" dir="t"/>
        </a:scene3d>
      </dgm:spPr>
      <dgm:t>
        <a:bodyPr/>
        <a:lstStyle/>
        <a:p>
          <a:endParaRPr lang="en-GB" dirty="0"/>
        </a:p>
      </dgm:t>
    </dgm:pt>
    <dgm:pt modelId="{B49E7A84-DE3B-4986-8653-30E60698E38B}" type="sibTrans" cxnId="{420FD966-823A-49B9-AF78-BDE82C481F5B}">
      <dgm:prSet/>
      <dgm:spPr/>
      <dgm:t>
        <a:bodyPr/>
        <a:lstStyle/>
        <a:p>
          <a:endParaRPr lang="en-GB"/>
        </a:p>
      </dgm:t>
    </dgm:pt>
    <dgm:pt modelId="{668B933F-9C28-4738-8922-A24005FF1723}">
      <dgm:prSet phldrT="[Text]"/>
      <dgm:spPr/>
      <dgm:t>
        <a:bodyPr/>
        <a:lstStyle/>
        <a:p>
          <a:r>
            <a:rPr lang="en-GB" dirty="0" smtClean="0"/>
            <a:t>Working Tax Credit</a:t>
          </a:r>
          <a:endParaRPr lang="en-GB" dirty="0"/>
        </a:p>
      </dgm:t>
    </dgm:pt>
    <dgm:pt modelId="{0223BF79-5814-4E60-BC6D-61A17DF7ECE4}" type="parTrans" cxnId="{8C4C9045-1310-4F30-9551-39EC4163E8C8}">
      <dgm:prSet/>
      <dgm:spPr>
        <a:scene3d>
          <a:camera prst="orthographicFront">
            <a:rot lat="0" lon="0" rev="10800000"/>
          </a:camera>
          <a:lightRig rig="threePt" dir="t"/>
        </a:scene3d>
      </dgm:spPr>
      <dgm:t>
        <a:bodyPr/>
        <a:lstStyle/>
        <a:p>
          <a:endParaRPr lang="en-GB" dirty="0"/>
        </a:p>
      </dgm:t>
    </dgm:pt>
    <dgm:pt modelId="{3FB01402-C162-4805-A4BF-F830C9D69034}" type="sibTrans" cxnId="{8C4C9045-1310-4F30-9551-39EC4163E8C8}">
      <dgm:prSet/>
      <dgm:spPr/>
      <dgm:t>
        <a:bodyPr/>
        <a:lstStyle/>
        <a:p>
          <a:endParaRPr lang="en-GB"/>
        </a:p>
      </dgm:t>
    </dgm:pt>
    <dgm:pt modelId="{127886C8-3023-4C88-97E1-2F6BA1D4A947}">
      <dgm:prSet phldrT="[Text]"/>
      <dgm:spPr/>
      <dgm:t>
        <a:bodyPr/>
        <a:lstStyle/>
        <a:p>
          <a:r>
            <a:rPr lang="en-GB" dirty="0" smtClean="0"/>
            <a:t>Housing Benefit</a:t>
          </a:r>
          <a:endParaRPr lang="en-GB" dirty="0"/>
        </a:p>
      </dgm:t>
    </dgm:pt>
    <dgm:pt modelId="{C95385FE-9711-41E0-96BA-0A402A0109BF}" type="parTrans" cxnId="{90DFF865-9B54-49D2-AD64-D9AC83DB11F7}">
      <dgm:prSet/>
      <dgm:spPr>
        <a:scene3d>
          <a:camera prst="orthographicFront">
            <a:rot lat="0" lon="0" rev="10800000"/>
          </a:camera>
          <a:lightRig rig="threePt" dir="t"/>
        </a:scene3d>
      </dgm:spPr>
      <dgm:t>
        <a:bodyPr/>
        <a:lstStyle/>
        <a:p>
          <a:endParaRPr lang="en-GB" dirty="0"/>
        </a:p>
      </dgm:t>
    </dgm:pt>
    <dgm:pt modelId="{53E96457-0302-4EDB-901B-2B7AF302941E}" type="sibTrans" cxnId="{90DFF865-9B54-49D2-AD64-D9AC83DB11F7}">
      <dgm:prSet/>
      <dgm:spPr/>
      <dgm:t>
        <a:bodyPr/>
        <a:lstStyle/>
        <a:p>
          <a:endParaRPr lang="en-GB"/>
        </a:p>
      </dgm:t>
    </dgm:pt>
    <dgm:pt modelId="{63C59C81-48B0-45EC-8E6F-36F71BE26B17}" type="pres">
      <dgm:prSet presAssocID="{5E2A592D-C823-416E-B9CC-778EFBAD6A9A}" presName="Name0" presStyleCnt="0">
        <dgm:presLayoutVars>
          <dgm:chMax val="1"/>
          <dgm:dir/>
          <dgm:animLvl val="ctr"/>
          <dgm:resizeHandles val="exact"/>
        </dgm:presLayoutVars>
      </dgm:prSet>
      <dgm:spPr/>
      <dgm:t>
        <a:bodyPr/>
        <a:lstStyle/>
        <a:p>
          <a:endParaRPr lang="en-GB"/>
        </a:p>
      </dgm:t>
    </dgm:pt>
    <dgm:pt modelId="{BEB7BF2E-F55F-4CEF-90E8-5137E101B94A}" type="pres">
      <dgm:prSet presAssocID="{EC86A5FA-C360-499C-871E-72C0DF9BE7C6}" presName="centerShape" presStyleLbl="node0" presStyleIdx="0" presStyleCnt="1" custScaleX="116080" custScaleY="117293"/>
      <dgm:spPr/>
      <dgm:t>
        <a:bodyPr/>
        <a:lstStyle/>
        <a:p>
          <a:endParaRPr lang="en-GB"/>
        </a:p>
      </dgm:t>
    </dgm:pt>
    <dgm:pt modelId="{F2584A17-0F05-4258-BD9D-0E69D9240279}" type="pres">
      <dgm:prSet presAssocID="{D3CD3BB1-7693-44B0-A8E7-702B55125A6B}" presName="parTrans" presStyleLbl="sibTrans2D1" presStyleIdx="0" presStyleCnt="6"/>
      <dgm:spPr/>
      <dgm:t>
        <a:bodyPr/>
        <a:lstStyle/>
        <a:p>
          <a:endParaRPr lang="en-GB"/>
        </a:p>
      </dgm:t>
    </dgm:pt>
    <dgm:pt modelId="{EF4F534D-DED1-4DA1-B92A-C4E9FD8D6E9F}" type="pres">
      <dgm:prSet presAssocID="{D3CD3BB1-7693-44B0-A8E7-702B55125A6B}" presName="connectorText" presStyleLbl="sibTrans2D1" presStyleIdx="0" presStyleCnt="6"/>
      <dgm:spPr/>
      <dgm:t>
        <a:bodyPr/>
        <a:lstStyle/>
        <a:p>
          <a:endParaRPr lang="en-GB"/>
        </a:p>
      </dgm:t>
    </dgm:pt>
    <dgm:pt modelId="{AD87AD88-00B9-4D5C-B294-B3AE3D7D7CD0}" type="pres">
      <dgm:prSet presAssocID="{F0FF3420-4C95-4589-AF24-16E19EDF2EB8}" presName="node" presStyleLbl="node1" presStyleIdx="0" presStyleCnt="6" custScaleX="116080" custScaleY="117293">
        <dgm:presLayoutVars>
          <dgm:bulletEnabled val="1"/>
        </dgm:presLayoutVars>
      </dgm:prSet>
      <dgm:spPr/>
      <dgm:t>
        <a:bodyPr/>
        <a:lstStyle/>
        <a:p>
          <a:endParaRPr lang="en-GB"/>
        </a:p>
      </dgm:t>
    </dgm:pt>
    <dgm:pt modelId="{1C175EF2-C906-47C4-B2B1-A8BE42FC7A2E}" type="pres">
      <dgm:prSet presAssocID="{E19F7E05-C40A-4C91-BC48-DC1E8F7A372A}" presName="parTrans" presStyleLbl="sibTrans2D1" presStyleIdx="1" presStyleCnt="6"/>
      <dgm:spPr/>
      <dgm:t>
        <a:bodyPr/>
        <a:lstStyle/>
        <a:p>
          <a:endParaRPr lang="en-GB"/>
        </a:p>
      </dgm:t>
    </dgm:pt>
    <dgm:pt modelId="{76BA12EF-BD88-4D4C-B2C1-A0DC92A8BEE3}" type="pres">
      <dgm:prSet presAssocID="{E19F7E05-C40A-4C91-BC48-DC1E8F7A372A}" presName="connectorText" presStyleLbl="sibTrans2D1" presStyleIdx="1" presStyleCnt="6"/>
      <dgm:spPr/>
      <dgm:t>
        <a:bodyPr/>
        <a:lstStyle/>
        <a:p>
          <a:endParaRPr lang="en-GB"/>
        </a:p>
      </dgm:t>
    </dgm:pt>
    <dgm:pt modelId="{E0F91AB5-241F-4C59-A75B-FF3153A71092}" type="pres">
      <dgm:prSet presAssocID="{6A986014-196C-4E3D-8879-72A54523C315}" presName="node" presStyleLbl="node1" presStyleIdx="1" presStyleCnt="6" custScaleX="116080" custScaleY="117293">
        <dgm:presLayoutVars>
          <dgm:bulletEnabled val="1"/>
        </dgm:presLayoutVars>
      </dgm:prSet>
      <dgm:spPr/>
      <dgm:t>
        <a:bodyPr/>
        <a:lstStyle/>
        <a:p>
          <a:endParaRPr lang="en-GB"/>
        </a:p>
      </dgm:t>
    </dgm:pt>
    <dgm:pt modelId="{ED4A134D-71F7-4E3A-92DE-E52B85014A7B}" type="pres">
      <dgm:prSet presAssocID="{1B7802B6-7E64-4E75-8C4B-A554A8850297}" presName="parTrans" presStyleLbl="sibTrans2D1" presStyleIdx="2" presStyleCnt="6"/>
      <dgm:spPr/>
      <dgm:t>
        <a:bodyPr/>
        <a:lstStyle/>
        <a:p>
          <a:endParaRPr lang="en-GB"/>
        </a:p>
      </dgm:t>
    </dgm:pt>
    <dgm:pt modelId="{658913F5-5044-4EFF-883D-DE174564B0FF}" type="pres">
      <dgm:prSet presAssocID="{1B7802B6-7E64-4E75-8C4B-A554A8850297}" presName="connectorText" presStyleLbl="sibTrans2D1" presStyleIdx="2" presStyleCnt="6"/>
      <dgm:spPr/>
      <dgm:t>
        <a:bodyPr/>
        <a:lstStyle/>
        <a:p>
          <a:endParaRPr lang="en-GB"/>
        </a:p>
      </dgm:t>
    </dgm:pt>
    <dgm:pt modelId="{90D366AA-7FEC-4FDC-BD0F-6FEA44961D97}" type="pres">
      <dgm:prSet presAssocID="{6FCDF41A-BBDF-4E7D-9F65-ED7A97577B7A}" presName="node" presStyleLbl="node1" presStyleIdx="2" presStyleCnt="6" custScaleX="116080" custScaleY="117293">
        <dgm:presLayoutVars>
          <dgm:bulletEnabled val="1"/>
        </dgm:presLayoutVars>
      </dgm:prSet>
      <dgm:spPr/>
      <dgm:t>
        <a:bodyPr/>
        <a:lstStyle/>
        <a:p>
          <a:endParaRPr lang="en-GB"/>
        </a:p>
      </dgm:t>
    </dgm:pt>
    <dgm:pt modelId="{8119D134-87F9-48FD-9577-715658310A9D}" type="pres">
      <dgm:prSet presAssocID="{05D013B0-A27C-4542-B23D-8D3EEB30A77D}" presName="parTrans" presStyleLbl="sibTrans2D1" presStyleIdx="3" presStyleCnt="6"/>
      <dgm:spPr/>
      <dgm:t>
        <a:bodyPr/>
        <a:lstStyle/>
        <a:p>
          <a:endParaRPr lang="en-GB"/>
        </a:p>
      </dgm:t>
    </dgm:pt>
    <dgm:pt modelId="{DBBDDE63-919C-4F19-9A42-F1545BBA86AA}" type="pres">
      <dgm:prSet presAssocID="{05D013B0-A27C-4542-B23D-8D3EEB30A77D}" presName="connectorText" presStyleLbl="sibTrans2D1" presStyleIdx="3" presStyleCnt="6"/>
      <dgm:spPr/>
      <dgm:t>
        <a:bodyPr/>
        <a:lstStyle/>
        <a:p>
          <a:endParaRPr lang="en-GB"/>
        </a:p>
      </dgm:t>
    </dgm:pt>
    <dgm:pt modelId="{4451570D-5C7F-43C3-B677-A3270D1AA0A6}" type="pres">
      <dgm:prSet presAssocID="{14A65FC6-BD8E-4257-B060-05B37D2BC4B6}" presName="node" presStyleLbl="node1" presStyleIdx="3" presStyleCnt="6" custScaleX="116080" custScaleY="117293">
        <dgm:presLayoutVars>
          <dgm:bulletEnabled val="1"/>
        </dgm:presLayoutVars>
      </dgm:prSet>
      <dgm:spPr/>
      <dgm:t>
        <a:bodyPr/>
        <a:lstStyle/>
        <a:p>
          <a:endParaRPr lang="en-GB"/>
        </a:p>
      </dgm:t>
    </dgm:pt>
    <dgm:pt modelId="{6FD13FDD-CE64-490C-BAEA-B63BF6BC3AA2}" type="pres">
      <dgm:prSet presAssocID="{0223BF79-5814-4E60-BC6D-61A17DF7ECE4}" presName="parTrans" presStyleLbl="sibTrans2D1" presStyleIdx="4" presStyleCnt="6"/>
      <dgm:spPr/>
      <dgm:t>
        <a:bodyPr/>
        <a:lstStyle/>
        <a:p>
          <a:endParaRPr lang="en-GB"/>
        </a:p>
      </dgm:t>
    </dgm:pt>
    <dgm:pt modelId="{2FD27D89-9EE4-4149-A8C5-E4853C8A3EF7}" type="pres">
      <dgm:prSet presAssocID="{0223BF79-5814-4E60-BC6D-61A17DF7ECE4}" presName="connectorText" presStyleLbl="sibTrans2D1" presStyleIdx="4" presStyleCnt="6"/>
      <dgm:spPr/>
      <dgm:t>
        <a:bodyPr/>
        <a:lstStyle/>
        <a:p>
          <a:endParaRPr lang="en-GB"/>
        </a:p>
      </dgm:t>
    </dgm:pt>
    <dgm:pt modelId="{ECF53C31-08BC-45A3-89EB-BA02D95C8050}" type="pres">
      <dgm:prSet presAssocID="{668B933F-9C28-4738-8922-A24005FF1723}" presName="node" presStyleLbl="node1" presStyleIdx="4" presStyleCnt="6" custScaleX="116080" custScaleY="117293">
        <dgm:presLayoutVars>
          <dgm:bulletEnabled val="1"/>
        </dgm:presLayoutVars>
      </dgm:prSet>
      <dgm:spPr/>
      <dgm:t>
        <a:bodyPr/>
        <a:lstStyle/>
        <a:p>
          <a:endParaRPr lang="en-GB"/>
        </a:p>
      </dgm:t>
    </dgm:pt>
    <dgm:pt modelId="{0F9FEDF1-1258-4413-BC0F-B4D36673503F}" type="pres">
      <dgm:prSet presAssocID="{C95385FE-9711-41E0-96BA-0A402A0109BF}" presName="parTrans" presStyleLbl="sibTrans2D1" presStyleIdx="5" presStyleCnt="6"/>
      <dgm:spPr/>
      <dgm:t>
        <a:bodyPr/>
        <a:lstStyle/>
        <a:p>
          <a:endParaRPr lang="en-GB"/>
        </a:p>
      </dgm:t>
    </dgm:pt>
    <dgm:pt modelId="{02FDDB77-67CC-4ED9-BE4C-2AC740354B4A}" type="pres">
      <dgm:prSet presAssocID="{C95385FE-9711-41E0-96BA-0A402A0109BF}" presName="connectorText" presStyleLbl="sibTrans2D1" presStyleIdx="5" presStyleCnt="6"/>
      <dgm:spPr/>
      <dgm:t>
        <a:bodyPr/>
        <a:lstStyle/>
        <a:p>
          <a:endParaRPr lang="en-GB"/>
        </a:p>
      </dgm:t>
    </dgm:pt>
    <dgm:pt modelId="{2FD079D2-55E2-4490-82EF-2BF458DC4E31}" type="pres">
      <dgm:prSet presAssocID="{127886C8-3023-4C88-97E1-2F6BA1D4A947}" presName="node" presStyleLbl="node1" presStyleIdx="5" presStyleCnt="6" custScaleX="116080" custScaleY="117293">
        <dgm:presLayoutVars>
          <dgm:bulletEnabled val="1"/>
        </dgm:presLayoutVars>
      </dgm:prSet>
      <dgm:spPr/>
      <dgm:t>
        <a:bodyPr/>
        <a:lstStyle/>
        <a:p>
          <a:endParaRPr lang="en-GB"/>
        </a:p>
      </dgm:t>
    </dgm:pt>
  </dgm:ptLst>
  <dgm:cxnLst>
    <dgm:cxn modelId="{0B4512EB-4079-4D5C-8815-DF13615168B0}" srcId="{EC86A5FA-C360-499C-871E-72C0DF9BE7C6}" destId="{6FCDF41A-BBDF-4E7D-9F65-ED7A97577B7A}" srcOrd="2" destOrd="0" parTransId="{1B7802B6-7E64-4E75-8C4B-A554A8850297}" sibTransId="{76360C77-C919-44E1-B44A-D40AD16A464A}"/>
    <dgm:cxn modelId="{35510870-99C7-4ACF-B164-162A34035EF6}" type="presOf" srcId="{1B7802B6-7E64-4E75-8C4B-A554A8850297}" destId="{658913F5-5044-4EFF-883D-DE174564B0FF}" srcOrd="1" destOrd="0" presId="urn:microsoft.com/office/officeart/2005/8/layout/radial5"/>
    <dgm:cxn modelId="{79673231-C48C-4DD9-BC93-40BB1BF9683F}" type="presOf" srcId="{05D013B0-A27C-4542-B23D-8D3EEB30A77D}" destId="{8119D134-87F9-48FD-9577-715658310A9D}" srcOrd="0" destOrd="0" presId="urn:microsoft.com/office/officeart/2005/8/layout/radial5"/>
    <dgm:cxn modelId="{4114B4E6-BB44-4E88-B309-36EC949269EF}" type="presOf" srcId="{C95385FE-9711-41E0-96BA-0A402A0109BF}" destId="{02FDDB77-67CC-4ED9-BE4C-2AC740354B4A}" srcOrd="1" destOrd="0" presId="urn:microsoft.com/office/officeart/2005/8/layout/radial5"/>
    <dgm:cxn modelId="{7B353C52-40E0-48FA-925F-2CB384C92E44}" type="presOf" srcId="{668B933F-9C28-4738-8922-A24005FF1723}" destId="{ECF53C31-08BC-45A3-89EB-BA02D95C8050}" srcOrd="0" destOrd="0" presId="urn:microsoft.com/office/officeart/2005/8/layout/radial5"/>
    <dgm:cxn modelId="{76D804A3-D94D-47BE-A324-4C909A040B5D}" type="presOf" srcId="{E19F7E05-C40A-4C91-BC48-DC1E8F7A372A}" destId="{1C175EF2-C906-47C4-B2B1-A8BE42FC7A2E}" srcOrd="0" destOrd="0" presId="urn:microsoft.com/office/officeart/2005/8/layout/radial5"/>
    <dgm:cxn modelId="{16E60FFB-1891-420C-BBB4-A3A38ECE54CD}" type="presOf" srcId="{EC86A5FA-C360-499C-871E-72C0DF9BE7C6}" destId="{BEB7BF2E-F55F-4CEF-90E8-5137E101B94A}" srcOrd="0" destOrd="0" presId="urn:microsoft.com/office/officeart/2005/8/layout/radial5"/>
    <dgm:cxn modelId="{420FD966-823A-49B9-AF78-BDE82C481F5B}" srcId="{EC86A5FA-C360-499C-871E-72C0DF9BE7C6}" destId="{14A65FC6-BD8E-4257-B060-05B37D2BC4B6}" srcOrd="3" destOrd="0" parTransId="{05D013B0-A27C-4542-B23D-8D3EEB30A77D}" sibTransId="{B49E7A84-DE3B-4986-8653-30E60698E38B}"/>
    <dgm:cxn modelId="{B9E60FFD-E0EA-4388-9604-E1BBC6A765C7}" type="presOf" srcId="{F0FF3420-4C95-4589-AF24-16E19EDF2EB8}" destId="{AD87AD88-00B9-4D5C-B294-B3AE3D7D7CD0}" srcOrd="0" destOrd="0" presId="urn:microsoft.com/office/officeart/2005/8/layout/radial5"/>
    <dgm:cxn modelId="{7A431C4C-CC4D-4B50-A725-3327914A9B49}" srcId="{5E2A592D-C823-416E-B9CC-778EFBAD6A9A}" destId="{EC86A5FA-C360-499C-871E-72C0DF9BE7C6}" srcOrd="0" destOrd="0" parTransId="{92A79CCC-FA16-42C3-B2B2-A179784F23ED}" sibTransId="{D26041FC-60F7-4D7E-8D99-E373B84D25E1}"/>
    <dgm:cxn modelId="{C10AE76D-C865-41E2-B53D-F1607165ADDF}" type="presOf" srcId="{6A986014-196C-4E3D-8879-72A54523C315}" destId="{E0F91AB5-241F-4C59-A75B-FF3153A71092}" srcOrd="0" destOrd="0" presId="urn:microsoft.com/office/officeart/2005/8/layout/radial5"/>
    <dgm:cxn modelId="{DFB17D0D-4A94-4CF3-BC3F-A6888E802843}" type="presOf" srcId="{05D013B0-A27C-4542-B23D-8D3EEB30A77D}" destId="{DBBDDE63-919C-4F19-9A42-F1545BBA86AA}" srcOrd="1" destOrd="0" presId="urn:microsoft.com/office/officeart/2005/8/layout/radial5"/>
    <dgm:cxn modelId="{5F94CF5E-F962-4C63-897A-8AF9E542CE0D}" type="presOf" srcId="{14A65FC6-BD8E-4257-B060-05B37D2BC4B6}" destId="{4451570D-5C7F-43C3-B677-A3270D1AA0A6}" srcOrd="0" destOrd="0" presId="urn:microsoft.com/office/officeart/2005/8/layout/radial5"/>
    <dgm:cxn modelId="{ADD44CA1-2A5B-425F-9424-9B14A0780178}" srcId="{EC86A5FA-C360-499C-871E-72C0DF9BE7C6}" destId="{F0FF3420-4C95-4589-AF24-16E19EDF2EB8}" srcOrd="0" destOrd="0" parTransId="{D3CD3BB1-7693-44B0-A8E7-702B55125A6B}" sibTransId="{D3FB9910-62F2-4666-87FA-8ADB1187539C}"/>
    <dgm:cxn modelId="{08E94185-042A-4CE9-8854-B591C0CCAA2F}" type="presOf" srcId="{6FCDF41A-BBDF-4E7D-9F65-ED7A97577B7A}" destId="{90D366AA-7FEC-4FDC-BD0F-6FEA44961D97}" srcOrd="0" destOrd="0" presId="urn:microsoft.com/office/officeart/2005/8/layout/radial5"/>
    <dgm:cxn modelId="{5C459A15-0B37-4E1B-9A4F-D08DFC65FB5E}" type="presOf" srcId="{0223BF79-5814-4E60-BC6D-61A17DF7ECE4}" destId="{2FD27D89-9EE4-4149-A8C5-E4853C8A3EF7}" srcOrd="1" destOrd="0" presId="urn:microsoft.com/office/officeart/2005/8/layout/radial5"/>
    <dgm:cxn modelId="{C3AC0A49-03BB-4BBC-9FB1-A59826917BCD}" type="presOf" srcId="{127886C8-3023-4C88-97E1-2F6BA1D4A947}" destId="{2FD079D2-55E2-4490-82EF-2BF458DC4E31}" srcOrd="0" destOrd="0" presId="urn:microsoft.com/office/officeart/2005/8/layout/radial5"/>
    <dgm:cxn modelId="{90DFF865-9B54-49D2-AD64-D9AC83DB11F7}" srcId="{EC86A5FA-C360-499C-871E-72C0DF9BE7C6}" destId="{127886C8-3023-4C88-97E1-2F6BA1D4A947}" srcOrd="5" destOrd="0" parTransId="{C95385FE-9711-41E0-96BA-0A402A0109BF}" sibTransId="{53E96457-0302-4EDB-901B-2B7AF302941E}"/>
    <dgm:cxn modelId="{221CE811-27D9-475D-92BC-4B79679FE28D}" type="presOf" srcId="{C95385FE-9711-41E0-96BA-0A402A0109BF}" destId="{0F9FEDF1-1258-4413-BC0F-B4D36673503F}" srcOrd="0" destOrd="0" presId="urn:microsoft.com/office/officeart/2005/8/layout/radial5"/>
    <dgm:cxn modelId="{8C4C9045-1310-4F30-9551-39EC4163E8C8}" srcId="{EC86A5FA-C360-499C-871E-72C0DF9BE7C6}" destId="{668B933F-9C28-4738-8922-A24005FF1723}" srcOrd="4" destOrd="0" parTransId="{0223BF79-5814-4E60-BC6D-61A17DF7ECE4}" sibTransId="{3FB01402-C162-4805-A4BF-F830C9D69034}"/>
    <dgm:cxn modelId="{234486E1-BC6E-4148-9783-8BD79EF1D8CA}" type="presOf" srcId="{D3CD3BB1-7693-44B0-A8E7-702B55125A6B}" destId="{EF4F534D-DED1-4DA1-B92A-C4E9FD8D6E9F}" srcOrd="1" destOrd="0" presId="urn:microsoft.com/office/officeart/2005/8/layout/radial5"/>
    <dgm:cxn modelId="{C42059AE-50EA-4802-BB16-ADF3BDE67C1B}" type="presOf" srcId="{0223BF79-5814-4E60-BC6D-61A17DF7ECE4}" destId="{6FD13FDD-CE64-490C-BAEA-B63BF6BC3AA2}" srcOrd="0" destOrd="0" presId="urn:microsoft.com/office/officeart/2005/8/layout/radial5"/>
    <dgm:cxn modelId="{E072D590-3058-4C07-9009-CBA567C5304E}" type="presOf" srcId="{1B7802B6-7E64-4E75-8C4B-A554A8850297}" destId="{ED4A134D-71F7-4E3A-92DE-E52B85014A7B}" srcOrd="0" destOrd="0" presId="urn:microsoft.com/office/officeart/2005/8/layout/radial5"/>
    <dgm:cxn modelId="{C56EF588-7DEB-423D-A436-A888750E30BD}" type="presOf" srcId="{D3CD3BB1-7693-44B0-A8E7-702B55125A6B}" destId="{F2584A17-0F05-4258-BD9D-0E69D9240279}" srcOrd="0" destOrd="0" presId="urn:microsoft.com/office/officeart/2005/8/layout/radial5"/>
    <dgm:cxn modelId="{7B8B4BDC-7954-4D1B-BB98-BDF2DB7300A2}" srcId="{EC86A5FA-C360-499C-871E-72C0DF9BE7C6}" destId="{6A986014-196C-4E3D-8879-72A54523C315}" srcOrd="1" destOrd="0" parTransId="{E19F7E05-C40A-4C91-BC48-DC1E8F7A372A}" sibTransId="{4A62ABDD-0A50-4351-9D6A-BF965EF6E639}"/>
    <dgm:cxn modelId="{22132308-1182-436F-BFE0-4DEE9C9B49B5}" type="presOf" srcId="{E19F7E05-C40A-4C91-BC48-DC1E8F7A372A}" destId="{76BA12EF-BD88-4D4C-B2C1-A0DC92A8BEE3}" srcOrd="1" destOrd="0" presId="urn:microsoft.com/office/officeart/2005/8/layout/radial5"/>
    <dgm:cxn modelId="{DFCDA5E1-88E2-40D7-B55D-43209FF43428}" type="presOf" srcId="{5E2A592D-C823-416E-B9CC-778EFBAD6A9A}" destId="{63C59C81-48B0-45EC-8E6F-36F71BE26B17}" srcOrd="0" destOrd="0" presId="urn:microsoft.com/office/officeart/2005/8/layout/radial5"/>
    <dgm:cxn modelId="{907F2169-4F21-4591-A925-22E3D85F7728}" type="presParOf" srcId="{63C59C81-48B0-45EC-8E6F-36F71BE26B17}" destId="{BEB7BF2E-F55F-4CEF-90E8-5137E101B94A}" srcOrd="0" destOrd="0" presId="urn:microsoft.com/office/officeart/2005/8/layout/radial5"/>
    <dgm:cxn modelId="{23545791-50A6-461C-BAC8-86151236623C}" type="presParOf" srcId="{63C59C81-48B0-45EC-8E6F-36F71BE26B17}" destId="{F2584A17-0F05-4258-BD9D-0E69D9240279}" srcOrd="1" destOrd="0" presId="urn:microsoft.com/office/officeart/2005/8/layout/radial5"/>
    <dgm:cxn modelId="{A5B86B82-DFC4-4DD4-969B-4C1C70F6DF9A}" type="presParOf" srcId="{F2584A17-0F05-4258-BD9D-0E69D9240279}" destId="{EF4F534D-DED1-4DA1-B92A-C4E9FD8D6E9F}" srcOrd="0" destOrd="0" presId="urn:microsoft.com/office/officeart/2005/8/layout/radial5"/>
    <dgm:cxn modelId="{169BA548-B19E-4D62-A630-7C8FE46A0447}" type="presParOf" srcId="{63C59C81-48B0-45EC-8E6F-36F71BE26B17}" destId="{AD87AD88-00B9-4D5C-B294-B3AE3D7D7CD0}" srcOrd="2" destOrd="0" presId="urn:microsoft.com/office/officeart/2005/8/layout/radial5"/>
    <dgm:cxn modelId="{03B75B0C-83EC-4FAD-A1F1-016453B115B3}" type="presParOf" srcId="{63C59C81-48B0-45EC-8E6F-36F71BE26B17}" destId="{1C175EF2-C906-47C4-B2B1-A8BE42FC7A2E}" srcOrd="3" destOrd="0" presId="urn:microsoft.com/office/officeart/2005/8/layout/radial5"/>
    <dgm:cxn modelId="{9218B2B6-D88C-4BB1-88F7-B7A337B3BB96}" type="presParOf" srcId="{1C175EF2-C906-47C4-B2B1-A8BE42FC7A2E}" destId="{76BA12EF-BD88-4D4C-B2C1-A0DC92A8BEE3}" srcOrd="0" destOrd="0" presId="urn:microsoft.com/office/officeart/2005/8/layout/radial5"/>
    <dgm:cxn modelId="{B75DF734-A8F6-4BD4-9B46-1E510CC5FCBC}" type="presParOf" srcId="{63C59C81-48B0-45EC-8E6F-36F71BE26B17}" destId="{E0F91AB5-241F-4C59-A75B-FF3153A71092}" srcOrd="4" destOrd="0" presId="urn:microsoft.com/office/officeart/2005/8/layout/radial5"/>
    <dgm:cxn modelId="{2651BE1E-9379-4036-8CBD-893CF68FF243}" type="presParOf" srcId="{63C59C81-48B0-45EC-8E6F-36F71BE26B17}" destId="{ED4A134D-71F7-4E3A-92DE-E52B85014A7B}" srcOrd="5" destOrd="0" presId="urn:microsoft.com/office/officeart/2005/8/layout/radial5"/>
    <dgm:cxn modelId="{A3F248F6-8F70-43AC-850B-08390D63306E}" type="presParOf" srcId="{ED4A134D-71F7-4E3A-92DE-E52B85014A7B}" destId="{658913F5-5044-4EFF-883D-DE174564B0FF}" srcOrd="0" destOrd="0" presId="urn:microsoft.com/office/officeart/2005/8/layout/radial5"/>
    <dgm:cxn modelId="{46A63E02-8A65-4315-8A0E-80FB0C43EDC2}" type="presParOf" srcId="{63C59C81-48B0-45EC-8E6F-36F71BE26B17}" destId="{90D366AA-7FEC-4FDC-BD0F-6FEA44961D97}" srcOrd="6" destOrd="0" presId="urn:microsoft.com/office/officeart/2005/8/layout/radial5"/>
    <dgm:cxn modelId="{C831A7F9-3F57-4FCD-93DB-747C8760E8DA}" type="presParOf" srcId="{63C59C81-48B0-45EC-8E6F-36F71BE26B17}" destId="{8119D134-87F9-48FD-9577-715658310A9D}" srcOrd="7" destOrd="0" presId="urn:microsoft.com/office/officeart/2005/8/layout/radial5"/>
    <dgm:cxn modelId="{7E12CB55-D230-4130-BDF4-444D9DFA68AD}" type="presParOf" srcId="{8119D134-87F9-48FD-9577-715658310A9D}" destId="{DBBDDE63-919C-4F19-9A42-F1545BBA86AA}" srcOrd="0" destOrd="0" presId="urn:microsoft.com/office/officeart/2005/8/layout/radial5"/>
    <dgm:cxn modelId="{B005AAE6-2FF6-4978-8442-5BBACB28E3EB}" type="presParOf" srcId="{63C59C81-48B0-45EC-8E6F-36F71BE26B17}" destId="{4451570D-5C7F-43C3-B677-A3270D1AA0A6}" srcOrd="8" destOrd="0" presId="urn:microsoft.com/office/officeart/2005/8/layout/radial5"/>
    <dgm:cxn modelId="{60502EDD-E37E-435E-BB74-E5F3BEB324C8}" type="presParOf" srcId="{63C59C81-48B0-45EC-8E6F-36F71BE26B17}" destId="{6FD13FDD-CE64-490C-BAEA-B63BF6BC3AA2}" srcOrd="9" destOrd="0" presId="urn:microsoft.com/office/officeart/2005/8/layout/radial5"/>
    <dgm:cxn modelId="{8DF4E6E7-FADF-4A84-A30D-63D722036BDA}" type="presParOf" srcId="{6FD13FDD-CE64-490C-BAEA-B63BF6BC3AA2}" destId="{2FD27D89-9EE4-4149-A8C5-E4853C8A3EF7}" srcOrd="0" destOrd="0" presId="urn:microsoft.com/office/officeart/2005/8/layout/radial5"/>
    <dgm:cxn modelId="{54B48A1E-AF9E-4DA1-B968-70349C209A47}" type="presParOf" srcId="{63C59C81-48B0-45EC-8E6F-36F71BE26B17}" destId="{ECF53C31-08BC-45A3-89EB-BA02D95C8050}" srcOrd="10" destOrd="0" presId="urn:microsoft.com/office/officeart/2005/8/layout/radial5"/>
    <dgm:cxn modelId="{1E0A291C-D6F3-4E27-BCBD-024B3B9EAA34}" type="presParOf" srcId="{63C59C81-48B0-45EC-8E6F-36F71BE26B17}" destId="{0F9FEDF1-1258-4413-BC0F-B4D36673503F}" srcOrd="11" destOrd="0" presId="urn:microsoft.com/office/officeart/2005/8/layout/radial5"/>
    <dgm:cxn modelId="{6FAA5FEE-9335-4807-A84D-A25EFF6121D8}" type="presParOf" srcId="{0F9FEDF1-1258-4413-BC0F-B4D36673503F}" destId="{02FDDB77-67CC-4ED9-BE4C-2AC740354B4A}" srcOrd="0" destOrd="0" presId="urn:microsoft.com/office/officeart/2005/8/layout/radial5"/>
    <dgm:cxn modelId="{4D7A032E-DDDD-4D7E-98F0-F0B76BA98792}" type="presParOf" srcId="{63C59C81-48B0-45EC-8E6F-36F71BE26B17}" destId="{2FD079D2-55E2-4490-82EF-2BF458DC4E31}"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24BB7F-E850-4101-B9C2-C70D0F5A1B9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FAD43EF1-9FBA-4D43-870A-62813C6A1016}">
      <dgm:prSet phldrT="[Text]" custT="1"/>
      <dgm:spPr>
        <a:solidFill>
          <a:srgbClr val="00B050"/>
        </a:solidFill>
      </dgm:spPr>
      <dgm:t>
        <a:bodyPr/>
        <a:lstStyle/>
        <a:p>
          <a:r>
            <a:rPr lang="en-GB" sz="2800" b="1" dirty="0">
              <a:latin typeface="Arial" pitchFamily="34" charset="0"/>
              <a:cs typeface="Arial" pitchFamily="34" charset="0"/>
            </a:rPr>
            <a:t>+</a:t>
          </a:r>
          <a:r>
            <a:rPr lang="en-GB" sz="3200" dirty="0">
              <a:latin typeface="Arial" pitchFamily="34" charset="0"/>
              <a:cs typeface="Arial" pitchFamily="34" charset="0"/>
            </a:rPr>
            <a:t> </a:t>
          </a:r>
        </a:p>
      </dgm:t>
    </dgm:pt>
    <dgm:pt modelId="{D7AB70AA-F333-4865-B7D0-317910989B1C}" type="parTrans" cxnId="{C9DC19AE-BDB6-4F91-8663-3532699B32CA}">
      <dgm:prSet/>
      <dgm:spPr/>
      <dgm:t>
        <a:bodyPr/>
        <a:lstStyle/>
        <a:p>
          <a:endParaRPr lang="en-GB">
            <a:latin typeface="Arial" pitchFamily="34" charset="0"/>
            <a:cs typeface="Arial" pitchFamily="34" charset="0"/>
          </a:endParaRPr>
        </a:p>
      </dgm:t>
    </dgm:pt>
    <dgm:pt modelId="{6963B007-2104-425B-BCEC-CCA16B5FAE9C}" type="sibTrans" cxnId="{C9DC19AE-BDB6-4F91-8663-3532699B32CA}">
      <dgm:prSet/>
      <dgm:spPr/>
      <dgm:t>
        <a:bodyPr/>
        <a:lstStyle/>
        <a:p>
          <a:endParaRPr lang="en-GB">
            <a:latin typeface="Arial" pitchFamily="34" charset="0"/>
            <a:cs typeface="Arial" pitchFamily="34" charset="0"/>
          </a:endParaRPr>
        </a:p>
      </dgm:t>
    </dgm:pt>
    <dgm:pt modelId="{027E6990-2B0A-4984-93B3-B11FA2CE4D24}">
      <dgm:prSet phldrT="[Text]" custT="1"/>
      <dgm:spPr/>
      <dgm:t>
        <a:bodyPr/>
        <a:lstStyle/>
        <a:p>
          <a:r>
            <a:rPr lang="en-GB" sz="1400" dirty="0" smtClean="0">
              <a:latin typeface="Arial" pitchFamily="34" charset="0"/>
              <a:cs typeface="Arial" pitchFamily="34" charset="0"/>
            </a:rPr>
            <a:t>114,000 </a:t>
          </a:r>
          <a:r>
            <a:rPr lang="en-GB" sz="1400" dirty="0">
              <a:latin typeface="Arial" pitchFamily="34" charset="0"/>
              <a:cs typeface="Arial" pitchFamily="34" charset="0"/>
            </a:rPr>
            <a:t>benefit units entitled to average of </a:t>
          </a:r>
          <a:r>
            <a:rPr lang="en-GB" sz="1400" dirty="0" smtClean="0">
              <a:latin typeface="Arial" pitchFamily="34" charset="0"/>
              <a:cs typeface="Arial" pitchFamily="34" charset="0"/>
            </a:rPr>
            <a:t>£26 </a:t>
          </a:r>
          <a:r>
            <a:rPr lang="en-GB" sz="1400" dirty="0">
              <a:latin typeface="Arial" pitchFamily="34" charset="0"/>
              <a:cs typeface="Arial" pitchFamily="34" charset="0"/>
            </a:rPr>
            <a:t>more per week</a:t>
          </a:r>
        </a:p>
      </dgm:t>
    </dgm:pt>
    <dgm:pt modelId="{55156F83-F098-47BF-9245-F893D6BC1731}" type="parTrans" cxnId="{AE027B8B-0782-4863-B311-90439C8E7B07}">
      <dgm:prSet/>
      <dgm:spPr/>
      <dgm:t>
        <a:bodyPr/>
        <a:lstStyle/>
        <a:p>
          <a:endParaRPr lang="en-GB">
            <a:latin typeface="Arial" pitchFamily="34" charset="0"/>
            <a:cs typeface="Arial" pitchFamily="34" charset="0"/>
          </a:endParaRPr>
        </a:p>
      </dgm:t>
    </dgm:pt>
    <dgm:pt modelId="{553B4830-EEF9-459D-B74A-0B4674FDD8BF}" type="sibTrans" cxnId="{AE027B8B-0782-4863-B311-90439C8E7B07}">
      <dgm:prSet/>
      <dgm:spPr/>
      <dgm:t>
        <a:bodyPr/>
        <a:lstStyle/>
        <a:p>
          <a:endParaRPr lang="en-GB">
            <a:latin typeface="Arial" pitchFamily="34" charset="0"/>
            <a:cs typeface="Arial" pitchFamily="34" charset="0"/>
          </a:endParaRPr>
        </a:p>
      </dgm:t>
    </dgm:pt>
    <dgm:pt modelId="{0AC9E314-C261-4927-A8AA-55A2FC1C5D93}">
      <dgm:prSet phldrT="[Text]" custT="1"/>
      <dgm:spPr/>
      <dgm:t>
        <a:bodyPr/>
        <a:lstStyle/>
        <a:p>
          <a:r>
            <a:rPr lang="en-GB" sz="1400" dirty="0" smtClean="0">
              <a:latin typeface="Arial" pitchFamily="34" charset="0"/>
              <a:cs typeface="Arial" pitchFamily="34" charset="0"/>
            </a:rPr>
            <a:t>72,000 </a:t>
          </a:r>
          <a:r>
            <a:rPr lang="en-GB" sz="1400" dirty="0">
              <a:latin typeface="Arial" pitchFamily="34" charset="0"/>
              <a:cs typeface="Arial" pitchFamily="34" charset="0"/>
            </a:rPr>
            <a:t>benefit units with no change in entitlement</a:t>
          </a:r>
        </a:p>
      </dgm:t>
    </dgm:pt>
    <dgm:pt modelId="{A5BE8E47-ADD5-4FEC-A46A-93D4A6555D4C}" type="parTrans" cxnId="{8CF56DAD-DF60-4303-8E84-DB2047A8C7ED}">
      <dgm:prSet/>
      <dgm:spPr/>
      <dgm:t>
        <a:bodyPr/>
        <a:lstStyle/>
        <a:p>
          <a:endParaRPr lang="en-GB">
            <a:latin typeface="Arial" pitchFamily="34" charset="0"/>
            <a:cs typeface="Arial" pitchFamily="34" charset="0"/>
          </a:endParaRPr>
        </a:p>
      </dgm:t>
    </dgm:pt>
    <dgm:pt modelId="{054DB334-EA38-4A06-896E-BBAF8DB21329}" type="sibTrans" cxnId="{8CF56DAD-DF60-4303-8E84-DB2047A8C7ED}">
      <dgm:prSet/>
      <dgm:spPr/>
      <dgm:t>
        <a:bodyPr/>
        <a:lstStyle/>
        <a:p>
          <a:endParaRPr lang="en-GB">
            <a:latin typeface="Arial" pitchFamily="34" charset="0"/>
            <a:cs typeface="Arial" pitchFamily="34" charset="0"/>
          </a:endParaRPr>
        </a:p>
      </dgm:t>
    </dgm:pt>
    <dgm:pt modelId="{80C604D2-39EC-4968-BBA8-6C1E054C7590}">
      <dgm:prSet phldrT="[Text]" custT="1"/>
      <dgm:spPr>
        <a:solidFill>
          <a:srgbClr val="FF0000"/>
        </a:solidFill>
      </dgm:spPr>
      <dgm:t>
        <a:bodyPr/>
        <a:lstStyle/>
        <a:p>
          <a:r>
            <a:rPr lang="en-GB" sz="2800" b="1" dirty="0">
              <a:latin typeface="Arial" pitchFamily="34" charset="0"/>
              <a:cs typeface="Arial" pitchFamily="34" charset="0"/>
            </a:rPr>
            <a:t>-</a:t>
          </a:r>
        </a:p>
      </dgm:t>
    </dgm:pt>
    <dgm:pt modelId="{F93C3880-6291-4A27-A616-0FDBFBFC1963}" type="parTrans" cxnId="{72CD7858-BE83-473F-B3D6-6C5FFF01DBDC}">
      <dgm:prSet/>
      <dgm:spPr/>
      <dgm:t>
        <a:bodyPr/>
        <a:lstStyle/>
        <a:p>
          <a:endParaRPr lang="en-GB">
            <a:latin typeface="Arial" pitchFamily="34" charset="0"/>
            <a:cs typeface="Arial" pitchFamily="34" charset="0"/>
          </a:endParaRPr>
        </a:p>
      </dgm:t>
    </dgm:pt>
    <dgm:pt modelId="{6788C17B-55EF-4F57-A890-9BF2D560C5F7}" type="sibTrans" cxnId="{72CD7858-BE83-473F-B3D6-6C5FFF01DBDC}">
      <dgm:prSet/>
      <dgm:spPr/>
      <dgm:t>
        <a:bodyPr/>
        <a:lstStyle/>
        <a:p>
          <a:endParaRPr lang="en-GB">
            <a:latin typeface="Arial" pitchFamily="34" charset="0"/>
            <a:cs typeface="Arial" pitchFamily="34" charset="0"/>
          </a:endParaRPr>
        </a:p>
      </dgm:t>
    </dgm:pt>
    <dgm:pt modelId="{9F895E5B-294B-4E7C-879C-7EE54628B713}">
      <dgm:prSet phldrT="[Text]" custT="1"/>
      <dgm:spPr/>
      <dgm:t>
        <a:bodyPr/>
        <a:lstStyle/>
        <a:p>
          <a:r>
            <a:rPr lang="en-GB" sz="1400" dirty="0" smtClean="0">
              <a:latin typeface="Arial" pitchFamily="34" charset="0"/>
              <a:cs typeface="Arial" pitchFamily="34" charset="0"/>
            </a:rPr>
            <a:t>126,000 </a:t>
          </a:r>
          <a:r>
            <a:rPr lang="en-GB" sz="1400" dirty="0">
              <a:latin typeface="Arial" pitchFamily="34" charset="0"/>
              <a:cs typeface="Arial" pitchFamily="34" charset="0"/>
            </a:rPr>
            <a:t>benefit units entitled to average of </a:t>
          </a:r>
          <a:r>
            <a:rPr lang="en-GB" sz="1400" dirty="0" smtClean="0">
              <a:latin typeface="Arial" pitchFamily="34" charset="0"/>
              <a:cs typeface="Arial" pitchFamily="34" charset="0"/>
            </a:rPr>
            <a:t>£39 </a:t>
          </a:r>
          <a:r>
            <a:rPr lang="en-GB" sz="1400" dirty="0">
              <a:latin typeface="Arial" pitchFamily="34" charset="0"/>
              <a:cs typeface="Arial" pitchFamily="34" charset="0"/>
            </a:rPr>
            <a:t>less per week</a:t>
          </a:r>
        </a:p>
      </dgm:t>
    </dgm:pt>
    <dgm:pt modelId="{17925FDE-F337-4C92-A61E-498E1C677BE7}" type="parTrans" cxnId="{E7F08AFD-5808-464B-907B-5E553DE0E7C4}">
      <dgm:prSet/>
      <dgm:spPr/>
      <dgm:t>
        <a:bodyPr/>
        <a:lstStyle/>
        <a:p>
          <a:endParaRPr lang="en-GB">
            <a:latin typeface="Arial" pitchFamily="34" charset="0"/>
            <a:cs typeface="Arial" pitchFamily="34" charset="0"/>
          </a:endParaRPr>
        </a:p>
      </dgm:t>
    </dgm:pt>
    <dgm:pt modelId="{E885A1B9-26F7-47FD-9756-9FB8BF2DE495}" type="sibTrans" cxnId="{E7F08AFD-5808-464B-907B-5E553DE0E7C4}">
      <dgm:prSet/>
      <dgm:spPr/>
      <dgm:t>
        <a:bodyPr/>
        <a:lstStyle/>
        <a:p>
          <a:endParaRPr lang="en-GB">
            <a:latin typeface="Arial" pitchFamily="34" charset="0"/>
            <a:cs typeface="Arial" pitchFamily="34" charset="0"/>
          </a:endParaRPr>
        </a:p>
      </dgm:t>
    </dgm:pt>
    <dgm:pt modelId="{E91CE6AC-5E00-47EE-9EA8-2613E896D5EC}">
      <dgm:prSet phldrT="[Text]" custT="1"/>
      <dgm:spPr>
        <a:noFill/>
        <a:ln>
          <a:noFill/>
        </a:ln>
      </dgm:spPr>
      <dgm:t>
        <a:bodyPr/>
        <a:lstStyle/>
        <a:p>
          <a:r>
            <a:rPr lang="en-GB" sz="1200" b="1" baseline="0" dirty="0">
              <a:solidFill>
                <a:sysClr val="windowText" lastClr="000000"/>
              </a:solidFill>
              <a:latin typeface="Arial" pitchFamily="34" charset="0"/>
              <a:cs typeface="Arial" pitchFamily="34" charset="0"/>
            </a:rPr>
            <a:t>No Change</a:t>
          </a:r>
        </a:p>
      </dgm:t>
    </dgm:pt>
    <dgm:pt modelId="{06D5439F-E22B-465E-A172-970C8257A4E0}" type="sibTrans" cxnId="{90762895-F221-4FFB-BF56-2DB990654975}">
      <dgm:prSet/>
      <dgm:spPr/>
      <dgm:t>
        <a:bodyPr/>
        <a:lstStyle/>
        <a:p>
          <a:endParaRPr lang="en-GB">
            <a:latin typeface="Arial" pitchFamily="34" charset="0"/>
            <a:cs typeface="Arial" pitchFamily="34" charset="0"/>
          </a:endParaRPr>
        </a:p>
      </dgm:t>
    </dgm:pt>
    <dgm:pt modelId="{2265EA6E-3D7A-4B13-BF53-926B957A5023}" type="parTrans" cxnId="{90762895-F221-4FFB-BF56-2DB990654975}">
      <dgm:prSet/>
      <dgm:spPr/>
      <dgm:t>
        <a:bodyPr/>
        <a:lstStyle/>
        <a:p>
          <a:endParaRPr lang="en-GB">
            <a:latin typeface="Arial" pitchFamily="34" charset="0"/>
            <a:cs typeface="Arial" pitchFamily="34" charset="0"/>
          </a:endParaRPr>
        </a:p>
      </dgm:t>
    </dgm:pt>
    <dgm:pt modelId="{C9A04FC4-8798-45FA-9744-D636AA923DED}" type="pres">
      <dgm:prSet presAssocID="{9A24BB7F-E850-4101-B9C2-C70D0F5A1B9B}" presName="linearFlow" presStyleCnt="0">
        <dgm:presLayoutVars>
          <dgm:dir/>
          <dgm:animLvl val="lvl"/>
          <dgm:resizeHandles val="exact"/>
        </dgm:presLayoutVars>
      </dgm:prSet>
      <dgm:spPr/>
      <dgm:t>
        <a:bodyPr/>
        <a:lstStyle/>
        <a:p>
          <a:endParaRPr lang="en-GB"/>
        </a:p>
      </dgm:t>
    </dgm:pt>
    <dgm:pt modelId="{FE771664-C264-4DC5-8A96-1DC216139B02}" type="pres">
      <dgm:prSet presAssocID="{FAD43EF1-9FBA-4D43-870A-62813C6A1016}" presName="composite" presStyleCnt="0"/>
      <dgm:spPr/>
      <dgm:t>
        <a:bodyPr/>
        <a:lstStyle/>
        <a:p>
          <a:endParaRPr lang="en-GB"/>
        </a:p>
      </dgm:t>
    </dgm:pt>
    <dgm:pt modelId="{89A7EDAA-E8B8-4C7D-9A52-1CE662EE1D9D}" type="pres">
      <dgm:prSet presAssocID="{FAD43EF1-9FBA-4D43-870A-62813C6A1016}" presName="parentText" presStyleLbl="alignNode1" presStyleIdx="0" presStyleCnt="3" custAng="10800000">
        <dgm:presLayoutVars>
          <dgm:chMax val="1"/>
          <dgm:bulletEnabled val="1"/>
        </dgm:presLayoutVars>
      </dgm:prSet>
      <dgm:spPr/>
      <dgm:t>
        <a:bodyPr/>
        <a:lstStyle/>
        <a:p>
          <a:endParaRPr lang="en-GB"/>
        </a:p>
      </dgm:t>
    </dgm:pt>
    <dgm:pt modelId="{6B326069-AB80-437B-9179-D3D7AFDD456D}" type="pres">
      <dgm:prSet presAssocID="{FAD43EF1-9FBA-4D43-870A-62813C6A1016}" presName="descendantText" presStyleLbl="alignAcc1" presStyleIdx="0" presStyleCnt="3" custLinFactNeighborX="143" custLinFactNeighborY="34170">
        <dgm:presLayoutVars>
          <dgm:bulletEnabled val="1"/>
        </dgm:presLayoutVars>
      </dgm:prSet>
      <dgm:spPr/>
      <dgm:t>
        <a:bodyPr/>
        <a:lstStyle/>
        <a:p>
          <a:endParaRPr lang="en-GB"/>
        </a:p>
      </dgm:t>
    </dgm:pt>
    <dgm:pt modelId="{F3ED5A2C-2C52-48F5-A862-5A12682C7FE2}" type="pres">
      <dgm:prSet presAssocID="{6963B007-2104-425B-BCEC-CCA16B5FAE9C}" presName="sp" presStyleCnt="0"/>
      <dgm:spPr/>
      <dgm:t>
        <a:bodyPr/>
        <a:lstStyle/>
        <a:p>
          <a:endParaRPr lang="en-GB"/>
        </a:p>
      </dgm:t>
    </dgm:pt>
    <dgm:pt modelId="{FBD6F7CE-CC7F-4CB9-B390-B2526500D7D8}" type="pres">
      <dgm:prSet presAssocID="{E91CE6AC-5E00-47EE-9EA8-2613E896D5EC}" presName="composite" presStyleCnt="0"/>
      <dgm:spPr/>
      <dgm:t>
        <a:bodyPr/>
        <a:lstStyle/>
        <a:p>
          <a:endParaRPr lang="en-GB"/>
        </a:p>
      </dgm:t>
    </dgm:pt>
    <dgm:pt modelId="{0814C46A-5390-4CBF-ABB7-93ED138BF203}" type="pres">
      <dgm:prSet presAssocID="{E91CE6AC-5E00-47EE-9EA8-2613E896D5EC}" presName="parentText" presStyleLbl="alignNode1" presStyleIdx="1" presStyleCnt="3">
        <dgm:presLayoutVars>
          <dgm:chMax val="1"/>
          <dgm:bulletEnabled val="1"/>
        </dgm:presLayoutVars>
      </dgm:prSet>
      <dgm:spPr>
        <a:prstGeom prst="rect">
          <a:avLst/>
        </a:prstGeom>
      </dgm:spPr>
      <dgm:t>
        <a:bodyPr/>
        <a:lstStyle/>
        <a:p>
          <a:endParaRPr lang="en-GB"/>
        </a:p>
      </dgm:t>
    </dgm:pt>
    <dgm:pt modelId="{FEAC7D8E-FB79-419F-975E-2BBA4672A579}" type="pres">
      <dgm:prSet presAssocID="{E91CE6AC-5E00-47EE-9EA8-2613E896D5EC}" presName="descendantText" presStyleLbl="alignAcc1" presStyleIdx="1" presStyleCnt="3" custLinFactNeighborX="2281" custLinFactNeighborY="16703">
        <dgm:presLayoutVars>
          <dgm:bulletEnabled val="1"/>
        </dgm:presLayoutVars>
      </dgm:prSet>
      <dgm:spPr/>
      <dgm:t>
        <a:bodyPr/>
        <a:lstStyle/>
        <a:p>
          <a:endParaRPr lang="en-GB"/>
        </a:p>
      </dgm:t>
    </dgm:pt>
    <dgm:pt modelId="{BD543DFC-1915-49B8-B5F6-B47E3BD54630}" type="pres">
      <dgm:prSet presAssocID="{06D5439F-E22B-465E-A172-970C8257A4E0}" presName="sp" presStyleCnt="0"/>
      <dgm:spPr/>
      <dgm:t>
        <a:bodyPr/>
        <a:lstStyle/>
        <a:p>
          <a:endParaRPr lang="en-GB"/>
        </a:p>
      </dgm:t>
    </dgm:pt>
    <dgm:pt modelId="{2A1BDF20-F0FD-423C-A393-99F5C75C66F7}" type="pres">
      <dgm:prSet presAssocID="{80C604D2-39EC-4968-BBA8-6C1E054C7590}" presName="composite" presStyleCnt="0"/>
      <dgm:spPr/>
      <dgm:t>
        <a:bodyPr/>
        <a:lstStyle/>
        <a:p>
          <a:endParaRPr lang="en-GB"/>
        </a:p>
      </dgm:t>
    </dgm:pt>
    <dgm:pt modelId="{7920C182-60DF-40F6-A4FD-38F210C716D6}" type="pres">
      <dgm:prSet presAssocID="{80C604D2-39EC-4968-BBA8-6C1E054C7590}" presName="parentText" presStyleLbl="alignNode1" presStyleIdx="2" presStyleCnt="3" custLinFactNeighborX="0" custLinFactNeighborY="125">
        <dgm:presLayoutVars>
          <dgm:chMax val="1"/>
          <dgm:bulletEnabled val="1"/>
        </dgm:presLayoutVars>
      </dgm:prSet>
      <dgm:spPr/>
      <dgm:t>
        <a:bodyPr/>
        <a:lstStyle/>
        <a:p>
          <a:endParaRPr lang="en-GB"/>
        </a:p>
      </dgm:t>
    </dgm:pt>
    <dgm:pt modelId="{42DA6471-4229-46D2-B0A2-3444F5DAA57B}" type="pres">
      <dgm:prSet presAssocID="{80C604D2-39EC-4968-BBA8-6C1E054C7590}" presName="descendantText" presStyleLbl="alignAcc1" presStyleIdx="2" presStyleCnt="3">
        <dgm:presLayoutVars>
          <dgm:bulletEnabled val="1"/>
        </dgm:presLayoutVars>
      </dgm:prSet>
      <dgm:spPr/>
      <dgm:t>
        <a:bodyPr/>
        <a:lstStyle/>
        <a:p>
          <a:endParaRPr lang="en-GB"/>
        </a:p>
      </dgm:t>
    </dgm:pt>
  </dgm:ptLst>
  <dgm:cxnLst>
    <dgm:cxn modelId="{AE027B8B-0782-4863-B311-90439C8E7B07}" srcId="{FAD43EF1-9FBA-4D43-870A-62813C6A1016}" destId="{027E6990-2B0A-4984-93B3-B11FA2CE4D24}" srcOrd="0" destOrd="0" parTransId="{55156F83-F098-47BF-9245-F893D6BC1731}" sibTransId="{553B4830-EEF9-459D-B74A-0B4674FDD8BF}"/>
    <dgm:cxn modelId="{72CD7858-BE83-473F-B3D6-6C5FFF01DBDC}" srcId="{9A24BB7F-E850-4101-B9C2-C70D0F5A1B9B}" destId="{80C604D2-39EC-4968-BBA8-6C1E054C7590}" srcOrd="2" destOrd="0" parTransId="{F93C3880-6291-4A27-A616-0FDBFBFC1963}" sibTransId="{6788C17B-55EF-4F57-A890-9BF2D560C5F7}"/>
    <dgm:cxn modelId="{FD2DDC14-1762-400B-BE95-1183DD1D822F}" type="presOf" srcId="{027E6990-2B0A-4984-93B3-B11FA2CE4D24}" destId="{6B326069-AB80-437B-9179-D3D7AFDD456D}" srcOrd="0" destOrd="0" presId="urn:microsoft.com/office/officeart/2005/8/layout/chevron2"/>
    <dgm:cxn modelId="{B507F4FA-1FFA-4263-BCDA-A4D6B4D6F88F}" type="presOf" srcId="{E91CE6AC-5E00-47EE-9EA8-2613E896D5EC}" destId="{0814C46A-5390-4CBF-ABB7-93ED138BF203}" srcOrd="0" destOrd="0" presId="urn:microsoft.com/office/officeart/2005/8/layout/chevron2"/>
    <dgm:cxn modelId="{7EB8804B-54C0-444A-9BDB-BB28BFEC5C56}" type="presOf" srcId="{FAD43EF1-9FBA-4D43-870A-62813C6A1016}" destId="{89A7EDAA-E8B8-4C7D-9A52-1CE662EE1D9D}" srcOrd="0" destOrd="0" presId="urn:microsoft.com/office/officeart/2005/8/layout/chevron2"/>
    <dgm:cxn modelId="{8CF56DAD-DF60-4303-8E84-DB2047A8C7ED}" srcId="{E91CE6AC-5E00-47EE-9EA8-2613E896D5EC}" destId="{0AC9E314-C261-4927-A8AA-55A2FC1C5D93}" srcOrd="0" destOrd="0" parTransId="{A5BE8E47-ADD5-4FEC-A46A-93D4A6555D4C}" sibTransId="{054DB334-EA38-4A06-896E-BBAF8DB21329}"/>
    <dgm:cxn modelId="{5ACD4BFD-201F-4B21-9EC9-58186E1D80C8}" type="presOf" srcId="{9F895E5B-294B-4E7C-879C-7EE54628B713}" destId="{42DA6471-4229-46D2-B0A2-3444F5DAA57B}" srcOrd="0" destOrd="0" presId="urn:microsoft.com/office/officeart/2005/8/layout/chevron2"/>
    <dgm:cxn modelId="{90762895-F221-4FFB-BF56-2DB990654975}" srcId="{9A24BB7F-E850-4101-B9C2-C70D0F5A1B9B}" destId="{E91CE6AC-5E00-47EE-9EA8-2613E896D5EC}" srcOrd="1" destOrd="0" parTransId="{2265EA6E-3D7A-4B13-BF53-926B957A5023}" sibTransId="{06D5439F-E22B-465E-A172-970C8257A4E0}"/>
    <dgm:cxn modelId="{69363D06-EBD0-430F-BF0E-26FAFCB9C2E6}" type="presOf" srcId="{0AC9E314-C261-4927-A8AA-55A2FC1C5D93}" destId="{FEAC7D8E-FB79-419F-975E-2BBA4672A579}" srcOrd="0" destOrd="0" presId="urn:microsoft.com/office/officeart/2005/8/layout/chevron2"/>
    <dgm:cxn modelId="{3996A7E0-D123-4C25-BB04-7E2ED540BD43}" type="presOf" srcId="{9A24BB7F-E850-4101-B9C2-C70D0F5A1B9B}" destId="{C9A04FC4-8798-45FA-9744-D636AA923DED}" srcOrd="0" destOrd="0" presId="urn:microsoft.com/office/officeart/2005/8/layout/chevron2"/>
    <dgm:cxn modelId="{E7F08AFD-5808-464B-907B-5E553DE0E7C4}" srcId="{80C604D2-39EC-4968-BBA8-6C1E054C7590}" destId="{9F895E5B-294B-4E7C-879C-7EE54628B713}" srcOrd="0" destOrd="0" parTransId="{17925FDE-F337-4C92-A61E-498E1C677BE7}" sibTransId="{E885A1B9-26F7-47FD-9756-9FB8BF2DE495}"/>
    <dgm:cxn modelId="{A8C96A39-8163-4C6C-9521-B2569808A376}" type="presOf" srcId="{80C604D2-39EC-4968-BBA8-6C1E054C7590}" destId="{7920C182-60DF-40F6-A4FD-38F210C716D6}" srcOrd="0" destOrd="0" presId="urn:microsoft.com/office/officeart/2005/8/layout/chevron2"/>
    <dgm:cxn modelId="{C9DC19AE-BDB6-4F91-8663-3532699B32CA}" srcId="{9A24BB7F-E850-4101-B9C2-C70D0F5A1B9B}" destId="{FAD43EF1-9FBA-4D43-870A-62813C6A1016}" srcOrd="0" destOrd="0" parTransId="{D7AB70AA-F333-4865-B7D0-317910989B1C}" sibTransId="{6963B007-2104-425B-BCEC-CCA16B5FAE9C}"/>
    <dgm:cxn modelId="{275C0467-7B10-4EE8-BF61-C87E230DB976}" type="presParOf" srcId="{C9A04FC4-8798-45FA-9744-D636AA923DED}" destId="{FE771664-C264-4DC5-8A96-1DC216139B02}" srcOrd="0" destOrd="0" presId="urn:microsoft.com/office/officeart/2005/8/layout/chevron2"/>
    <dgm:cxn modelId="{CA5537D6-CBA0-4273-B3CB-FB1565C3565A}" type="presParOf" srcId="{FE771664-C264-4DC5-8A96-1DC216139B02}" destId="{89A7EDAA-E8B8-4C7D-9A52-1CE662EE1D9D}" srcOrd="0" destOrd="0" presId="urn:microsoft.com/office/officeart/2005/8/layout/chevron2"/>
    <dgm:cxn modelId="{26769184-D39B-4CEB-AAC0-B69730104CE9}" type="presParOf" srcId="{FE771664-C264-4DC5-8A96-1DC216139B02}" destId="{6B326069-AB80-437B-9179-D3D7AFDD456D}" srcOrd="1" destOrd="0" presId="urn:microsoft.com/office/officeart/2005/8/layout/chevron2"/>
    <dgm:cxn modelId="{9106D5F6-49AE-4FB5-ABC5-CA49AE33AE14}" type="presParOf" srcId="{C9A04FC4-8798-45FA-9744-D636AA923DED}" destId="{F3ED5A2C-2C52-48F5-A862-5A12682C7FE2}" srcOrd="1" destOrd="0" presId="urn:microsoft.com/office/officeart/2005/8/layout/chevron2"/>
    <dgm:cxn modelId="{5D4D0A94-4FE0-4BF1-8B14-D2204363EF3B}" type="presParOf" srcId="{C9A04FC4-8798-45FA-9744-D636AA923DED}" destId="{FBD6F7CE-CC7F-4CB9-B390-B2526500D7D8}" srcOrd="2" destOrd="0" presId="urn:microsoft.com/office/officeart/2005/8/layout/chevron2"/>
    <dgm:cxn modelId="{76FD4F10-2782-4741-8192-4E87E825D6C1}" type="presParOf" srcId="{FBD6F7CE-CC7F-4CB9-B390-B2526500D7D8}" destId="{0814C46A-5390-4CBF-ABB7-93ED138BF203}" srcOrd="0" destOrd="0" presId="urn:microsoft.com/office/officeart/2005/8/layout/chevron2"/>
    <dgm:cxn modelId="{8E128609-99B8-46AD-9AA2-1DF18395FB9A}" type="presParOf" srcId="{FBD6F7CE-CC7F-4CB9-B390-B2526500D7D8}" destId="{FEAC7D8E-FB79-419F-975E-2BBA4672A579}" srcOrd="1" destOrd="0" presId="urn:microsoft.com/office/officeart/2005/8/layout/chevron2"/>
    <dgm:cxn modelId="{9CB5D411-BAAB-45B9-B53C-A9FD89D3E11A}" type="presParOf" srcId="{C9A04FC4-8798-45FA-9744-D636AA923DED}" destId="{BD543DFC-1915-49B8-B5F6-B47E3BD54630}" srcOrd="3" destOrd="0" presId="urn:microsoft.com/office/officeart/2005/8/layout/chevron2"/>
    <dgm:cxn modelId="{2CFC6966-871C-47F0-B577-93FD2987A9D3}" type="presParOf" srcId="{C9A04FC4-8798-45FA-9744-D636AA923DED}" destId="{2A1BDF20-F0FD-423C-A393-99F5C75C66F7}" srcOrd="4" destOrd="0" presId="urn:microsoft.com/office/officeart/2005/8/layout/chevron2"/>
    <dgm:cxn modelId="{27947D99-A805-4318-A959-8C7B3C8A3539}" type="presParOf" srcId="{2A1BDF20-F0FD-423C-A393-99F5C75C66F7}" destId="{7920C182-60DF-40F6-A4FD-38F210C716D6}" srcOrd="0" destOrd="0" presId="urn:microsoft.com/office/officeart/2005/8/layout/chevron2"/>
    <dgm:cxn modelId="{2DE7B9C3-A6EE-41E0-A614-C3A64306E272}" type="presParOf" srcId="{2A1BDF20-F0FD-423C-A393-99F5C75C66F7}" destId="{42DA6471-4229-46D2-B0A2-3444F5DAA57B}" srcOrd="1" destOrd="0" presId="urn:microsoft.com/office/officeart/2005/8/layout/chevron2"/>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0BD903-7245-4F3A-8C45-3B28A13F5094}" type="doc">
      <dgm:prSet loTypeId="urn:microsoft.com/office/officeart/2005/8/layout/vList2" loCatId="list" qsTypeId="urn:microsoft.com/office/officeart/2005/8/quickstyle/simple1" qsCatId="simple" csTypeId="urn:microsoft.com/office/officeart/2005/8/colors/colorful1#2" csCatId="colorful" phldr="1"/>
      <dgm:spPr/>
      <dgm:t>
        <a:bodyPr/>
        <a:lstStyle/>
        <a:p>
          <a:endParaRPr lang="en-GB"/>
        </a:p>
      </dgm:t>
    </dgm:pt>
    <dgm:pt modelId="{EC04589A-9965-4487-95B9-089F40FD5DAB}">
      <dgm:prSet phldrT="[Text]" custT="1"/>
      <dgm:spPr>
        <a:xfrm>
          <a:off x="0" y="1681534"/>
          <a:ext cx="8554128" cy="553144"/>
        </a:xfrm>
        <a:solidFill>
          <a:srgbClr val="00B0F0"/>
        </a:solidFill>
        <a:ln w="25400" cap="flat" cmpd="sng" algn="ctr">
          <a:noFill/>
          <a:prstDash val="solid"/>
        </a:ln>
        <a:effectLst/>
      </dgm:spPr>
      <dgm:t>
        <a:bodyPr/>
        <a:lstStyle/>
        <a:p>
          <a:r>
            <a:rPr lang="en-GB" sz="2000" b="1" dirty="0" smtClean="0">
              <a:solidFill>
                <a:sysClr val="window" lastClr="FFFFFF"/>
              </a:solidFill>
              <a:latin typeface="Calibri"/>
              <a:ea typeface="+mn-ea"/>
              <a:cs typeface="+mn-cs"/>
            </a:rPr>
            <a:t>Higher Education Performance Indicators (3 publications) </a:t>
          </a:r>
          <a:endParaRPr lang="en-GB" sz="2000" b="1" dirty="0">
            <a:solidFill>
              <a:sysClr val="window" lastClr="FFFFFF"/>
            </a:solidFill>
            <a:latin typeface="Calibri"/>
            <a:ea typeface="+mn-ea"/>
            <a:cs typeface="+mn-cs"/>
          </a:endParaRPr>
        </a:p>
      </dgm:t>
    </dgm:pt>
    <dgm:pt modelId="{DF512247-C642-49EB-84B6-36420F066D38}" type="parTrans" cxnId="{EBC62ABD-BBC3-4F39-8D65-C90B7927AECD}">
      <dgm:prSet/>
      <dgm:spPr/>
      <dgm:t>
        <a:bodyPr/>
        <a:lstStyle/>
        <a:p>
          <a:endParaRPr lang="en-GB"/>
        </a:p>
      </dgm:t>
    </dgm:pt>
    <dgm:pt modelId="{EF2474FF-8973-4DBD-BC5B-1CD796C40916}" type="sibTrans" cxnId="{EBC62ABD-BBC3-4F39-8D65-C90B7927AECD}">
      <dgm:prSet/>
      <dgm:spPr/>
      <dgm:t>
        <a:bodyPr/>
        <a:lstStyle/>
        <a:p>
          <a:endParaRPr lang="en-GB"/>
        </a:p>
      </dgm:t>
    </dgm:pt>
    <dgm:pt modelId="{27616F9C-3432-4930-A891-9190F80BE6D1}">
      <dgm:prSet phldrT="[Text]" custT="1"/>
      <dgm:spPr>
        <a:xfrm>
          <a:off x="0" y="2245702"/>
          <a:ext cx="8554128" cy="553144"/>
        </a:xfrm>
        <a:solidFill>
          <a:schemeClr val="accent2"/>
        </a:solidFill>
        <a:ln w="25400" cap="flat" cmpd="sng" algn="ctr">
          <a:solidFill>
            <a:sysClr val="window" lastClr="FFFFFF">
              <a:hueOff val="0"/>
              <a:satOff val="0"/>
              <a:lumOff val="0"/>
              <a:alphaOff val="0"/>
            </a:sysClr>
          </a:solidFill>
          <a:prstDash val="solid"/>
        </a:ln>
        <a:effectLst/>
      </dgm:spPr>
      <dgm:t>
        <a:bodyPr/>
        <a:lstStyle/>
        <a:p>
          <a:r>
            <a:rPr lang="en-GB" sz="2000" b="1" dirty="0" smtClean="0">
              <a:solidFill>
                <a:sysClr val="window" lastClr="FFFFFF"/>
              </a:solidFill>
              <a:latin typeface="Calibri"/>
              <a:ea typeface="+mn-ea"/>
              <a:cs typeface="+mn-cs"/>
            </a:rPr>
            <a:t>Higher Education Age Participation Index and Fact Sheets (8 publications)</a:t>
          </a:r>
          <a:endParaRPr lang="en-GB" sz="2000" b="1" dirty="0">
            <a:solidFill>
              <a:sysClr val="window" lastClr="FFFFFF"/>
            </a:solidFill>
            <a:latin typeface="Calibri"/>
            <a:ea typeface="+mn-ea"/>
            <a:cs typeface="+mn-cs"/>
          </a:endParaRPr>
        </a:p>
      </dgm:t>
    </dgm:pt>
    <dgm:pt modelId="{8A3F31CA-1A6C-49A8-AFBD-91D151393CFD}" type="parTrans" cxnId="{D0BBA2EA-53CC-4C51-BAFA-2E26B3EBAD32}">
      <dgm:prSet/>
      <dgm:spPr/>
      <dgm:t>
        <a:bodyPr/>
        <a:lstStyle/>
        <a:p>
          <a:endParaRPr lang="en-GB"/>
        </a:p>
      </dgm:t>
    </dgm:pt>
    <dgm:pt modelId="{CBF0381F-E082-49CE-BA20-811720645476}" type="sibTrans" cxnId="{D0BBA2EA-53CC-4C51-BAFA-2E26B3EBAD32}">
      <dgm:prSet/>
      <dgm:spPr/>
      <dgm:t>
        <a:bodyPr/>
        <a:lstStyle/>
        <a:p>
          <a:endParaRPr lang="en-GB"/>
        </a:p>
      </dgm:t>
    </dgm:pt>
    <dgm:pt modelId="{FAA022DC-05FA-4D7B-AD3E-53CD5932AB75}">
      <dgm:prSet custT="1"/>
      <dgm:spPr>
        <a:xfrm>
          <a:off x="0" y="1121442"/>
          <a:ext cx="8554128" cy="553144"/>
        </a:xfr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2000" b="1" dirty="0" smtClean="0">
              <a:solidFill>
                <a:sysClr val="window" lastClr="FFFFFF"/>
              </a:solidFill>
              <a:latin typeface="Calibri"/>
              <a:ea typeface="+mn-ea"/>
              <a:cs typeface="+mn-cs"/>
            </a:rPr>
            <a:t>Destinations of Leavers from Higher Education (DLHE) (2 publications)</a:t>
          </a:r>
          <a:endParaRPr lang="en-GB" sz="2000" b="1" dirty="0">
            <a:solidFill>
              <a:sysClr val="window" lastClr="FFFFFF"/>
            </a:solidFill>
            <a:latin typeface="Calibri"/>
            <a:ea typeface="+mn-ea"/>
            <a:cs typeface="+mn-cs"/>
          </a:endParaRPr>
        </a:p>
      </dgm:t>
    </dgm:pt>
    <dgm:pt modelId="{50AFABA2-AA40-4D53-ADB4-183670B2AD97}" type="parTrans" cxnId="{F5742EAF-9A09-4592-BAB4-E6D092715CC0}">
      <dgm:prSet/>
      <dgm:spPr/>
      <dgm:t>
        <a:bodyPr/>
        <a:lstStyle/>
        <a:p>
          <a:endParaRPr lang="en-GB"/>
        </a:p>
      </dgm:t>
    </dgm:pt>
    <dgm:pt modelId="{9C91C4BF-8224-4B8F-B5F1-E811A658F475}" type="sibTrans" cxnId="{F5742EAF-9A09-4592-BAB4-E6D092715CC0}">
      <dgm:prSet/>
      <dgm:spPr/>
      <dgm:t>
        <a:bodyPr/>
        <a:lstStyle/>
        <a:p>
          <a:endParaRPr lang="en-GB"/>
        </a:p>
      </dgm:t>
    </dgm:pt>
    <dgm:pt modelId="{1ABAD4AE-A4A7-4215-90C8-9CF230D83223}">
      <dgm:prSet custT="1"/>
      <dgm:spPr>
        <a:xfrm>
          <a:off x="0" y="561351"/>
          <a:ext cx="8554128" cy="553144"/>
        </a:xfr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2000" b="1" dirty="0" smtClean="0">
              <a:solidFill>
                <a:sysClr val="window" lastClr="FFFFFF"/>
              </a:solidFill>
              <a:latin typeface="Calibri"/>
              <a:ea typeface="+mn-ea"/>
              <a:cs typeface="+mn-cs"/>
            </a:rPr>
            <a:t>Higher Education Qualifications </a:t>
          </a:r>
        </a:p>
      </dgm:t>
    </dgm:pt>
    <dgm:pt modelId="{2F4CE9F9-468A-4E10-8A1B-74FBA34FA8F0}" type="parTrans" cxnId="{0CA88C8B-9D97-475E-A1AD-2E7916916F22}">
      <dgm:prSet/>
      <dgm:spPr/>
      <dgm:t>
        <a:bodyPr/>
        <a:lstStyle/>
        <a:p>
          <a:endParaRPr lang="en-GB"/>
        </a:p>
      </dgm:t>
    </dgm:pt>
    <dgm:pt modelId="{216C919C-9EC7-4ED9-9067-62DCB9FD6E17}" type="sibTrans" cxnId="{0CA88C8B-9D97-475E-A1AD-2E7916916F22}">
      <dgm:prSet/>
      <dgm:spPr/>
      <dgm:t>
        <a:bodyPr/>
        <a:lstStyle/>
        <a:p>
          <a:endParaRPr lang="en-GB"/>
        </a:p>
      </dgm:t>
    </dgm:pt>
    <dgm:pt modelId="{114A90FA-57A4-4738-B550-B81840D39B44}">
      <dgm:prSet custT="1"/>
      <dgm:spPr>
        <a:xfrm>
          <a:off x="0" y="1259"/>
          <a:ext cx="8554128" cy="553144"/>
        </a:xfr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endParaRPr lang="en-GB" sz="1800" b="1" dirty="0" smtClean="0">
            <a:solidFill>
              <a:sysClr val="window" lastClr="FFFFFF"/>
            </a:solidFill>
            <a:latin typeface="Calibri"/>
            <a:ea typeface="+mn-ea"/>
            <a:cs typeface="+mn-cs"/>
          </a:endParaRPr>
        </a:p>
        <a:p>
          <a:pPr algn="l"/>
          <a:r>
            <a:rPr lang="en-GB" sz="2000" b="1" dirty="0" smtClean="0">
              <a:solidFill>
                <a:sysClr val="window" lastClr="FFFFFF"/>
              </a:solidFill>
              <a:latin typeface="Calibri"/>
              <a:ea typeface="+mn-ea"/>
              <a:cs typeface="+mn-cs"/>
            </a:rPr>
            <a:t>Higher Education Enrolments</a:t>
          </a:r>
        </a:p>
        <a:p>
          <a:pPr algn="ctr"/>
          <a:r>
            <a:rPr lang="en-GB" sz="1400" b="0" dirty="0" smtClean="0">
              <a:solidFill>
                <a:sysClr val="window" lastClr="FFFFFF"/>
              </a:solidFill>
              <a:latin typeface="Calibri"/>
              <a:ea typeface="+mn-ea"/>
              <a:cs typeface="+mn-cs"/>
            </a:rPr>
            <a:t> </a:t>
          </a:r>
          <a:endParaRPr lang="en-GB" sz="1400" b="0" dirty="0">
            <a:solidFill>
              <a:sysClr val="window" lastClr="FFFFFF"/>
            </a:solidFill>
            <a:latin typeface="Calibri"/>
            <a:ea typeface="+mn-ea"/>
            <a:cs typeface="+mn-cs"/>
          </a:endParaRPr>
        </a:p>
      </dgm:t>
    </dgm:pt>
    <dgm:pt modelId="{2F79B5CA-6096-401C-95D4-8B0B861B423A}" type="parTrans" cxnId="{A14B0AB4-1853-4936-9552-F6A6CD81351C}">
      <dgm:prSet/>
      <dgm:spPr/>
      <dgm:t>
        <a:bodyPr/>
        <a:lstStyle/>
        <a:p>
          <a:endParaRPr lang="en-GB"/>
        </a:p>
      </dgm:t>
    </dgm:pt>
    <dgm:pt modelId="{E61C8F43-3205-4DEE-9DCB-F7B3834E5355}" type="sibTrans" cxnId="{A14B0AB4-1853-4936-9552-F6A6CD81351C}">
      <dgm:prSet/>
      <dgm:spPr/>
      <dgm:t>
        <a:bodyPr/>
        <a:lstStyle/>
        <a:p>
          <a:endParaRPr lang="en-GB"/>
        </a:p>
      </dgm:t>
    </dgm:pt>
    <dgm:pt modelId="{B459D0E9-8C29-4298-A24B-D87E4CCD7967}">
      <dgm:prSet custT="1"/>
      <dgm:spPr>
        <a:xfrm>
          <a:off x="0" y="2801718"/>
          <a:ext cx="8554128" cy="553144"/>
        </a:xfr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2000" b="1" dirty="0" smtClean="0">
              <a:solidFill>
                <a:sysClr val="window" lastClr="FFFFFF"/>
              </a:solidFill>
              <a:latin typeface="Calibri"/>
              <a:ea typeface="+mn-ea"/>
              <a:cs typeface="+mn-cs"/>
            </a:rPr>
            <a:t>Higher Education Student Flows Between Republic of Ireland and Northern Ireland</a:t>
          </a:r>
        </a:p>
      </dgm:t>
    </dgm:pt>
    <dgm:pt modelId="{64833547-19E9-48AD-B7D4-21F2406724B1}" type="sibTrans" cxnId="{0EDEE229-71DB-48BA-BA76-9A37C8125275}">
      <dgm:prSet/>
      <dgm:spPr/>
      <dgm:t>
        <a:bodyPr/>
        <a:lstStyle/>
        <a:p>
          <a:endParaRPr lang="en-GB"/>
        </a:p>
      </dgm:t>
    </dgm:pt>
    <dgm:pt modelId="{A7047362-18CB-4F75-BEE5-FB6CE3489237}" type="parTrans" cxnId="{0EDEE229-71DB-48BA-BA76-9A37C8125275}">
      <dgm:prSet/>
      <dgm:spPr/>
      <dgm:t>
        <a:bodyPr/>
        <a:lstStyle/>
        <a:p>
          <a:endParaRPr lang="en-GB"/>
        </a:p>
      </dgm:t>
    </dgm:pt>
    <dgm:pt modelId="{7595D3F5-4131-45A9-BF3C-49F6DB525511}">
      <dgm:prSet custT="1"/>
      <dgm:spPr>
        <a:xfrm>
          <a:off x="0" y="3361810"/>
          <a:ext cx="8554128" cy="553144"/>
        </a:xfr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l"/>
          <a:r>
            <a:rPr lang="en-GB" sz="2000" b="1" dirty="0" smtClean="0">
              <a:solidFill>
                <a:sysClr val="window" lastClr="FFFFFF"/>
              </a:solidFill>
              <a:latin typeface="Calibri"/>
              <a:ea typeface="+mn-ea"/>
              <a:cs typeface="+mn-cs"/>
            </a:rPr>
            <a:t>Further Education Activity (2 publications)</a:t>
          </a:r>
        </a:p>
      </dgm:t>
    </dgm:pt>
    <dgm:pt modelId="{5563BAC1-20EA-43BE-B27F-824CA10D389A}" type="parTrans" cxnId="{793209A5-5E28-4FAF-A632-6FF0C63775C7}">
      <dgm:prSet/>
      <dgm:spPr/>
      <dgm:t>
        <a:bodyPr/>
        <a:lstStyle/>
        <a:p>
          <a:endParaRPr lang="en-GB"/>
        </a:p>
      </dgm:t>
    </dgm:pt>
    <dgm:pt modelId="{7D768E11-C51C-43DE-9383-B4912C6AA8CD}" type="sibTrans" cxnId="{793209A5-5E28-4FAF-A632-6FF0C63775C7}">
      <dgm:prSet/>
      <dgm:spPr/>
      <dgm:t>
        <a:bodyPr/>
        <a:lstStyle/>
        <a:p>
          <a:endParaRPr lang="en-GB"/>
        </a:p>
      </dgm:t>
    </dgm:pt>
    <dgm:pt modelId="{A3408074-96DA-4777-810F-F0419DE6D66A}">
      <dgm:prSet custT="1"/>
      <dgm:spPr>
        <a:xfrm>
          <a:off x="0" y="3921901"/>
          <a:ext cx="8554128" cy="553144"/>
        </a:xfr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2000" b="1" dirty="0" smtClean="0">
              <a:solidFill>
                <a:sysClr val="window" lastClr="FFFFFF"/>
              </a:solidFill>
              <a:latin typeface="Calibri"/>
              <a:ea typeface="+mn-ea"/>
              <a:cs typeface="+mn-cs"/>
            </a:rPr>
            <a:t>Essential Skills</a:t>
          </a:r>
        </a:p>
      </dgm:t>
    </dgm:pt>
    <dgm:pt modelId="{A0EA98F6-CAC4-4519-9AA2-2EC3B7D41E31}" type="sibTrans" cxnId="{58D76C45-B312-4069-86BF-D363FF062EAA}">
      <dgm:prSet/>
      <dgm:spPr/>
      <dgm:t>
        <a:bodyPr/>
        <a:lstStyle/>
        <a:p>
          <a:endParaRPr lang="en-GB"/>
        </a:p>
      </dgm:t>
    </dgm:pt>
    <dgm:pt modelId="{1956DA65-4229-42D8-8206-0315AC8C6AAD}" type="parTrans" cxnId="{58D76C45-B312-4069-86BF-D363FF062EAA}">
      <dgm:prSet/>
      <dgm:spPr/>
      <dgm:t>
        <a:bodyPr/>
        <a:lstStyle/>
        <a:p>
          <a:endParaRPr lang="en-GB"/>
        </a:p>
      </dgm:t>
    </dgm:pt>
    <dgm:pt modelId="{EE10804D-E158-4156-B1B3-23F8BC7A08B1}">
      <dgm:prSet custT="1"/>
      <dgm:spPr>
        <a:solidFill>
          <a:schemeClr val="accent2"/>
        </a:solidFill>
      </dgm:spPr>
      <dgm:t>
        <a:bodyPr/>
        <a:lstStyle/>
        <a:p>
          <a:r>
            <a:rPr lang="en-GB" sz="2000" b="1" dirty="0" smtClean="0"/>
            <a:t>360 ad hoc queries (e.g.  PfG, Industrial Strategy, funding models, skills barometer)</a:t>
          </a:r>
          <a:endParaRPr lang="en-GB" sz="2000" b="1" dirty="0"/>
        </a:p>
      </dgm:t>
    </dgm:pt>
    <dgm:pt modelId="{184F5068-C081-4029-BF6A-3A4789007911}" type="parTrans" cxnId="{F02D7E5E-AA8F-48D6-80D7-4C069DC6D7A3}">
      <dgm:prSet/>
      <dgm:spPr/>
      <dgm:t>
        <a:bodyPr/>
        <a:lstStyle/>
        <a:p>
          <a:endParaRPr lang="en-GB"/>
        </a:p>
      </dgm:t>
    </dgm:pt>
    <dgm:pt modelId="{A8805048-01D8-43D3-8DF6-1F2FEAF77539}" type="sibTrans" cxnId="{F02D7E5E-AA8F-48D6-80D7-4C069DC6D7A3}">
      <dgm:prSet/>
      <dgm:spPr/>
      <dgm:t>
        <a:bodyPr/>
        <a:lstStyle/>
        <a:p>
          <a:endParaRPr lang="en-GB"/>
        </a:p>
      </dgm:t>
    </dgm:pt>
    <dgm:pt modelId="{91C7CF3B-704E-41E4-BACD-91924C074F00}">
      <dgm:prSet custT="1"/>
      <dgm:spPr>
        <a:solidFill>
          <a:srgbClr val="00B0F0"/>
        </a:solidFill>
      </dgm:spPr>
      <dgm:t>
        <a:bodyPr/>
        <a:lstStyle/>
        <a:p>
          <a:r>
            <a:rPr lang="en-GB" sz="2000" b="1" dirty="0" smtClean="0">
              <a:solidFill>
                <a:sysClr val="window" lastClr="FFFFFF"/>
              </a:solidFill>
              <a:latin typeface="Calibri"/>
              <a:ea typeface="+mn-ea"/>
              <a:cs typeface="+mn-cs"/>
            </a:rPr>
            <a:t>Survey of Further Education College Leavers</a:t>
          </a:r>
          <a:endParaRPr lang="en-GB" sz="2000" b="1" dirty="0"/>
        </a:p>
      </dgm:t>
    </dgm:pt>
    <dgm:pt modelId="{F482C461-77A6-478A-863B-0635C8F2D393}" type="parTrans" cxnId="{10D21AD1-5C6E-4F18-B38D-10258594E1A8}">
      <dgm:prSet/>
      <dgm:spPr/>
      <dgm:t>
        <a:bodyPr/>
        <a:lstStyle/>
        <a:p>
          <a:endParaRPr lang="en-GB"/>
        </a:p>
      </dgm:t>
    </dgm:pt>
    <dgm:pt modelId="{95A1404D-6131-4B4E-BE47-9A5827CDD7FB}" type="sibTrans" cxnId="{10D21AD1-5C6E-4F18-B38D-10258594E1A8}">
      <dgm:prSet/>
      <dgm:spPr/>
      <dgm:t>
        <a:bodyPr/>
        <a:lstStyle/>
        <a:p>
          <a:endParaRPr lang="en-GB"/>
        </a:p>
      </dgm:t>
    </dgm:pt>
    <dgm:pt modelId="{E1A715CE-59B9-4921-AEC8-0271222657C2}" type="pres">
      <dgm:prSet presAssocID="{900BD903-7245-4F3A-8C45-3B28A13F5094}" presName="linear" presStyleCnt="0">
        <dgm:presLayoutVars>
          <dgm:animLvl val="lvl"/>
          <dgm:resizeHandles val="exact"/>
        </dgm:presLayoutVars>
      </dgm:prSet>
      <dgm:spPr/>
      <dgm:t>
        <a:bodyPr/>
        <a:lstStyle/>
        <a:p>
          <a:endParaRPr lang="en-GB"/>
        </a:p>
      </dgm:t>
    </dgm:pt>
    <dgm:pt modelId="{AC60A75D-D7CD-48F3-9E19-3E48AD4733D9}" type="pres">
      <dgm:prSet presAssocID="{114A90FA-57A4-4738-B550-B81840D39B44}" presName="parentText" presStyleLbl="node1" presStyleIdx="0" presStyleCnt="10">
        <dgm:presLayoutVars>
          <dgm:chMax val="0"/>
          <dgm:bulletEnabled val="1"/>
        </dgm:presLayoutVars>
      </dgm:prSet>
      <dgm:spPr>
        <a:prstGeom prst="roundRect">
          <a:avLst/>
        </a:prstGeom>
      </dgm:spPr>
      <dgm:t>
        <a:bodyPr/>
        <a:lstStyle/>
        <a:p>
          <a:endParaRPr lang="en-GB"/>
        </a:p>
      </dgm:t>
    </dgm:pt>
    <dgm:pt modelId="{616D8697-1C41-4677-8926-539F47F4BCA1}" type="pres">
      <dgm:prSet presAssocID="{E61C8F43-3205-4DEE-9DCB-F7B3834E5355}" presName="spacer" presStyleCnt="0"/>
      <dgm:spPr/>
      <dgm:t>
        <a:bodyPr/>
        <a:lstStyle/>
        <a:p>
          <a:endParaRPr lang="en-GB"/>
        </a:p>
      </dgm:t>
    </dgm:pt>
    <dgm:pt modelId="{2DD1E453-1C3F-4BA9-BBA4-EA8F89CFB799}" type="pres">
      <dgm:prSet presAssocID="{1ABAD4AE-A4A7-4215-90C8-9CF230D83223}" presName="parentText" presStyleLbl="node1" presStyleIdx="1" presStyleCnt="10" custLinFactNeighborX="1494" custLinFactNeighborY="29378">
        <dgm:presLayoutVars>
          <dgm:chMax val="0"/>
          <dgm:bulletEnabled val="1"/>
        </dgm:presLayoutVars>
      </dgm:prSet>
      <dgm:spPr>
        <a:prstGeom prst="roundRect">
          <a:avLst/>
        </a:prstGeom>
      </dgm:spPr>
      <dgm:t>
        <a:bodyPr/>
        <a:lstStyle/>
        <a:p>
          <a:endParaRPr lang="en-GB"/>
        </a:p>
      </dgm:t>
    </dgm:pt>
    <dgm:pt modelId="{653B7368-A6FE-4277-AED2-C790215888D6}" type="pres">
      <dgm:prSet presAssocID="{216C919C-9EC7-4ED9-9067-62DCB9FD6E17}" presName="spacer" presStyleCnt="0"/>
      <dgm:spPr/>
      <dgm:t>
        <a:bodyPr/>
        <a:lstStyle/>
        <a:p>
          <a:endParaRPr lang="en-GB"/>
        </a:p>
      </dgm:t>
    </dgm:pt>
    <dgm:pt modelId="{3351B7EC-6867-491D-8E09-6F909BB10BAE}" type="pres">
      <dgm:prSet presAssocID="{FAA022DC-05FA-4D7B-AD3E-53CD5932AB75}" presName="parentText" presStyleLbl="node1" presStyleIdx="2" presStyleCnt="10">
        <dgm:presLayoutVars>
          <dgm:chMax val="0"/>
          <dgm:bulletEnabled val="1"/>
        </dgm:presLayoutVars>
      </dgm:prSet>
      <dgm:spPr>
        <a:prstGeom prst="roundRect">
          <a:avLst/>
        </a:prstGeom>
      </dgm:spPr>
      <dgm:t>
        <a:bodyPr/>
        <a:lstStyle/>
        <a:p>
          <a:endParaRPr lang="en-GB"/>
        </a:p>
      </dgm:t>
    </dgm:pt>
    <dgm:pt modelId="{C7C05D6F-FC7E-4FC4-B4E2-E7080E9C55A2}" type="pres">
      <dgm:prSet presAssocID="{9C91C4BF-8224-4B8F-B5F1-E811A658F475}" presName="spacer" presStyleCnt="0"/>
      <dgm:spPr/>
      <dgm:t>
        <a:bodyPr/>
        <a:lstStyle/>
        <a:p>
          <a:endParaRPr lang="en-GB"/>
        </a:p>
      </dgm:t>
    </dgm:pt>
    <dgm:pt modelId="{7D7FDD8A-67E3-447F-A274-F0B64AAE1354}" type="pres">
      <dgm:prSet presAssocID="{EC04589A-9965-4487-95B9-089F40FD5DAB}" presName="parentText" presStyleLbl="node1" presStyleIdx="3" presStyleCnt="10">
        <dgm:presLayoutVars>
          <dgm:chMax val="0"/>
          <dgm:bulletEnabled val="1"/>
        </dgm:presLayoutVars>
      </dgm:prSet>
      <dgm:spPr>
        <a:prstGeom prst="roundRect">
          <a:avLst/>
        </a:prstGeom>
      </dgm:spPr>
      <dgm:t>
        <a:bodyPr/>
        <a:lstStyle/>
        <a:p>
          <a:endParaRPr lang="en-GB"/>
        </a:p>
      </dgm:t>
    </dgm:pt>
    <dgm:pt modelId="{50B7FFCA-BEC2-44C5-88B1-4EE09A2E114D}" type="pres">
      <dgm:prSet presAssocID="{EF2474FF-8973-4DBD-BC5B-1CD796C40916}" presName="spacer" presStyleCnt="0"/>
      <dgm:spPr/>
      <dgm:t>
        <a:bodyPr/>
        <a:lstStyle/>
        <a:p>
          <a:endParaRPr lang="en-GB"/>
        </a:p>
      </dgm:t>
    </dgm:pt>
    <dgm:pt modelId="{6E62B243-4570-4C00-8B08-E64D57ED66B0}" type="pres">
      <dgm:prSet presAssocID="{27616F9C-3432-4930-A891-9190F80BE6D1}" presName="parentText" presStyleLbl="node1" presStyleIdx="4" presStyleCnt="10" custLinFactNeighborX="17090" custLinFactNeighborY="58677">
        <dgm:presLayoutVars>
          <dgm:chMax val="0"/>
          <dgm:bulletEnabled val="1"/>
        </dgm:presLayoutVars>
      </dgm:prSet>
      <dgm:spPr>
        <a:prstGeom prst="roundRect">
          <a:avLst/>
        </a:prstGeom>
      </dgm:spPr>
      <dgm:t>
        <a:bodyPr/>
        <a:lstStyle/>
        <a:p>
          <a:endParaRPr lang="en-GB"/>
        </a:p>
      </dgm:t>
    </dgm:pt>
    <dgm:pt modelId="{857ABAAB-B001-48EB-9D4D-2A6CBC947EA2}" type="pres">
      <dgm:prSet presAssocID="{CBF0381F-E082-49CE-BA20-811720645476}" presName="spacer" presStyleCnt="0"/>
      <dgm:spPr/>
      <dgm:t>
        <a:bodyPr/>
        <a:lstStyle/>
        <a:p>
          <a:endParaRPr lang="en-GB"/>
        </a:p>
      </dgm:t>
    </dgm:pt>
    <dgm:pt modelId="{3CAF6E6B-4C8B-4E85-B647-C892E8236EEC}" type="pres">
      <dgm:prSet presAssocID="{B459D0E9-8C29-4298-A24B-D87E4CCD7967}" presName="parentText" presStyleLbl="node1" presStyleIdx="5" presStyleCnt="10">
        <dgm:presLayoutVars>
          <dgm:chMax val="0"/>
          <dgm:bulletEnabled val="1"/>
        </dgm:presLayoutVars>
      </dgm:prSet>
      <dgm:spPr>
        <a:prstGeom prst="roundRect">
          <a:avLst/>
        </a:prstGeom>
      </dgm:spPr>
      <dgm:t>
        <a:bodyPr/>
        <a:lstStyle/>
        <a:p>
          <a:endParaRPr lang="en-GB"/>
        </a:p>
      </dgm:t>
    </dgm:pt>
    <dgm:pt modelId="{9F186005-90CD-47DD-B4AE-62F625976492}" type="pres">
      <dgm:prSet presAssocID="{64833547-19E9-48AD-B7D4-21F2406724B1}" presName="spacer" presStyleCnt="0"/>
      <dgm:spPr/>
      <dgm:t>
        <a:bodyPr/>
        <a:lstStyle/>
        <a:p>
          <a:endParaRPr lang="en-GB"/>
        </a:p>
      </dgm:t>
    </dgm:pt>
    <dgm:pt modelId="{180A72D6-2C39-4883-B197-BD18BCB94967}" type="pres">
      <dgm:prSet presAssocID="{7595D3F5-4131-45A9-BF3C-49F6DB525511}" presName="parentText" presStyleLbl="node1" presStyleIdx="6" presStyleCnt="10">
        <dgm:presLayoutVars>
          <dgm:chMax val="0"/>
          <dgm:bulletEnabled val="1"/>
        </dgm:presLayoutVars>
      </dgm:prSet>
      <dgm:spPr>
        <a:prstGeom prst="roundRect">
          <a:avLst/>
        </a:prstGeom>
      </dgm:spPr>
      <dgm:t>
        <a:bodyPr/>
        <a:lstStyle/>
        <a:p>
          <a:endParaRPr lang="en-GB"/>
        </a:p>
      </dgm:t>
    </dgm:pt>
    <dgm:pt modelId="{36BDF82C-C078-4086-B145-E585B9AE1FC7}" type="pres">
      <dgm:prSet presAssocID="{7D768E11-C51C-43DE-9383-B4912C6AA8CD}" presName="spacer" presStyleCnt="0"/>
      <dgm:spPr/>
      <dgm:t>
        <a:bodyPr/>
        <a:lstStyle/>
        <a:p>
          <a:endParaRPr lang="en-GB"/>
        </a:p>
      </dgm:t>
    </dgm:pt>
    <dgm:pt modelId="{E5F25B4B-896E-414F-8790-7363D177C22B}" type="pres">
      <dgm:prSet presAssocID="{A3408074-96DA-4777-810F-F0419DE6D66A}" presName="parentText" presStyleLbl="node1" presStyleIdx="7" presStyleCnt="10" custLinFactNeighborY="20139">
        <dgm:presLayoutVars>
          <dgm:chMax val="0"/>
          <dgm:bulletEnabled val="1"/>
        </dgm:presLayoutVars>
      </dgm:prSet>
      <dgm:spPr>
        <a:prstGeom prst="roundRect">
          <a:avLst/>
        </a:prstGeom>
      </dgm:spPr>
      <dgm:t>
        <a:bodyPr/>
        <a:lstStyle/>
        <a:p>
          <a:endParaRPr lang="en-GB"/>
        </a:p>
      </dgm:t>
    </dgm:pt>
    <dgm:pt modelId="{B6B7BF2B-BFBD-45F4-A43D-58C8416E558D}" type="pres">
      <dgm:prSet presAssocID="{A0EA98F6-CAC4-4519-9AA2-2EC3B7D41E31}" presName="spacer" presStyleCnt="0"/>
      <dgm:spPr/>
      <dgm:t>
        <a:bodyPr/>
        <a:lstStyle/>
        <a:p>
          <a:endParaRPr lang="en-GB"/>
        </a:p>
      </dgm:t>
    </dgm:pt>
    <dgm:pt modelId="{B8AE6D92-496D-4F4D-8570-8164E963FFB8}" type="pres">
      <dgm:prSet presAssocID="{91C7CF3B-704E-41E4-BACD-91924C074F00}" presName="parentText" presStyleLbl="node1" presStyleIdx="8" presStyleCnt="10" custLinFactNeighborX="-249" custLinFactNeighborY="-78953">
        <dgm:presLayoutVars>
          <dgm:chMax val="0"/>
          <dgm:bulletEnabled val="1"/>
        </dgm:presLayoutVars>
      </dgm:prSet>
      <dgm:spPr/>
      <dgm:t>
        <a:bodyPr/>
        <a:lstStyle/>
        <a:p>
          <a:endParaRPr lang="en-GB"/>
        </a:p>
      </dgm:t>
    </dgm:pt>
    <dgm:pt modelId="{88673847-69CB-4502-9306-38D2E3EA7C0E}" type="pres">
      <dgm:prSet presAssocID="{95A1404D-6131-4B4E-BE47-9A5827CDD7FB}" presName="spacer" presStyleCnt="0"/>
      <dgm:spPr/>
      <dgm:t>
        <a:bodyPr/>
        <a:lstStyle/>
        <a:p>
          <a:endParaRPr lang="en-GB"/>
        </a:p>
      </dgm:t>
    </dgm:pt>
    <dgm:pt modelId="{EFC45B27-DCFF-4585-B873-30B51A18A14B}" type="pres">
      <dgm:prSet presAssocID="{EE10804D-E158-4156-B1B3-23F8BC7A08B1}" presName="parentText" presStyleLbl="node1" presStyleIdx="9" presStyleCnt="10" custLinFactY="1916" custLinFactNeighborY="100000">
        <dgm:presLayoutVars>
          <dgm:chMax val="0"/>
          <dgm:bulletEnabled val="1"/>
        </dgm:presLayoutVars>
      </dgm:prSet>
      <dgm:spPr/>
      <dgm:t>
        <a:bodyPr/>
        <a:lstStyle/>
        <a:p>
          <a:endParaRPr lang="en-GB"/>
        </a:p>
      </dgm:t>
    </dgm:pt>
  </dgm:ptLst>
  <dgm:cxnLst>
    <dgm:cxn modelId="{F02D7E5E-AA8F-48D6-80D7-4C069DC6D7A3}" srcId="{900BD903-7245-4F3A-8C45-3B28A13F5094}" destId="{EE10804D-E158-4156-B1B3-23F8BC7A08B1}" srcOrd="9" destOrd="0" parTransId="{184F5068-C081-4029-BF6A-3A4789007911}" sibTransId="{A8805048-01D8-43D3-8DF6-1F2FEAF77539}"/>
    <dgm:cxn modelId="{0EDEE229-71DB-48BA-BA76-9A37C8125275}" srcId="{900BD903-7245-4F3A-8C45-3B28A13F5094}" destId="{B459D0E9-8C29-4298-A24B-D87E4CCD7967}" srcOrd="5" destOrd="0" parTransId="{A7047362-18CB-4F75-BEE5-FB6CE3489237}" sibTransId="{64833547-19E9-48AD-B7D4-21F2406724B1}"/>
    <dgm:cxn modelId="{58D76C45-B312-4069-86BF-D363FF062EAA}" srcId="{900BD903-7245-4F3A-8C45-3B28A13F5094}" destId="{A3408074-96DA-4777-810F-F0419DE6D66A}" srcOrd="7" destOrd="0" parTransId="{1956DA65-4229-42D8-8206-0315AC8C6AAD}" sibTransId="{A0EA98F6-CAC4-4519-9AA2-2EC3B7D41E31}"/>
    <dgm:cxn modelId="{103A9776-C77B-4899-8216-6F5E25EA491E}" type="presOf" srcId="{A3408074-96DA-4777-810F-F0419DE6D66A}" destId="{E5F25B4B-896E-414F-8790-7363D177C22B}" srcOrd="0" destOrd="0" presId="urn:microsoft.com/office/officeart/2005/8/layout/vList2"/>
    <dgm:cxn modelId="{B5BCEECC-4D69-429A-9AD3-21EC8BC76B99}" type="presOf" srcId="{B459D0E9-8C29-4298-A24B-D87E4CCD7967}" destId="{3CAF6E6B-4C8B-4E85-B647-C892E8236EEC}" srcOrd="0" destOrd="0" presId="urn:microsoft.com/office/officeart/2005/8/layout/vList2"/>
    <dgm:cxn modelId="{20CF50BC-D990-4BEB-BAF9-D9ECCEA20A22}" type="presOf" srcId="{7595D3F5-4131-45A9-BF3C-49F6DB525511}" destId="{180A72D6-2C39-4883-B197-BD18BCB94967}" srcOrd="0" destOrd="0" presId="urn:microsoft.com/office/officeart/2005/8/layout/vList2"/>
    <dgm:cxn modelId="{96F668DD-014E-4363-83C2-8E1B6CB1FDB0}" type="presOf" srcId="{91C7CF3B-704E-41E4-BACD-91924C074F00}" destId="{B8AE6D92-496D-4F4D-8570-8164E963FFB8}" srcOrd="0" destOrd="0" presId="urn:microsoft.com/office/officeart/2005/8/layout/vList2"/>
    <dgm:cxn modelId="{BCE10439-7CAC-4064-BC22-74EDD66BBC7B}" type="presOf" srcId="{900BD903-7245-4F3A-8C45-3B28A13F5094}" destId="{E1A715CE-59B9-4921-AEC8-0271222657C2}" srcOrd="0" destOrd="0" presId="urn:microsoft.com/office/officeart/2005/8/layout/vList2"/>
    <dgm:cxn modelId="{10D21AD1-5C6E-4F18-B38D-10258594E1A8}" srcId="{900BD903-7245-4F3A-8C45-3B28A13F5094}" destId="{91C7CF3B-704E-41E4-BACD-91924C074F00}" srcOrd="8" destOrd="0" parTransId="{F482C461-77A6-478A-863B-0635C8F2D393}" sibTransId="{95A1404D-6131-4B4E-BE47-9A5827CDD7FB}"/>
    <dgm:cxn modelId="{7681375C-DD4A-432A-8A58-F81D163B10D1}" type="presOf" srcId="{27616F9C-3432-4930-A891-9190F80BE6D1}" destId="{6E62B243-4570-4C00-8B08-E64D57ED66B0}" srcOrd="0" destOrd="0" presId="urn:microsoft.com/office/officeart/2005/8/layout/vList2"/>
    <dgm:cxn modelId="{A7631707-30A8-4B88-BCB4-AF52B7F678C7}" type="presOf" srcId="{1ABAD4AE-A4A7-4215-90C8-9CF230D83223}" destId="{2DD1E453-1C3F-4BA9-BBA4-EA8F89CFB799}" srcOrd="0" destOrd="0" presId="urn:microsoft.com/office/officeart/2005/8/layout/vList2"/>
    <dgm:cxn modelId="{093213A6-0A2E-4A07-9E29-32D8BC11543F}" type="presOf" srcId="{EC04589A-9965-4487-95B9-089F40FD5DAB}" destId="{7D7FDD8A-67E3-447F-A274-F0B64AAE1354}" srcOrd="0" destOrd="0" presId="urn:microsoft.com/office/officeart/2005/8/layout/vList2"/>
    <dgm:cxn modelId="{1042E3AE-73F2-4830-9F03-D5D43F5A5D32}" type="presOf" srcId="{FAA022DC-05FA-4D7B-AD3E-53CD5932AB75}" destId="{3351B7EC-6867-491D-8E09-6F909BB10BAE}" srcOrd="0" destOrd="0" presId="urn:microsoft.com/office/officeart/2005/8/layout/vList2"/>
    <dgm:cxn modelId="{0CA88C8B-9D97-475E-A1AD-2E7916916F22}" srcId="{900BD903-7245-4F3A-8C45-3B28A13F5094}" destId="{1ABAD4AE-A4A7-4215-90C8-9CF230D83223}" srcOrd="1" destOrd="0" parTransId="{2F4CE9F9-468A-4E10-8A1B-74FBA34FA8F0}" sibTransId="{216C919C-9EC7-4ED9-9067-62DCB9FD6E17}"/>
    <dgm:cxn modelId="{EBC62ABD-BBC3-4F39-8D65-C90B7927AECD}" srcId="{900BD903-7245-4F3A-8C45-3B28A13F5094}" destId="{EC04589A-9965-4487-95B9-089F40FD5DAB}" srcOrd="3" destOrd="0" parTransId="{DF512247-C642-49EB-84B6-36420F066D38}" sibTransId="{EF2474FF-8973-4DBD-BC5B-1CD796C40916}"/>
    <dgm:cxn modelId="{793209A5-5E28-4FAF-A632-6FF0C63775C7}" srcId="{900BD903-7245-4F3A-8C45-3B28A13F5094}" destId="{7595D3F5-4131-45A9-BF3C-49F6DB525511}" srcOrd="6" destOrd="0" parTransId="{5563BAC1-20EA-43BE-B27F-824CA10D389A}" sibTransId="{7D768E11-C51C-43DE-9383-B4912C6AA8CD}"/>
    <dgm:cxn modelId="{D0BBA2EA-53CC-4C51-BAFA-2E26B3EBAD32}" srcId="{900BD903-7245-4F3A-8C45-3B28A13F5094}" destId="{27616F9C-3432-4930-A891-9190F80BE6D1}" srcOrd="4" destOrd="0" parTransId="{8A3F31CA-1A6C-49A8-AFBD-91D151393CFD}" sibTransId="{CBF0381F-E082-49CE-BA20-811720645476}"/>
    <dgm:cxn modelId="{A14B0AB4-1853-4936-9552-F6A6CD81351C}" srcId="{900BD903-7245-4F3A-8C45-3B28A13F5094}" destId="{114A90FA-57A4-4738-B550-B81840D39B44}" srcOrd="0" destOrd="0" parTransId="{2F79B5CA-6096-401C-95D4-8B0B861B423A}" sibTransId="{E61C8F43-3205-4DEE-9DCB-F7B3834E5355}"/>
    <dgm:cxn modelId="{F5742EAF-9A09-4592-BAB4-E6D092715CC0}" srcId="{900BD903-7245-4F3A-8C45-3B28A13F5094}" destId="{FAA022DC-05FA-4D7B-AD3E-53CD5932AB75}" srcOrd="2" destOrd="0" parTransId="{50AFABA2-AA40-4D53-ADB4-183670B2AD97}" sibTransId="{9C91C4BF-8224-4B8F-B5F1-E811A658F475}"/>
    <dgm:cxn modelId="{B61D7C37-4A43-44C0-94F2-DB7E2756146B}" type="presOf" srcId="{114A90FA-57A4-4738-B550-B81840D39B44}" destId="{AC60A75D-D7CD-48F3-9E19-3E48AD4733D9}" srcOrd="0" destOrd="0" presId="urn:microsoft.com/office/officeart/2005/8/layout/vList2"/>
    <dgm:cxn modelId="{803C2AD4-7C58-429F-BE4B-25E6F5C39C68}" type="presOf" srcId="{EE10804D-E158-4156-B1B3-23F8BC7A08B1}" destId="{EFC45B27-DCFF-4585-B873-30B51A18A14B}" srcOrd="0" destOrd="0" presId="urn:microsoft.com/office/officeart/2005/8/layout/vList2"/>
    <dgm:cxn modelId="{1ADA1488-7625-4B6C-ACD1-63C3F86F4F45}" type="presParOf" srcId="{E1A715CE-59B9-4921-AEC8-0271222657C2}" destId="{AC60A75D-D7CD-48F3-9E19-3E48AD4733D9}" srcOrd="0" destOrd="0" presId="urn:microsoft.com/office/officeart/2005/8/layout/vList2"/>
    <dgm:cxn modelId="{AED86A52-9F6A-4BF6-9B1E-E665CFC9DFC0}" type="presParOf" srcId="{E1A715CE-59B9-4921-AEC8-0271222657C2}" destId="{616D8697-1C41-4677-8926-539F47F4BCA1}" srcOrd="1" destOrd="0" presId="urn:microsoft.com/office/officeart/2005/8/layout/vList2"/>
    <dgm:cxn modelId="{3ED31935-7669-4949-8407-9954C01FBD47}" type="presParOf" srcId="{E1A715CE-59B9-4921-AEC8-0271222657C2}" destId="{2DD1E453-1C3F-4BA9-BBA4-EA8F89CFB799}" srcOrd="2" destOrd="0" presId="urn:microsoft.com/office/officeart/2005/8/layout/vList2"/>
    <dgm:cxn modelId="{ADC75D54-934C-462B-8BBA-D8DF3F524EF5}" type="presParOf" srcId="{E1A715CE-59B9-4921-AEC8-0271222657C2}" destId="{653B7368-A6FE-4277-AED2-C790215888D6}" srcOrd="3" destOrd="0" presId="urn:microsoft.com/office/officeart/2005/8/layout/vList2"/>
    <dgm:cxn modelId="{BECD8CED-5D4D-40E1-B2DD-327B8B5E9664}" type="presParOf" srcId="{E1A715CE-59B9-4921-AEC8-0271222657C2}" destId="{3351B7EC-6867-491D-8E09-6F909BB10BAE}" srcOrd="4" destOrd="0" presId="urn:microsoft.com/office/officeart/2005/8/layout/vList2"/>
    <dgm:cxn modelId="{8AC1BB53-7093-4032-8C00-385079DBB39C}" type="presParOf" srcId="{E1A715CE-59B9-4921-AEC8-0271222657C2}" destId="{C7C05D6F-FC7E-4FC4-B4E2-E7080E9C55A2}" srcOrd="5" destOrd="0" presId="urn:microsoft.com/office/officeart/2005/8/layout/vList2"/>
    <dgm:cxn modelId="{88C35A14-8F20-4BBD-9826-3288ED525D92}" type="presParOf" srcId="{E1A715CE-59B9-4921-AEC8-0271222657C2}" destId="{7D7FDD8A-67E3-447F-A274-F0B64AAE1354}" srcOrd="6" destOrd="0" presId="urn:microsoft.com/office/officeart/2005/8/layout/vList2"/>
    <dgm:cxn modelId="{F52C5EF6-BE8A-4B35-A6E7-4921E7FADF00}" type="presParOf" srcId="{E1A715CE-59B9-4921-AEC8-0271222657C2}" destId="{50B7FFCA-BEC2-44C5-88B1-4EE09A2E114D}" srcOrd="7" destOrd="0" presId="urn:microsoft.com/office/officeart/2005/8/layout/vList2"/>
    <dgm:cxn modelId="{E01897F3-4E95-439A-9548-320FB8E362D2}" type="presParOf" srcId="{E1A715CE-59B9-4921-AEC8-0271222657C2}" destId="{6E62B243-4570-4C00-8B08-E64D57ED66B0}" srcOrd="8" destOrd="0" presId="urn:microsoft.com/office/officeart/2005/8/layout/vList2"/>
    <dgm:cxn modelId="{C7BBDC89-A19E-4F44-9A28-0A98898C2B19}" type="presParOf" srcId="{E1A715CE-59B9-4921-AEC8-0271222657C2}" destId="{857ABAAB-B001-48EB-9D4D-2A6CBC947EA2}" srcOrd="9" destOrd="0" presId="urn:microsoft.com/office/officeart/2005/8/layout/vList2"/>
    <dgm:cxn modelId="{17F68A41-0A61-40FD-B612-3352B943A8F0}" type="presParOf" srcId="{E1A715CE-59B9-4921-AEC8-0271222657C2}" destId="{3CAF6E6B-4C8B-4E85-B647-C892E8236EEC}" srcOrd="10" destOrd="0" presId="urn:microsoft.com/office/officeart/2005/8/layout/vList2"/>
    <dgm:cxn modelId="{B7671BAB-92D8-4386-AFB9-A0F8629EE3A7}" type="presParOf" srcId="{E1A715CE-59B9-4921-AEC8-0271222657C2}" destId="{9F186005-90CD-47DD-B4AE-62F625976492}" srcOrd="11" destOrd="0" presId="urn:microsoft.com/office/officeart/2005/8/layout/vList2"/>
    <dgm:cxn modelId="{7B8324B3-BD98-4624-B4AC-BBE6F2EDFF2C}" type="presParOf" srcId="{E1A715CE-59B9-4921-AEC8-0271222657C2}" destId="{180A72D6-2C39-4883-B197-BD18BCB94967}" srcOrd="12" destOrd="0" presId="urn:microsoft.com/office/officeart/2005/8/layout/vList2"/>
    <dgm:cxn modelId="{DD38488C-E25E-4CB4-9313-0322DEEE7B75}" type="presParOf" srcId="{E1A715CE-59B9-4921-AEC8-0271222657C2}" destId="{36BDF82C-C078-4086-B145-E585B9AE1FC7}" srcOrd="13" destOrd="0" presId="urn:microsoft.com/office/officeart/2005/8/layout/vList2"/>
    <dgm:cxn modelId="{07337599-38CF-4245-BC71-A1A3C1CB15E9}" type="presParOf" srcId="{E1A715CE-59B9-4921-AEC8-0271222657C2}" destId="{E5F25B4B-896E-414F-8790-7363D177C22B}" srcOrd="14" destOrd="0" presId="urn:microsoft.com/office/officeart/2005/8/layout/vList2"/>
    <dgm:cxn modelId="{0CBB8B41-47A8-4695-91CC-13AAB50070A8}" type="presParOf" srcId="{E1A715CE-59B9-4921-AEC8-0271222657C2}" destId="{B6B7BF2B-BFBD-45F4-A43D-58C8416E558D}" srcOrd="15" destOrd="0" presId="urn:microsoft.com/office/officeart/2005/8/layout/vList2"/>
    <dgm:cxn modelId="{99FC0ED9-48C0-4510-8091-13A05FC28CA7}" type="presParOf" srcId="{E1A715CE-59B9-4921-AEC8-0271222657C2}" destId="{B8AE6D92-496D-4F4D-8570-8164E963FFB8}" srcOrd="16" destOrd="0" presId="urn:microsoft.com/office/officeart/2005/8/layout/vList2"/>
    <dgm:cxn modelId="{BC7E4D6D-E0D5-4F2E-B003-533D48C901FC}" type="presParOf" srcId="{E1A715CE-59B9-4921-AEC8-0271222657C2}" destId="{88673847-69CB-4502-9306-38D2E3EA7C0E}" srcOrd="17" destOrd="0" presId="urn:microsoft.com/office/officeart/2005/8/layout/vList2"/>
    <dgm:cxn modelId="{BD4C3E7A-DFB2-40A1-9EF6-41D42F871C89}" type="presParOf" srcId="{E1A715CE-59B9-4921-AEC8-0271222657C2}" destId="{EFC45B27-DCFF-4585-B873-30B51A18A14B}"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66682-B20F-443E-B20D-5C94BAC13E4D}">
      <dsp:nvSpPr>
        <dsp:cNvPr id="0" name=""/>
        <dsp:cNvSpPr/>
      </dsp:nvSpPr>
      <dsp:spPr>
        <a:xfrm>
          <a:off x="11932" y="1343487"/>
          <a:ext cx="2890665" cy="11562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GB" sz="1400" b="1" kern="1200" dirty="0"/>
            <a:t>Admin data driven population and </a:t>
          </a:r>
          <a:r>
            <a:rPr lang="en-GB" sz="1400" b="1" kern="1200"/>
            <a:t>migration statistics</a:t>
          </a:r>
          <a:endParaRPr lang="en-GB" sz="1400" b="1" kern="1200" dirty="0"/>
        </a:p>
      </dsp:txBody>
      <dsp:txXfrm>
        <a:off x="590065" y="1343487"/>
        <a:ext cx="1734399" cy="1156266"/>
      </dsp:txXfrm>
    </dsp:sp>
    <dsp:sp modelId="{67A66A78-96A5-4CD3-B3CA-6BC4A0FC72B2}">
      <dsp:nvSpPr>
        <dsp:cNvPr id="0" name=""/>
        <dsp:cNvSpPr/>
      </dsp:nvSpPr>
      <dsp:spPr>
        <a:xfrm>
          <a:off x="2606564" y="1348031"/>
          <a:ext cx="2890665" cy="11562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GB" sz="2400" b="1" kern="1200" dirty="0"/>
            <a:t>2021 Census</a:t>
          </a:r>
        </a:p>
      </dsp:txBody>
      <dsp:txXfrm>
        <a:off x="3184697" y="1348031"/>
        <a:ext cx="1734399" cy="1156266"/>
      </dsp:txXfrm>
    </dsp:sp>
    <dsp:sp modelId="{66FA7442-C14D-4FC9-BD61-5E2CEB4239E9}">
      <dsp:nvSpPr>
        <dsp:cNvPr id="0" name=""/>
        <dsp:cNvSpPr/>
      </dsp:nvSpPr>
      <dsp:spPr>
        <a:xfrm>
          <a:off x="5208163" y="1348031"/>
          <a:ext cx="2890665" cy="11562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GB" sz="1600" b="1" kern="1200" dirty="0"/>
            <a:t>2023 - first new fully integrated outputs</a:t>
          </a:r>
        </a:p>
      </dsp:txBody>
      <dsp:txXfrm>
        <a:off x="5786296" y="1348031"/>
        <a:ext cx="1734399" cy="1156266"/>
      </dsp:txXfrm>
    </dsp:sp>
    <dsp:sp modelId="{49360166-6434-42FF-A16A-069F047CCD28}">
      <dsp:nvSpPr>
        <dsp:cNvPr id="0" name=""/>
        <dsp:cNvSpPr/>
      </dsp:nvSpPr>
      <dsp:spPr>
        <a:xfrm>
          <a:off x="7809762" y="1348031"/>
          <a:ext cx="2890665" cy="11562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GB" sz="1400" b="1" kern="1200" dirty="0"/>
            <a:t>Recommendation on future of the population statistics              2023</a:t>
          </a:r>
        </a:p>
      </dsp:txBody>
      <dsp:txXfrm>
        <a:off x="8387895" y="1348031"/>
        <a:ext cx="1734399" cy="11562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7BF2E-F55F-4CEF-90E8-5137E101B94A}">
      <dsp:nvSpPr>
        <dsp:cNvPr id="0" name=""/>
        <dsp:cNvSpPr/>
      </dsp:nvSpPr>
      <dsp:spPr>
        <a:xfrm>
          <a:off x="1863540" y="1331811"/>
          <a:ext cx="983815" cy="99409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smtClean="0"/>
            <a:t>Universal Credit</a:t>
          </a:r>
          <a:endParaRPr lang="en-GB" sz="1200" kern="1200" dirty="0"/>
        </a:p>
      </dsp:txBody>
      <dsp:txXfrm>
        <a:off x="2007616" y="1477393"/>
        <a:ext cx="695663" cy="702932"/>
      </dsp:txXfrm>
    </dsp:sp>
    <dsp:sp modelId="{F2584A17-0F05-4258-BD9D-0E69D9240279}">
      <dsp:nvSpPr>
        <dsp:cNvPr id="0" name=""/>
        <dsp:cNvSpPr/>
      </dsp:nvSpPr>
      <dsp:spPr>
        <a:xfrm rot="16200000">
          <a:off x="2308038" y="1110329"/>
          <a:ext cx="94819" cy="269427"/>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10800000"/>
          </a:camera>
          <a:lightRig rig="threePt" dir="t"/>
        </a:scene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dirty="0"/>
        </a:p>
      </dsp:txBody>
      <dsp:txXfrm>
        <a:off x="2322261" y="1178437"/>
        <a:ext cx="66373" cy="161657"/>
      </dsp:txXfrm>
    </dsp:sp>
    <dsp:sp modelId="{AD87AD88-00B9-4D5C-B294-B3AE3D7D7CD0}">
      <dsp:nvSpPr>
        <dsp:cNvPr id="0" name=""/>
        <dsp:cNvSpPr/>
      </dsp:nvSpPr>
      <dsp:spPr>
        <a:xfrm>
          <a:off x="1740563" y="-89713"/>
          <a:ext cx="1229769" cy="12426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smtClean="0"/>
            <a:t>Jobseekers Allowance</a:t>
          </a:r>
          <a:endParaRPr lang="en-GB" sz="1200" kern="1200" dirty="0"/>
        </a:p>
      </dsp:txBody>
      <dsp:txXfrm>
        <a:off x="1920659" y="92264"/>
        <a:ext cx="869577" cy="878666"/>
      </dsp:txXfrm>
    </dsp:sp>
    <dsp:sp modelId="{1C175EF2-C906-47C4-B2B1-A8BE42FC7A2E}">
      <dsp:nvSpPr>
        <dsp:cNvPr id="0" name=""/>
        <dsp:cNvSpPr/>
      </dsp:nvSpPr>
      <dsp:spPr>
        <a:xfrm rot="19800000">
          <a:off x="2811636" y="1402060"/>
          <a:ext cx="99434" cy="269427"/>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10800000"/>
          </a:camera>
          <a:lightRig rig="threePt" dir="t"/>
        </a:scene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dirty="0"/>
        </a:p>
      </dsp:txBody>
      <dsp:txXfrm>
        <a:off x="2813634" y="1463403"/>
        <a:ext cx="69604" cy="161657"/>
      </dsp:txXfrm>
    </dsp:sp>
    <dsp:sp modelId="{E0F91AB5-241F-4C59-A75B-FF3153A71092}">
      <dsp:nvSpPr>
        <dsp:cNvPr id="0" name=""/>
        <dsp:cNvSpPr/>
      </dsp:nvSpPr>
      <dsp:spPr>
        <a:xfrm>
          <a:off x="2864025" y="558918"/>
          <a:ext cx="1229769" cy="12426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smtClean="0"/>
            <a:t>Employment and Support Allowance</a:t>
          </a:r>
          <a:endParaRPr lang="en-GB" sz="1200" kern="1200" dirty="0"/>
        </a:p>
      </dsp:txBody>
      <dsp:txXfrm>
        <a:off x="3044121" y="740895"/>
        <a:ext cx="869577" cy="878666"/>
      </dsp:txXfrm>
    </dsp:sp>
    <dsp:sp modelId="{ED4A134D-71F7-4E3A-92DE-E52B85014A7B}">
      <dsp:nvSpPr>
        <dsp:cNvPr id="0" name=""/>
        <dsp:cNvSpPr/>
      </dsp:nvSpPr>
      <dsp:spPr>
        <a:xfrm rot="1800000">
          <a:off x="2811636" y="1986230"/>
          <a:ext cx="99434" cy="269427"/>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10800000"/>
          </a:camera>
          <a:lightRig rig="threePt" dir="t"/>
        </a:scene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dirty="0"/>
        </a:p>
      </dsp:txBody>
      <dsp:txXfrm>
        <a:off x="2813634" y="2032658"/>
        <a:ext cx="69604" cy="161657"/>
      </dsp:txXfrm>
    </dsp:sp>
    <dsp:sp modelId="{90D366AA-7FEC-4FDC-BD0F-6FEA44961D97}">
      <dsp:nvSpPr>
        <dsp:cNvPr id="0" name=""/>
        <dsp:cNvSpPr/>
      </dsp:nvSpPr>
      <dsp:spPr>
        <a:xfrm>
          <a:off x="2864025" y="1856180"/>
          <a:ext cx="1229769" cy="12426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smtClean="0"/>
            <a:t>Income Support</a:t>
          </a:r>
          <a:endParaRPr lang="en-GB" sz="1200" kern="1200" dirty="0"/>
        </a:p>
      </dsp:txBody>
      <dsp:txXfrm>
        <a:off x="3044121" y="2038157"/>
        <a:ext cx="869577" cy="878666"/>
      </dsp:txXfrm>
    </dsp:sp>
    <dsp:sp modelId="{8119D134-87F9-48FD-9577-715658310A9D}">
      <dsp:nvSpPr>
        <dsp:cNvPr id="0" name=""/>
        <dsp:cNvSpPr/>
      </dsp:nvSpPr>
      <dsp:spPr>
        <a:xfrm rot="5400000">
          <a:off x="2308038" y="2277962"/>
          <a:ext cx="94819" cy="269427"/>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10800000"/>
          </a:camera>
          <a:lightRig rig="threePt" dir="t"/>
        </a:scene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dirty="0"/>
        </a:p>
      </dsp:txBody>
      <dsp:txXfrm>
        <a:off x="2322261" y="2317624"/>
        <a:ext cx="66373" cy="161657"/>
      </dsp:txXfrm>
    </dsp:sp>
    <dsp:sp modelId="{4451570D-5C7F-43C3-B677-A3270D1AA0A6}">
      <dsp:nvSpPr>
        <dsp:cNvPr id="0" name=""/>
        <dsp:cNvSpPr/>
      </dsp:nvSpPr>
      <dsp:spPr>
        <a:xfrm>
          <a:off x="1740563" y="2504812"/>
          <a:ext cx="1229769" cy="12426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smtClean="0"/>
            <a:t>Child Tax Credit</a:t>
          </a:r>
          <a:endParaRPr lang="en-GB" sz="1200" kern="1200" dirty="0"/>
        </a:p>
      </dsp:txBody>
      <dsp:txXfrm>
        <a:off x="1920659" y="2686789"/>
        <a:ext cx="869577" cy="878666"/>
      </dsp:txXfrm>
    </dsp:sp>
    <dsp:sp modelId="{6FD13FDD-CE64-490C-BAEA-B63BF6BC3AA2}">
      <dsp:nvSpPr>
        <dsp:cNvPr id="0" name=""/>
        <dsp:cNvSpPr/>
      </dsp:nvSpPr>
      <dsp:spPr>
        <a:xfrm rot="9000000">
          <a:off x="1799824" y="1986230"/>
          <a:ext cx="99434" cy="269427"/>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10800000"/>
          </a:camera>
          <a:lightRig rig="threePt" dir="t"/>
        </a:scene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dirty="0"/>
        </a:p>
      </dsp:txBody>
      <dsp:txXfrm rot="10800000">
        <a:off x="1827656" y="2032658"/>
        <a:ext cx="69604" cy="161657"/>
      </dsp:txXfrm>
    </dsp:sp>
    <dsp:sp modelId="{ECF53C31-08BC-45A3-89EB-BA02D95C8050}">
      <dsp:nvSpPr>
        <dsp:cNvPr id="0" name=""/>
        <dsp:cNvSpPr/>
      </dsp:nvSpPr>
      <dsp:spPr>
        <a:xfrm>
          <a:off x="617100" y="1856180"/>
          <a:ext cx="1229769" cy="12426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smtClean="0"/>
            <a:t>Working Tax Credit</a:t>
          </a:r>
          <a:endParaRPr lang="en-GB" sz="1200" kern="1200" dirty="0"/>
        </a:p>
      </dsp:txBody>
      <dsp:txXfrm>
        <a:off x="797196" y="2038157"/>
        <a:ext cx="869577" cy="878666"/>
      </dsp:txXfrm>
    </dsp:sp>
    <dsp:sp modelId="{0F9FEDF1-1258-4413-BC0F-B4D36673503F}">
      <dsp:nvSpPr>
        <dsp:cNvPr id="0" name=""/>
        <dsp:cNvSpPr/>
      </dsp:nvSpPr>
      <dsp:spPr>
        <a:xfrm rot="12600000">
          <a:off x="1799824" y="1402060"/>
          <a:ext cx="99434" cy="269427"/>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10800000"/>
          </a:camera>
          <a:lightRig rig="threePt" dir="t"/>
        </a:scene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dirty="0"/>
        </a:p>
      </dsp:txBody>
      <dsp:txXfrm rot="10800000">
        <a:off x="1827656" y="1463403"/>
        <a:ext cx="69604" cy="161657"/>
      </dsp:txXfrm>
    </dsp:sp>
    <dsp:sp modelId="{2FD079D2-55E2-4490-82EF-2BF458DC4E31}">
      <dsp:nvSpPr>
        <dsp:cNvPr id="0" name=""/>
        <dsp:cNvSpPr/>
      </dsp:nvSpPr>
      <dsp:spPr>
        <a:xfrm>
          <a:off x="617100" y="558918"/>
          <a:ext cx="1229769" cy="12426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smtClean="0"/>
            <a:t>Housing Benefit</a:t>
          </a:r>
          <a:endParaRPr lang="en-GB" sz="1200" kern="1200" dirty="0"/>
        </a:p>
      </dsp:txBody>
      <dsp:txXfrm>
        <a:off x="797196" y="740895"/>
        <a:ext cx="869577" cy="8786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7EDAA-E8B8-4C7D-9A52-1CE662EE1D9D}">
      <dsp:nvSpPr>
        <dsp:cNvPr id="0" name=""/>
        <dsp:cNvSpPr/>
      </dsp:nvSpPr>
      <dsp:spPr>
        <a:xfrm rot="16200000">
          <a:off x="-203146" y="205432"/>
          <a:ext cx="1354311" cy="948017"/>
        </a:xfrm>
        <a:prstGeom prst="chevron">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GB" sz="2800" b="1" kern="1200" dirty="0">
              <a:latin typeface="Arial" pitchFamily="34" charset="0"/>
              <a:cs typeface="Arial" pitchFamily="34" charset="0"/>
            </a:rPr>
            <a:t>+</a:t>
          </a:r>
          <a:r>
            <a:rPr lang="en-GB" sz="3200" kern="1200" dirty="0">
              <a:latin typeface="Arial" pitchFamily="34" charset="0"/>
              <a:cs typeface="Arial" pitchFamily="34" charset="0"/>
            </a:rPr>
            <a:t> </a:t>
          </a:r>
        </a:p>
      </dsp:txBody>
      <dsp:txXfrm rot="-5400000">
        <a:off x="2" y="476292"/>
        <a:ext cx="948017" cy="406294"/>
      </dsp:txXfrm>
    </dsp:sp>
    <dsp:sp modelId="{6B326069-AB80-437B-9179-D3D7AFDD456D}">
      <dsp:nvSpPr>
        <dsp:cNvPr id="0" name=""/>
        <dsp:cNvSpPr/>
      </dsp:nvSpPr>
      <dsp:spPr>
        <a:xfrm rot="5400000">
          <a:off x="2085854" y="-834593"/>
          <a:ext cx="880765" cy="315643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latin typeface="Arial" pitchFamily="34" charset="0"/>
              <a:cs typeface="Arial" pitchFamily="34" charset="0"/>
            </a:rPr>
            <a:t>114,000 </a:t>
          </a:r>
          <a:r>
            <a:rPr lang="en-GB" sz="1400" kern="1200" dirty="0">
              <a:latin typeface="Arial" pitchFamily="34" charset="0"/>
              <a:cs typeface="Arial" pitchFamily="34" charset="0"/>
            </a:rPr>
            <a:t>benefit units entitled to average of </a:t>
          </a:r>
          <a:r>
            <a:rPr lang="en-GB" sz="1400" kern="1200" dirty="0" smtClean="0">
              <a:latin typeface="Arial" pitchFamily="34" charset="0"/>
              <a:cs typeface="Arial" pitchFamily="34" charset="0"/>
            </a:rPr>
            <a:t>£26 </a:t>
          </a:r>
          <a:r>
            <a:rPr lang="en-GB" sz="1400" kern="1200" dirty="0">
              <a:latin typeface="Arial" pitchFamily="34" charset="0"/>
              <a:cs typeface="Arial" pitchFamily="34" charset="0"/>
            </a:rPr>
            <a:t>more per week</a:t>
          </a:r>
        </a:p>
      </dsp:txBody>
      <dsp:txXfrm rot="-5400000">
        <a:off x="948018" y="346238"/>
        <a:ext cx="3113443" cy="794775"/>
      </dsp:txXfrm>
    </dsp:sp>
    <dsp:sp modelId="{0814C46A-5390-4CBF-ABB7-93ED138BF203}">
      <dsp:nvSpPr>
        <dsp:cNvPr id="0" name=""/>
        <dsp:cNvSpPr/>
      </dsp:nvSpPr>
      <dsp:spPr>
        <a:xfrm rot="5400000">
          <a:off x="-203146" y="1362195"/>
          <a:ext cx="1354311" cy="94801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1" kern="1200" baseline="0" dirty="0">
              <a:solidFill>
                <a:sysClr val="windowText" lastClr="000000"/>
              </a:solidFill>
              <a:latin typeface="Arial" pitchFamily="34" charset="0"/>
              <a:cs typeface="Arial" pitchFamily="34" charset="0"/>
            </a:rPr>
            <a:t>No Change</a:t>
          </a:r>
        </a:p>
      </dsp:txBody>
      <dsp:txXfrm rot="-5400000">
        <a:off x="1" y="1159048"/>
        <a:ext cx="948017" cy="1354311"/>
      </dsp:txXfrm>
    </dsp:sp>
    <dsp:sp modelId="{FEAC7D8E-FB79-419F-975E-2BBA4672A579}">
      <dsp:nvSpPr>
        <dsp:cNvPr id="0" name=""/>
        <dsp:cNvSpPr/>
      </dsp:nvSpPr>
      <dsp:spPr>
        <a:xfrm rot="5400000">
          <a:off x="2086085" y="168017"/>
          <a:ext cx="880302" cy="315643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latin typeface="Arial" pitchFamily="34" charset="0"/>
              <a:cs typeface="Arial" pitchFamily="34" charset="0"/>
            </a:rPr>
            <a:t>72,000 </a:t>
          </a:r>
          <a:r>
            <a:rPr lang="en-GB" sz="1400" kern="1200" dirty="0">
              <a:latin typeface="Arial" pitchFamily="34" charset="0"/>
              <a:cs typeface="Arial" pitchFamily="34" charset="0"/>
            </a:rPr>
            <a:t>benefit units with no change in entitlement</a:t>
          </a:r>
        </a:p>
      </dsp:txBody>
      <dsp:txXfrm rot="-5400000">
        <a:off x="948018" y="1349058"/>
        <a:ext cx="3113465" cy="794356"/>
      </dsp:txXfrm>
    </dsp:sp>
    <dsp:sp modelId="{7920C182-60DF-40F6-A4FD-38F210C716D6}">
      <dsp:nvSpPr>
        <dsp:cNvPr id="0" name=""/>
        <dsp:cNvSpPr/>
      </dsp:nvSpPr>
      <dsp:spPr>
        <a:xfrm rot="5400000">
          <a:off x="-203146" y="2520650"/>
          <a:ext cx="1354311" cy="948017"/>
        </a:xfrm>
        <a:prstGeom prst="chevron">
          <a:avLst/>
        </a:prstGeom>
        <a:solidFill>
          <a:srgbClr val="FF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GB" sz="2800" b="1" kern="1200" dirty="0">
              <a:latin typeface="Arial" pitchFamily="34" charset="0"/>
              <a:cs typeface="Arial" pitchFamily="34" charset="0"/>
            </a:rPr>
            <a:t>-</a:t>
          </a:r>
        </a:p>
      </dsp:txBody>
      <dsp:txXfrm rot="-5400000">
        <a:off x="2" y="2791512"/>
        <a:ext cx="948017" cy="406294"/>
      </dsp:txXfrm>
    </dsp:sp>
    <dsp:sp modelId="{42DA6471-4229-46D2-B0A2-3444F5DAA57B}">
      <dsp:nvSpPr>
        <dsp:cNvPr id="0" name=""/>
        <dsp:cNvSpPr/>
      </dsp:nvSpPr>
      <dsp:spPr>
        <a:xfrm rot="5400000">
          <a:off x="2086085" y="1177743"/>
          <a:ext cx="880302" cy="315643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latin typeface="Arial" pitchFamily="34" charset="0"/>
              <a:cs typeface="Arial" pitchFamily="34" charset="0"/>
            </a:rPr>
            <a:t>126,000 </a:t>
          </a:r>
          <a:r>
            <a:rPr lang="en-GB" sz="1400" kern="1200" dirty="0">
              <a:latin typeface="Arial" pitchFamily="34" charset="0"/>
              <a:cs typeface="Arial" pitchFamily="34" charset="0"/>
            </a:rPr>
            <a:t>benefit units entitled to average of </a:t>
          </a:r>
          <a:r>
            <a:rPr lang="en-GB" sz="1400" kern="1200" dirty="0" smtClean="0">
              <a:latin typeface="Arial" pitchFamily="34" charset="0"/>
              <a:cs typeface="Arial" pitchFamily="34" charset="0"/>
            </a:rPr>
            <a:t>£39 </a:t>
          </a:r>
          <a:r>
            <a:rPr lang="en-GB" sz="1400" kern="1200" dirty="0">
              <a:latin typeface="Arial" pitchFamily="34" charset="0"/>
              <a:cs typeface="Arial" pitchFamily="34" charset="0"/>
            </a:rPr>
            <a:t>less per week</a:t>
          </a:r>
        </a:p>
      </dsp:txBody>
      <dsp:txXfrm rot="-5400000">
        <a:off x="948018" y="2358784"/>
        <a:ext cx="3113465" cy="7943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0A75D-D7CD-48F3-9E19-3E48AD4733D9}">
      <dsp:nvSpPr>
        <dsp:cNvPr id="0" name=""/>
        <dsp:cNvSpPr/>
      </dsp:nvSpPr>
      <dsp:spPr>
        <a:xfrm>
          <a:off x="0" y="694"/>
          <a:ext cx="12192000" cy="569895"/>
        </a:xfrm>
        <a:prstGeom prst="roundRect">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GB" sz="1800" b="1" kern="1200" dirty="0" smtClean="0">
            <a:solidFill>
              <a:sysClr val="window" lastClr="FFFFFF"/>
            </a:solidFill>
            <a:latin typeface="Calibri"/>
            <a:ea typeface="+mn-ea"/>
            <a:cs typeface="+mn-cs"/>
          </a:endParaRPr>
        </a:p>
        <a:p>
          <a:pPr lvl="0" algn="l" defTabSz="800100">
            <a:lnSpc>
              <a:spcPct val="90000"/>
            </a:lnSpc>
            <a:spcBef>
              <a:spcPct val="0"/>
            </a:spcBef>
            <a:spcAft>
              <a:spcPct val="35000"/>
            </a:spcAft>
          </a:pPr>
          <a:r>
            <a:rPr lang="en-GB" sz="2000" b="1" kern="1200" dirty="0" smtClean="0">
              <a:solidFill>
                <a:sysClr val="window" lastClr="FFFFFF"/>
              </a:solidFill>
              <a:latin typeface="Calibri"/>
              <a:ea typeface="+mn-ea"/>
              <a:cs typeface="+mn-cs"/>
            </a:rPr>
            <a:t>Higher Education Enrolments</a:t>
          </a:r>
        </a:p>
        <a:p>
          <a:pPr lvl="0" algn="ctr" defTabSz="800100">
            <a:lnSpc>
              <a:spcPct val="90000"/>
            </a:lnSpc>
            <a:spcBef>
              <a:spcPct val="0"/>
            </a:spcBef>
            <a:spcAft>
              <a:spcPct val="35000"/>
            </a:spcAft>
          </a:pPr>
          <a:r>
            <a:rPr lang="en-GB" sz="1400" b="0" kern="1200" dirty="0" smtClean="0">
              <a:solidFill>
                <a:sysClr val="window" lastClr="FFFFFF"/>
              </a:solidFill>
              <a:latin typeface="Calibri"/>
              <a:ea typeface="+mn-ea"/>
              <a:cs typeface="+mn-cs"/>
            </a:rPr>
            <a:t> </a:t>
          </a:r>
          <a:endParaRPr lang="en-GB" sz="1400" b="0" kern="1200" dirty="0">
            <a:solidFill>
              <a:sysClr val="window" lastClr="FFFFFF"/>
            </a:solidFill>
            <a:latin typeface="Calibri"/>
            <a:ea typeface="+mn-ea"/>
            <a:cs typeface="+mn-cs"/>
          </a:endParaRPr>
        </a:p>
      </dsp:txBody>
      <dsp:txXfrm>
        <a:off x="27820" y="28514"/>
        <a:ext cx="12136360" cy="514255"/>
      </dsp:txXfrm>
    </dsp:sp>
    <dsp:sp modelId="{2DD1E453-1C3F-4BA9-BBA4-EA8F89CFB799}">
      <dsp:nvSpPr>
        <dsp:cNvPr id="0" name=""/>
        <dsp:cNvSpPr/>
      </dsp:nvSpPr>
      <dsp:spPr>
        <a:xfrm>
          <a:off x="0" y="579486"/>
          <a:ext cx="12192000" cy="569895"/>
        </a:xfrm>
        <a:prstGeom prst="roundRect">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b="1" kern="1200" dirty="0" smtClean="0">
              <a:solidFill>
                <a:sysClr val="window" lastClr="FFFFFF"/>
              </a:solidFill>
              <a:latin typeface="Calibri"/>
              <a:ea typeface="+mn-ea"/>
              <a:cs typeface="+mn-cs"/>
            </a:rPr>
            <a:t>Higher Education Qualifications </a:t>
          </a:r>
        </a:p>
      </dsp:txBody>
      <dsp:txXfrm>
        <a:off x="27820" y="607306"/>
        <a:ext cx="12136360" cy="514255"/>
      </dsp:txXfrm>
    </dsp:sp>
    <dsp:sp modelId="{3351B7EC-6867-491D-8E09-6F909BB10BAE}">
      <dsp:nvSpPr>
        <dsp:cNvPr id="0" name=""/>
        <dsp:cNvSpPr/>
      </dsp:nvSpPr>
      <dsp:spPr>
        <a:xfrm>
          <a:off x="0" y="1154238"/>
          <a:ext cx="12192000" cy="569895"/>
        </a:xfrm>
        <a:prstGeom prst="round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b="1" kern="1200" dirty="0" smtClean="0">
              <a:solidFill>
                <a:sysClr val="window" lastClr="FFFFFF"/>
              </a:solidFill>
              <a:latin typeface="Calibri"/>
              <a:ea typeface="+mn-ea"/>
              <a:cs typeface="+mn-cs"/>
            </a:rPr>
            <a:t>Destinations of Leavers from Higher Education (DLHE) (2 publications)</a:t>
          </a:r>
          <a:endParaRPr lang="en-GB" sz="2000" b="1" kern="1200" dirty="0">
            <a:solidFill>
              <a:sysClr val="window" lastClr="FFFFFF"/>
            </a:solidFill>
            <a:latin typeface="Calibri"/>
            <a:ea typeface="+mn-ea"/>
            <a:cs typeface="+mn-cs"/>
          </a:endParaRPr>
        </a:p>
      </dsp:txBody>
      <dsp:txXfrm>
        <a:off x="27820" y="1182058"/>
        <a:ext cx="12136360" cy="514255"/>
      </dsp:txXfrm>
    </dsp:sp>
    <dsp:sp modelId="{7D7FDD8A-67E3-447F-A274-F0B64AAE1354}">
      <dsp:nvSpPr>
        <dsp:cNvPr id="0" name=""/>
        <dsp:cNvSpPr/>
      </dsp:nvSpPr>
      <dsp:spPr>
        <a:xfrm>
          <a:off x="0" y="1731009"/>
          <a:ext cx="12192000" cy="569895"/>
        </a:xfrm>
        <a:prstGeom prst="roundRect">
          <a:avLst/>
        </a:prstGeom>
        <a:solidFill>
          <a:srgbClr val="00B0F0"/>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b="1" kern="1200" dirty="0" smtClean="0">
              <a:solidFill>
                <a:sysClr val="window" lastClr="FFFFFF"/>
              </a:solidFill>
              <a:latin typeface="Calibri"/>
              <a:ea typeface="+mn-ea"/>
              <a:cs typeface="+mn-cs"/>
            </a:rPr>
            <a:t>Higher Education Performance Indicators (3 publications) </a:t>
          </a:r>
          <a:endParaRPr lang="en-GB" sz="2000" b="1" kern="1200" dirty="0">
            <a:solidFill>
              <a:sysClr val="window" lastClr="FFFFFF"/>
            </a:solidFill>
            <a:latin typeface="Calibri"/>
            <a:ea typeface="+mn-ea"/>
            <a:cs typeface="+mn-cs"/>
          </a:endParaRPr>
        </a:p>
      </dsp:txBody>
      <dsp:txXfrm>
        <a:off x="27820" y="1758829"/>
        <a:ext cx="12136360" cy="514255"/>
      </dsp:txXfrm>
    </dsp:sp>
    <dsp:sp modelId="{6E62B243-4570-4C00-8B08-E64D57ED66B0}">
      <dsp:nvSpPr>
        <dsp:cNvPr id="0" name=""/>
        <dsp:cNvSpPr/>
      </dsp:nvSpPr>
      <dsp:spPr>
        <a:xfrm>
          <a:off x="0" y="2311816"/>
          <a:ext cx="12192000" cy="569895"/>
        </a:xfrm>
        <a:prstGeom prst="roundRect">
          <a:avLst/>
        </a:prstGeom>
        <a:solidFill>
          <a:schemeClr val="accent2"/>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b="1" kern="1200" dirty="0" smtClean="0">
              <a:solidFill>
                <a:sysClr val="window" lastClr="FFFFFF"/>
              </a:solidFill>
              <a:latin typeface="Calibri"/>
              <a:ea typeface="+mn-ea"/>
              <a:cs typeface="+mn-cs"/>
            </a:rPr>
            <a:t>Higher Education Age Participation Index and Fact Sheets (8 publications)</a:t>
          </a:r>
          <a:endParaRPr lang="en-GB" sz="2000" b="1" kern="1200" dirty="0">
            <a:solidFill>
              <a:sysClr val="window" lastClr="FFFFFF"/>
            </a:solidFill>
            <a:latin typeface="Calibri"/>
            <a:ea typeface="+mn-ea"/>
            <a:cs typeface="+mn-cs"/>
          </a:endParaRPr>
        </a:p>
      </dsp:txBody>
      <dsp:txXfrm>
        <a:off x="27820" y="2339636"/>
        <a:ext cx="12136360" cy="514255"/>
      </dsp:txXfrm>
    </dsp:sp>
    <dsp:sp modelId="{3CAF6E6B-4C8B-4E85-B647-C892E8236EEC}">
      <dsp:nvSpPr>
        <dsp:cNvPr id="0" name=""/>
        <dsp:cNvSpPr/>
      </dsp:nvSpPr>
      <dsp:spPr>
        <a:xfrm>
          <a:off x="0" y="2884553"/>
          <a:ext cx="12192000" cy="569895"/>
        </a:xfrm>
        <a:prstGeom prst="roundRect">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b="1" kern="1200" dirty="0" smtClean="0">
              <a:solidFill>
                <a:sysClr val="window" lastClr="FFFFFF"/>
              </a:solidFill>
              <a:latin typeface="Calibri"/>
              <a:ea typeface="+mn-ea"/>
              <a:cs typeface="+mn-cs"/>
            </a:rPr>
            <a:t>Higher Education Student Flows Between Republic of Ireland and Northern Ireland</a:t>
          </a:r>
        </a:p>
      </dsp:txBody>
      <dsp:txXfrm>
        <a:off x="27820" y="2912373"/>
        <a:ext cx="12136360" cy="514255"/>
      </dsp:txXfrm>
    </dsp:sp>
    <dsp:sp modelId="{180A72D6-2C39-4883-B197-BD18BCB94967}">
      <dsp:nvSpPr>
        <dsp:cNvPr id="0" name=""/>
        <dsp:cNvSpPr/>
      </dsp:nvSpPr>
      <dsp:spPr>
        <a:xfrm>
          <a:off x="0" y="3461324"/>
          <a:ext cx="12192000" cy="569895"/>
        </a:xfrm>
        <a:prstGeom prst="roundRect">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b="1" kern="1200" dirty="0" smtClean="0">
              <a:solidFill>
                <a:sysClr val="window" lastClr="FFFFFF"/>
              </a:solidFill>
              <a:latin typeface="Calibri"/>
              <a:ea typeface="+mn-ea"/>
              <a:cs typeface="+mn-cs"/>
            </a:rPr>
            <a:t>Further Education Activity (2 publications)</a:t>
          </a:r>
        </a:p>
      </dsp:txBody>
      <dsp:txXfrm>
        <a:off x="27820" y="3489144"/>
        <a:ext cx="12136360" cy="514255"/>
      </dsp:txXfrm>
    </dsp:sp>
    <dsp:sp modelId="{E5F25B4B-896E-414F-8790-7363D177C22B}">
      <dsp:nvSpPr>
        <dsp:cNvPr id="0" name=""/>
        <dsp:cNvSpPr/>
      </dsp:nvSpPr>
      <dsp:spPr>
        <a:xfrm>
          <a:off x="0" y="4039481"/>
          <a:ext cx="12192000" cy="569895"/>
        </a:xfrm>
        <a:prstGeom prst="round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b="1" kern="1200" dirty="0" smtClean="0">
              <a:solidFill>
                <a:sysClr val="window" lastClr="FFFFFF"/>
              </a:solidFill>
              <a:latin typeface="Calibri"/>
              <a:ea typeface="+mn-ea"/>
              <a:cs typeface="+mn-cs"/>
            </a:rPr>
            <a:t>Essential Skills</a:t>
          </a:r>
        </a:p>
      </dsp:txBody>
      <dsp:txXfrm>
        <a:off x="27820" y="4067301"/>
        <a:ext cx="12136360" cy="514255"/>
      </dsp:txXfrm>
    </dsp:sp>
    <dsp:sp modelId="{B8AE6D92-496D-4F4D-8570-8164E963FFB8}">
      <dsp:nvSpPr>
        <dsp:cNvPr id="0" name=""/>
        <dsp:cNvSpPr/>
      </dsp:nvSpPr>
      <dsp:spPr>
        <a:xfrm>
          <a:off x="0" y="4609439"/>
          <a:ext cx="12192000" cy="569895"/>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b="1" kern="1200" dirty="0" smtClean="0">
              <a:solidFill>
                <a:sysClr val="window" lastClr="FFFFFF"/>
              </a:solidFill>
              <a:latin typeface="Calibri"/>
              <a:ea typeface="+mn-ea"/>
              <a:cs typeface="+mn-cs"/>
            </a:rPr>
            <a:t>Survey of Further Education College Leavers</a:t>
          </a:r>
          <a:endParaRPr lang="en-GB" sz="2000" b="1" kern="1200" dirty="0"/>
        </a:p>
      </dsp:txBody>
      <dsp:txXfrm>
        <a:off x="27820" y="4637259"/>
        <a:ext cx="12136360" cy="514255"/>
      </dsp:txXfrm>
    </dsp:sp>
    <dsp:sp modelId="{EFC45B27-DCFF-4585-B873-30B51A18A14B}">
      <dsp:nvSpPr>
        <dsp:cNvPr id="0" name=""/>
        <dsp:cNvSpPr/>
      </dsp:nvSpPr>
      <dsp:spPr>
        <a:xfrm>
          <a:off x="0" y="5192334"/>
          <a:ext cx="12192000" cy="569895"/>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b="1" kern="1200" dirty="0" smtClean="0"/>
            <a:t>360 ad hoc queries (e.g.  PfG, Industrial Strategy, funding models, skills barometer)</a:t>
          </a:r>
          <a:endParaRPr lang="en-GB" sz="2000" b="1" kern="1200" dirty="0"/>
        </a:p>
      </dsp:txBody>
      <dsp:txXfrm>
        <a:off x="27820" y="5220154"/>
        <a:ext cx="12136360" cy="51425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0.84185</cdr:x>
      <cdr:y>0.27719</cdr:y>
    </cdr:from>
    <cdr:to>
      <cdr:x>0.98081</cdr:x>
      <cdr:y>0.38992</cdr:y>
    </cdr:to>
    <cdr:sp macro="" textlink="">
      <cdr:nvSpPr>
        <cdr:cNvPr id="3" name="TextBox 2"/>
        <cdr:cNvSpPr txBox="1"/>
      </cdr:nvSpPr>
      <cdr:spPr>
        <a:xfrm xmlns:a="http://schemas.openxmlformats.org/drawingml/2006/main">
          <a:off x="6543222" y="1437866"/>
          <a:ext cx="1080053" cy="58476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600" dirty="0" smtClean="0">
              <a:solidFill>
                <a:srgbClr val="FF9933"/>
              </a:solidFill>
              <a:latin typeface="Calibri" panose="020F0502020204030204" pitchFamily="34" charset="0"/>
              <a:cs typeface="Calibri" panose="020F0502020204030204" pitchFamily="34" charset="0"/>
            </a:rPr>
            <a:t>GB: 56.1%</a:t>
          </a:r>
          <a:br>
            <a:rPr lang="en-GB" sz="1600" dirty="0" smtClean="0">
              <a:solidFill>
                <a:srgbClr val="FF9933"/>
              </a:solidFill>
              <a:latin typeface="Calibri" panose="020F0502020204030204" pitchFamily="34" charset="0"/>
              <a:cs typeface="Calibri" panose="020F0502020204030204" pitchFamily="34" charset="0"/>
            </a:rPr>
          </a:br>
          <a:r>
            <a:rPr lang="en-GB" sz="1600" dirty="0" smtClean="0">
              <a:solidFill>
                <a:srgbClr val="FF9933"/>
              </a:solidFill>
              <a:latin typeface="Calibri" panose="020F0502020204030204" pitchFamily="34" charset="0"/>
              <a:cs typeface="Calibri" panose="020F0502020204030204" pitchFamily="34" charset="0"/>
            </a:rPr>
            <a:t> </a:t>
          </a:r>
          <a:r>
            <a:rPr lang="en-GB" sz="1600" dirty="0" smtClean="0">
              <a:solidFill>
                <a:schemeClr val="accent1"/>
              </a:solidFill>
              <a:latin typeface="Calibri" panose="020F0502020204030204" pitchFamily="34" charset="0"/>
              <a:cs typeface="Calibri" panose="020F0502020204030204" pitchFamily="34" charset="0"/>
            </a:rPr>
            <a:t>NI: 61.1%</a:t>
          </a:r>
          <a:endParaRPr lang="en-GB" sz="1600" dirty="0">
            <a:solidFill>
              <a:schemeClr val="accent1"/>
            </a:solidFill>
            <a:latin typeface="Calibri" panose="020F0502020204030204" pitchFamily="34" charset="0"/>
            <a:cs typeface="Calibri" panose="020F0502020204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0.84185</cdr:x>
      <cdr:y>0.27719</cdr:y>
    </cdr:from>
    <cdr:to>
      <cdr:x>0.98081</cdr:x>
      <cdr:y>0.38992</cdr:y>
    </cdr:to>
    <cdr:sp macro="" textlink="">
      <cdr:nvSpPr>
        <cdr:cNvPr id="3" name="TextBox 2"/>
        <cdr:cNvSpPr txBox="1"/>
      </cdr:nvSpPr>
      <cdr:spPr>
        <a:xfrm xmlns:a="http://schemas.openxmlformats.org/drawingml/2006/main">
          <a:off x="6543222" y="1437866"/>
          <a:ext cx="1080053" cy="58476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600" dirty="0" smtClean="0">
              <a:solidFill>
                <a:srgbClr val="FF9933"/>
              </a:solidFill>
              <a:latin typeface="Calibri" panose="020F0502020204030204" pitchFamily="34" charset="0"/>
              <a:cs typeface="Calibri" panose="020F0502020204030204" pitchFamily="34" charset="0"/>
            </a:rPr>
            <a:t>GB: 56.1%</a:t>
          </a:r>
          <a:br>
            <a:rPr lang="en-GB" sz="1600" dirty="0" smtClean="0">
              <a:solidFill>
                <a:srgbClr val="FF9933"/>
              </a:solidFill>
              <a:latin typeface="Calibri" panose="020F0502020204030204" pitchFamily="34" charset="0"/>
              <a:cs typeface="Calibri" panose="020F0502020204030204" pitchFamily="34" charset="0"/>
            </a:rPr>
          </a:br>
          <a:r>
            <a:rPr lang="en-GB" sz="1600" dirty="0" smtClean="0">
              <a:solidFill>
                <a:srgbClr val="FF9933"/>
              </a:solidFill>
              <a:latin typeface="Calibri" panose="020F0502020204030204" pitchFamily="34" charset="0"/>
              <a:cs typeface="Calibri" panose="020F0502020204030204" pitchFamily="34" charset="0"/>
            </a:rPr>
            <a:t> </a:t>
          </a:r>
          <a:r>
            <a:rPr lang="en-GB" sz="1600" dirty="0" smtClean="0">
              <a:solidFill>
                <a:schemeClr val="accent1"/>
              </a:solidFill>
              <a:latin typeface="Calibri" panose="020F0502020204030204" pitchFamily="34" charset="0"/>
              <a:cs typeface="Calibri" panose="020F0502020204030204" pitchFamily="34" charset="0"/>
            </a:rPr>
            <a:t>NI: 61.1%</a:t>
          </a:r>
          <a:endParaRPr lang="en-GB" sz="1600" dirty="0">
            <a:solidFill>
              <a:schemeClr val="accent1"/>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0.46522</cdr:x>
      <cdr:y>0.55294</cdr:y>
    </cdr:from>
    <cdr:to>
      <cdr:x>0.46522</cdr:x>
      <cdr:y>0.6752</cdr:y>
    </cdr:to>
    <cdr:cxnSp macro="">
      <cdr:nvCxnSpPr>
        <cdr:cNvPr id="4" name="Straight Arrow Connector 3"/>
        <cdr:cNvCxnSpPr/>
      </cdr:nvCxnSpPr>
      <cdr:spPr bwMode="auto">
        <a:xfrm xmlns:a="http://schemas.openxmlformats.org/drawingml/2006/main" flipV="1">
          <a:off x="3615844" y="2868233"/>
          <a:ext cx="0" cy="634197"/>
        </a:xfrm>
        <a:prstGeom xmlns:a="http://schemas.openxmlformats.org/drawingml/2006/main" prst="straightConnector1">
          <a:avLst/>
        </a:prstGeom>
        <a:noFill xmlns:a="http://schemas.openxmlformats.org/drawingml/2006/main"/>
        <a:ln xmlns:a="http://schemas.openxmlformats.org/drawingml/2006/main" w="9525" cap="flat" cmpd="sng" algn="ctr">
          <a:solidFill>
            <a:srgbClr val="00B050"/>
          </a:solidFill>
          <a:prstDash val="solid"/>
          <a:round/>
          <a:headEnd type="none" w="med" len="med"/>
          <a:tailEnd type="triangle"/>
        </a:ln>
        <a:effectLst xmlns:a="http://schemas.openxmlformats.org/drawingml/2006/main"/>
      </cdr:spPr>
    </cdr:cxnSp>
  </cdr:relSizeAnchor>
  <cdr:relSizeAnchor xmlns:cdr="http://schemas.openxmlformats.org/drawingml/2006/chartDrawing">
    <cdr:from>
      <cdr:x>0.56012</cdr:x>
      <cdr:y>0.5452</cdr:y>
    </cdr:from>
    <cdr:to>
      <cdr:x>0.56012</cdr:x>
      <cdr:y>0.68401</cdr:y>
    </cdr:to>
    <cdr:cxnSp macro="">
      <cdr:nvCxnSpPr>
        <cdr:cNvPr id="5" name="Straight Arrow Connector 4"/>
        <cdr:cNvCxnSpPr/>
      </cdr:nvCxnSpPr>
      <cdr:spPr bwMode="auto">
        <a:xfrm xmlns:a="http://schemas.openxmlformats.org/drawingml/2006/main" flipV="1">
          <a:off x="4353445" y="2828084"/>
          <a:ext cx="0" cy="720046"/>
        </a:xfrm>
        <a:prstGeom xmlns:a="http://schemas.openxmlformats.org/drawingml/2006/main" prst="straightConnector1">
          <a:avLst/>
        </a:prstGeom>
        <a:noFill xmlns:a="http://schemas.openxmlformats.org/drawingml/2006/main"/>
        <a:ln xmlns:a="http://schemas.openxmlformats.org/drawingml/2006/main" w="9525" cap="flat" cmpd="sng" algn="ctr">
          <a:solidFill>
            <a:srgbClr val="00B050"/>
          </a:solidFill>
          <a:prstDash val="solid"/>
          <a:round/>
          <a:headEnd type="none" w="med" len="med"/>
          <a:tailEnd type="triangle"/>
        </a:ln>
        <a:effectLst xmlns:a="http://schemas.openxmlformats.org/drawingml/2006/main"/>
      </cdr:spPr>
    </cdr:cxnSp>
  </cdr:relSizeAnchor>
  <cdr:relSizeAnchor xmlns:cdr="http://schemas.openxmlformats.org/drawingml/2006/chartDrawing">
    <cdr:from>
      <cdr:x>0.35459</cdr:x>
      <cdr:y>0.68578</cdr:y>
    </cdr:from>
    <cdr:to>
      <cdr:x>0.51208</cdr:x>
      <cdr:y>0.77478</cdr:y>
    </cdr:to>
    <cdr:sp macro="" textlink="">
      <cdr:nvSpPr>
        <cdr:cNvPr id="6" name="TextBox 8"/>
        <cdr:cNvSpPr txBox="1"/>
      </cdr:nvSpPr>
      <cdr:spPr>
        <a:xfrm xmlns:a="http://schemas.openxmlformats.org/drawingml/2006/main">
          <a:off x="2755983" y="3557311"/>
          <a:ext cx="1224075" cy="46166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dirty="0">
              <a:latin typeface="Calibri" panose="020F0502020204030204" pitchFamily="34" charset="0"/>
              <a:cs typeface="Calibri" panose="020F0502020204030204" pitchFamily="34" charset="0"/>
            </a:rPr>
            <a:t>Sample </a:t>
          </a:r>
          <a:r>
            <a:rPr lang="en-GB" sz="1200" dirty="0" smtClean="0">
              <a:latin typeface="Calibri" panose="020F0502020204030204" pitchFamily="34" charset="0"/>
              <a:cs typeface="Calibri" panose="020F0502020204030204" pitchFamily="34" charset="0"/>
            </a:rPr>
            <a:t>Boosted</a:t>
          </a:r>
          <a:r>
            <a:rPr lang="en-GB" sz="1200" dirty="0">
              <a:latin typeface="Calibri" panose="020F0502020204030204" pitchFamily="34" charset="0"/>
              <a:cs typeface="Calibri" panose="020F0502020204030204" pitchFamily="34" charset="0"/>
            </a:rPr>
            <a:t/>
          </a:r>
          <a:br>
            <a:rPr lang="en-GB" sz="1200" dirty="0">
              <a:latin typeface="Calibri" panose="020F0502020204030204" pitchFamily="34" charset="0"/>
              <a:cs typeface="Calibri" panose="020F0502020204030204" pitchFamily="34" charset="0"/>
            </a:rPr>
          </a:br>
          <a:r>
            <a:rPr lang="en-GB" sz="1200" dirty="0">
              <a:latin typeface="Calibri" panose="020F0502020204030204" pitchFamily="34" charset="0"/>
              <a:cs typeface="Calibri" panose="020F0502020204030204" pitchFamily="34" charset="0"/>
            </a:rPr>
            <a:t>January </a:t>
          </a:r>
          <a:r>
            <a:rPr lang="en-GB" sz="1200" dirty="0" smtClean="0">
              <a:latin typeface="Calibri" panose="020F0502020204030204" pitchFamily="34" charset="0"/>
              <a:cs typeface="Calibri" panose="020F0502020204030204" pitchFamily="34" charset="0"/>
            </a:rPr>
            <a:t>2018</a:t>
          </a:r>
          <a:endParaRPr lang="en-GB" sz="1200"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0.48973</cdr:x>
      <cdr:y>0.68578</cdr:y>
    </cdr:from>
    <cdr:to>
      <cdr:x>0.64723</cdr:x>
      <cdr:y>0.81038</cdr:y>
    </cdr:to>
    <cdr:sp macro="" textlink="">
      <cdr:nvSpPr>
        <cdr:cNvPr id="7" name="TextBox 9"/>
        <cdr:cNvSpPr txBox="1"/>
      </cdr:nvSpPr>
      <cdr:spPr>
        <a:xfrm xmlns:a="http://schemas.openxmlformats.org/drawingml/2006/main">
          <a:off x="3806345" y="3557311"/>
          <a:ext cx="1224153" cy="64633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dirty="0" smtClean="0">
              <a:latin typeface="Calibri" panose="020F0502020204030204" pitchFamily="34" charset="0"/>
              <a:cs typeface="Calibri" panose="020F0502020204030204" pitchFamily="34" charset="0"/>
            </a:rPr>
            <a:t>Incentives Introduced </a:t>
          </a:r>
          <a:br>
            <a:rPr lang="en-GB" sz="1200" dirty="0" smtClean="0">
              <a:latin typeface="Calibri" panose="020F0502020204030204" pitchFamily="34" charset="0"/>
              <a:cs typeface="Calibri" panose="020F0502020204030204" pitchFamily="34" charset="0"/>
            </a:rPr>
          </a:br>
          <a:r>
            <a:rPr lang="en-GB" sz="1200" dirty="0" smtClean="0">
              <a:latin typeface="Calibri" panose="020F0502020204030204" pitchFamily="34" charset="0"/>
              <a:cs typeface="Calibri" panose="020F0502020204030204" pitchFamily="34" charset="0"/>
            </a:rPr>
            <a:t>April 2018</a:t>
          </a:r>
          <a:endParaRPr lang="en-GB" sz="1200" dirty="0">
            <a:latin typeface="Calibri" panose="020F0502020204030204" pitchFamily="34" charset="0"/>
            <a:cs typeface="Calibri" panose="020F050202020403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0.46541</cdr:x>
      <cdr:y>0.45991</cdr:y>
    </cdr:from>
    <cdr:to>
      <cdr:x>0.46541</cdr:x>
      <cdr:y>0.62008</cdr:y>
    </cdr:to>
    <cdr:cxnSp macro="">
      <cdr:nvCxnSpPr>
        <cdr:cNvPr id="2" name="Straight Arrow Connector 1"/>
        <cdr:cNvCxnSpPr/>
      </cdr:nvCxnSpPr>
      <cdr:spPr bwMode="auto">
        <a:xfrm xmlns:a="http://schemas.openxmlformats.org/drawingml/2006/main" flipV="1">
          <a:off x="3617354" y="2319468"/>
          <a:ext cx="0" cy="807780"/>
        </a:xfrm>
        <a:prstGeom xmlns:a="http://schemas.openxmlformats.org/drawingml/2006/main" prst="straightConnector1">
          <a:avLst/>
        </a:prstGeom>
        <a:noFill xmlns:a="http://schemas.openxmlformats.org/drawingml/2006/main"/>
        <a:ln xmlns:a="http://schemas.openxmlformats.org/drawingml/2006/main" w="9525" cap="flat" cmpd="sng" algn="ctr">
          <a:solidFill>
            <a:srgbClr val="00B050"/>
          </a:solidFill>
          <a:prstDash val="solid"/>
          <a:round/>
          <a:headEnd type="none" w="med" len="med"/>
          <a:tailEnd type="triangle"/>
        </a:ln>
        <a:effectLst xmlns:a="http://schemas.openxmlformats.org/drawingml/2006/main"/>
      </cdr:spPr>
    </cdr:cxnSp>
  </cdr:relSizeAnchor>
  <cdr:relSizeAnchor xmlns:cdr="http://schemas.openxmlformats.org/drawingml/2006/chartDrawing">
    <cdr:from>
      <cdr:x>0.56026</cdr:x>
      <cdr:y>0.48066</cdr:y>
    </cdr:from>
    <cdr:to>
      <cdr:x>0.56026</cdr:x>
      <cdr:y>0.62371</cdr:y>
    </cdr:to>
    <cdr:cxnSp macro="">
      <cdr:nvCxnSpPr>
        <cdr:cNvPr id="3" name="Straight Arrow Connector 2"/>
        <cdr:cNvCxnSpPr/>
      </cdr:nvCxnSpPr>
      <cdr:spPr bwMode="auto">
        <a:xfrm xmlns:a="http://schemas.openxmlformats.org/drawingml/2006/main" flipV="1">
          <a:off x="4354566" y="2424116"/>
          <a:ext cx="0" cy="721439"/>
        </a:xfrm>
        <a:prstGeom xmlns:a="http://schemas.openxmlformats.org/drawingml/2006/main" prst="straightConnector1">
          <a:avLst/>
        </a:prstGeom>
        <a:noFill xmlns:a="http://schemas.openxmlformats.org/drawingml/2006/main"/>
        <a:ln xmlns:a="http://schemas.openxmlformats.org/drawingml/2006/main" w="9525" cap="flat" cmpd="sng" algn="ctr">
          <a:solidFill>
            <a:srgbClr val="00B050"/>
          </a:solidFill>
          <a:prstDash val="solid"/>
          <a:round/>
          <a:headEnd type="none" w="med" len="med"/>
          <a:tailEnd type="triangle"/>
        </a:ln>
        <a:effectLst xmlns:a="http://schemas.openxmlformats.org/drawingml/2006/main"/>
      </cdr:spPr>
    </cdr:cxnSp>
  </cdr:relSizeAnchor>
  <cdr:relSizeAnchor xmlns:cdr="http://schemas.openxmlformats.org/drawingml/2006/chartDrawing">
    <cdr:from>
      <cdr:x>0.34718</cdr:x>
      <cdr:y>0.64261</cdr:y>
    </cdr:from>
    <cdr:to>
      <cdr:x>0.50468</cdr:x>
      <cdr:y>0.74529</cdr:y>
    </cdr:to>
    <cdr:sp macro="" textlink="">
      <cdr:nvSpPr>
        <cdr:cNvPr id="4" name="TextBox 8"/>
        <cdr:cNvSpPr txBox="1"/>
      </cdr:nvSpPr>
      <cdr:spPr>
        <a:xfrm xmlns:a="http://schemas.openxmlformats.org/drawingml/2006/main">
          <a:off x="2698423" y="3240873"/>
          <a:ext cx="1224153" cy="51784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GB"/>
          </a:defPPr>
          <a:lvl1pPr algn="l" rtl="0" fontAlgn="base">
            <a:spcBef>
              <a:spcPct val="50000"/>
            </a:spcBef>
            <a:spcAft>
              <a:spcPct val="0"/>
            </a:spcAft>
            <a:defRPr sz="2400" kern="1200">
              <a:solidFill>
                <a:schemeClr val="tx1"/>
              </a:solidFill>
              <a:latin typeface="Times New Roman" charset="0"/>
              <a:ea typeface="+mn-ea"/>
              <a:cs typeface="+mn-cs"/>
            </a:defRPr>
          </a:lvl1pPr>
          <a:lvl2pPr marL="457200" algn="l" rtl="0" fontAlgn="base">
            <a:spcBef>
              <a:spcPct val="50000"/>
            </a:spcBef>
            <a:spcAft>
              <a:spcPct val="0"/>
            </a:spcAft>
            <a:defRPr sz="2400" kern="1200">
              <a:solidFill>
                <a:schemeClr val="tx1"/>
              </a:solidFill>
              <a:latin typeface="Times New Roman" charset="0"/>
              <a:ea typeface="+mn-ea"/>
              <a:cs typeface="+mn-cs"/>
            </a:defRPr>
          </a:lvl2pPr>
          <a:lvl3pPr marL="914400" algn="l" rtl="0" fontAlgn="base">
            <a:spcBef>
              <a:spcPct val="50000"/>
            </a:spcBef>
            <a:spcAft>
              <a:spcPct val="0"/>
            </a:spcAft>
            <a:defRPr sz="2400" kern="1200">
              <a:solidFill>
                <a:schemeClr val="tx1"/>
              </a:solidFill>
              <a:latin typeface="Times New Roman" charset="0"/>
              <a:ea typeface="+mn-ea"/>
              <a:cs typeface="+mn-cs"/>
            </a:defRPr>
          </a:lvl3pPr>
          <a:lvl4pPr marL="1371600" algn="l" rtl="0" fontAlgn="base">
            <a:spcBef>
              <a:spcPct val="50000"/>
            </a:spcBef>
            <a:spcAft>
              <a:spcPct val="0"/>
            </a:spcAft>
            <a:defRPr sz="2400" kern="1200">
              <a:solidFill>
                <a:schemeClr val="tx1"/>
              </a:solidFill>
              <a:latin typeface="Times New Roman" charset="0"/>
              <a:ea typeface="+mn-ea"/>
              <a:cs typeface="+mn-cs"/>
            </a:defRPr>
          </a:lvl4pPr>
          <a:lvl5pPr marL="1828800" algn="l" rtl="0" fontAlgn="base">
            <a:spcBef>
              <a:spcPct val="5000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xmlns:a="http://schemas.openxmlformats.org/drawingml/2006/main">
          <a:pPr algn="ctr"/>
          <a:r>
            <a:rPr lang="en-GB" sz="1200" dirty="0">
              <a:latin typeface="Calibri" panose="020F0502020204030204" pitchFamily="34" charset="0"/>
              <a:cs typeface="Calibri" panose="020F0502020204030204" pitchFamily="34" charset="0"/>
            </a:rPr>
            <a:t>Sample </a:t>
          </a:r>
          <a:r>
            <a:rPr lang="en-GB" sz="1200" dirty="0" smtClean="0">
              <a:latin typeface="Calibri" panose="020F0502020204030204" pitchFamily="34" charset="0"/>
              <a:cs typeface="Calibri" panose="020F0502020204030204" pitchFamily="34" charset="0"/>
            </a:rPr>
            <a:t>Boosted</a:t>
          </a:r>
          <a:r>
            <a:rPr lang="en-GB" sz="1200" dirty="0">
              <a:latin typeface="Calibri" panose="020F0502020204030204" pitchFamily="34" charset="0"/>
              <a:cs typeface="Calibri" panose="020F0502020204030204" pitchFamily="34" charset="0"/>
            </a:rPr>
            <a:t/>
          </a:r>
          <a:br>
            <a:rPr lang="en-GB" sz="1200" dirty="0">
              <a:latin typeface="Calibri" panose="020F0502020204030204" pitchFamily="34" charset="0"/>
              <a:cs typeface="Calibri" panose="020F0502020204030204" pitchFamily="34" charset="0"/>
            </a:rPr>
          </a:br>
          <a:r>
            <a:rPr lang="en-GB" sz="1200" dirty="0">
              <a:latin typeface="Calibri" panose="020F0502020204030204" pitchFamily="34" charset="0"/>
              <a:cs typeface="Calibri" panose="020F0502020204030204" pitchFamily="34" charset="0"/>
            </a:rPr>
            <a:t>January </a:t>
          </a:r>
          <a:r>
            <a:rPr lang="en-GB" sz="1200" dirty="0" smtClean="0">
              <a:latin typeface="Calibri" panose="020F0502020204030204" pitchFamily="34" charset="0"/>
              <a:cs typeface="Calibri" panose="020F0502020204030204" pitchFamily="34" charset="0"/>
            </a:rPr>
            <a:t>2018</a:t>
          </a:r>
          <a:endParaRPr lang="en-GB" sz="1200"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0.49353</cdr:x>
      <cdr:y>0.63783</cdr:y>
    </cdr:from>
    <cdr:to>
      <cdr:x>0.65102</cdr:x>
      <cdr:y>0.78159</cdr:y>
    </cdr:to>
    <cdr:sp macro="" textlink="">
      <cdr:nvSpPr>
        <cdr:cNvPr id="5" name="TextBox 9"/>
        <cdr:cNvSpPr txBox="1"/>
      </cdr:nvSpPr>
      <cdr:spPr>
        <a:xfrm xmlns:a="http://schemas.openxmlformats.org/drawingml/2006/main">
          <a:off x="3835907" y="3216758"/>
          <a:ext cx="1224075" cy="7250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GB"/>
          </a:defPPr>
          <a:lvl1pPr algn="l" rtl="0" fontAlgn="base">
            <a:spcBef>
              <a:spcPct val="50000"/>
            </a:spcBef>
            <a:spcAft>
              <a:spcPct val="0"/>
            </a:spcAft>
            <a:defRPr sz="2400" kern="1200">
              <a:solidFill>
                <a:schemeClr val="tx1"/>
              </a:solidFill>
              <a:latin typeface="Times New Roman" charset="0"/>
              <a:ea typeface="+mn-ea"/>
              <a:cs typeface="+mn-cs"/>
            </a:defRPr>
          </a:lvl1pPr>
          <a:lvl2pPr marL="457200" algn="l" rtl="0" fontAlgn="base">
            <a:spcBef>
              <a:spcPct val="50000"/>
            </a:spcBef>
            <a:spcAft>
              <a:spcPct val="0"/>
            </a:spcAft>
            <a:defRPr sz="2400" kern="1200">
              <a:solidFill>
                <a:schemeClr val="tx1"/>
              </a:solidFill>
              <a:latin typeface="Times New Roman" charset="0"/>
              <a:ea typeface="+mn-ea"/>
              <a:cs typeface="+mn-cs"/>
            </a:defRPr>
          </a:lvl2pPr>
          <a:lvl3pPr marL="914400" algn="l" rtl="0" fontAlgn="base">
            <a:spcBef>
              <a:spcPct val="50000"/>
            </a:spcBef>
            <a:spcAft>
              <a:spcPct val="0"/>
            </a:spcAft>
            <a:defRPr sz="2400" kern="1200">
              <a:solidFill>
                <a:schemeClr val="tx1"/>
              </a:solidFill>
              <a:latin typeface="Times New Roman" charset="0"/>
              <a:ea typeface="+mn-ea"/>
              <a:cs typeface="+mn-cs"/>
            </a:defRPr>
          </a:lvl3pPr>
          <a:lvl4pPr marL="1371600" algn="l" rtl="0" fontAlgn="base">
            <a:spcBef>
              <a:spcPct val="50000"/>
            </a:spcBef>
            <a:spcAft>
              <a:spcPct val="0"/>
            </a:spcAft>
            <a:defRPr sz="2400" kern="1200">
              <a:solidFill>
                <a:schemeClr val="tx1"/>
              </a:solidFill>
              <a:latin typeface="Times New Roman" charset="0"/>
              <a:ea typeface="+mn-ea"/>
              <a:cs typeface="+mn-cs"/>
            </a:defRPr>
          </a:lvl4pPr>
          <a:lvl5pPr marL="1828800" algn="l" rtl="0" fontAlgn="base">
            <a:spcBef>
              <a:spcPct val="5000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xmlns:a="http://schemas.openxmlformats.org/drawingml/2006/main">
          <a:pPr algn="ctr"/>
          <a:r>
            <a:rPr lang="en-GB" sz="1200" dirty="0" smtClean="0">
              <a:latin typeface="Calibri" panose="020F0502020204030204" pitchFamily="34" charset="0"/>
              <a:cs typeface="Calibri" panose="020F0502020204030204" pitchFamily="34" charset="0"/>
            </a:rPr>
            <a:t>Incentives Introduced </a:t>
          </a:r>
          <a:br>
            <a:rPr lang="en-GB" sz="1200" dirty="0" smtClean="0">
              <a:latin typeface="Calibri" panose="020F0502020204030204" pitchFamily="34" charset="0"/>
              <a:cs typeface="Calibri" panose="020F0502020204030204" pitchFamily="34" charset="0"/>
            </a:rPr>
          </a:br>
          <a:r>
            <a:rPr lang="en-GB" sz="1200" dirty="0" smtClean="0">
              <a:latin typeface="Calibri" panose="020F0502020204030204" pitchFamily="34" charset="0"/>
              <a:cs typeface="Calibri" panose="020F0502020204030204" pitchFamily="34" charset="0"/>
            </a:rPr>
            <a:t>April 2018</a:t>
          </a:r>
          <a:endParaRPr lang="en-GB" sz="1200"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0.04691</cdr:x>
      <cdr:y>0.27349</cdr:y>
    </cdr:from>
    <cdr:to>
      <cdr:x>0.13956</cdr:x>
      <cdr:y>0.34879</cdr:y>
    </cdr:to>
    <cdr:sp macro="" textlink="">
      <cdr:nvSpPr>
        <cdr:cNvPr id="8" name="TextBox 2"/>
        <cdr:cNvSpPr txBox="1"/>
      </cdr:nvSpPr>
      <cdr:spPr>
        <a:xfrm xmlns:a="http://schemas.openxmlformats.org/drawingml/2006/main">
          <a:off x="364641" y="1379286"/>
          <a:ext cx="720113" cy="37975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600" dirty="0" smtClean="0">
              <a:solidFill>
                <a:schemeClr val="accent1"/>
              </a:solidFill>
              <a:latin typeface="Calibri" panose="020F0502020204030204" pitchFamily="34" charset="0"/>
              <a:cs typeface="Calibri" panose="020F0502020204030204" pitchFamily="34" charset="0"/>
            </a:rPr>
            <a:t>69.1%</a:t>
          </a:r>
          <a:endParaRPr lang="en-GB" sz="1600" dirty="0">
            <a:solidFill>
              <a:schemeClr val="accent1"/>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0.89765</cdr:x>
      <cdr:y>0.25718</cdr:y>
    </cdr:from>
    <cdr:to>
      <cdr:x>0.9903</cdr:x>
      <cdr:y>0.32431</cdr:y>
    </cdr:to>
    <cdr:sp macro="" textlink="">
      <cdr:nvSpPr>
        <cdr:cNvPr id="9" name="TextBox 2"/>
        <cdr:cNvSpPr txBox="1"/>
      </cdr:nvSpPr>
      <cdr:spPr>
        <a:xfrm xmlns:a="http://schemas.openxmlformats.org/drawingml/2006/main">
          <a:off x="6976896" y="1297020"/>
          <a:ext cx="720112" cy="3385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600" dirty="0" smtClean="0">
              <a:solidFill>
                <a:schemeClr val="accent1"/>
              </a:solidFill>
              <a:latin typeface="Calibri" panose="020F0502020204030204" pitchFamily="34" charset="0"/>
              <a:cs typeface="Calibri" panose="020F0502020204030204" pitchFamily="34" charset="0"/>
            </a:rPr>
            <a:t>72.3%</a:t>
          </a:r>
          <a:endParaRPr lang="en-GB" sz="1600" dirty="0">
            <a:solidFill>
              <a:schemeClr val="accent1"/>
            </a:solidFill>
            <a:latin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135"/>
          </a:xfrm>
          <a:prstGeom prst="rect">
            <a:avLst/>
          </a:prstGeom>
        </p:spPr>
        <p:txBody>
          <a:bodyPr vert="horz" lIns="91431" tIns="45715" rIns="91431" bIns="45715" rtlCol="0"/>
          <a:lstStyle>
            <a:lvl1pPr algn="l">
              <a:defRPr sz="1200"/>
            </a:lvl1pPr>
          </a:lstStyle>
          <a:p>
            <a:endParaRPr lang="en-GB" dirty="0"/>
          </a:p>
        </p:txBody>
      </p:sp>
      <p:sp>
        <p:nvSpPr>
          <p:cNvPr id="3" name="Date Placeholder 2"/>
          <p:cNvSpPr>
            <a:spLocks noGrp="1"/>
          </p:cNvSpPr>
          <p:nvPr>
            <p:ph type="dt" sz="quarter" idx="1"/>
          </p:nvPr>
        </p:nvSpPr>
        <p:spPr>
          <a:xfrm>
            <a:off x="3850444" y="1"/>
            <a:ext cx="2945659" cy="498135"/>
          </a:xfrm>
          <a:prstGeom prst="rect">
            <a:avLst/>
          </a:prstGeom>
        </p:spPr>
        <p:txBody>
          <a:bodyPr vert="horz" lIns="91431" tIns="45715" rIns="91431" bIns="45715" rtlCol="0"/>
          <a:lstStyle>
            <a:lvl1pPr algn="r">
              <a:defRPr sz="1200"/>
            </a:lvl1pPr>
          </a:lstStyle>
          <a:p>
            <a:r>
              <a:rPr lang="en-GB" dirty="0" smtClean="0"/>
              <a:t>24/09/2019</a:t>
            </a:r>
            <a:endParaRPr lang="en-GB" dirty="0"/>
          </a:p>
        </p:txBody>
      </p:sp>
      <p:sp>
        <p:nvSpPr>
          <p:cNvPr id="4" name="Footer Placeholder 3"/>
          <p:cNvSpPr>
            <a:spLocks noGrp="1"/>
          </p:cNvSpPr>
          <p:nvPr>
            <p:ph type="ftr" sz="quarter" idx="2"/>
          </p:nvPr>
        </p:nvSpPr>
        <p:spPr>
          <a:xfrm>
            <a:off x="1" y="9430092"/>
            <a:ext cx="2945659" cy="498134"/>
          </a:xfrm>
          <a:prstGeom prst="rect">
            <a:avLst/>
          </a:prstGeom>
        </p:spPr>
        <p:txBody>
          <a:bodyPr vert="horz" lIns="91431" tIns="45715" rIns="91431" bIns="45715"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4" y="9430092"/>
            <a:ext cx="2945659" cy="498134"/>
          </a:xfrm>
          <a:prstGeom prst="rect">
            <a:avLst/>
          </a:prstGeom>
        </p:spPr>
        <p:txBody>
          <a:bodyPr vert="horz" lIns="91431" tIns="45715" rIns="91431" bIns="45715" rtlCol="0" anchor="b"/>
          <a:lstStyle>
            <a:lvl1pPr algn="r">
              <a:defRPr sz="1200"/>
            </a:lvl1pPr>
          </a:lstStyle>
          <a:p>
            <a:fld id="{4E4A4F3D-0E7A-4FCC-9F06-E7C2A90F800F}" type="slidenum">
              <a:rPr lang="en-GB" smtClean="0"/>
              <a:t>‹#›</a:t>
            </a:fld>
            <a:endParaRPr lang="en-GB" dirty="0"/>
          </a:p>
        </p:txBody>
      </p:sp>
    </p:spTree>
    <p:extLst>
      <p:ext uri="{BB962C8B-B14F-4D97-AF65-F5344CB8AC3E}">
        <p14:creationId xmlns:p14="http://schemas.microsoft.com/office/powerpoint/2010/main" val="163891848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411"/>
          </a:xfrm>
          <a:prstGeom prst="rect">
            <a:avLst/>
          </a:prstGeom>
        </p:spPr>
        <p:txBody>
          <a:bodyPr vert="horz" lIns="91431" tIns="45715" rIns="91431" bIns="45715" rtlCol="0"/>
          <a:lstStyle>
            <a:lvl1pPr algn="l">
              <a:defRPr sz="1200"/>
            </a:lvl1pPr>
          </a:lstStyle>
          <a:p>
            <a:endParaRPr lang="en-GB" dirty="0"/>
          </a:p>
        </p:txBody>
      </p:sp>
      <p:sp>
        <p:nvSpPr>
          <p:cNvPr id="3" name="Date Placeholder 2"/>
          <p:cNvSpPr>
            <a:spLocks noGrp="1"/>
          </p:cNvSpPr>
          <p:nvPr>
            <p:ph type="dt" idx="1"/>
          </p:nvPr>
        </p:nvSpPr>
        <p:spPr>
          <a:xfrm>
            <a:off x="3850444" y="1"/>
            <a:ext cx="2945659" cy="496411"/>
          </a:xfrm>
          <a:prstGeom prst="rect">
            <a:avLst/>
          </a:prstGeom>
        </p:spPr>
        <p:txBody>
          <a:bodyPr vert="horz" lIns="91431" tIns="45715" rIns="91431" bIns="45715" rtlCol="0"/>
          <a:lstStyle>
            <a:lvl1pPr algn="r">
              <a:defRPr sz="1200"/>
            </a:lvl1pPr>
          </a:lstStyle>
          <a:p>
            <a:r>
              <a:rPr lang="en-GB" dirty="0" smtClean="0"/>
              <a:t>24/09/2019</a:t>
            </a:r>
            <a:endParaRPr lang="en-GB"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31" tIns="45715" rIns="91431" bIns="45715" rtlCol="0" anchor="ctr"/>
          <a:lstStyle/>
          <a:p>
            <a:endParaRPr lang="en-GB"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31" tIns="45715" rIns="91431"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30091"/>
            <a:ext cx="2945659" cy="496411"/>
          </a:xfrm>
          <a:prstGeom prst="rect">
            <a:avLst/>
          </a:prstGeom>
        </p:spPr>
        <p:txBody>
          <a:bodyPr vert="horz" lIns="91431" tIns="45715" rIns="91431" bIns="45715"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4" y="9430091"/>
            <a:ext cx="2945659" cy="496411"/>
          </a:xfrm>
          <a:prstGeom prst="rect">
            <a:avLst/>
          </a:prstGeom>
        </p:spPr>
        <p:txBody>
          <a:bodyPr vert="horz" lIns="91431" tIns="45715" rIns="91431" bIns="45715" rtlCol="0" anchor="b"/>
          <a:lstStyle>
            <a:lvl1pPr algn="r">
              <a:defRPr sz="1200"/>
            </a:lvl1pPr>
          </a:lstStyle>
          <a:p>
            <a:fld id="{624427D2-9D77-449E-8C3A-B1666F53B37B}" type="slidenum">
              <a:rPr lang="en-GB" smtClean="0"/>
              <a:pPr/>
              <a:t>‹#›</a:t>
            </a:fld>
            <a:endParaRPr lang="en-GB" dirty="0"/>
          </a:p>
        </p:txBody>
      </p:sp>
    </p:spTree>
    <p:extLst>
      <p:ext uri="{BB962C8B-B14F-4D97-AF65-F5344CB8AC3E}">
        <p14:creationId xmlns:p14="http://schemas.microsoft.com/office/powerpoint/2010/main" val="172084317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61186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13895EDB-6B5D-864C-AC6A-318791A1A93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4035279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129</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5316790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130</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12479293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131</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0565933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132</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3751993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133</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366257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13895EDB-6B5D-864C-AC6A-318791A1A935}"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982362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dirty="0">
              <a:solidFill>
                <a:srgbClr val="000000"/>
              </a:solidFill>
              <a:ea typeface="ＭＳ Ｐゴシック"/>
            </a:endParaRPr>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AD41C851-6A08-476E-B901-A709AD126AFE}"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942901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endParaRPr lang="en-GB" baseline="0" dirty="0"/>
          </a:p>
        </p:txBody>
      </p:sp>
      <p:sp>
        <p:nvSpPr>
          <p:cNvPr id="4" name="Slide Number Placeholder 3"/>
          <p:cNvSpPr>
            <a:spLocks noGrp="1"/>
          </p:cNvSpPr>
          <p:nvPr>
            <p:ph type="sldNum" sz="quarter" idx="10"/>
          </p:nvPr>
        </p:nvSpPr>
        <p:spPr/>
        <p:txBody>
          <a:bodyPr/>
          <a:lstStyle/>
          <a:p>
            <a:fld id="{AD41C851-6A08-476E-B901-A709AD126AFE}"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511038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fontAlgn="base" hangingPunct="0">
              <a:lnSpc>
                <a:spcPct val="100000"/>
              </a:lnSpc>
              <a:spcAft>
                <a:spcPct val="0"/>
              </a:spcAft>
              <a:buFont typeface="Arial" panose="020B0604020202020204" pitchFamily="34" charset="0"/>
              <a:buNone/>
              <a:tabLst>
                <a:tab pos="663575" algn="l"/>
              </a:tabLst>
            </a:pPr>
            <a:endParaRPr lang="en-GB" sz="1200" dirty="0">
              <a:solidFill>
                <a:schemeClr val="tx1"/>
              </a:solidFill>
            </a:endParaRPr>
          </a:p>
          <a:p>
            <a:pPr marL="342900" indent="-342900" eaLnBrk="0" fontAlgn="base" hangingPunct="0">
              <a:lnSpc>
                <a:spcPct val="100000"/>
              </a:lnSpc>
              <a:spcAft>
                <a:spcPct val="0"/>
              </a:spcAft>
              <a:buFont typeface="Arial" panose="020B0604020202020204" pitchFamily="34" charset="0"/>
              <a:buChar char="•"/>
              <a:tabLst>
                <a:tab pos="663575" algn="l"/>
              </a:tabLst>
            </a:pPr>
            <a:endParaRPr lang="en-GB" sz="1200"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13895EDB-6B5D-864C-AC6A-318791A1A935}"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241235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a:defRPr/>
            </a:pPr>
            <a:fld id="{13895EDB-6B5D-864C-AC6A-318791A1A935}"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2033038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3895EDB-6B5D-864C-AC6A-318791A1A935}"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3384913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3895EDB-6B5D-864C-AC6A-318791A1A935}"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1789794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44</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532823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45</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815746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Second</a:t>
            </a:r>
            <a:r>
              <a:rPr lang="en-GB" baseline="0" dirty="0" smtClean="0"/>
              <a:t> user group in this format</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2</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094547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46</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502312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47</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983016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48</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344649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49</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935298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50</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589231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u="sng"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51</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17474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52</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749766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53</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499619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54</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599262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55</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4095646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3</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8243749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56</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439726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57</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812606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58</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757712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B89BB5-7349-4371-9609-0C1E6FB38ABB}" type="slidenum">
              <a:rPr lang="en-GB" smtClean="0"/>
              <a:t>59</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587415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u="none" baseline="0" dirty="0" smtClean="0">
              <a:solidFill>
                <a:srgbClr val="FF0000"/>
              </a:solidFill>
            </a:endParaRPr>
          </a:p>
        </p:txBody>
      </p:sp>
      <p:sp>
        <p:nvSpPr>
          <p:cNvPr id="4" name="Slide Number Placeholder 3"/>
          <p:cNvSpPr>
            <a:spLocks noGrp="1"/>
          </p:cNvSpPr>
          <p:nvPr>
            <p:ph type="sldNum" sz="quarter" idx="10"/>
          </p:nvPr>
        </p:nvSpPr>
        <p:spPr/>
        <p:txBody>
          <a:bodyPr/>
          <a:lstStyle/>
          <a:p>
            <a:fld id="{C4B89BB5-7349-4371-9609-0C1E6FB38ABB}" type="slidenum">
              <a:rPr lang="en-GB" smtClean="0"/>
              <a:t>60</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667650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u="none" baseline="0" dirty="0" smtClean="0">
              <a:solidFill>
                <a:srgbClr val="FF0000"/>
              </a:solidFill>
            </a:endParaRPr>
          </a:p>
        </p:txBody>
      </p:sp>
      <p:sp>
        <p:nvSpPr>
          <p:cNvPr id="4" name="Slide Number Placeholder 3"/>
          <p:cNvSpPr>
            <a:spLocks noGrp="1"/>
          </p:cNvSpPr>
          <p:nvPr>
            <p:ph type="sldNum" sz="quarter" idx="10"/>
          </p:nvPr>
        </p:nvSpPr>
        <p:spPr/>
        <p:txBody>
          <a:bodyPr/>
          <a:lstStyle/>
          <a:p>
            <a:fld id="{C4B89BB5-7349-4371-9609-0C1E6FB38ABB}" type="slidenum">
              <a:rPr lang="en-GB" smtClean="0"/>
              <a:t>61</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668571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B89BB5-7349-4371-9609-0C1E6FB38ABB}" type="slidenum">
              <a:rPr lang="en-GB" smtClean="0"/>
              <a:t>62</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762752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B89BB5-7349-4371-9609-0C1E6FB38ABB}" type="slidenum">
              <a:rPr lang="en-GB" smtClean="0"/>
              <a:t>63</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874159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C4B89BB5-7349-4371-9609-0C1E6FB38ABB}" type="slidenum">
              <a:rPr lang="en-GB" smtClean="0"/>
              <a:t>64</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4618223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B89BB5-7349-4371-9609-0C1E6FB38ABB}" type="slidenum">
              <a:rPr lang="en-GB" smtClean="0"/>
              <a:t>65</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665575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4</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5815723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C4B89BB5-7349-4371-9609-0C1E6FB38ABB}" type="slidenum">
              <a:rPr lang="en-GB" smtClean="0"/>
              <a:t>66</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0272524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C4B89BB5-7349-4371-9609-0C1E6FB38ABB}" type="slidenum">
              <a:rPr lang="en-GB" smtClean="0"/>
              <a:t>67</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3974157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C4B89BB5-7349-4371-9609-0C1E6FB38ABB}" type="slidenum">
              <a:rPr lang="en-GB" smtClean="0"/>
              <a:t>68</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4656812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smtClean="0"/>
          </a:p>
        </p:txBody>
      </p:sp>
      <p:sp>
        <p:nvSpPr>
          <p:cNvPr id="4" name="Slide Number Placeholder 3"/>
          <p:cNvSpPr>
            <a:spLocks noGrp="1"/>
          </p:cNvSpPr>
          <p:nvPr>
            <p:ph type="sldNum" sz="quarter" idx="10"/>
          </p:nvPr>
        </p:nvSpPr>
        <p:spPr/>
        <p:txBody>
          <a:bodyPr/>
          <a:lstStyle/>
          <a:p>
            <a:fld id="{C4B89BB5-7349-4371-9609-0C1E6FB38ABB}" type="slidenum">
              <a:rPr lang="en-GB" smtClean="0"/>
              <a:t>69</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9089099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C4B89BB5-7349-4371-9609-0C1E6FB38ABB}" type="slidenum">
              <a:rPr lang="en-GB" smtClean="0"/>
              <a:t>70</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3562349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B89BB5-7349-4371-9609-0C1E6FB38ABB}" type="slidenum">
              <a:rPr lang="en-GB" smtClean="0"/>
              <a:t>71</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7491564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C4B89BB5-7349-4371-9609-0C1E6FB38ABB}" type="slidenum">
              <a:rPr lang="en-GB" smtClean="0"/>
              <a:t>72</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2275662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C4B89BB5-7349-4371-9609-0C1E6FB38ABB}" type="slidenum">
              <a:rPr lang="en-GB" smtClean="0"/>
              <a:t>73</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9755450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C4B89BB5-7349-4371-9609-0C1E6FB38ABB}" type="slidenum">
              <a:rPr lang="en-GB" smtClean="0"/>
              <a:t>74</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366203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B89BB5-7349-4371-9609-0C1E6FB38ABB}" type="slidenum">
              <a:rPr lang="en-GB" smtClean="0"/>
              <a:t>75</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305410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r>
              <a:rPr lang="en-GB" smtClean="0"/>
              <a:t>24/09/2019</a:t>
            </a:r>
            <a:endParaRPr lang="en-GB" dirty="0"/>
          </a:p>
        </p:txBody>
      </p:sp>
      <p:sp>
        <p:nvSpPr>
          <p:cNvPr id="5" name="Slide Number Placeholder 4"/>
          <p:cNvSpPr>
            <a:spLocks noGrp="1"/>
          </p:cNvSpPr>
          <p:nvPr>
            <p:ph type="sldNum" sz="quarter" idx="11"/>
          </p:nvPr>
        </p:nvSpPr>
        <p:spPr/>
        <p:txBody>
          <a:bodyPr/>
          <a:lstStyle/>
          <a:p>
            <a:fld id="{624427D2-9D77-449E-8C3A-B1666F53B37B}" type="slidenum">
              <a:rPr lang="en-GB" smtClean="0"/>
              <a:pPr/>
              <a:t>5</a:t>
            </a:fld>
            <a:endParaRPr lang="en-GB" dirty="0"/>
          </a:p>
        </p:txBody>
      </p:sp>
    </p:spTree>
    <p:extLst>
      <p:ext uri="{BB962C8B-B14F-4D97-AF65-F5344CB8AC3E}">
        <p14:creationId xmlns:p14="http://schemas.microsoft.com/office/powerpoint/2010/main" val="25033022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r>
              <a:rPr lang="en-GB" smtClean="0"/>
              <a:t>24/09/2019</a:t>
            </a:r>
            <a:endParaRPr lang="en-GB" dirty="0"/>
          </a:p>
        </p:txBody>
      </p:sp>
      <p:sp>
        <p:nvSpPr>
          <p:cNvPr id="5" name="Slide Number Placeholder 4"/>
          <p:cNvSpPr>
            <a:spLocks noGrp="1"/>
          </p:cNvSpPr>
          <p:nvPr>
            <p:ph type="sldNum" sz="quarter" idx="11"/>
          </p:nvPr>
        </p:nvSpPr>
        <p:spPr/>
        <p:txBody>
          <a:bodyPr/>
          <a:lstStyle/>
          <a:p>
            <a:fld id="{624427D2-9D77-449E-8C3A-B1666F53B37B}" type="slidenum">
              <a:rPr lang="en-GB" smtClean="0"/>
              <a:pPr/>
              <a:t>76</a:t>
            </a:fld>
            <a:endParaRPr lang="en-GB" dirty="0"/>
          </a:p>
        </p:txBody>
      </p:sp>
    </p:spTree>
    <p:extLst>
      <p:ext uri="{BB962C8B-B14F-4D97-AF65-F5344CB8AC3E}">
        <p14:creationId xmlns:p14="http://schemas.microsoft.com/office/powerpoint/2010/main" val="38009686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77</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3470515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78</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843853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2" indent="-171432">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79</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4103374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2" indent="-171432">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80</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4064198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81</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41987024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82</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2614797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83</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5183561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84</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991355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85</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753070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6</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1023023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86</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0113537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87</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154190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88</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711580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89</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5058394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91</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7934738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92</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0974697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93</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9933006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94</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562570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95</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1082581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96</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081783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13895EDB-6B5D-864C-AC6A-318791A1A935}"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42263204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GB" dirty="0" smtClean="0"/>
              <a:t>Areas for development</a:t>
            </a:r>
          </a:p>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98</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7452553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99</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6153061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100</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4544810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101</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8558712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102</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5877818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103</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9883358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104</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8122215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105</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4487290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106</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7851068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107</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897323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r>
              <a:rPr lang="en-GB" smtClean="0"/>
              <a:t>24/09/2019</a:t>
            </a:r>
            <a:endParaRPr lang="en-GB" dirty="0"/>
          </a:p>
        </p:txBody>
      </p:sp>
      <p:sp>
        <p:nvSpPr>
          <p:cNvPr id="5" name="Slide Number Placeholder 4"/>
          <p:cNvSpPr>
            <a:spLocks noGrp="1"/>
          </p:cNvSpPr>
          <p:nvPr>
            <p:ph type="sldNum" sz="quarter" idx="11"/>
          </p:nvPr>
        </p:nvSpPr>
        <p:spPr/>
        <p:txBody>
          <a:bodyPr/>
          <a:lstStyle/>
          <a:p>
            <a:fld id="{624427D2-9D77-449E-8C3A-B1666F53B37B}" type="slidenum">
              <a:rPr lang="en-GB" smtClean="0"/>
              <a:pPr/>
              <a:t>8</a:t>
            </a:fld>
            <a:endParaRPr lang="en-GB" dirty="0"/>
          </a:p>
        </p:txBody>
      </p:sp>
    </p:spTree>
    <p:extLst>
      <p:ext uri="{BB962C8B-B14F-4D97-AF65-F5344CB8AC3E}">
        <p14:creationId xmlns:p14="http://schemas.microsoft.com/office/powerpoint/2010/main" val="4066856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108</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8450959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109</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6619541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110</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8905487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111</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1255131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112</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5397792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113</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8169070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F69B25-C9BA-4DF7-B729-928C69C115B0}" type="slidenum">
              <a:rPr lang="en-GB" smtClean="0"/>
              <a:t>114</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6101816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115</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797845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117</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3780825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118</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903893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895EDB-6B5D-864C-AC6A-318791A1A935}"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4896832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119</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206796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120</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6407407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121</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2639225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122</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8200272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123</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1280182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124</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1446337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125</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29581402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427D2-9D77-449E-8C3A-B1666F53B37B}" type="slidenum">
              <a:rPr lang="en-GB" smtClean="0"/>
              <a:pPr/>
              <a:t>126</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2659709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127</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12005270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624427D2-9D77-449E-8C3A-B1666F53B37B}" type="slidenum">
              <a:rPr lang="en-GB" smtClean="0"/>
              <a:pPr/>
              <a:t>128</a:t>
            </a:fld>
            <a:endParaRPr lang="en-GB" dirty="0"/>
          </a:p>
        </p:txBody>
      </p:sp>
      <p:sp>
        <p:nvSpPr>
          <p:cNvPr id="5" name="Date Placeholder 4"/>
          <p:cNvSpPr>
            <a:spLocks noGrp="1"/>
          </p:cNvSpPr>
          <p:nvPr>
            <p:ph type="dt" idx="11"/>
          </p:nvPr>
        </p:nvSpPr>
        <p:spPr/>
        <p:txBody>
          <a:bodyPr/>
          <a:lstStyle/>
          <a:p>
            <a:r>
              <a:rPr lang="en-GB" dirty="0" smtClean="0"/>
              <a:t>24/09/2019</a:t>
            </a:r>
            <a:endParaRPr lang="en-GB" dirty="0"/>
          </a:p>
        </p:txBody>
      </p:sp>
    </p:spTree>
    <p:extLst>
      <p:ext uri="{BB962C8B-B14F-4D97-AF65-F5344CB8AC3E}">
        <p14:creationId xmlns:p14="http://schemas.microsoft.com/office/powerpoint/2010/main" val="3284873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 name="Freeform 22"/>
          <p:cNvSpPr/>
          <p:nvPr userDrawn="1"/>
        </p:nvSpPr>
        <p:spPr>
          <a:xfrm rot="20153357">
            <a:off x="-292151" y="1284705"/>
            <a:ext cx="3052125" cy="1566466"/>
          </a:xfrm>
          <a:custGeom>
            <a:avLst/>
            <a:gdLst>
              <a:gd name="connsiteX0" fmla="*/ 3052125 w 3052125"/>
              <a:gd name="connsiteY0" fmla="*/ 0 h 1566466"/>
              <a:gd name="connsiteX1" fmla="*/ 3052125 w 3052125"/>
              <a:gd name="connsiteY1" fmla="*/ 1566466 h 1566466"/>
              <a:gd name="connsiteX2" fmla="*/ 0 w 3052125"/>
              <a:gd name="connsiteY2" fmla="*/ 1566466 h 1566466"/>
              <a:gd name="connsiteX3" fmla="*/ 0 w 3052125"/>
              <a:gd name="connsiteY3" fmla="*/ 1156661 h 1566466"/>
              <a:gd name="connsiteX4" fmla="*/ 517659 w 3052125"/>
              <a:gd name="connsiteY4" fmla="*/ 0 h 15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125" h="1566466">
                <a:moveTo>
                  <a:pt x="3052125" y="0"/>
                </a:moveTo>
                <a:lnTo>
                  <a:pt x="3052125" y="1566466"/>
                </a:lnTo>
                <a:lnTo>
                  <a:pt x="0" y="1566466"/>
                </a:lnTo>
                <a:lnTo>
                  <a:pt x="0" y="1156661"/>
                </a:lnTo>
                <a:lnTo>
                  <a:pt x="517659" y="0"/>
                </a:lnTo>
                <a:close/>
              </a:path>
            </a:pathLst>
          </a:custGeom>
          <a:solidFill>
            <a:srgbClr val="CCD60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endParaRPr>
          </a:p>
        </p:txBody>
      </p:sp>
      <p:sp>
        <p:nvSpPr>
          <p:cNvPr id="44" name="Freeform 43"/>
          <p:cNvSpPr/>
          <p:nvPr userDrawn="1"/>
        </p:nvSpPr>
        <p:spPr>
          <a:xfrm rot="11061754">
            <a:off x="-36601" y="-16739"/>
            <a:ext cx="12462172" cy="7151460"/>
          </a:xfrm>
          <a:custGeom>
            <a:avLst/>
            <a:gdLst>
              <a:gd name="connsiteX0" fmla="*/ 6282143 w 12462172"/>
              <a:gd name="connsiteY0" fmla="*/ 7150527 h 7151460"/>
              <a:gd name="connsiteX1" fmla="*/ 6222588 w 12462172"/>
              <a:gd name="connsiteY1" fmla="*/ 7151460 h 7151460"/>
              <a:gd name="connsiteX2" fmla="*/ 488931 w 12462172"/>
              <a:gd name="connsiteY2" fmla="*/ 7151459 h 7151460"/>
              <a:gd name="connsiteX3" fmla="*/ 0 w 12462172"/>
              <a:gd name="connsiteY3" fmla="*/ 742496 h 7151460"/>
              <a:gd name="connsiteX4" fmla="*/ 9732734 w 12462172"/>
              <a:gd name="connsiteY4" fmla="*/ 0 h 7151460"/>
              <a:gd name="connsiteX5" fmla="*/ 9745798 w 12462172"/>
              <a:gd name="connsiteY5" fmla="*/ 4920 h 7151460"/>
              <a:gd name="connsiteX6" fmla="*/ 12325668 w 12462172"/>
              <a:gd name="connsiteY6" fmla="*/ 2268181 h 7151460"/>
              <a:gd name="connsiteX7" fmla="*/ 12355133 w 12462172"/>
              <a:gd name="connsiteY7" fmla="*/ 2349664 h 7151460"/>
              <a:gd name="connsiteX8" fmla="*/ 12462172 w 12462172"/>
              <a:gd name="connsiteY8" fmla="*/ 3763593 h 7151460"/>
              <a:gd name="connsiteX9" fmla="*/ 12411302 w 12462172"/>
              <a:gd name="connsiteY9" fmla="*/ 3984155 h 7151460"/>
              <a:gd name="connsiteX10" fmla="*/ 7882132 w 12462172"/>
              <a:gd name="connsiteY10" fmla="*/ 7014555 h 7151460"/>
              <a:gd name="connsiteX11" fmla="*/ 7669719 w 12462172"/>
              <a:gd name="connsiteY11" fmla="*/ 7044670 h 71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62172" h="7151460">
                <a:moveTo>
                  <a:pt x="6282143" y="7150527"/>
                </a:moveTo>
                <a:lnTo>
                  <a:pt x="6222588" y="7151460"/>
                </a:lnTo>
                <a:lnTo>
                  <a:pt x="488931" y="7151459"/>
                </a:lnTo>
                <a:lnTo>
                  <a:pt x="0" y="742496"/>
                </a:lnTo>
                <a:lnTo>
                  <a:pt x="9732734" y="0"/>
                </a:lnTo>
                <a:lnTo>
                  <a:pt x="9745798" y="4920"/>
                </a:lnTo>
                <a:cubicBezTo>
                  <a:pt x="11002949" y="531491"/>
                  <a:pt x="11937143" y="1331940"/>
                  <a:pt x="12325668" y="2268181"/>
                </a:cubicBezTo>
                <a:lnTo>
                  <a:pt x="12355133" y="2349664"/>
                </a:lnTo>
                <a:lnTo>
                  <a:pt x="12462172" y="3763593"/>
                </a:lnTo>
                <a:lnTo>
                  <a:pt x="12411302" y="3984155"/>
                </a:lnTo>
                <a:cubicBezTo>
                  <a:pt x="11958000" y="5450962"/>
                  <a:pt x="10181738" y="6626349"/>
                  <a:pt x="7882132" y="7014555"/>
                </a:cubicBezTo>
                <a:lnTo>
                  <a:pt x="7669719" y="7044670"/>
                </a:lnTo>
                <a:close/>
              </a:path>
            </a:pathLst>
          </a:custGeom>
          <a:solidFill>
            <a:srgbClr val="417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40" name="Freeform 39"/>
          <p:cNvSpPr/>
          <p:nvPr userDrawn="1"/>
        </p:nvSpPr>
        <p:spPr>
          <a:xfrm>
            <a:off x="-2" y="0"/>
            <a:ext cx="12192001" cy="6858000"/>
          </a:xfrm>
          <a:custGeom>
            <a:avLst/>
            <a:gdLst>
              <a:gd name="connsiteX0" fmla="*/ 6340149 w 12680298"/>
              <a:gd name="connsiteY0" fmla="*/ 0 h 6858000"/>
              <a:gd name="connsiteX1" fmla="*/ 12437706 w 12680298"/>
              <a:gd name="connsiteY1" fmla="*/ 0 h 6858000"/>
              <a:gd name="connsiteX2" fmla="*/ 12680298 w 12680298"/>
              <a:gd name="connsiteY2" fmla="*/ 0 h 6858000"/>
              <a:gd name="connsiteX3" fmla="*/ 12680298 w 12680298"/>
              <a:gd name="connsiteY3" fmla="*/ 70202 h 6858000"/>
              <a:gd name="connsiteX4" fmla="*/ 12680298 w 12680298"/>
              <a:gd name="connsiteY4" fmla="*/ 1455576 h 6858000"/>
              <a:gd name="connsiteX5" fmla="*/ 12680298 w 12680298"/>
              <a:gd name="connsiteY5" fmla="*/ 6858000 h 6858000"/>
              <a:gd name="connsiteX6" fmla="*/ 2845837 w 12680298"/>
              <a:gd name="connsiteY6" fmla="*/ 6858000 h 6858000"/>
              <a:gd name="connsiteX7" fmla="*/ 2844036 w 12680298"/>
              <a:gd name="connsiteY7" fmla="*/ 6858000 h 6858000"/>
              <a:gd name="connsiteX8" fmla="*/ 0 w 12680298"/>
              <a:gd name="connsiteY8" fmla="*/ 6858000 h 6858000"/>
              <a:gd name="connsiteX9" fmla="*/ 0 w 12680298"/>
              <a:gd name="connsiteY9" fmla="*/ 4300371 h 6858000"/>
              <a:gd name="connsiteX10" fmla="*/ 0 w 12680298"/>
              <a:gd name="connsiteY10" fmla="*/ 4292082 h 6858000"/>
              <a:gd name="connsiteX11" fmla="*/ 309 w 12680298"/>
              <a:gd name="connsiteY11" fmla="*/ 4292082 h 6858000"/>
              <a:gd name="connsiteX12" fmla="*/ 8250 w 12680298"/>
              <a:gd name="connsiteY12" fmla="*/ 4079074 h 6858000"/>
              <a:gd name="connsiteX13" fmla="*/ 6340149 w 12680298"/>
              <a:gd name="connsiteY1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0298" h="6858000">
                <a:moveTo>
                  <a:pt x="6340149" y="0"/>
                </a:moveTo>
                <a:lnTo>
                  <a:pt x="12437706" y="0"/>
                </a:lnTo>
                <a:lnTo>
                  <a:pt x="12680298" y="0"/>
                </a:lnTo>
                <a:lnTo>
                  <a:pt x="12680298" y="70202"/>
                </a:lnTo>
                <a:lnTo>
                  <a:pt x="12680298" y="1455576"/>
                </a:lnTo>
                <a:lnTo>
                  <a:pt x="12680298" y="6858000"/>
                </a:lnTo>
                <a:lnTo>
                  <a:pt x="2845837" y="6858000"/>
                </a:lnTo>
                <a:lnTo>
                  <a:pt x="2844036" y="6858000"/>
                </a:lnTo>
                <a:lnTo>
                  <a:pt x="0" y="6858000"/>
                </a:lnTo>
                <a:lnTo>
                  <a:pt x="0" y="4300371"/>
                </a:lnTo>
                <a:lnTo>
                  <a:pt x="0" y="4292082"/>
                </a:lnTo>
                <a:lnTo>
                  <a:pt x="309" y="4292082"/>
                </a:lnTo>
                <a:lnTo>
                  <a:pt x="8250" y="4079074"/>
                </a:lnTo>
                <a:cubicBezTo>
                  <a:pt x="178059" y="1806888"/>
                  <a:pt x="2948005" y="0"/>
                  <a:pt x="6340149" y="0"/>
                </a:cubicBezTo>
                <a:close/>
              </a:path>
            </a:pathLst>
          </a:custGeom>
          <a:solidFill>
            <a:srgbClr val="1E2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08" y="70202"/>
            <a:ext cx="1832581" cy="773628"/>
          </a:xfrm>
          <a:prstGeom prst="rect">
            <a:avLst/>
          </a:prstGeom>
        </p:spPr>
      </p:pic>
      <p:sp>
        <p:nvSpPr>
          <p:cNvPr id="2" name="Title 1"/>
          <p:cNvSpPr>
            <a:spLocks noGrp="1"/>
          </p:cNvSpPr>
          <p:nvPr userDrawn="1">
            <p:ph type="ctrTitle"/>
          </p:nvPr>
        </p:nvSpPr>
        <p:spPr>
          <a:xfrm>
            <a:off x="1524000" y="1301977"/>
            <a:ext cx="9144000" cy="2387600"/>
          </a:xfrm>
        </p:spPr>
        <p:txBody>
          <a:bodyPr anchor="b"/>
          <a:lstStyle>
            <a:lvl1pPr algn="ctr">
              <a:defRPr sz="6000">
                <a:solidFill>
                  <a:schemeClr val="bg1"/>
                </a:solidFill>
              </a:defRPr>
            </a:lvl1pPr>
          </a:lstStyle>
          <a:p>
            <a:r>
              <a:rPr lang="en-US" smtClean="0"/>
              <a:t>Click to edit Master title style</a:t>
            </a:r>
            <a:endParaRPr lang="en-GB" dirty="0"/>
          </a:p>
        </p:txBody>
      </p:sp>
      <p:sp>
        <p:nvSpPr>
          <p:cNvPr id="3" name="Subtitle 2"/>
          <p:cNvSpPr>
            <a:spLocks noGrp="1"/>
          </p:cNvSpPr>
          <p:nvPr userDrawn="1">
            <p:ph type="subTitle" idx="1"/>
          </p:nvPr>
        </p:nvSpPr>
        <p:spPr>
          <a:xfrm>
            <a:off x="1524000" y="3781652"/>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41991783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10C3B9-7F7F-4B30-B5E7-0693369E9EB8}" type="datetimeFigureOut">
              <a:rPr lang="en-GB" smtClean="0"/>
              <a:pPr/>
              <a:t>24/09/2019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C749C1B-DF71-4DBC-829F-0017601EBD93}" type="slidenum">
              <a:rPr lang="en-GB" smtClean="0"/>
              <a:pPr/>
              <a:t>‹#›</a:t>
            </a:fld>
            <a:endParaRPr lang="en-GB" dirty="0"/>
          </a:p>
        </p:txBody>
      </p:sp>
    </p:spTree>
    <p:extLst>
      <p:ext uri="{BB962C8B-B14F-4D97-AF65-F5344CB8AC3E}">
        <p14:creationId xmlns:p14="http://schemas.microsoft.com/office/powerpoint/2010/main" val="5514184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10C3B9-7F7F-4B30-B5E7-0693369E9EB8}" type="datetimeFigureOut">
              <a:rPr lang="en-GB" smtClean="0"/>
              <a:pPr/>
              <a:t>24/09/2019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C749C1B-DF71-4DBC-829F-0017601EBD93}" type="slidenum">
              <a:rPr lang="en-GB" smtClean="0"/>
              <a:pPr/>
              <a:t>‹#›</a:t>
            </a:fld>
            <a:endParaRPr lang="en-GB" dirty="0"/>
          </a:p>
        </p:txBody>
      </p:sp>
    </p:spTree>
    <p:extLst>
      <p:ext uri="{BB962C8B-B14F-4D97-AF65-F5344CB8AC3E}">
        <p14:creationId xmlns:p14="http://schemas.microsoft.com/office/powerpoint/2010/main" val="18168040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 xmlns:a16="http://schemas.microsoft.com/office/drawing/2014/main" id="{91D3EF3B-1432-514C-B71B-12CE62EFE221}"/>
              </a:ext>
            </a:extLst>
          </p:cNvPr>
          <p:cNvSpPr>
            <a:spLocks noGrp="1"/>
          </p:cNvSpPr>
          <p:nvPr>
            <p:ph idx="1" hasCustomPrompt="1"/>
          </p:nvPr>
        </p:nvSpPr>
        <p:spPr>
          <a:xfrm>
            <a:off x="838200" y="4669254"/>
            <a:ext cx="10515600" cy="1200329"/>
          </a:xfrm>
          <a:prstGeom prst="rect">
            <a:avLst/>
          </a:prstGeom>
        </p:spPr>
        <p:txBody>
          <a:bodyPr vert="horz" lIns="0" tIns="45720" rIns="91440" bIns="45720" rtlCol="0" anchor="b" anchorCtr="0">
            <a:spAutoFit/>
          </a:bodyPr>
          <a:lstStyle>
            <a:lvl1pPr>
              <a:defRPr sz="2400"/>
            </a:lvl1pPr>
          </a:lstStyle>
          <a:p>
            <a:pPr>
              <a:lnSpc>
                <a:spcPct val="100000"/>
              </a:lnSpc>
            </a:pPr>
            <a:r>
              <a:rPr lang="en-US" b="1" dirty="0">
                <a:solidFill>
                  <a:srgbClr val="183E56"/>
                </a:solidFill>
                <a:latin typeface="Arial" panose="020B0604020202020204" pitchFamily="34" charset="0"/>
                <a:cs typeface="Arial" panose="020B0604020202020204" pitchFamily="34" charset="0"/>
              </a:rPr>
              <a:t>Presenter Name</a:t>
            </a:r>
            <a:br>
              <a:rPr lang="en-US" b="1" dirty="0">
                <a:solidFill>
                  <a:srgbClr val="183E56"/>
                </a:solidFill>
                <a:latin typeface="Arial" panose="020B0604020202020204" pitchFamily="34" charset="0"/>
                <a:cs typeface="Arial" panose="020B0604020202020204" pitchFamily="34" charset="0"/>
              </a:rPr>
            </a:br>
            <a:r>
              <a:rPr lang="en-US" dirty="0">
                <a:solidFill>
                  <a:srgbClr val="183E56"/>
                </a:solidFill>
                <a:latin typeface="Arial" panose="020B0604020202020204" pitchFamily="34" charset="0"/>
                <a:cs typeface="Arial" panose="020B0604020202020204" pitchFamily="34" charset="0"/>
              </a:rPr>
              <a:t>Job Title | Department</a:t>
            </a:r>
            <a:br>
              <a:rPr lang="en-US" dirty="0">
                <a:solidFill>
                  <a:srgbClr val="183E56"/>
                </a:solidFill>
                <a:latin typeface="Arial" panose="020B0604020202020204" pitchFamily="34" charset="0"/>
                <a:cs typeface="Arial" panose="020B0604020202020204" pitchFamily="34" charset="0"/>
              </a:rPr>
            </a:br>
            <a:r>
              <a:rPr lang="en-US" dirty="0">
                <a:solidFill>
                  <a:srgbClr val="183E56"/>
                </a:solidFill>
                <a:latin typeface="Arial" panose="020B0604020202020204" pitchFamily="34" charset="0"/>
                <a:cs typeface="Arial" panose="020B0604020202020204" pitchFamily="34" charset="0"/>
              </a:rPr>
              <a:t>@Twitter-handle</a:t>
            </a:r>
          </a:p>
        </p:txBody>
      </p:sp>
      <p:sp>
        <p:nvSpPr>
          <p:cNvPr id="24" name="Date Placeholder 15">
            <a:extLst>
              <a:ext uri="{FF2B5EF4-FFF2-40B4-BE49-F238E27FC236}">
                <a16:creationId xmlns="" xmlns:a16="http://schemas.microsoft.com/office/drawing/2014/main" id="{DFB003DF-C24D-A044-83E5-7964CE1007CE}"/>
              </a:ext>
            </a:extLst>
          </p:cNvPr>
          <p:cNvSpPr>
            <a:spLocks noGrp="1"/>
          </p:cNvSpPr>
          <p:nvPr>
            <p:ph type="dt" sz="half" idx="2"/>
          </p:nvPr>
        </p:nvSpPr>
        <p:spPr>
          <a:xfrm>
            <a:off x="838200" y="6250892"/>
            <a:ext cx="2743200" cy="365125"/>
          </a:xfrm>
          <a:prstGeom prst="rect">
            <a:avLst/>
          </a:prstGeom>
        </p:spPr>
        <p:txBody>
          <a:bodyPr vert="horz" lIns="0" tIns="45720" rIns="90000" bIns="45720" rtlCol="0" anchor="ctr"/>
          <a:lstStyle>
            <a:lvl1pPr algn="l">
              <a:defRPr sz="2000" b="1">
                <a:solidFill>
                  <a:srgbClr val="003C57"/>
                </a:solidFill>
              </a:defRPr>
            </a:lvl1pPr>
          </a:lstStyle>
          <a:p>
            <a:endParaRPr lang="en-US" dirty="0"/>
          </a:p>
        </p:txBody>
      </p:sp>
      <p:sp>
        <p:nvSpPr>
          <p:cNvPr id="10" name="Slide Number Placeholder 5">
            <a:extLst>
              <a:ext uri="{FF2B5EF4-FFF2-40B4-BE49-F238E27FC236}">
                <a16:creationId xmlns="" xmlns:a16="http://schemas.microsoft.com/office/drawing/2014/main" id="{7E3C8DC0-54A4-A146-A12C-27ECC577E977}"/>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dirty="0"/>
          </a:p>
        </p:txBody>
      </p:sp>
      <p:sp>
        <p:nvSpPr>
          <p:cNvPr id="11" name="Footer Placeholder 13">
            <a:extLst>
              <a:ext uri="{FF2B5EF4-FFF2-40B4-BE49-F238E27FC236}">
                <a16:creationId xmlns="" xmlns:a16="http://schemas.microsoft.com/office/drawing/2014/main" id="{BE2F4506-BEEA-784B-B604-6F02F963F9E3}"/>
              </a:ext>
            </a:extLst>
          </p:cNvPr>
          <p:cNvSpPr>
            <a:spLocks noGrp="1"/>
          </p:cNvSpPr>
          <p:nvPr>
            <p:ph type="ftr" sz="quarter" idx="3"/>
          </p:nvPr>
        </p:nvSpPr>
        <p:spPr>
          <a:xfrm>
            <a:off x="7529913" y="6250890"/>
            <a:ext cx="3842030" cy="365125"/>
          </a:xfrm>
          <a:prstGeom prst="rect">
            <a:avLst/>
          </a:prstGeom>
        </p:spPr>
        <p:txBody>
          <a:bodyPr vert="horz" lIns="90000" tIns="45720" rIns="0" bIns="45720" rtlCol="0" anchor="t" anchorCtr="0"/>
          <a:lstStyle>
            <a:lvl1pPr algn="r">
              <a:defRPr sz="2000" b="1">
                <a:solidFill>
                  <a:srgbClr val="003C57"/>
                </a:solidFill>
              </a:defRPr>
            </a:lvl1pPr>
          </a:lstStyle>
          <a:p>
            <a:r>
              <a:rPr lang="en-US"/>
              <a:t>#ONSRoadshow </a:t>
            </a:r>
            <a:endParaRPr lang="en-US" dirty="0"/>
          </a:p>
        </p:txBody>
      </p:sp>
      <p:sp>
        <p:nvSpPr>
          <p:cNvPr id="2" name="Title 1">
            <a:extLst>
              <a:ext uri="{FF2B5EF4-FFF2-40B4-BE49-F238E27FC236}">
                <a16:creationId xmlns="" xmlns:a16="http://schemas.microsoft.com/office/drawing/2014/main" id="{2F0BAAC3-A1E9-784F-BE30-C99088DCED33}"/>
              </a:ext>
            </a:extLst>
          </p:cNvPr>
          <p:cNvSpPr>
            <a:spLocks noGrp="1"/>
          </p:cNvSpPr>
          <p:nvPr>
            <p:ph type="title" hasCustomPrompt="1"/>
          </p:nvPr>
        </p:nvSpPr>
        <p:spPr/>
        <p:txBody>
          <a:bodyPr/>
          <a:lstStyle>
            <a:lvl1pPr>
              <a:defRPr/>
            </a:lvl1pPr>
          </a:lstStyle>
          <a:p>
            <a:r>
              <a:rPr lang="en-US" dirty="0"/>
              <a:t>Write your title here</a:t>
            </a:r>
            <a:br>
              <a:rPr lang="en-US" dirty="0"/>
            </a:br>
            <a:r>
              <a:rPr lang="en-US" dirty="0"/>
              <a:t>(in sentence case)</a:t>
            </a:r>
          </a:p>
        </p:txBody>
      </p:sp>
    </p:spTree>
    <p:extLst>
      <p:ext uri="{BB962C8B-B14F-4D97-AF65-F5344CB8AC3E}">
        <p14:creationId xmlns:p14="http://schemas.microsoft.com/office/powerpoint/2010/main" val="189352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ingle column title and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AB7C50D-A92E-F542-A579-D6ACCE3E0F84}"/>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 xmlns:a16="http://schemas.microsoft.com/office/drawing/2014/main" id="{C470A4C7-A3A2-8C48-94D5-E7589555BBE3}"/>
              </a:ext>
            </a:extLst>
          </p:cNvPr>
          <p:cNvSpPr/>
          <p:nvPr/>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884149"/>
            <a:ext cx="10515600" cy="757130"/>
          </a:xfrm>
          <a:prstGeom prst="rect">
            <a:avLst/>
          </a:prstGeom>
        </p:spPr>
        <p:txBody>
          <a:bodyPr wrap="square">
            <a:spAutoFit/>
          </a:bodyPr>
          <a:lstStyle>
            <a:lvl1pPr>
              <a:defRPr sz="4800"/>
            </a:lvl1pPr>
          </a:lstStyle>
          <a:p>
            <a:r>
              <a:rPr lang="en-US" dirty="0"/>
              <a:t>Add your heading here</a:t>
            </a:r>
          </a:p>
        </p:txBody>
      </p:sp>
      <p:sp>
        <p:nvSpPr>
          <p:cNvPr id="3" name="Content Placeholder 2"/>
          <p:cNvSpPr>
            <a:spLocks noGrp="1"/>
          </p:cNvSpPr>
          <p:nvPr>
            <p:ph idx="1" hasCustomPrompt="1"/>
          </p:nvPr>
        </p:nvSpPr>
        <p:spPr>
          <a:xfrm>
            <a:off x="838200" y="1923634"/>
            <a:ext cx="10515600" cy="2066207"/>
          </a:xfrm>
        </p:spPr>
        <p:txBody>
          <a:bodyPr anchor="t" anchorCtr="0"/>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stStyle>
          <a:p>
            <a:pPr lvl="0"/>
            <a:r>
              <a:rPr lang="en-US" dirty="0"/>
              <a:t>Single column</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Office fo National Statistics Logo">
            <a:extLst>
              <a:ext uri="{FF2B5EF4-FFF2-40B4-BE49-F238E27FC236}">
                <a16:creationId xmlns="" xmlns:a16="http://schemas.microsoft.com/office/drawing/2014/main" id="{67FFCDAA-C62B-DC43-BF5D-DB783C64EDDE}"/>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10" name="Picture 9" descr="Office fo National Statistics Logo">
            <a:extLst>
              <a:ext uri="{FF2B5EF4-FFF2-40B4-BE49-F238E27FC236}">
                <a16:creationId xmlns="" xmlns:a16="http://schemas.microsoft.com/office/drawing/2014/main" id="{82AAAE08-3182-8445-B596-A9BC966ABFE2}"/>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13" name="Slide Number Placeholder 5">
            <a:extLst>
              <a:ext uri="{FF2B5EF4-FFF2-40B4-BE49-F238E27FC236}">
                <a16:creationId xmlns=""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14" name="Footer Placeholder 13">
            <a:extLst>
              <a:ext uri="{FF2B5EF4-FFF2-40B4-BE49-F238E27FC236}">
                <a16:creationId xmlns=""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spTree>
    <p:extLst>
      <p:ext uri="{BB962C8B-B14F-4D97-AF65-F5344CB8AC3E}">
        <p14:creationId xmlns:p14="http://schemas.microsoft.com/office/powerpoint/2010/main" val="3621316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wo column text and content">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B75BE5F0-67EC-0641-9E8B-7BC2DE4910BB}"/>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 xmlns:a16="http://schemas.microsoft.com/office/drawing/2014/main" id="{1F5632E3-E91E-8442-8ABA-C41030399038}"/>
              </a:ext>
            </a:extLst>
          </p:cNvPr>
          <p:cNvSpPr/>
          <p:nvPr/>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2"/>
          <p:cNvSpPr>
            <a:spLocks noGrp="1"/>
          </p:cNvSpPr>
          <p:nvPr>
            <p:ph sz="half" idx="1" hasCustomPrompt="1"/>
          </p:nvPr>
        </p:nvSpPr>
        <p:spPr>
          <a:xfrm>
            <a:off x="838200" y="1923634"/>
            <a:ext cx="5180400" cy="2066207"/>
          </a:xfrm>
        </p:spPr>
        <p:txBody>
          <a:bodyPr anchor="t" anchorCtr="0"/>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stStyle>
          <a:p>
            <a:pPr lvl="0"/>
            <a:r>
              <a:rPr lang="en-US" dirty="0"/>
              <a:t>Column one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923634"/>
            <a:ext cx="5181600" cy="2066207"/>
          </a:xfrm>
        </p:spPr>
        <p:txBody>
          <a:bodyPr anchor="t" anchorCtr="0"/>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stStyle>
          <a:p>
            <a:pPr lvl="0"/>
            <a:r>
              <a:rPr lang="en-US" dirty="0"/>
              <a:t>Column two</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Office fo National Statistics Logo">
            <a:extLst>
              <a:ext uri="{FF2B5EF4-FFF2-40B4-BE49-F238E27FC236}">
                <a16:creationId xmlns="" xmlns:a16="http://schemas.microsoft.com/office/drawing/2014/main" id="{4269F602-9ED2-AA41-912E-6C0E206DA65B}"/>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13" name="Picture 12" descr="Office fo National Statistics Logo">
            <a:extLst>
              <a:ext uri="{FF2B5EF4-FFF2-40B4-BE49-F238E27FC236}">
                <a16:creationId xmlns="" xmlns:a16="http://schemas.microsoft.com/office/drawing/2014/main" id="{F45FD056-94E7-E64A-B074-49E5994B280C}"/>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14" name="Slide Number Placeholder 5">
            <a:extLst>
              <a:ext uri="{FF2B5EF4-FFF2-40B4-BE49-F238E27FC236}">
                <a16:creationId xmlns=""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15" name="Footer Placeholder 13">
            <a:extLst>
              <a:ext uri="{FF2B5EF4-FFF2-40B4-BE49-F238E27FC236}">
                <a16:creationId xmlns=""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sp>
        <p:nvSpPr>
          <p:cNvPr id="17" name="Title 1">
            <a:extLst>
              <a:ext uri="{FF2B5EF4-FFF2-40B4-BE49-F238E27FC236}">
                <a16:creationId xmlns="" xmlns:a16="http://schemas.microsoft.com/office/drawing/2014/main" id="{BF8E2729-03F2-4F77-BF33-CCC290F9D763}"/>
              </a:ext>
            </a:extLst>
          </p:cNvPr>
          <p:cNvSpPr>
            <a:spLocks noGrp="1"/>
          </p:cNvSpPr>
          <p:nvPr>
            <p:ph type="title" hasCustomPrompt="1"/>
          </p:nvPr>
        </p:nvSpPr>
        <p:spPr>
          <a:xfrm>
            <a:off x="838200" y="883305"/>
            <a:ext cx="10515600" cy="757130"/>
          </a:xfrm>
          <a:prstGeom prst="rect">
            <a:avLst/>
          </a:prstGeom>
        </p:spPr>
        <p:txBody>
          <a:bodyPr>
            <a:spAutoFit/>
          </a:bodyPr>
          <a:lstStyle>
            <a:lvl1pPr>
              <a:defRPr sz="4800"/>
            </a:lvl1pPr>
          </a:lstStyle>
          <a:p>
            <a:r>
              <a:rPr lang="en-US" dirty="0"/>
              <a:t>Add your heading here</a:t>
            </a:r>
          </a:p>
        </p:txBody>
      </p:sp>
    </p:spTree>
    <p:extLst>
      <p:ext uri="{BB962C8B-B14F-4D97-AF65-F5344CB8AC3E}">
        <p14:creationId xmlns:p14="http://schemas.microsoft.com/office/powerpoint/2010/main" val="117901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hart page">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B75BE5F0-67EC-0641-9E8B-7BC2DE4910BB}"/>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 xmlns:a16="http://schemas.microsoft.com/office/drawing/2014/main" id="{1F5632E3-E91E-8442-8ABA-C41030399038}"/>
              </a:ext>
            </a:extLst>
          </p:cNvPr>
          <p:cNvSpPr/>
          <p:nvPr/>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descr="Office fo National Statistics Logo">
            <a:extLst>
              <a:ext uri="{FF2B5EF4-FFF2-40B4-BE49-F238E27FC236}">
                <a16:creationId xmlns="" xmlns:a16="http://schemas.microsoft.com/office/drawing/2014/main" id="{4269F602-9ED2-AA41-912E-6C0E206DA65B}"/>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13" name="Picture 12" descr="Office fo National Statistics Logo">
            <a:extLst>
              <a:ext uri="{FF2B5EF4-FFF2-40B4-BE49-F238E27FC236}">
                <a16:creationId xmlns="" xmlns:a16="http://schemas.microsoft.com/office/drawing/2014/main" id="{F45FD056-94E7-E64A-B074-49E5994B280C}"/>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14" name="Slide Number Placeholder 5">
            <a:extLst>
              <a:ext uri="{FF2B5EF4-FFF2-40B4-BE49-F238E27FC236}">
                <a16:creationId xmlns=""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15" name="Footer Placeholder 13">
            <a:extLst>
              <a:ext uri="{FF2B5EF4-FFF2-40B4-BE49-F238E27FC236}">
                <a16:creationId xmlns=""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sp>
        <p:nvSpPr>
          <p:cNvPr id="16" name="Content Placeholder 2">
            <a:extLst>
              <a:ext uri="{FF2B5EF4-FFF2-40B4-BE49-F238E27FC236}">
                <a16:creationId xmlns="" xmlns:a16="http://schemas.microsoft.com/office/drawing/2014/main" id="{8E4E2FF2-096C-C349-8B44-CFA5388E9515}"/>
              </a:ext>
            </a:extLst>
          </p:cNvPr>
          <p:cNvSpPr>
            <a:spLocks noGrp="1"/>
          </p:cNvSpPr>
          <p:nvPr>
            <p:ph idx="1" hasCustomPrompt="1"/>
          </p:nvPr>
        </p:nvSpPr>
        <p:spPr>
          <a:xfrm>
            <a:off x="838200" y="698955"/>
            <a:ext cx="10515600" cy="4774919"/>
          </a:xfrm>
        </p:spPr>
        <p:txBody>
          <a:bodyPr anchor="t" anchorCtr="0"/>
          <a:lstStyle>
            <a:lvl1pPr>
              <a:defRPr sz="3200">
                <a:solidFill>
                  <a:schemeClr val="tx2"/>
                </a:solidFill>
              </a:defRPr>
            </a:lvl1pPr>
            <a:lvl2pPr>
              <a:defRPr sz="2800"/>
            </a:lvl2pPr>
            <a:lvl3pPr>
              <a:defRPr sz="2400"/>
            </a:lvl3pPr>
            <a:lvl4pPr>
              <a:defRPr sz="2000"/>
            </a:lvl4pPr>
            <a:lvl5pPr>
              <a:defRPr sz="2000"/>
            </a:lvl5pPr>
          </a:lstStyle>
          <a:p>
            <a:pPr lvl="0"/>
            <a:r>
              <a:rPr lang="en-US" dirty="0"/>
              <a:t>Add your chart here</a:t>
            </a:r>
          </a:p>
        </p:txBody>
      </p:sp>
    </p:spTree>
    <p:extLst>
      <p:ext uri="{BB962C8B-B14F-4D97-AF65-F5344CB8AC3E}">
        <p14:creationId xmlns:p14="http://schemas.microsoft.com/office/powerpoint/2010/main" val="310535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hoto slide">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014DE38-8C4D-6F43-8595-E82C3F754B7A}"/>
              </a:ext>
            </a:extLst>
          </p:cNvPr>
          <p:cNvSpPr/>
          <p:nvPr userDrawn="1"/>
        </p:nvSpPr>
        <p:spPr>
          <a:xfrm>
            <a:off x="0" y="0"/>
            <a:ext cx="12192000" cy="6858000"/>
          </a:xfrm>
          <a:prstGeom prst="rect">
            <a:avLst/>
          </a:prstGeom>
          <a:solidFill>
            <a:schemeClr val="tx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5" name="Picture 14" descr="Office fo National Statistics Logo">
            <a:extLst>
              <a:ext uri="{FF2B5EF4-FFF2-40B4-BE49-F238E27FC236}">
                <a16:creationId xmlns="" xmlns:a16="http://schemas.microsoft.com/office/drawing/2014/main" id="{897A9EDC-56A8-414B-B882-D53DFB417E8F}"/>
              </a:ext>
            </a:extLst>
          </p:cNvPr>
          <p:cNvPicPr>
            <a:picLocks noChangeAspect="1"/>
          </p:cNvPicPr>
          <p:nvPr/>
        </p:nvPicPr>
        <p:blipFill>
          <a:blip r:embed="rId3"/>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 xmlns:a16="http://schemas.microsoft.com/office/drawing/2014/main" id="{F1E49A7E-84FB-9B4F-8BC0-CC6BDC349FD7}"/>
              </a:ext>
            </a:extLst>
          </p:cNvPr>
          <p:cNvPicPr>
            <a:picLocks noChangeAspect="1"/>
          </p:cNvPicPr>
          <p:nvPr userDrawn="1"/>
        </p:nvPicPr>
        <p:blipFill>
          <a:blip r:embed="rId3"/>
          <a:stretch>
            <a:fillRect/>
          </a:stretch>
        </p:blipFill>
        <p:spPr>
          <a:xfrm>
            <a:off x="838200" y="6292113"/>
            <a:ext cx="3325741" cy="282688"/>
          </a:xfrm>
          <a:prstGeom prst="rect">
            <a:avLst/>
          </a:prstGeom>
        </p:spPr>
      </p:pic>
      <p:sp>
        <p:nvSpPr>
          <p:cNvPr id="8" name="Slide Number Placeholder 5">
            <a:extLst>
              <a:ext uri="{FF2B5EF4-FFF2-40B4-BE49-F238E27FC236}">
                <a16:creationId xmlns=""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wrap="square"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sp>
        <p:nvSpPr>
          <p:cNvPr id="11" name="Subtitle 2">
            <a:extLst>
              <a:ext uri="{FF2B5EF4-FFF2-40B4-BE49-F238E27FC236}">
                <a16:creationId xmlns="" xmlns:a16="http://schemas.microsoft.com/office/drawing/2014/main" id="{2E0A9FDF-9B76-F147-89B2-16C44BBC7C67}"/>
              </a:ext>
            </a:extLst>
          </p:cNvPr>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4" name="Title 1">
            <a:extLst>
              <a:ext uri="{FF2B5EF4-FFF2-40B4-BE49-F238E27FC236}">
                <a16:creationId xmlns="" xmlns:a16="http://schemas.microsoft.com/office/drawing/2014/main" id="{EC756F59-E195-5649-BC25-22C062D42E35}"/>
              </a:ext>
            </a:extLst>
          </p:cNvPr>
          <p:cNvSpPr>
            <a:spLocks noGrp="1"/>
          </p:cNvSpPr>
          <p:nvPr>
            <p:ph type="title" hasCustomPrompt="1"/>
          </p:nvPr>
        </p:nvSpPr>
        <p:spPr>
          <a:xfrm>
            <a:off x="838200" y="1077238"/>
            <a:ext cx="10515600" cy="2744886"/>
          </a:xfrm>
          <a:prstGeom prst="rect">
            <a:avLst/>
          </a:prstGeom>
        </p:spPr>
        <p:txBody>
          <a:bodyPr anchor="b" anchorCtr="1">
            <a:noAutofit/>
          </a:bodyPr>
          <a:lstStyle>
            <a:lvl1pPr algn="ctr">
              <a:defRPr sz="7200">
                <a:ln>
                  <a:noFill/>
                </a:ln>
                <a:solidFill>
                  <a:schemeClr val="bg1"/>
                </a:solidFill>
                <a:effectLst/>
              </a:defRPr>
            </a:lvl1pPr>
          </a:lstStyle>
          <a:p>
            <a:r>
              <a:rPr lang="en-US" dirty="0"/>
              <a:t>Image slide</a:t>
            </a:r>
          </a:p>
        </p:txBody>
      </p:sp>
      <p:cxnSp>
        <p:nvCxnSpPr>
          <p:cNvPr id="17" name="Straight Connector 16">
            <a:extLst>
              <a:ext uri="{FF2B5EF4-FFF2-40B4-BE49-F238E27FC236}">
                <a16:creationId xmlns=""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435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slide ONS blue">
    <p:bg>
      <p:bgPr>
        <a:solidFill>
          <a:srgbClr val="003C57"/>
        </a:solidFill>
        <a:effectLst/>
      </p:bgPr>
    </p:bg>
    <p:spTree>
      <p:nvGrpSpPr>
        <p:cNvPr id="1" name=""/>
        <p:cNvGrpSpPr/>
        <p:nvPr/>
      </p:nvGrpSpPr>
      <p:grpSpPr>
        <a:xfrm>
          <a:off x="0" y="0"/>
          <a:ext cx="0" cy="0"/>
          <a:chOff x="0" y="0"/>
          <a:chExt cx="0" cy="0"/>
        </a:xfrm>
      </p:grpSpPr>
      <p:pic>
        <p:nvPicPr>
          <p:cNvPr id="15" name="Picture 14" descr="Office fo National Statistics Logo">
            <a:extLst>
              <a:ext uri="{FF2B5EF4-FFF2-40B4-BE49-F238E27FC236}">
                <a16:creationId xmlns="" xmlns:a16="http://schemas.microsoft.com/office/drawing/2014/main"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 xmlns:a16="http://schemas.microsoft.com/office/drawing/2014/main"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sp>
        <p:nvSpPr>
          <p:cNvPr id="11" name="Subtitle 2">
            <a:extLst>
              <a:ext uri="{FF2B5EF4-FFF2-40B4-BE49-F238E27FC236}">
                <a16:creationId xmlns="" xmlns:a16="http://schemas.microsoft.com/office/drawing/2014/main" id="{2E0A9FDF-9B76-F147-89B2-16C44BBC7C67}"/>
              </a:ext>
            </a:extLst>
          </p:cNvPr>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4" name="Title 1">
            <a:extLst>
              <a:ext uri="{FF2B5EF4-FFF2-40B4-BE49-F238E27FC236}">
                <a16:creationId xmlns="" xmlns:a16="http://schemas.microsoft.com/office/drawing/2014/main" id="{EC756F59-E195-5649-BC25-22C062D42E35}"/>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cxnSp>
        <p:nvCxnSpPr>
          <p:cNvPr id="17" name="Straight Connector 16">
            <a:extLst>
              <a:ext uri="{FF2B5EF4-FFF2-40B4-BE49-F238E27FC236}">
                <a16:creationId xmlns=""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013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ection slide matisse">
    <p:bg>
      <p:bgPr>
        <a:solidFill>
          <a:srgbClr val="206095"/>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 xmlns:a16="http://schemas.microsoft.com/office/drawing/2014/main"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 xmlns:a16="http://schemas.microsoft.com/office/drawing/2014/main"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 xmlns:a16="http://schemas.microsoft.com/office/drawing/2014/main"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 xmlns:a16="http://schemas.microsoft.com/office/drawing/2014/main"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465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ection slide astral">
    <p:bg>
      <p:bgPr>
        <a:solidFill>
          <a:srgbClr val="3B7A9E"/>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 xmlns:a16="http://schemas.microsoft.com/office/drawing/2014/main"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 xmlns:a16="http://schemas.microsoft.com/office/drawing/2014/main"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 xmlns:a16="http://schemas.microsoft.com/office/drawing/2014/main"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 xmlns:a16="http://schemas.microsoft.com/office/drawing/2014/main"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560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64498" y="297994"/>
            <a:ext cx="8489302" cy="1200831"/>
          </a:xfrm>
        </p:spPr>
        <p:txBody>
          <a:bodyPr/>
          <a:lstStyle>
            <a:lvl1pPr>
              <a:defRPr>
                <a:solidFill>
                  <a:srgbClr val="1E2B50"/>
                </a:solidFill>
              </a:defRPr>
            </a:lvl1pPr>
          </a:lstStyle>
          <a:p>
            <a:r>
              <a:rPr lang="en-US" smtClean="0"/>
              <a:t>Click to edit Master title style</a:t>
            </a:r>
            <a:endParaRPr lang="en-GB"/>
          </a:p>
        </p:txBody>
      </p:sp>
      <p:sp>
        <p:nvSpPr>
          <p:cNvPr id="3" name="Content Placeholder 2"/>
          <p:cNvSpPr>
            <a:spLocks noGrp="1"/>
          </p:cNvSpPr>
          <p:nvPr>
            <p:ph idx="1"/>
          </p:nvPr>
        </p:nvSpPr>
        <p:spPr>
          <a:xfrm>
            <a:off x="1343608" y="1657349"/>
            <a:ext cx="10010192" cy="5042127"/>
          </a:xfrm>
        </p:spPr>
        <p:txBody>
          <a:bodyPr/>
          <a:lstStyle>
            <a:lvl1pPr>
              <a:defRPr>
                <a:solidFill>
                  <a:srgbClr val="1E2B50"/>
                </a:solidFill>
              </a:defRPr>
            </a:lvl1pPr>
            <a:lvl2pPr>
              <a:defRPr>
                <a:solidFill>
                  <a:srgbClr val="1E2B50"/>
                </a:solidFill>
              </a:defRPr>
            </a:lvl2pPr>
            <a:lvl3pPr>
              <a:defRPr>
                <a:solidFill>
                  <a:srgbClr val="1E2B50"/>
                </a:solidFill>
              </a:defRPr>
            </a:lvl3pPr>
            <a:lvl4pPr>
              <a:defRPr>
                <a:solidFill>
                  <a:srgbClr val="1E2B50"/>
                </a:solidFill>
              </a:defRPr>
            </a:lvl4pPr>
            <a:lvl5pPr>
              <a:defRPr>
                <a:solidFill>
                  <a:srgbClr val="1E2B5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6" name="Freeform 15"/>
          <p:cNvSpPr/>
          <p:nvPr userDrawn="1"/>
        </p:nvSpPr>
        <p:spPr>
          <a:xfrm rot="20153357">
            <a:off x="-300235" y="1286431"/>
            <a:ext cx="3052125" cy="1526888"/>
          </a:xfrm>
          <a:custGeom>
            <a:avLst/>
            <a:gdLst>
              <a:gd name="connsiteX0" fmla="*/ 3052125 w 3052125"/>
              <a:gd name="connsiteY0" fmla="*/ 0 h 1526888"/>
              <a:gd name="connsiteX1" fmla="*/ 3052125 w 3052125"/>
              <a:gd name="connsiteY1" fmla="*/ 178319 h 1526888"/>
              <a:gd name="connsiteX2" fmla="*/ 2982409 w 3052125"/>
              <a:gd name="connsiteY2" fmla="*/ 183057 h 1526888"/>
              <a:gd name="connsiteX3" fmla="*/ 83037 w 3052125"/>
              <a:gd name="connsiteY3" fmla="*/ 1434030 h 1526888"/>
              <a:gd name="connsiteX4" fmla="*/ 0 w 3052125"/>
              <a:gd name="connsiteY4" fmla="*/ 1526888 h 1526888"/>
              <a:gd name="connsiteX5" fmla="*/ 0 w 3052125"/>
              <a:gd name="connsiteY5" fmla="*/ 1156661 h 1526888"/>
              <a:gd name="connsiteX6" fmla="*/ 517659 w 3052125"/>
              <a:gd name="connsiteY6" fmla="*/ 0 h 152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2125" h="1526888">
                <a:moveTo>
                  <a:pt x="3052125" y="0"/>
                </a:moveTo>
                <a:lnTo>
                  <a:pt x="3052125" y="178319"/>
                </a:lnTo>
                <a:lnTo>
                  <a:pt x="2982409" y="183057"/>
                </a:lnTo>
                <a:cubicBezTo>
                  <a:pt x="1797709" y="287579"/>
                  <a:pt x="767501" y="717066"/>
                  <a:pt x="83037" y="1434030"/>
                </a:cubicBezTo>
                <a:lnTo>
                  <a:pt x="0" y="1526888"/>
                </a:lnTo>
                <a:lnTo>
                  <a:pt x="0" y="1156661"/>
                </a:lnTo>
                <a:lnTo>
                  <a:pt x="517659" y="0"/>
                </a:lnTo>
                <a:close/>
              </a:path>
            </a:pathLst>
          </a:custGeom>
          <a:solidFill>
            <a:srgbClr val="CCD60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endParaRPr>
          </a:p>
        </p:txBody>
      </p:sp>
      <p:sp>
        <p:nvSpPr>
          <p:cNvPr id="14" name="Freeform 13"/>
          <p:cNvSpPr/>
          <p:nvPr userDrawn="1"/>
        </p:nvSpPr>
        <p:spPr>
          <a:xfrm rot="11061754">
            <a:off x="-8361" y="-15664"/>
            <a:ext cx="12462172" cy="6408964"/>
          </a:xfrm>
          <a:custGeom>
            <a:avLst/>
            <a:gdLst>
              <a:gd name="connsiteX0" fmla="*/ 488932 w 12462172"/>
              <a:gd name="connsiteY0" fmla="*/ 6408963 h 6408964"/>
              <a:gd name="connsiteX1" fmla="*/ 488931 w 12462172"/>
              <a:gd name="connsiteY1" fmla="*/ 6408963 h 6408964"/>
              <a:gd name="connsiteX2" fmla="*/ 0 w 12462172"/>
              <a:gd name="connsiteY2" fmla="*/ 0 h 6408964"/>
              <a:gd name="connsiteX3" fmla="*/ 1 w 12462172"/>
              <a:gd name="connsiteY3" fmla="*/ 0 h 6408964"/>
              <a:gd name="connsiteX4" fmla="*/ 410951 w 12462172"/>
              <a:gd name="connsiteY4" fmla="*/ 5386771 h 6408964"/>
              <a:gd name="connsiteX5" fmla="*/ 6282143 w 12462172"/>
              <a:gd name="connsiteY5" fmla="*/ 6408031 h 6408964"/>
              <a:gd name="connsiteX6" fmla="*/ 6222588 w 12462172"/>
              <a:gd name="connsiteY6" fmla="*/ 6408964 h 6408964"/>
              <a:gd name="connsiteX7" fmla="*/ 6147228 w 12462172"/>
              <a:gd name="connsiteY7" fmla="*/ 6408964 h 6408964"/>
              <a:gd name="connsiteX8" fmla="*/ 6600011 w 12462172"/>
              <a:gd name="connsiteY8" fmla="*/ 6374422 h 6408964"/>
              <a:gd name="connsiteX9" fmla="*/ 12360154 w 12462172"/>
              <a:gd name="connsiteY9" fmla="*/ 1844062 h 6408964"/>
              <a:gd name="connsiteX10" fmla="*/ 12351565 w 12462172"/>
              <a:gd name="connsiteY10" fmla="*/ 1631090 h 6408964"/>
              <a:gd name="connsiteX11" fmla="*/ 12351861 w 12462172"/>
              <a:gd name="connsiteY11" fmla="*/ 1631067 h 6408964"/>
              <a:gd name="connsiteX12" fmla="*/ 12351230 w 12462172"/>
              <a:gd name="connsiteY12" fmla="*/ 1622802 h 6408964"/>
              <a:gd name="connsiteX13" fmla="*/ 12348675 w 12462172"/>
              <a:gd name="connsiteY13" fmla="*/ 1589310 h 6408964"/>
              <a:gd name="connsiteX14" fmla="*/ 12355133 w 12462172"/>
              <a:gd name="connsiteY14" fmla="*/ 1607168 h 6408964"/>
              <a:gd name="connsiteX15" fmla="*/ 12462172 w 12462172"/>
              <a:gd name="connsiteY15" fmla="*/ 3021097 h 6408964"/>
              <a:gd name="connsiteX16" fmla="*/ 12411302 w 12462172"/>
              <a:gd name="connsiteY16" fmla="*/ 3241659 h 6408964"/>
              <a:gd name="connsiteX17" fmla="*/ 7882132 w 12462172"/>
              <a:gd name="connsiteY17" fmla="*/ 6272059 h 6408964"/>
              <a:gd name="connsiteX18" fmla="*/ 7669719 w 12462172"/>
              <a:gd name="connsiteY18" fmla="*/ 6302174 h 640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462172" h="6408964">
                <a:moveTo>
                  <a:pt x="488932" y="6408963"/>
                </a:moveTo>
                <a:lnTo>
                  <a:pt x="488931" y="6408963"/>
                </a:lnTo>
                <a:lnTo>
                  <a:pt x="0" y="0"/>
                </a:lnTo>
                <a:lnTo>
                  <a:pt x="1" y="0"/>
                </a:lnTo>
                <a:lnTo>
                  <a:pt x="410951" y="5386771"/>
                </a:lnTo>
                <a:close/>
                <a:moveTo>
                  <a:pt x="6282143" y="6408031"/>
                </a:moveTo>
                <a:lnTo>
                  <a:pt x="6222588" y="6408964"/>
                </a:lnTo>
                <a:lnTo>
                  <a:pt x="6147228" y="6408964"/>
                </a:lnTo>
                <a:lnTo>
                  <a:pt x="6600011" y="6374422"/>
                </a:lnTo>
                <a:cubicBezTo>
                  <a:pt x="9852079" y="6126326"/>
                  <a:pt x="12370197" y="4122084"/>
                  <a:pt x="12360154" y="1844062"/>
                </a:cubicBezTo>
                <a:lnTo>
                  <a:pt x="12351565" y="1631090"/>
                </a:lnTo>
                <a:lnTo>
                  <a:pt x="12351861" y="1631067"/>
                </a:lnTo>
                <a:lnTo>
                  <a:pt x="12351230" y="1622802"/>
                </a:lnTo>
                <a:lnTo>
                  <a:pt x="12348675" y="1589310"/>
                </a:lnTo>
                <a:lnTo>
                  <a:pt x="12355133" y="1607168"/>
                </a:lnTo>
                <a:lnTo>
                  <a:pt x="12462172" y="3021097"/>
                </a:lnTo>
                <a:lnTo>
                  <a:pt x="12411302" y="3241659"/>
                </a:lnTo>
                <a:cubicBezTo>
                  <a:pt x="11958000" y="4708466"/>
                  <a:pt x="10181738" y="5883853"/>
                  <a:pt x="7882132" y="6272059"/>
                </a:cubicBezTo>
                <a:lnTo>
                  <a:pt x="7669719" y="6302174"/>
                </a:lnTo>
                <a:close/>
              </a:path>
            </a:pathLst>
          </a:custGeom>
          <a:solidFill>
            <a:srgbClr val="417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08" y="70202"/>
            <a:ext cx="1832581" cy="773628"/>
          </a:xfrm>
          <a:prstGeom prst="rect">
            <a:avLst/>
          </a:prstGeom>
        </p:spPr>
      </p:pic>
    </p:spTree>
    <p:extLst>
      <p:ext uri="{BB962C8B-B14F-4D97-AF65-F5344CB8AC3E}">
        <p14:creationId xmlns:p14="http://schemas.microsoft.com/office/powerpoint/2010/main" val="226981550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ection slide light blue">
    <p:bg>
      <p:bgPr>
        <a:solidFill>
          <a:srgbClr val="27A0CC"/>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 xmlns:a16="http://schemas.microsoft.com/office/drawing/2014/main"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 xmlns:a16="http://schemas.microsoft.com/office/drawing/2014/main"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 xmlns:a16="http://schemas.microsoft.com/office/drawing/2014/main"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 xmlns:a16="http://schemas.microsoft.com/office/drawing/2014/main" id="{D13A9CD3-E6C3-0344-974D-58215B0ABAAA}"/>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710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ection slide light teal">
    <p:bg>
      <p:bgPr>
        <a:solidFill>
          <a:srgbClr val="00A5A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 xmlns:a16="http://schemas.microsoft.com/office/drawing/2014/main"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 xmlns:a16="http://schemas.microsoft.com/office/drawing/2014/main"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 xmlns:a16="http://schemas.microsoft.com/office/drawing/2014/main"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 xmlns:a16="http://schemas.microsoft.com/office/drawing/2014/main" id="{AAED0727-79E8-044A-A266-B0C74790E72D}"/>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6830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ection slide teal">
    <p:bg>
      <p:bgPr>
        <a:solidFill>
          <a:srgbClr val="00808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 xmlns:a16="http://schemas.microsoft.com/office/drawing/2014/main"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 xmlns:a16="http://schemas.microsoft.com/office/drawing/2014/main"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 xmlns:a16="http://schemas.microsoft.com/office/drawing/2014/main"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 xmlns:a16="http://schemas.microsoft.com/office/drawing/2014/main" id="{9BEE2D9E-3E87-ED40-89C2-DBA774F1F211}"/>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666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ection slide salem">
    <p:bg>
      <p:bgPr>
        <a:solidFill>
          <a:srgbClr val="0F824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 xmlns:a16="http://schemas.microsoft.com/office/drawing/2014/main"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 xmlns:a16="http://schemas.microsoft.com/office/drawing/2014/main"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 xmlns:a16="http://schemas.microsoft.com/office/drawing/2014/main"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 xmlns:a16="http://schemas.microsoft.com/office/drawing/2014/main" id="{2D6F6E82-1A2A-A042-8877-3692D4187F3F}"/>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267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ection slide gold">
    <p:bg>
      <p:bgPr>
        <a:solidFill>
          <a:srgbClr val="B8860B"/>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 xmlns:a16="http://schemas.microsoft.com/office/drawing/2014/main"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 xmlns:a16="http://schemas.microsoft.com/office/drawing/2014/main"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 xmlns:a16="http://schemas.microsoft.com/office/drawing/2014/main"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 xmlns:a16="http://schemas.microsoft.com/office/drawing/2014/main" id="{7B81843D-E333-4F4C-A36D-94080D3638C8}"/>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170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ection slide poppy">
    <p:bg>
      <p:bgPr>
        <a:solidFill>
          <a:srgbClr val="D32F2F"/>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 xmlns:a16="http://schemas.microsoft.com/office/drawing/2014/main"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 xmlns:a16="http://schemas.microsoft.com/office/drawing/2014/main"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 xmlns:a16="http://schemas.microsoft.com/office/drawing/2014/main"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 xmlns:a16="http://schemas.microsoft.com/office/drawing/2014/main" id="{55661407-3B8B-664A-A263-554870E58063}"/>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721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ection slide pink">
    <p:bg>
      <p:bgPr>
        <a:solidFill>
          <a:srgbClr val="D2376D"/>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 xmlns:a16="http://schemas.microsoft.com/office/drawing/2014/main"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 xmlns:a16="http://schemas.microsoft.com/office/drawing/2014/main"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 xmlns:a16="http://schemas.microsoft.com/office/drawing/2014/main"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 xmlns:a16="http://schemas.microsoft.com/office/drawing/2014/main" id="{F67D8161-5352-AC4F-8422-00F311FA85FA}"/>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762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ection slide prince">
    <p:bg>
      <p:bgPr>
        <a:solidFill>
          <a:srgbClr val="6E2585"/>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 xmlns:a16="http://schemas.microsoft.com/office/drawing/2014/main"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 xmlns:a16="http://schemas.microsoft.com/office/drawing/2014/main"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 xmlns:a16="http://schemas.microsoft.com/office/drawing/2014/main"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 xmlns:a16="http://schemas.microsoft.com/office/drawing/2014/main" id="{95FF6451-6437-294C-AE93-D483699E514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324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ection slide purple">
    <p:bg>
      <p:bgPr>
        <a:solidFill>
          <a:srgbClr val="37288B"/>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 xmlns:a16="http://schemas.microsoft.com/office/drawing/2014/main"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 xmlns:a16="http://schemas.microsoft.com/office/drawing/2014/main"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 xmlns:a16="http://schemas.microsoft.com/office/drawing/2014/main"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 xmlns:a16="http://schemas.microsoft.com/office/drawing/2014/main" id="{A9692B31-F575-6549-88BE-268E460843FC}"/>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001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ection slide">
    <p:bg>
      <p:bgPr>
        <a:solidFill>
          <a:srgbClr val="32313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3916872"/>
            <a:ext cx="10515600" cy="1655762"/>
          </a:xfrm>
        </p:spPr>
        <p:txBody>
          <a:bodyPr anchor="t" anchorCtr="1">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itle 1">
            <a:extLst>
              <a:ext uri="{FF2B5EF4-FFF2-40B4-BE49-F238E27FC236}">
                <a16:creationId xmlns="" xmlns:a16="http://schemas.microsoft.com/office/drawing/2014/main" id="{7765AB46-E9CE-BE4D-8338-E38ACF018517}"/>
              </a:ext>
            </a:extLst>
          </p:cNvPr>
          <p:cNvSpPr>
            <a:spLocks noGrp="1"/>
          </p:cNvSpPr>
          <p:nvPr>
            <p:ph type="title" hasCustomPrompt="1"/>
          </p:nvPr>
        </p:nvSpPr>
        <p:spPr>
          <a:xfrm>
            <a:off x="838200" y="1858814"/>
            <a:ext cx="10515600" cy="1963310"/>
          </a:xfrm>
          <a:prstGeom prst="rect">
            <a:avLst/>
          </a:prstGeom>
        </p:spPr>
        <p:txBody>
          <a:bodyPr anchor="b" anchorCtr="1">
            <a:noAutofit/>
          </a:bodyPr>
          <a:lstStyle>
            <a:lvl1pPr algn="ctr">
              <a:defRPr sz="7200">
                <a:solidFill>
                  <a:schemeClr val="bg1"/>
                </a:solidFill>
              </a:defRPr>
            </a:lvl1pPr>
          </a:lstStyle>
          <a:p>
            <a:r>
              <a:rPr lang="en-US" dirty="0"/>
              <a:t>Section slide</a:t>
            </a:r>
          </a:p>
        </p:txBody>
      </p:sp>
      <p:pic>
        <p:nvPicPr>
          <p:cNvPr id="15" name="Picture 14" descr="Office fo National Statistics Logo">
            <a:extLst>
              <a:ext uri="{FF2B5EF4-FFF2-40B4-BE49-F238E27FC236}">
                <a16:creationId xmlns="" xmlns:a16="http://schemas.microsoft.com/office/drawing/2014/main" id="{897A9EDC-56A8-414B-B882-D53DFB417E8F}"/>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7" name="Picture 6" descr="Office fo National Statistics Logo">
            <a:extLst>
              <a:ext uri="{FF2B5EF4-FFF2-40B4-BE49-F238E27FC236}">
                <a16:creationId xmlns="" xmlns:a16="http://schemas.microsoft.com/office/drawing/2014/main" id="{F1E49A7E-84FB-9B4F-8BC0-CC6BDC349FD7}"/>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8" name="Slide Number Placeholder 5">
            <a:extLst>
              <a:ext uri="{FF2B5EF4-FFF2-40B4-BE49-F238E27FC236}">
                <a16:creationId xmlns=""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solidFill>
                  <a:srgbClr val="FFFFFF"/>
                </a:solidFill>
              </a:rPr>
              <a:pPr algn="ctr"/>
              <a:t>‹#›</a:t>
            </a:fld>
            <a:endParaRPr lang="en-US" dirty="0">
              <a:solidFill>
                <a:srgbClr val="FFFFFF"/>
              </a:solidFill>
            </a:endParaRPr>
          </a:p>
        </p:txBody>
      </p:sp>
      <p:sp>
        <p:nvSpPr>
          <p:cNvPr id="9" name="Footer Placeholder 13">
            <a:extLst>
              <a:ext uri="{FF2B5EF4-FFF2-40B4-BE49-F238E27FC236}">
                <a16:creationId xmlns=""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solidFill>
                  <a:srgbClr val="FFFFFF"/>
                </a:solidFill>
              </a:rPr>
              <a:t>#ONSRoadshow </a:t>
            </a:r>
            <a:endParaRPr lang="en-US" dirty="0">
              <a:solidFill>
                <a:srgbClr val="FFFFFF"/>
              </a:solidFill>
            </a:endParaRPr>
          </a:p>
        </p:txBody>
      </p:sp>
      <p:cxnSp>
        <p:nvCxnSpPr>
          <p:cNvPr id="10" name="Straight Connector 9">
            <a:extLst>
              <a:ext uri="{FF2B5EF4-FFF2-40B4-BE49-F238E27FC236}">
                <a16:creationId xmlns="" xmlns:a16="http://schemas.microsoft.com/office/drawing/2014/main" id="{41E16F23-B3CF-314E-AFD9-633806B1334D}"/>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68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10C3B9-7F7F-4B30-B5E7-0693369E9EB8}" type="datetimeFigureOut">
              <a:rPr lang="en-GB" smtClean="0"/>
              <a:pPr/>
              <a:t>24/09/2019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C749C1B-DF71-4DBC-829F-0017601EBD93}" type="slidenum">
              <a:rPr lang="en-GB" smtClean="0"/>
              <a:pPr/>
              <a:t>‹#›</a:t>
            </a:fld>
            <a:endParaRPr lang="en-GB" dirty="0"/>
          </a:p>
        </p:txBody>
      </p:sp>
    </p:spTree>
    <p:extLst>
      <p:ext uri="{BB962C8B-B14F-4D97-AF65-F5344CB8AC3E}">
        <p14:creationId xmlns:p14="http://schemas.microsoft.com/office/powerpoint/2010/main" val="111078669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BD23B4-2529-4D66-97BE-B203C5C6A4C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EFACFCE9-1936-4933-94A5-F7CE39173F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2C7517B-4094-4970-8D7F-AC9E976870D2}"/>
              </a:ext>
            </a:extLst>
          </p:cNvPr>
          <p:cNvSpPr>
            <a:spLocks noGrp="1"/>
          </p:cNvSpPr>
          <p:nvPr>
            <p:ph type="dt" sz="half" idx="10"/>
          </p:nvPr>
        </p:nvSpPr>
        <p:spPr/>
        <p:txBody>
          <a:bodyPr/>
          <a:lstStyle/>
          <a:p>
            <a:fld id="{455CB351-C86C-4122-8F36-EF3D45F34A29}" type="datetimeFigureOut">
              <a:rPr lang="en-GB" smtClean="0"/>
              <a:pPr/>
              <a:t>24/09/2019</a:t>
            </a:fld>
            <a:endParaRPr lang="en-GB"/>
          </a:p>
        </p:txBody>
      </p:sp>
      <p:sp>
        <p:nvSpPr>
          <p:cNvPr id="5" name="Footer Placeholder 4">
            <a:extLst>
              <a:ext uri="{FF2B5EF4-FFF2-40B4-BE49-F238E27FC236}">
                <a16:creationId xmlns="" xmlns:a16="http://schemas.microsoft.com/office/drawing/2014/main" id="{09772F9C-CF31-4E65-B88B-472942A2B9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6AC13B66-EBC5-4DC6-9BF2-7B3509941563}"/>
              </a:ext>
            </a:extLst>
          </p:cNvPr>
          <p:cNvSpPr>
            <a:spLocks noGrp="1"/>
          </p:cNvSpPr>
          <p:nvPr>
            <p:ph type="sldNum" sz="quarter" idx="12"/>
          </p:nvPr>
        </p:nvSpPr>
        <p:spPr/>
        <p:txBody>
          <a:bodyPr/>
          <a:lstStyle/>
          <a:p>
            <a:fld id="{A2D98684-41FF-4435-A45B-771C9EC67D4B}" type="slidenum">
              <a:rPr lang="en-GB" smtClean="0"/>
              <a:pPr/>
              <a:t>‹#›</a:t>
            </a:fld>
            <a:endParaRPr lang="en-GB"/>
          </a:p>
        </p:txBody>
      </p:sp>
    </p:spTree>
    <p:extLst>
      <p:ext uri="{BB962C8B-B14F-4D97-AF65-F5344CB8AC3E}">
        <p14:creationId xmlns:p14="http://schemas.microsoft.com/office/powerpoint/2010/main" val="68783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310C3B9-7F7F-4B30-B5E7-0693369E9EB8}" type="datetimeFigureOut">
              <a:rPr lang="en-GB" smtClean="0"/>
              <a:pPr/>
              <a:t>24/09/2019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C749C1B-DF71-4DBC-829F-0017601EBD93}" type="slidenum">
              <a:rPr lang="en-GB" smtClean="0"/>
              <a:pPr/>
              <a:t>‹#›</a:t>
            </a:fld>
            <a:endParaRPr lang="en-GB" dirty="0"/>
          </a:p>
        </p:txBody>
      </p:sp>
    </p:spTree>
    <p:extLst>
      <p:ext uri="{BB962C8B-B14F-4D97-AF65-F5344CB8AC3E}">
        <p14:creationId xmlns:p14="http://schemas.microsoft.com/office/powerpoint/2010/main" val="254810555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310C3B9-7F7F-4B30-B5E7-0693369E9EB8}" type="datetimeFigureOut">
              <a:rPr lang="en-GB" smtClean="0"/>
              <a:pPr/>
              <a:t>24/09/2019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C749C1B-DF71-4DBC-829F-0017601EBD93}" type="slidenum">
              <a:rPr lang="en-GB" smtClean="0"/>
              <a:pPr/>
              <a:t>‹#›</a:t>
            </a:fld>
            <a:endParaRPr lang="en-GB" dirty="0"/>
          </a:p>
        </p:txBody>
      </p:sp>
    </p:spTree>
    <p:extLst>
      <p:ext uri="{BB962C8B-B14F-4D97-AF65-F5344CB8AC3E}">
        <p14:creationId xmlns:p14="http://schemas.microsoft.com/office/powerpoint/2010/main" val="8218557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310C3B9-7F7F-4B30-B5E7-0693369E9EB8}" type="datetimeFigureOut">
              <a:rPr lang="en-GB" smtClean="0"/>
              <a:pPr/>
              <a:t>24/09/2019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C749C1B-DF71-4DBC-829F-0017601EBD93}" type="slidenum">
              <a:rPr lang="en-GB" smtClean="0"/>
              <a:pPr/>
              <a:t>‹#›</a:t>
            </a:fld>
            <a:endParaRPr lang="en-GB" dirty="0"/>
          </a:p>
        </p:txBody>
      </p:sp>
    </p:spTree>
    <p:extLst>
      <p:ext uri="{BB962C8B-B14F-4D97-AF65-F5344CB8AC3E}">
        <p14:creationId xmlns:p14="http://schemas.microsoft.com/office/powerpoint/2010/main" val="203858041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10C3B9-7F7F-4B30-B5E7-0693369E9EB8}" type="datetimeFigureOut">
              <a:rPr lang="en-GB" smtClean="0"/>
              <a:pPr/>
              <a:t>24/09/2019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C749C1B-DF71-4DBC-829F-0017601EBD93}" type="slidenum">
              <a:rPr lang="en-GB" smtClean="0"/>
              <a:pPr/>
              <a:t>‹#›</a:t>
            </a:fld>
            <a:endParaRPr lang="en-GB" dirty="0"/>
          </a:p>
        </p:txBody>
      </p:sp>
    </p:spTree>
    <p:extLst>
      <p:ext uri="{BB962C8B-B14F-4D97-AF65-F5344CB8AC3E}">
        <p14:creationId xmlns:p14="http://schemas.microsoft.com/office/powerpoint/2010/main" val="328713457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10C3B9-7F7F-4B30-B5E7-0693369E9EB8}" type="datetimeFigureOut">
              <a:rPr lang="en-GB" smtClean="0"/>
              <a:pPr/>
              <a:t>24/09/2019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C749C1B-DF71-4DBC-829F-0017601EBD93}" type="slidenum">
              <a:rPr lang="en-GB" smtClean="0"/>
              <a:pPr/>
              <a:t>‹#›</a:t>
            </a:fld>
            <a:endParaRPr lang="en-GB" dirty="0"/>
          </a:p>
        </p:txBody>
      </p:sp>
    </p:spTree>
    <p:extLst>
      <p:ext uri="{BB962C8B-B14F-4D97-AF65-F5344CB8AC3E}">
        <p14:creationId xmlns:p14="http://schemas.microsoft.com/office/powerpoint/2010/main" val="487101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10C3B9-7F7F-4B30-B5E7-0693369E9EB8}" type="datetimeFigureOut">
              <a:rPr lang="en-GB" smtClean="0"/>
              <a:pPr/>
              <a:t>24/09/2019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C749C1B-DF71-4DBC-829F-0017601EBD93}" type="slidenum">
              <a:rPr lang="en-GB" smtClean="0"/>
              <a:pPr/>
              <a:t>‹#›</a:t>
            </a:fld>
            <a:endParaRPr lang="en-GB" dirty="0"/>
          </a:p>
        </p:txBody>
      </p:sp>
    </p:spTree>
    <p:extLst>
      <p:ext uri="{BB962C8B-B14F-4D97-AF65-F5344CB8AC3E}">
        <p14:creationId xmlns:p14="http://schemas.microsoft.com/office/powerpoint/2010/main" val="8252915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2.emf"/><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0C3B9-7F7F-4B30-B5E7-0693369E9EB8}" type="datetimeFigureOut">
              <a:rPr lang="en-GB" smtClean="0"/>
              <a:pPr/>
              <a:t>24/09/2019</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49C1B-DF71-4DBC-829F-0017601EBD93}" type="slidenum">
              <a:rPr lang="en-GB" smtClean="0"/>
              <a:pPr/>
              <a:t>‹#›</a:t>
            </a:fld>
            <a:endParaRPr lang="en-GB" dirty="0"/>
          </a:p>
        </p:txBody>
      </p:sp>
    </p:spTree>
    <p:extLst>
      <p:ext uri="{BB962C8B-B14F-4D97-AF65-F5344CB8AC3E}">
        <p14:creationId xmlns:p14="http://schemas.microsoft.com/office/powerpoint/2010/main" val="1091975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800" y="4669254"/>
            <a:ext cx="10515600" cy="1200329"/>
          </a:xfrm>
          <a:prstGeom prst="rect">
            <a:avLst/>
          </a:prstGeom>
        </p:spPr>
        <p:txBody>
          <a:bodyPr vert="horz" lIns="0" tIns="45720" rIns="91440" bIns="45720" rtlCol="0" anchor="b" anchorCtr="0">
            <a:spAutoFit/>
          </a:bodyPr>
          <a:lstStyle/>
          <a:p>
            <a:pPr>
              <a:lnSpc>
                <a:spcPct val="100000"/>
              </a:lnSpc>
            </a:pPr>
            <a:r>
              <a:rPr lang="en-US" b="1" dirty="0">
                <a:solidFill>
                  <a:srgbClr val="183E56"/>
                </a:solidFill>
                <a:latin typeface="Arial" panose="020B0604020202020204" pitchFamily="34" charset="0"/>
                <a:cs typeface="Arial" panose="020B0604020202020204" pitchFamily="34" charset="0"/>
              </a:rPr>
              <a:t>Presenter Name</a:t>
            </a:r>
            <a:br>
              <a:rPr lang="en-US" b="1" dirty="0">
                <a:solidFill>
                  <a:srgbClr val="183E56"/>
                </a:solidFill>
                <a:latin typeface="Arial" panose="020B0604020202020204" pitchFamily="34" charset="0"/>
                <a:cs typeface="Arial" panose="020B0604020202020204" pitchFamily="34" charset="0"/>
              </a:rPr>
            </a:br>
            <a:r>
              <a:rPr lang="en-US" dirty="0">
                <a:solidFill>
                  <a:srgbClr val="183E56"/>
                </a:solidFill>
                <a:latin typeface="Arial" panose="020B0604020202020204" pitchFamily="34" charset="0"/>
                <a:cs typeface="Arial" panose="020B0604020202020204" pitchFamily="34" charset="0"/>
              </a:rPr>
              <a:t>Job Title | Department</a:t>
            </a:r>
            <a:br>
              <a:rPr lang="en-US" dirty="0">
                <a:solidFill>
                  <a:srgbClr val="183E56"/>
                </a:solidFill>
                <a:latin typeface="Arial" panose="020B0604020202020204" pitchFamily="34" charset="0"/>
                <a:cs typeface="Arial" panose="020B0604020202020204" pitchFamily="34" charset="0"/>
              </a:rPr>
            </a:br>
            <a:r>
              <a:rPr lang="en-US" dirty="0">
                <a:solidFill>
                  <a:srgbClr val="183E56"/>
                </a:solidFill>
                <a:latin typeface="Arial" panose="020B0604020202020204" pitchFamily="34" charset="0"/>
                <a:cs typeface="Arial" panose="020B0604020202020204" pitchFamily="34" charset="0"/>
              </a:rPr>
              <a:t>@Twitter-handle</a:t>
            </a:r>
          </a:p>
        </p:txBody>
      </p:sp>
      <p:pic>
        <p:nvPicPr>
          <p:cNvPr id="6" name="Picture 5" descr="Office for National Statistics Logo">
            <a:extLst>
              <a:ext uri="{FF2B5EF4-FFF2-40B4-BE49-F238E27FC236}">
                <a16:creationId xmlns="" xmlns:a16="http://schemas.microsoft.com/office/drawing/2014/main" id="{9D6A1342-DE99-4B4D-B5AF-C43FDAE08636}"/>
              </a:ext>
            </a:extLst>
          </p:cNvPr>
          <p:cNvPicPr>
            <a:picLocks noChangeAspect="1"/>
          </p:cNvPicPr>
          <p:nvPr userDrawn="1"/>
        </p:nvPicPr>
        <p:blipFill>
          <a:blip r:embed="rId21"/>
          <a:stretch>
            <a:fillRect/>
          </a:stretch>
        </p:blipFill>
        <p:spPr>
          <a:xfrm>
            <a:off x="8439750" y="860003"/>
            <a:ext cx="2914650" cy="571500"/>
          </a:xfrm>
          <a:prstGeom prst="rect">
            <a:avLst/>
          </a:prstGeom>
        </p:spPr>
      </p:pic>
      <p:sp>
        <p:nvSpPr>
          <p:cNvPr id="12" name="Slide Number Placeholder 5">
            <a:extLst>
              <a:ext uri="{FF2B5EF4-FFF2-40B4-BE49-F238E27FC236}">
                <a16:creationId xmlns="" xmlns:a16="http://schemas.microsoft.com/office/drawing/2014/main" id="{948F094D-06E7-4D4C-A30E-6245801E4D2F}"/>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dirty="0"/>
          </a:p>
        </p:txBody>
      </p:sp>
      <p:sp>
        <p:nvSpPr>
          <p:cNvPr id="14" name="Footer Placeholder 13">
            <a:extLst>
              <a:ext uri="{FF2B5EF4-FFF2-40B4-BE49-F238E27FC236}">
                <a16:creationId xmlns="" xmlns:a16="http://schemas.microsoft.com/office/drawing/2014/main" id="{2947E464-F91B-FD47-B97A-E5129B45441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ctr"/>
          <a:lstStyle>
            <a:lvl1pPr algn="r">
              <a:defRPr sz="2000" b="1">
                <a:solidFill>
                  <a:srgbClr val="003C57"/>
                </a:solidFill>
              </a:defRPr>
            </a:lvl1pPr>
          </a:lstStyle>
          <a:p>
            <a:r>
              <a:rPr lang="en-US"/>
              <a:t>#ONSRoadshow </a:t>
            </a:r>
            <a:endParaRPr lang="en-US" dirty="0"/>
          </a:p>
        </p:txBody>
      </p:sp>
      <p:sp>
        <p:nvSpPr>
          <p:cNvPr id="16" name="Date Placeholder 15">
            <a:extLst>
              <a:ext uri="{FF2B5EF4-FFF2-40B4-BE49-F238E27FC236}">
                <a16:creationId xmlns="" xmlns:a16="http://schemas.microsoft.com/office/drawing/2014/main" id="{C57F1779-22FA-E74D-A68A-DE59AC0306AC}"/>
              </a:ext>
            </a:extLst>
          </p:cNvPr>
          <p:cNvSpPr>
            <a:spLocks noGrp="1"/>
          </p:cNvSpPr>
          <p:nvPr>
            <p:ph type="dt" sz="half" idx="2"/>
          </p:nvPr>
        </p:nvSpPr>
        <p:spPr>
          <a:xfrm>
            <a:off x="838200" y="6250892"/>
            <a:ext cx="2743200" cy="365125"/>
          </a:xfrm>
          <a:prstGeom prst="rect">
            <a:avLst/>
          </a:prstGeom>
        </p:spPr>
        <p:txBody>
          <a:bodyPr vert="horz" lIns="0" tIns="45720" rIns="91440" bIns="45720" rtlCol="0" anchor="ctr"/>
          <a:lstStyle>
            <a:lvl1pPr algn="l">
              <a:defRPr sz="2000" b="1">
                <a:solidFill>
                  <a:srgbClr val="003C57"/>
                </a:solidFill>
              </a:defRPr>
            </a:lvl1pPr>
          </a:lstStyle>
          <a:p>
            <a:endParaRPr lang="en-US" dirty="0"/>
          </a:p>
        </p:txBody>
      </p:sp>
      <p:sp>
        <p:nvSpPr>
          <p:cNvPr id="9" name="Title Placeholder 1">
            <a:extLst>
              <a:ext uri="{FF2B5EF4-FFF2-40B4-BE49-F238E27FC236}">
                <a16:creationId xmlns="" xmlns:a16="http://schemas.microsoft.com/office/drawing/2014/main" id="{C7606C98-43DA-624E-A126-318E4E297157}"/>
              </a:ext>
            </a:extLst>
          </p:cNvPr>
          <p:cNvSpPr txBox="1">
            <a:spLocks/>
          </p:cNvSpPr>
          <p:nvPr userDrawn="1"/>
        </p:nvSpPr>
        <p:spPr>
          <a:xfrm>
            <a:off x="838200" y="714371"/>
            <a:ext cx="6691713" cy="3832846"/>
          </a:xfrm>
          <a:prstGeom prst="rect">
            <a:avLst/>
          </a:prstGeom>
          <a:ln>
            <a:noFill/>
          </a:ln>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baseline="0">
                <a:solidFill>
                  <a:srgbClr val="003C57"/>
                </a:solidFill>
                <a:latin typeface="+mj-lt"/>
                <a:ea typeface="+mj-ea"/>
                <a:cs typeface="+mj-cs"/>
              </a:defRPr>
            </a:lvl1pPr>
          </a:lstStyle>
          <a:p>
            <a:endParaRPr lang="en-US" sz="4800" dirty="0">
              <a:solidFill>
                <a:srgbClr val="183E56"/>
              </a:solidFill>
              <a:cs typeface="Arial" panose="020B0604020202020204" pitchFamily="34" charset="0"/>
            </a:endParaRPr>
          </a:p>
        </p:txBody>
      </p:sp>
      <p:cxnSp>
        <p:nvCxnSpPr>
          <p:cNvPr id="15" name="Straight Connector 14">
            <a:extLst>
              <a:ext uri="{FF2B5EF4-FFF2-40B4-BE49-F238E27FC236}">
                <a16:creationId xmlns="" xmlns:a16="http://schemas.microsoft.com/office/drawing/2014/main" id="{6E5DCB11-47E3-BC4E-87BE-ED66A7AC92CD}"/>
              </a:ext>
            </a:extLst>
          </p:cNvPr>
          <p:cNvCxnSpPr>
            <a:cxnSpLocks/>
          </p:cNvCxnSpPr>
          <p:nvPr userDrawn="1"/>
        </p:nvCxnSpPr>
        <p:spPr>
          <a:xfrm>
            <a:off x="823943" y="6055339"/>
            <a:ext cx="10548000" cy="0"/>
          </a:xfrm>
          <a:prstGeom prst="line">
            <a:avLst/>
          </a:prstGeom>
          <a:ln w="25400">
            <a:solidFill>
              <a:srgbClr val="003C57"/>
            </a:solidFill>
          </a:ln>
        </p:spPr>
        <p:style>
          <a:lnRef idx="1">
            <a:schemeClr val="accent1"/>
          </a:lnRef>
          <a:fillRef idx="0">
            <a:schemeClr val="accent1"/>
          </a:fillRef>
          <a:effectRef idx="0">
            <a:schemeClr val="accent1"/>
          </a:effectRef>
          <a:fontRef idx="minor">
            <a:schemeClr val="tx1"/>
          </a:fontRef>
        </p:style>
      </p:cxnSp>
      <p:sp>
        <p:nvSpPr>
          <p:cNvPr id="17" name="Title 4">
            <a:extLst>
              <a:ext uri="{FF2B5EF4-FFF2-40B4-BE49-F238E27FC236}">
                <a16:creationId xmlns="" xmlns:a16="http://schemas.microsoft.com/office/drawing/2014/main" id="{B695BB35-B7F9-BE46-A43E-B9B750880AE4}"/>
              </a:ext>
            </a:extLst>
          </p:cNvPr>
          <p:cNvSpPr txBox="1">
            <a:spLocks/>
          </p:cNvSpPr>
          <p:nvPr userDrawn="1"/>
        </p:nvSpPr>
        <p:spPr>
          <a:xfrm>
            <a:off x="838200" y="644843"/>
            <a:ext cx="7052953" cy="3490605"/>
          </a:xfrm>
          <a:prstGeom prst="rect">
            <a:avLst/>
          </a:prstGeom>
        </p:spPr>
        <p:txBody>
          <a:bodyPr/>
          <a:lst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a:lstStyle>
          <a:p>
            <a:endParaRPr lang="en-US" dirty="0"/>
          </a:p>
        </p:txBody>
      </p:sp>
      <p:sp>
        <p:nvSpPr>
          <p:cNvPr id="4" name="Title Placeholder 3">
            <a:extLst>
              <a:ext uri="{FF2B5EF4-FFF2-40B4-BE49-F238E27FC236}">
                <a16:creationId xmlns="" xmlns:a16="http://schemas.microsoft.com/office/drawing/2014/main" id="{4D2E5A76-65BE-0B4A-9E47-4BFC8F8BB5CE}"/>
              </a:ext>
            </a:extLst>
          </p:cNvPr>
          <p:cNvSpPr>
            <a:spLocks noGrp="1"/>
          </p:cNvSpPr>
          <p:nvPr>
            <p:ph type="title"/>
          </p:nvPr>
        </p:nvSpPr>
        <p:spPr>
          <a:xfrm>
            <a:off x="849343" y="880837"/>
            <a:ext cx="6910357" cy="3817821"/>
          </a:xfrm>
          <a:prstGeom prst="rect">
            <a:avLst/>
          </a:prstGeom>
        </p:spPr>
        <p:txBody>
          <a:bodyPr vert="horz" lIns="0" tIns="45720" rIns="91440" bIns="45720" rtlCol="0" anchor="t" anchorCtr="0">
            <a:normAutofit/>
          </a:bodyPr>
          <a:lstStyle/>
          <a:p>
            <a:r>
              <a:rPr lang="en-US" dirty="0"/>
              <a:t>Write your title here</a:t>
            </a:r>
            <a:br>
              <a:rPr lang="en-US" dirty="0"/>
            </a:br>
            <a:r>
              <a:rPr lang="en-US" dirty="0"/>
              <a:t>(in sentence case)</a:t>
            </a:r>
          </a:p>
        </p:txBody>
      </p:sp>
    </p:spTree>
    <p:extLst>
      <p:ext uri="{BB962C8B-B14F-4D97-AF65-F5344CB8AC3E}">
        <p14:creationId xmlns:p14="http://schemas.microsoft.com/office/powerpoint/2010/main" val="1855565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sldNum="0" hdr="0" dt="0"/>
  <p:txStyles>
    <p:title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2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2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NUL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www.nisra.gov.uk/publications/labour-force-survey-changes-output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hyperlink" Target="http://www.nisra.gov.uk/statistics/labour-market-and-social-welfare/user-requested-data"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emf"/></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jp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9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9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communities-ni.gov.uk/articles/universal-credit-statistics"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mailto:Ben.Davoll@communities-ni.gov.uk" TargetMode="External"/><Relationship Id="rId5" Type="http://schemas.openxmlformats.org/officeDocument/2006/relationships/hyperlink" Target="mailto:Claire.mccann@communities-ni.gov.uk" TargetMode="External"/><Relationship Id="rId4" Type="http://schemas.openxmlformats.org/officeDocument/2006/relationships/hyperlink" Target="https://www.communities-ni.gov.uk/topics/welfare-changes-brief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2239" y="2120842"/>
            <a:ext cx="9144000" cy="2387600"/>
          </a:xfrm>
        </p:spPr>
        <p:txBody>
          <a:bodyPr>
            <a:noAutofit/>
          </a:bodyPr>
          <a:lstStyle/>
          <a:p>
            <a:r>
              <a:rPr lang="en-GB" dirty="0" smtClean="0"/>
              <a:t>Labour Market Statistics</a:t>
            </a:r>
            <a:br>
              <a:rPr lang="en-GB" dirty="0" smtClean="0"/>
            </a:br>
            <a:r>
              <a:rPr lang="en-GB" dirty="0" smtClean="0"/>
              <a:t/>
            </a:r>
            <a:br>
              <a:rPr lang="en-GB" dirty="0" smtClean="0"/>
            </a:br>
            <a:r>
              <a:rPr lang="en-GB" dirty="0" smtClean="0"/>
              <a:t>User Group</a:t>
            </a:r>
            <a:endParaRPr lang="en-GB" dirty="0"/>
          </a:p>
        </p:txBody>
      </p:sp>
      <p:sp>
        <p:nvSpPr>
          <p:cNvPr id="3" name="Title 1"/>
          <p:cNvSpPr txBox="1">
            <a:spLocks/>
          </p:cNvSpPr>
          <p:nvPr/>
        </p:nvSpPr>
        <p:spPr>
          <a:xfrm>
            <a:off x="1341504" y="4088293"/>
            <a:ext cx="91440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4400" dirty="0" smtClean="0"/>
              <a:t>24</a:t>
            </a:r>
            <a:r>
              <a:rPr lang="en-GB" sz="4400" baseline="30000" dirty="0" smtClean="0"/>
              <a:t>th</a:t>
            </a:r>
            <a:r>
              <a:rPr lang="en-GB" sz="4400" dirty="0" smtClean="0"/>
              <a:t> September 2019</a:t>
            </a:r>
            <a:endParaRPr lang="en-GB" sz="4400" dirty="0"/>
          </a:p>
        </p:txBody>
      </p:sp>
    </p:spTree>
    <p:extLst>
      <p:ext uri="{BB962C8B-B14F-4D97-AF65-F5344CB8AC3E}">
        <p14:creationId xmlns:p14="http://schemas.microsoft.com/office/powerpoint/2010/main" val="3714368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62435A-58D4-486E-8477-D036B735CDD8}"/>
              </a:ext>
            </a:extLst>
          </p:cNvPr>
          <p:cNvSpPr>
            <a:spLocks noGrp="1"/>
          </p:cNvSpPr>
          <p:nvPr>
            <p:ph type="title"/>
          </p:nvPr>
        </p:nvSpPr>
        <p:spPr/>
        <p:txBody>
          <a:bodyPr/>
          <a:lstStyle/>
          <a:p>
            <a:r>
              <a:rPr lang="en-GB" dirty="0"/>
              <a:t>Administrative data</a:t>
            </a:r>
          </a:p>
        </p:txBody>
      </p:sp>
      <p:sp>
        <p:nvSpPr>
          <p:cNvPr id="3" name="Content Placeholder 2">
            <a:extLst>
              <a:ext uri="{FF2B5EF4-FFF2-40B4-BE49-F238E27FC236}">
                <a16:creationId xmlns="" xmlns:a16="http://schemas.microsoft.com/office/drawing/2014/main" id="{CC041D6F-397C-40ED-9375-152BFEB66C8F}"/>
              </a:ext>
            </a:extLst>
          </p:cNvPr>
          <p:cNvSpPr>
            <a:spLocks noGrp="1"/>
          </p:cNvSpPr>
          <p:nvPr>
            <p:ph idx="1"/>
          </p:nvPr>
        </p:nvSpPr>
        <p:spPr>
          <a:xfrm>
            <a:off x="838200" y="1905000"/>
            <a:ext cx="10515600" cy="3313728"/>
          </a:xfrm>
        </p:spPr>
        <p:txBody>
          <a:bodyPr/>
          <a:lstStyle/>
          <a:p>
            <a:pPr>
              <a:lnSpc>
                <a:spcPct val="100000"/>
              </a:lnSpc>
            </a:pPr>
            <a:r>
              <a:rPr lang="en-US" sz="2400" dirty="0">
                <a:solidFill>
                  <a:schemeClr val="tx1"/>
                </a:solidFill>
              </a:rPr>
              <a:t>Admin data first population, migration and social stats system but supplemented by surveys</a:t>
            </a:r>
          </a:p>
          <a:p>
            <a:pPr marL="342900" indent="-342900">
              <a:buFont typeface="Arial" panose="020B0604020202020204" pitchFamily="34" charset="0"/>
              <a:buChar char="•"/>
            </a:pPr>
            <a:r>
              <a:rPr lang="en-US" sz="2000" dirty="0">
                <a:solidFill>
                  <a:schemeClr val="tx1"/>
                </a:solidFill>
              </a:rPr>
              <a:t>Admin data at core of population and migration statistics</a:t>
            </a:r>
          </a:p>
          <a:p>
            <a:pPr marL="342900" indent="-342900">
              <a:buFont typeface="Arial" panose="020B0604020202020204" pitchFamily="34" charset="0"/>
              <a:buChar char="•"/>
            </a:pPr>
            <a:r>
              <a:rPr lang="en-US" sz="2000" dirty="0">
                <a:solidFill>
                  <a:schemeClr val="tx1"/>
                </a:solidFill>
              </a:rPr>
              <a:t>Iterative transformation rather than big bang decision</a:t>
            </a:r>
          </a:p>
          <a:p>
            <a:pPr marL="285750" lvl="0" indent="-285750" eaLnBrk="0" fontAlgn="base" hangingPunct="0">
              <a:lnSpc>
                <a:spcPct val="100000"/>
              </a:lnSpc>
              <a:spcAft>
                <a:spcPct val="0"/>
              </a:spcAft>
              <a:buFont typeface="Arial" panose="020B0604020202020204" pitchFamily="34" charset="0"/>
              <a:buChar char="•"/>
              <a:tabLst>
                <a:tab pos="663575" algn="l"/>
              </a:tabLst>
            </a:pPr>
            <a:r>
              <a:rPr lang="en-US" altLang="en-US" sz="2000" dirty="0">
                <a:solidFill>
                  <a:schemeClr val="tx1"/>
                </a:solidFill>
                <a:latin typeface="Arial" panose="020B0604020202020204" pitchFamily="34" charset="0"/>
                <a:ea typeface="Frutiger LT Std 45 Light" charset="0"/>
                <a:cs typeface="Times New Roman" panose="02020603050405020304" pitchFamily="18" charset="0"/>
              </a:rPr>
              <a:t>Partnering across government departments working collaboratively with us in a timely manner, including to deliver the data required to transform PPP statistics</a:t>
            </a:r>
          </a:p>
          <a:p>
            <a:pPr marL="285750" indent="-285750" eaLnBrk="0" fontAlgn="base" hangingPunct="0">
              <a:lnSpc>
                <a:spcPct val="100000"/>
              </a:lnSpc>
              <a:spcAft>
                <a:spcPct val="0"/>
              </a:spcAft>
              <a:buFont typeface="Arial" panose="020B0604020202020204" pitchFamily="34" charset="0"/>
              <a:buChar char="•"/>
              <a:tabLst>
                <a:tab pos="663575" algn="l"/>
              </a:tabLst>
            </a:pPr>
            <a:r>
              <a:rPr lang="en-GB" sz="2000" dirty="0">
                <a:solidFill>
                  <a:schemeClr val="tx1"/>
                </a:solidFill>
              </a:rPr>
              <a:t>Enabled by Digital Economy Act (2017)</a:t>
            </a:r>
          </a:p>
          <a:p>
            <a:pPr marL="285750" lvl="0" indent="-285750" eaLnBrk="0" fontAlgn="base" hangingPunct="0">
              <a:lnSpc>
                <a:spcPct val="100000"/>
              </a:lnSpc>
              <a:spcBef>
                <a:spcPct val="0"/>
              </a:spcBef>
              <a:spcAft>
                <a:spcPct val="0"/>
              </a:spcAft>
              <a:buFont typeface="Arial" panose="020B0604020202020204" pitchFamily="34" charset="0"/>
              <a:buChar char="•"/>
              <a:tabLst>
                <a:tab pos="663575" algn="l"/>
              </a:tabLst>
            </a:pPr>
            <a:endParaRPr lang="en-US" altLang="en-US" dirty="0">
              <a:solidFill>
                <a:schemeClr val="tx1"/>
              </a:solidFill>
              <a:latin typeface="Arial" panose="020B0604020202020204" pitchFamily="34" charset="0"/>
            </a:endParaRPr>
          </a:p>
        </p:txBody>
      </p:sp>
      <p:sp>
        <p:nvSpPr>
          <p:cNvPr id="5" name="Footer Placeholder 3">
            <a:extLst>
              <a:ext uri="{FF2B5EF4-FFF2-40B4-BE49-F238E27FC236}">
                <a16:creationId xmlns="" xmlns:a16="http://schemas.microsoft.com/office/drawing/2014/main" id="{4140DDBC-0857-4360-A645-B09669FA413B}"/>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23rdSeptember 2019</a:t>
            </a:r>
          </a:p>
          <a:p>
            <a:pPr>
              <a:defRPr/>
            </a:pPr>
            <a:endParaRPr lang="en-US" dirty="0">
              <a:solidFill>
                <a:srgbClr val="FFFFFF"/>
              </a:solidFill>
            </a:endParaRPr>
          </a:p>
        </p:txBody>
      </p:sp>
    </p:spTree>
    <p:extLst>
      <p:ext uri="{BB962C8B-B14F-4D97-AF65-F5344CB8AC3E}">
        <p14:creationId xmlns:p14="http://schemas.microsoft.com/office/powerpoint/2010/main" val="64656022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28057" y="4357234"/>
            <a:ext cx="91440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GB" dirty="0"/>
          </a:p>
        </p:txBody>
      </p:sp>
      <p:sp>
        <p:nvSpPr>
          <p:cNvPr id="4" name="Title 1"/>
          <p:cNvSpPr txBox="1">
            <a:spLocks/>
          </p:cNvSpPr>
          <p:nvPr/>
        </p:nvSpPr>
        <p:spPr>
          <a:xfrm>
            <a:off x="901356" y="4754205"/>
            <a:ext cx="10273552" cy="25007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gn="l"/>
            <a:r>
              <a:rPr lang="en-GB" sz="2800" dirty="0" smtClean="0"/>
              <a:t/>
            </a:r>
            <a:br>
              <a:rPr lang="en-GB" sz="2800" dirty="0" smtClean="0"/>
            </a:br>
            <a:r>
              <a:rPr lang="en-GB" sz="2800" dirty="0" smtClean="0"/>
              <a:t>		</a:t>
            </a:r>
            <a:br>
              <a:rPr lang="en-GB" sz="2800" dirty="0" smtClean="0"/>
            </a:br>
            <a:r>
              <a:rPr lang="en-US" sz="2800" dirty="0"/>
              <a:t>Brian French – Statistics and Research Branch (</a:t>
            </a:r>
            <a:r>
              <a:rPr lang="en-US" sz="2800" dirty="0" err="1"/>
              <a:t>Ter</a:t>
            </a:r>
            <a:r>
              <a:rPr lang="en-GB" sz="2800" dirty="0" err="1"/>
              <a:t>tiary</a:t>
            </a:r>
            <a:r>
              <a:rPr lang="en-GB" sz="2800" dirty="0"/>
              <a:t> Education), DfE</a:t>
            </a:r>
          </a:p>
          <a:p>
            <a:pPr algn="l"/>
            <a:r>
              <a:rPr lang="en-GB" sz="2800" dirty="0"/>
              <a:t>Jamie Stainer – Youth Training </a:t>
            </a:r>
            <a:r>
              <a:rPr lang="en-US" sz="2800" dirty="0"/>
              <a:t>Statistics and Research Branch, DfE</a:t>
            </a:r>
            <a:endParaRPr lang="en-GB" sz="2800" dirty="0"/>
          </a:p>
          <a:p>
            <a:r>
              <a:rPr lang="en-GB" sz="2800" i="1" dirty="0" smtClean="0"/>
              <a:t/>
            </a:r>
            <a:br>
              <a:rPr lang="en-GB" sz="2800" i="1" dirty="0" smtClean="0"/>
            </a:br>
            <a:endParaRPr lang="en-GB" sz="2800" dirty="0"/>
          </a:p>
        </p:txBody>
      </p:sp>
      <p:sp>
        <p:nvSpPr>
          <p:cNvPr id="5" name="Title 4"/>
          <p:cNvSpPr>
            <a:spLocks noGrp="1"/>
          </p:cNvSpPr>
          <p:nvPr>
            <p:ph type="ctrTitle"/>
          </p:nvPr>
        </p:nvSpPr>
        <p:spPr>
          <a:xfrm>
            <a:off x="1665835" y="4764255"/>
            <a:ext cx="9144000" cy="843362"/>
          </a:xfrm>
        </p:spPr>
        <p:txBody>
          <a:bodyPr>
            <a:normAutofit fontScale="90000"/>
          </a:bodyPr>
          <a:lstStyle/>
          <a:p>
            <a:r>
              <a:rPr lang="en-GB" dirty="0" smtClean="0"/>
              <a:t/>
            </a:r>
            <a:br>
              <a:rPr lang="en-GB" dirty="0" smtClean="0"/>
            </a:br>
            <a:r>
              <a:rPr lang="en-US" sz="6700" dirty="0"/>
              <a:t>Developments in statistics on tertiary education, training and apprenticeships</a:t>
            </a:r>
            <a:r>
              <a:rPr lang="en-GB" dirty="0"/>
              <a:t>	</a:t>
            </a:r>
            <a:br>
              <a:rPr lang="en-GB" dirty="0"/>
            </a:br>
            <a:r>
              <a:rPr lang="en-GB" dirty="0"/>
              <a:t/>
            </a:r>
            <a:br>
              <a:rPr lang="en-GB" dirty="0"/>
            </a:br>
            <a:endParaRPr lang="en-GB" dirty="0"/>
          </a:p>
        </p:txBody>
      </p:sp>
    </p:spTree>
    <p:extLst>
      <p:ext uri="{BB962C8B-B14F-4D97-AF65-F5344CB8AC3E}">
        <p14:creationId xmlns:p14="http://schemas.microsoft.com/office/powerpoint/2010/main" val="282895456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11661"/>
            <a:ext cx="9144000" cy="2387600"/>
          </a:xfrm>
        </p:spPr>
        <p:txBody>
          <a:bodyPr>
            <a:noAutofit/>
          </a:bodyPr>
          <a:lstStyle/>
          <a:p>
            <a:r>
              <a:rPr lang="en-GB" dirty="0" smtClean="0">
                <a:latin typeface="+mn-lt"/>
              </a:rPr>
              <a:t>Statistics and Research Branch (Tertiary Education), DfE</a:t>
            </a:r>
            <a:endParaRPr lang="en-GB" dirty="0">
              <a:latin typeface="+mn-lt"/>
            </a:endParaRPr>
          </a:p>
        </p:txBody>
      </p:sp>
      <p:sp>
        <p:nvSpPr>
          <p:cNvPr id="3" name="Rectangle 2"/>
          <p:cNvSpPr/>
          <p:nvPr/>
        </p:nvSpPr>
        <p:spPr>
          <a:xfrm>
            <a:off x="2986362" y="5492234"/>
            <a:ext cx="5652894" cy="584775"/>
          </a:xfrm>
          <a:prstGeom prst="rect">
            <a:avLst/>
          </a:prstGeom>
        </p:spPr>
        <p:txBody>
          <a:bodyPr wrap="none">
            <a:spAutoFit/>
          </a:bodyPr>
          <a:lstStyle/>
          <a:p>
            <a:r>
              <a:rPr lang="en-US" sz="3200" dirty="0" smtClean="0">
                <a:solidFill>
                  <a:schemeClr val="bg1"/>
                </a:solidFill>
                <a:latin typeface="+mj-lt"/>
                <a:ea typeface="+mj-ea"/>
                <a:cs typeface="+mj-cs"/>
              </a:rPr>
              <a:t>brian.french@economy-ni.gov.uk</a:t>
            </a:r>
            <a:endParaRPr lang="en-GB" sz="3200" dirty="0">
              <a:solidFill>
                <a:schemeClr val="bg1"/>
              </a:solidFill>
              <a:latin typeface="+mj-lt"/>
              <a:ea typeface="+mj-ea"/>
              <a:cs typeface="+mj-cs"/>
            </a:endParaRPr>
          </a:p>
        </p:txBody>
      </p:sp>
    </p:spTree>
    <p:extLst>
      <p:ext uri="{BB962C8B-B14F-4D97-AF65-F5344CB8AC3E}">
        <p14:creationId xmlns:p14="http://schemas.microsoft.com/office/powerpoint/2010/main" val="48444045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0" y="168669"/>
            <a:ext cx="7182058" cy="927101"/>
          </a:xfrm>
        </p:spPr>
        <p:txBody>
          <a:bodyPr>
            <a:normAutofit fontScale="90000"/>
          </a:bodyPr>
          <a:lstStyle/>
          <a:p>
            <a:r>
              <a:rPr lang="en-US" sz="4000" dirty="0" smtClean="0"/>
              <a:t>Tertiary Education</a:t>
            </a:r>
            <a:br>
              <a:rPr lang="en-US" sz="4000" dirty="0" smtClean="0"/>
            </a:br>
            <a:r>
              <a:rPr lang="en-US" sz="4000" dirty="0" smtClean="0"/>
              <a:t>statistics and research outputs</a:t>
            </a:r>
            <a:endParaRPr lang="en-GB" sz="4000" dirty="0"/>
          </a:p>
        </p:txBody>
      </p:sp>
      <p:graphicFrame>
        <p:nvGraphicFramePr>
          <p:cNvPr id="10" name="Diagram 9"/>
          <p:cNvGraphicFramePr/>
          <p:nvPr>
            <p:extLst/>
          </p:nvPr>
        </p:nvGraphicFramePr>
        <p:xfrm>
          <a:off x="0" y="1095770"/>
          <a:ext cx="12192000" cy="5762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
          <p:cNvPicPr>
            <a:picLocks noChangeAspect="1" noChangeArrowheads="1"/>
          </p:cNvPicPr>
          <p:nvPr/>
        </p:nvPicPr>
        <p:blipFill>
          <a:blip r:embed="rId8" cstate="print"/>
          <a:srcRect/>
          <a:stretch>
            <a:fillRect/>
          </a:stretch>
        </p:blipFill>
        <p:spPr bwMode="auto">
          <a:xfrm>
            <a:off x="10478242" y="1174954"/>
            <a:ext cx="341196" cy="348404"/>
          </a:xfrm>
          <a:prstGeom prst="rect">
            <a:avLst/>
          </a:prstGeom>
          <a:noFill/>
          <a:ln w="9525">
            <a:noFill/>
            <a:miter lim="800000"/>
            <a:headEnd/>
            <a:tailEnd/>
          </a:ln>
        </p:spPr>
      </p:pic>
      <p:pic>
        <p:nvPicPr>
          <p:cNvPr id="12" name="Picture 1"/>
          <p:cNvPicPr>
            <a:picLocks noChangeAspect="1" noChangeArrowheads="1"/>
          </p:cNvPicPr>
          <p:nvPr/>
        </p:nvPicPr>
        <p:blipFill>
          <a:blip r:embed="rId8" cstate="print"/>
          <a:srcRect/>
          <a:stretch>
            <a:fillRect/>
          </a:stretch>
        </p:blipFill>
        <p:spPr bwMode="auto">
          <a:xfrm>
            <a:off x="10478242" y="2381317"/>
            <a:ext cx="349657" cy="357044"/>
          </a:xfrm>
          <a:prstGeom prst="rect">
            <a:avLst/>
          </a:prstGeom>
          <a:noFill/>
          <a:ln w="9525">
            <a:noFill/>
            <a:miter lim="800000"/>
            <a:headEnd/>
            <a:tailEnd/>
          </a:ln>
        </p:spPr>
      </p:pic>
      <p:pic>
        <p:nvPicPr>
          <p:cNvPr id="13" name="Picture 1"/>
          <p:cNvPicPr>
            <a:picLocks noChangeAspect="1" noChangeArrowheads="1"/>
          </p:cNvPicPr>
          <p:nvPr/>
        </p:nvPicPr>
        <p:blipFill>
          <a:blip r:embed="rId8" cstate="print"/>
          <a:srcRect/>
          <a:stretch>
            <a:fillRect/>
          </a:stretch>
        </p:blipFill>
        <p:spPr bwMode="auto">
          <a:xfrm>
            <a:off x="10491924" y="1811875"/>
            <a:ext cx="322295" cy="329104"/>
          </a:xfrm>
          <a:prstGeom prst="rect">
            <a:avLst/>
          </a:prstGeom>
          <a:noFill/>
          <a:ln w="9525">
            <a:noFill/>
            <a:miter lim="800000"/>
            <a:headEnd/>
            <a:tailEnd/>
          </a:ln>
        </p:spPr>
      </p:pic>
    </p:spTree>
    <p:extLst>
      <p:ext uri="{BB962C8B-B14F-4D97-AF65-F5344CB8AC3E}">
        <p14:creationId xmlns:p14="http://schemas.microsoft.com/office/powerpoint/2010/main" val="386268889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8700" y="152399"/>
            <a:ext cx="7182058" cy="927101"/>
          </a:xfrm>
        </p:spPr>
        <p:txBody>
          <a:bodyPr>
            <a:normAutofit fontScale="90000"/>
          </a:bodyPr>
          <a:lstStyle/>
          <a:p>
            <a:r>
              <a:rPr lang="en-US" sz="4000" dirty="0" smtClean="0"/>
              <a:t>Tertiary Education</a:t>
            </a:r>
            <a:br>
              <a:rPr lang="en-US" sz="4000" dirty="0" smtClean="0"/>
            </a:br>
            <a:r>
              <a:rPr lang="en-US" sz="4000" dirty="0" smtClean="0"/>
              <a:t>statistics and research outputs</a:t>
            </a:r>
            <a:endParaRPr lang="en-GB" sz="4000" dirty="0"/>
          </a:p>
        </p:txBody>
      </p:sp>
      <p:pic>
        <p:nvPicPr>
          <p:cNvPr id="3" name="Picture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705248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8700" y="152399"/>
            <a:ext cx="7182058" cy="927101"/>
          </a:xfrm>
        </p:spPr>
        <p:txBody>
          <a:bodyPr>
            <a:normAutofit fontScale="90000"/>
          </a:bodyPr>
          <a:lstStyle/>
          <a:p>
            <a:r>
              <a:rPr lang="en-US" sz="4000" dirty="0" smtClean="0"/>
              <a:t>Tertiary Education</a:t>
            </a:r>
            <a:br>
              <a:rPr lang="en-US" sz="4000" dirty="0" smtClean="0"/>
            </a:br>
            <a:r>
              <a:rPr lang="en-US" sz="4000" dirty="0" smtClean="0"/>
              <a:t>statistics and research outputs</a:t>
            </a:r>
            <a:endParaRPr lang="en-GB" sz="4000" dirty="0"/>
          </a:p>
        </p:txBody>
      </p:sp>
      <p:pic>
        <p:nvPicPr>
          <p:cNvPr id="5" name="Picture 4"/>
          <p:cNvPicPr>
            <a:picLocks noChangeAspect="1"/>
          </p:cNvPicPr>
          <p:nvPr/>
        </p:nvPicPr>
        <p:blipFill>
          <a:blip r:embed="rId3"/>
          <a:stretch>
            <a:fillRect/>
          </a:stretch>
        </p:blipFill>
        <p:spPr>
          <a:xfrm>
            <a:off x="-100252" y="0"/>
            <a:ext cx="12292252" cy="6858000"/>
          </a:xfrm>
          <a:prstGeom prst="rect">
            <a:avLst/>
          </a:prstGeom>
        </p:spPr>
      </p:pic>
    </p:spTree>
    <p:extLst>
      <p:ext uri="{BB962C8B-B14F-4D97-AF65-F5344CB8AC3E}">
        <p14:creationId xmlns:p14="http://schemas.microsoft.com/office/powerpoint/2010/main" val="211525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8700" y="152399"/>
            <a:ext cx="7182058" cy="927101"/>
          </a:xfrm>
        </p:spPr>
        <p:txBody>
          <a:bodyPr>
            <a:normAutofit fontScale="90000"/>
          </a:bodyPr>
          <a:lstStyle/>
          <a:p>
            <a:r>
              <a:rPr lang="en-US" sz="4000" dirty="0" smtClean="0"/>
              <a:t>Tertiary Education</a:t>
            </a:r>
            <a:br>
              <a:rPr lang="en-US" sz="4000" dirty="0" smtClean="0"/>
            </a:br>
            <a:r>
              <a:rPr lang="en-US" sz="4000" dirty="0" smtClean="0"/>
              <a:t>statistics and research outputs</a:t>
            </a:r>
            <a:endParaRPr lang="en-GB" sz="4000" dirty="0"/>
          </a:p>
        </p:txBody>
      </p:sp>
      <p:pic>
        <p:nvPicPr>
          <p:cNvPr id="7" name="Picture 6"/>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2415592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5200" y="203199"/>
            <a:ext cx="7182058" cy="927101"/>
          </a:xfrm>
        </p:spPr>
        <p:txBody>
          <a:bodyPr>
            <a:normAutofit fontScale="90000"/>
          </a:bodyPr>
          <a:lstStyle/>
          <a:p>
            <a:r>
              <a:rPr lang="en-US" sz="4000" dirty="0" smtClean="0"/>
              <a:t>Tertiary Education</a:t>
            </a:r>
            <a:br>
              <a:rPr lang="en-US" sz="4000" dirty="0" smtClean="0"/>
            </a:br>
            <a:r>
              <a:rPr lang="en-US" sz="4000" dirty="0" smtClean="0"/>
              <a:t>statistics and research outputs</a:t>
            </a:r>
            <a:endParaRPr lang="en-GB" sz="4000" dirty="0"/>
          </a:p>
        </p:txBody>
      </p:sp>
      <p:pic>
        <p:nvPicPr>
          <p:cNvPr id="16" name="Picture 15"/>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0782154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9100" y="878204"/>
            <a:ext cx="4076700" cy="368300"/>
          </a:xfrm>
        </p:spPr>
        <p:txBody>
          <a:bodyPr>
            <a:normAutofit fontScale="90000"/>
          </a:bodyPr>
          <a:lstStyle/>
          <a:p>
            <a:r>
              <a:rPr lang="en-GB" sz="4000" dirty="0" smtClean="0"/>
              <a:t/>
            </a:r>
            <a:br>
              <a:rPr lang="en-GB" sz="4000" dirty="0" smtClean="0"/>
            </a:br>
            <a:r>
              <a:rPr lang="en-GB" sz="4000" dirty="0" smtClean="0"/>
              <a:t>to </a:t>
            </a:r>
            <a:r>
              <a:rPr lang="en-GB" sz="4000" dirty="0"/>
              <a:t>replace DLHE</a:t>
            </a:r>
            <a:r>
              <a:rPr lang="en-GB" sz="2400" dirty="0"/>
              <a:t/>
            </a:r>
            <a:br>
              <a:rPr lang="en-GB" sz="2400" dirty="0"/>
            </a:br>
            <a:endParaRPr lang="en-GB" sz="4000" dirty="0"/>
          </a:p>
        </p:txBody>
      </p:sp>
      <p:sp>
        <p:nvSpPr>
          <p:cNvPr id="3" name="Content Placeholder 2"/>
          <p:cNvSpPr>
            <a:spLocks noGrp="1"/>
          </p:cNvSpPr>
          <p:nvPr>
            <p:ph idx="1"/>
          </p:nvPr>
        </p:nvSpPr>
        <p:spPr>
          <a:xfrm>
            <a:off x="673100" y="2438400"/>
            <a:ext cx="11518900" cy="4419600"/>
          </a:xfrm>
        </p:spPr>
        <p:txBody>
          <a:bodyPr>
            <a:normAutofit fontScale="92500" lnSpcReduction="20000"/>
          </a:bodyPr>
          <a:lstStyle/>
          <a:p>
            <a:pPr marL="0" indent="0">
              <a:buNone/>
            </a:pPr>
            <a:r>
              <a:rPr lang="en-US" sz="3500" b="1" dirty="0" smtClean="0"/>
              <a:t>Background</a:t>
            </a:r>
            <a:endParaRPr lang="en-US" sz="3500" dirty="0" smtClean="0"/>
          </a:p>
          <a:p>
            <a:endParaRPr lang="en-US" sz="3500" dirty="0" smtClean="0"/>
          </a:p>
          <a:p>
            <a:r>
              <a:rPr lang="en-US" sz="3500" dirty="0" smtClean="0"/>
              <a:t>The largest UK-wide annual </a:t>
            </a:r>
            <a:r>
              <a:rPr lang="en-US" sz="3500" dirty="0"/>
              <a:t>social </a:t>
            </a:r>
            <a:r>
              <a:rPr lang="en-US" sz="3500" dirty="0" smtClean="0"/>
              <a:t>survey</a:t>
            </a:r>
          </a:p>
          <a:p>
            <a:endParaRPr lang="en-US" sz="3500" dirty="0"/>
          </a:p>
          <a:p>
            <a:r>
              <a:rPr lang="en-US" sz="3500" dirty="0"/>
              <a:t>Captures </a:t>
            </a:r>
            <a:r>
              <a:rPr lang="en-US" sz="3500" dirty="0" smtClean="0"/>
              <a:t>employment / study status and perspectives of 700,000 graduates from 450 HE providers (including FE Colleges)</a:t>
            </a:r>
          </a:p>
          <a:p>
            <a:endParaRPr lang="en-US" sz="3500" dirty="0" smtClean="0"/>
          </a:p>
          <a:p>
            <a:r>
              <a:rPr lang="en-US" sz="3500" dirty="0" smtClean="0"/>
              <a:t>Designed to help:</a:t>
            </a:r>
          </a:p>
          <a:p>
            <a:pPr lvl="1"/>
            <a:r>
              <a:rPr lang="en-US" sz="3000" dirty="0" smtClean="0"/>
              <a:t>understand </a:t>
            </a:r>
            <a:r>
              <a:rPr lang="en-US" sz="3000" dirty="0"/>
              <a:t>graduate </a:t>
            </a:r>
            <a:r>
              <a:rPr lang="en-US" sz="3000" dirty="0" smtClean="0"/>
              <a:t>destination choices </a:t>
            </a:r>
            <a:r>
              <a:rPr lang="en-US" sz="3000" dirty="0"/>
              <a:t>and how </a:t>
            </a:r>
            <a:r>
              <a:rPr lang="en-US" sz="3000" dirty="0" smtClean="0"/>
              <a:t>these reflect their skills</a:t>
            </a:r>
          </a:p>
          <a:p>
            <a:pPr lvl="1"/>
            <a:r>
              <a:rPr lang="en-US" sz="3000" dirty="0" smtClean="0"/>
              <a:t>inform course and career </a:t>
            </a:r>
            <a:r>
              <a:rPr lang="en-US" sz="3000" dirty="0"/>
              <a:t>destination </a:t>
            </a:r>
            <a:r>
              <a:rPr lang="en-US" sz="3000" dirty="0" smtClean="0"/>
              <a:t>choices of prospective students</a:t>
            </a:r>
          </a:p>
        </p:txBody>
      </p:sp>
      <p:pic>
        <p:nvPicPr>
          <p:cNvPr id="8" name="Picture 7" descr="                                                                    "/>
          <p:cNvPicPr/>
          <p:nvPr/>
        </p:nvPicPr>
        <p:blipFill>
          <a:blip r:embed="rId3">
            <a:extLst>
              <a:ext uri="{28A0092B-C50C-407E-A947-70E740481C1C}">
                <a14:useLocalDpi xmlns:a14="http://schemas.microsoft.com/office/drawing/2010/main" val="0"/>
              </a:ext>
            </a:extLst>
          </a:blip>
          <a:srcRect/>
          <a:stretch>
            <a:fillRect/>
          </a:stretch>
        </p:blipFill>
        <p:spPr bwMode="auto">
          <a:xfrm>
            <a:off x="3077845" y="283209"/>
            <a:ext cx="3691255" cy="1189990"/>
          </a:xfrm>
          <a:prstGeom prst="rect">
            <a:avLst/>
          </a:prstGeom>
          <a:noFill/>
          <a:ln>
            <a:noFill/>
          </a:ln>
        </p:spPr>
      </p:pic>
    </p:spTree>
    <p:extLst>
      <p:ext uri="{BB962C8B-B14F-4D97-AF65-F5344CB8AC3E}">
        <p14:creationId xmlns:p14="http://schemas.microsoft.com/office/powerpoint/2010/main" val="130759469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9100" y="812800"/>
            <a:ext cx="4076700" cy="495300"/>
          </a:xfrm>
        </p:spPr>
        <p:txBody>
          <a:bodyPr>
            <a:normAutofit fontScale="90000"/>
          </a:bodyPr>
          <a:lstStyle/>
          <a:p>
            <a:r>
              <a:rPr lang="en-GB" sz="4000" dirty="0" smtClean="0"/>
              <a:t/>
            </a:r>
            <a:br>
              <a:rPr lang="en-GB" sz="4000" dirty="0" smtClean="0"/>
            </a:br>
            <a:r>
              <a:rPr lang="en-GB" sz="4000" dirty="0"/>
              <a:t>to replace DLHE</a:t>
            </a:r>
            <a:r>
              <a:rPr lang="en-GB" sz="2400" dirty="0"/>
              <a:t/>
            </a:r>
            <a:br>
              <a:rPr lang="en-GB" sz="2400" dirty="0"/>
            </a:br>
            <a:endParaRPr lang="en-GB" sz="4000" dirty="0"/>
          </a:p>
        </p:txBody>
      </p:sp>
      <p:sp>
        <p:nvSpPr>
          <p:cNvPr id="3" name="Content Placeholder 2"/>
          <p:cNvSpPr>
            <a:spLocks noGrp="1"/>
          </p:cNvSpPr>
          <p:nvPr>
            <p:ph idx="1"/>
          </p:nvPr>
        </p:nvSpPr>
        <p:spPr>
          <a:xfrm>
            <a:off x="596900" y="1837691"/>
            <a:ext cx="11442700" cy="5042127"/>
          </a:xfrm>
        </p:spPr>
        <p:txBody>
          <a:bodyPr>
            <a:normAutofit/>
          </a:bodyPr>
          <a:lstStyle/>
          <a:p>
            <a:pPr marL="914400" lvl="2" indent="0">
              <a:buNone/>
            </a:pPr>
            <a:endParaRPr lang="en-GB" sz="2100" dirty="0"/>
          </a:p>
          <a:p>
            <a:pPr marL="0" indent="0">
              <a:buNone/>
            </a:pPr>
            <a:r>
              <a:rPr lang="en-US" sz="3200" b="1" dirty="0" smtClean="0"/>
              <a:t>Changes and Impacts</a:t>
            </a:r>
          </a:p>
          <a:p>
            <a:r>
              <a:rPr lang="en-US" sz="3200" dirty="0" smtClean="0"/>
              <a:t>Completed </a:t>
            </a:r>
            <a:r>
              <a:rPr lang="en-US" sz="3200" dirty="0"/>
              <a:t>15 months after graduation (online, phone or </a:t>
            </a:r>
            <a:r>
              <a:rPr lang="en-US" sz="3200" dirty="0" smtClean="0"/>
              <a:t>post)</a:t>
            </a:r>
          </a:p>
          <a:p>
            <a:pPr lvl="1"/>
            <a:r>
              <a:rPr lang="en-US" sz="2800" dirty="0" smtClean="0"/>
              <a:t>more </a:t>
            </a:r>
            <a:r>
              <a:rPr lang="en-US" sz="2800" dirty="0"/>
              <a:t>time to find </a:t>
            </a:r>
            <a:r>
              <a:rPr lang="en-US" sz="2800" dirty="0" smtClean="0"/>
              <a:t>career </a:t>
            </a:r>
            <a:r>
              <a:rPr lang="en-US" sz="2800" dirty="0"/>
              <a:t>path, do a master’s or take a ‘gap year’</a:t>
            </a:r>
          </a:p>
          <a:p>
            <a:r>
              <a:rPr lang="en-US" sz="3200" dirty="0" smtClean="0"/>
              <a:t>Administered </a:t>
            </a:r>
            <a:r>
              <a:rPr lang="en-US" sz="3200" dirty="0"/>
              <a:t>independently of providers:</a:t>
            </a:r>
          </a:p>
          <a:p>
            <a:pPr lvl="1"/>
            <a:r>
              <a:rPr lang="en-US" sz="2800" dirty="0" smtClean="0"/>
              <a:t>conducted consistently and less </a:t>
            </a:r>
            <a:r>
              <a:rPr lang="en-US" sz="2800" dirty="0"/>
              <a:t>likely to be susceptible to ‘gaming’</a:t>
            </a:r>
          </a:p>
          <a:p>
            <a:r>
              <a:rPr lang="en-US" sz="3200" dirty="0" smtClean="0"/>
              <a:t>More core questions (and optional question banks)</a:t>
            </a:r>
          </a:p>
          <a:p>
            <a:r>
              <a:rPr lang="en-US" sz="3200" dirty="0" smtClean="0"/>
              <a:t>But it will mean a reduced </a:t>
            </a:r>
            <a:r>
              <a:rPr lang="en-US" sz="3200" dirty="0"/>
              <a:t>response </a:t>
            </a:r>
            <a:r>
              <a:rPr lang="en-US" sz="3200" dirty="0" smtClean="0"/>
              <a:t>rate</a:t>
            </a:r>
          </a:p>
          <a:p>
            <a:r>
              <a:rPr lang="en-US" sz="3200" dirty="0" smtClean="0"/>
              <a:t>And it’s also meant a ‘gap year’ for destinations outputs</a:t>
            </a:r>
          </a:p>
        </p:txBody>
      </p:sp>
      <p:pic>
        <p:nvPicPr>
          <p:cNvPr id="8" name="Picture 7" descr="                                                                    "/>
          <p:cNvPicPr/>
          <p:nvPr/>
        </p:nvPicPr>
        <p:blipFill>
          <a:blip r:embed="rId3">
            <a:extLst>
              <a:ext uri="{28A0092B-C50C-407E-A947-70E740481C1C}">
                <a14:useLocalDpi xmlns:a14="http://schemas.microsoft.com/office/drawing/2010/main" val="0"/>
              </a:ext>
            </a:extLst>
          </a:blip>
          <a:srcRect/>
          <a:stretch>
            <a:fillRect/>
          </a:stretch>
        </p:blipFill>
        <p:spPr bwMode="auto">
          <a:xfrm>
            <a:off x="3077845" y="283209"/>
            <a:ext cx="3691255" cy="1189990"/>
          </a:xfrm>
          <a:prstGeom prst="rect">
            <a:avLst/>
          </a:prstGeom>
          <a:noFill/>
          <a:ln>
            <a:noFill/>
          </a:ln>
        </p:spPr>
      </p:pic>
    </p:spTree>
    <p:extLst>
      <p:ext uri="{BB962C8B-B14F-4D97-AF65-F5344CB8AC3E}">
        <p14:creationId xmlns:p14="http://schemas.microsoft.com/office/powerpoint/2010/main" val="428622191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9100" y="812800"/>
            <a:ext cx="4076700" cy="495300"/>
          </a:xfrm>
        </p:spPr>
        <p:txBody>
          <a:bodyPr>
            <a:normAutofit fontScale="90000"/>
          </a:bodyPr>
          <a:lstStyle/>
          <a:p>
            <a:r>
              <a:rPr lang="en-GB" sz="4000" dirty="0" smtClean="0"/>
              <a:t/>
            </a:r>
            <a:br>
              <a:rPr lang="en-GB" sz="4000" dirty="0" smtClean="0"/>
            </a:br>
            <a:r>
              <a:rPr lang="en-GB" sz="4000" dirty="0"/>
              <a:t>to replace DLHE</a:t>
            </a:r>
            <a:r>
              <a:rPr lang="en-GB" sz="2400" dirty="0"/>
              <a:t/>
            </a:r>
            <a:br>
              <a:rPr lang="en-GB" sz="2400" dirty="0"/>
            </a:br>
            <a:endParaRPr lang="en-GB" sz="4000" dirty="0"/>
          </a:p>
        </p:txBody>
      </p:sp>
      <p:sp>
        <p:nvSpPr>
          <p:cNvPr id="3" name="Content Placeholder 2"/>
          <p:cNvSpPr>
            <a:spLocks noGrp="1"/>
          </p:cNvSpPr>
          <p:nvPr>
            <p:ph idx="1"/>
          </p:nvPr>
        </p:nvSpPr>
        <p:spPr>
          <a:xfrm>
            <a:off x="342900" y="2256791"/>
            <a:ext cx="11849100" cy="4601209"/>
          </a:xfrm>
        </p:spPr>
        <p:txBody>
          <a:bodyPr>
            <a:normAutofit/>
          </a:bodyPr>
          <a:lstStyle/>
          <a:p>
            <a:pPr marL="914400" lvl="2" indent="0">
              <a:buNone/>
            </a:pPr>
            <a:endParaRPr lang="en-GB" sz="2100" dirty="0"/>
          </a:p>
          <a:p>
            <a:pPr marL="0" indent="0">
              <a:buNone/>
            </a:pPr>
            <a:r>
              <a:rPr lang="en-US" sz="3600" b="1" dirty="0" smtClean="0"/>
              <a:t>Outputs (still under discussion)</a:t>
            </a:r>
          </a:p>
          <a:p>
            <a:pPr lvl="1"/>
            <a:endParaRPr lang="en-US" sz="3500" dirty="0" smtClean="0"/>
          </a:p>
          <a:p>
            <a:r>
              <a:rPr lang="en-US" sz="3200" dirty="0" smtClean="0"/>
              <a:t>HESA to release ‘Experimental</a:t>
            </a:r>
            <a:r>
              <a:rPr lang="en-US" sz="3200" dirty="0"/>
              <a:t>’ statistics </a:t>
            </a:r>
            <a:r>
              <a:rPr lang="en-US" sz="3200" dirty="0" smtClean="0"/>
              <a:t>initially (spring 2020)</a:t>
            </a:r>
          </a:p>
          <a:p>
            <a:pPr lvl="1"/>
            <a:r>
              <a:rPr lang="en-US" sz="2800" dirty="0" smtClean="0"/>
              <a:t>More interactive, but perhaps less extensively disaggregated</a:t>
            </a:r>
          </a:p>
          <a:p>
            <a:r>
              <a:rPr lang="en-US" sz="3200" dirty="0" smtClean="0"/>
              <a:t>Stats Authority to reassess National Statistics status at later stage</a:t>
            </a:r>
          </a:p>
          <a:p>
            <a:r>
              <a:rPr lang="en-US" sz="3200" dirty="0" smtClean="0"/>
              <a:t>DfE </a:t>
            </a:r>
            <a:r>
              <a:rPr lang="en-US" sz="3200" dirty="0"/>
              <a:t>to determine need for additional NI-specific outputs</a:t>
            </a:r>
          </a:p>
          <a:p>
            <a:r>
              <a:rPr lang="en-US" sz="3200" dirty="0" smtClean="0"/>
              <a:t>DfE to revisit PfG measure </a:t>
            </a:r>
            <a:r>
              <a:rPr lang="en-US" sz="3200" dirty="0"/>
              <a:t>on </a:t>
            </a:r>
            <a:r>
              <a:rPr lang="en-US" sz="3200" dirty="0" smtClean="0"/>
              <a:t>destinations 6 months </a:t>
            </a:r>
            <a:r>
              <a:rPr lang="en-US" sz="3200" dirty="0"/>
              <a:t>after </a:t>
            </a:r>
            <a:r>
              <a:rPr lang="en-US" sz="3200" dirty="0" smtClean="0"/>
              <a:t>graduation</a:t>
            </a:r>
          </a:p>
        </p:txBody>
      </p:sp>
      <p:pic>
        <p:nvPicPr>
          <p:cNvPr id="8" name="Picture 7" descr="                                                                    "/>
          <p:cNvPicPr/>
          <p:nvPr/>
        </p:nvPicPr>
        <p:blipFill>
          <a:blip r:embed="rId3">
            <a:extLst>
              <a:ext uri="{28A0092B-C50C-407E-A947-70E740481C1C}">
                <a14:useLocalDpi xmlns:a14="http://schemas.microsoft.com/office/drawing/2010/main" val="0"/>
              </a:ext>
            </a:extLst>
          </a:blip>
          <a:srcRect/>
          <a:stretch>
            <a:fillRect/>
          </a:stretch>
        </p:blipFill>
        <p:spPr bwMode="auto">
          <a:xfrm>
            <a:off x="3077845" y="283209"/>
            <a:ext cx="3691255" cy="1189990"/>
          </a:xfrm>
          <a:prstGeom prst="rect">
            <a:avLst/>
          </a:prstGeom>
          <a:noFill/>
          <a:ln>
            <a:noFill/>
          </a:ln>
        </p:spPr>
      </p:pic>
    </p:spTree>
    <p:extLst>
      <p:ext uri="{BB962C8B-B14F-4D97-AF65-F5344CB8AC3E}">
        <p14:creationId xmlns:p14="http://schemas.microsoft.com/office/powerpoint/2010/main" val="19606148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62435A-58D4-486E-8477-D036B735CDD8}"/>
              </a:ext>
            </a:extLst>
          </p:cNvPr>
          <p:cNvSpPr>
            <a:spLocks noGrp="1"/>
          </p:cNvSpPr>
          <p:nvPr>
            <p:ph type="title"/>
          </p:nvPr>
        </p:nvSpPr>
        <p:spPr>
          <a:xfrm>
            <a:off x="553064" y="412201"/>
            <a:ext cx="10515600" cy="757130"/>
          </a:xfrm>
        </p:spPr>
        <p:txBody>
          <a:bodyPr/>
          <a:lstStyle/>
          <a:p>
            <a:r>
              <a:rPr lang="en-GB" dirty="0"/>
              <a:t>But…..</a:t>
            </a:r>
          </a:p>
        </p:txBody>
      </p:sp>
      <p:sp>
        <p:nvSpPr>
          <p:cNvPr id="3" name="Content Placeholder 2">
            <a:extLst>
              <a:ext uri="{FF2B5EF4-FFF2-40B4-BE49-F238E27FC236}">
                <a16:creationId xmlns="" xmlns:a16="http://schemas.microsoft.com/office/drawing/2014/main" id="{CC041D6F-397C-40ED-9375-152BFEB66C8F}"/>
              </a:ext>
            </a:extLst>
          </p:cNvPr>
          <p:cNvSpPr>
            <a:spLocks noGrp="1"/>
          </p:cNvSpPr>
          <p:nvPr>
            <p:ph idx="1"/>
          </p:nvPr>
        </p:nvSpPr>
        <p:spPr>
          <a:xfrm>
            <a:off x="321546" y="1034904"/>
            <a:ext cx="10515600" cy="4634602"/>
          </a:xfrm>
        </p:spPr>
        <p:txBody>
          <a:bodyPr/>
          <a:lstStyle/>
          <a:p>
            <a:pPr marL="1026900" indent="-342900">
              <a:spcBef>
                <a:spcPts val="1200"/>
              </a:spcBef>
              <a:buFont typeface="Arial" panose="020B0604020202020204" pitchFamily="34" charset="0"/>
              <a:buChar char="•"/>
            </a:pPr>
            <a:r>
              <a:rPr lang="en-GB" sz="2000" dirty="0"/>
              <a:t>There remains a place for surveys within this future vision. </a:t>
            </a:r>
          </a:p>
          <a:p>
            <a:pPr marL="1636712" lvl="2" indent="-457200">
              <a:buAutoNum type="arabicPeriod"/>
            </a:pPr>
            <a:endParaRPr lang="en-US" sz="2000" dirty="0"/>
          </a:p>
          <a:p>
            <a:pPr marL="1636712" lvl="2" indent="-457200">
              <a:buFont typeface="Arial" panose="020B0604020202020204" pitchFamily="34" charset="0"/>
              <a:buAutoNum type="arabicPeriod"/>
            </a:pPr>
            <a:r>
              <a:rPr lang="en-GB" sz="2000" dirty="0">
                <a:ea typeface="ＭＳ Ｐゴシック" pitchFamily="1" charset="-128"/>
              </a:rPr>
              <a:t>To assess the</a:t>
            </a:r>
            <a:r>
              <a:rPr lang="en-GB" sz="2000" b="1" dirty="0">
                <a:ea typeface="ＭＳ Ｐゴシック" pitchFamily="1" charset="-128"/>
              </a:rPr>
              <a:t> coverage </a:t>
            </a:r>
            <a:r>
              <a:rPr lang="en-GB" sz="2000" dirty="0">
                <a:ea typeface="ＭＳ Ｐゴシック" pitchFamily="1" charset="-128"/>
              </a:rPr>
              <a:t>of admin data sources</a:t>
            </a:r>
          </a:p>
          <a:p>
            <a:pPr marL="1636712" lvl="2" indent="-457200">
              <a:buAutoNum type="arabicPeriod"/>
            </a:pPr>
            <a:endParaRPr lang="en-US" sz="2000" dirty="0"/>
          </a:p>
          <a:p>
            <a:pPr marL="1636712" lvl="2" indent="-457200">
              <a:buAutoNum type="arabicPeriod"/>
            </a:pPr>
            <a:r>
              <a:rPr lang="en-US" sz="2000" dirty="0"/>
              <a:t>To produce statistical estimates:</a:t>
            </a:r>
          </a:p>
          <a:p>
            <a:pPr marL="2192338" lvl="4" indent="-342900"/>
            <a:r>
              <a:rPr lang="en-US" dirty="0"/>
              <a:t>for topics currently not available from admin data e.g. amount of voluntary care or sexual orientation</a:t>
            </a:r>
          </a:p>
          <a:p>
            <a:pPr marL="2192338" lvl="4" indent="-342900"/>
            <a:r>
              <a:rPr lang="en-US" dirty="0"/>
              <a:t>in conjunction with admin data via a sampling frame for follow up specialist surveys of small populations e.g. small locally concentrated ethnic groups </a:t>
            </a:r>
          </a:p>
          <a:p>
            <a:pPr marL="2192338" lvl="4" indent="-342900"/>
            <a:r>
              <a:rPr lang="en-US" dirty="0"/>
              <a:t>by supplementing/modelling with admin data to adjust for definitional differences e.g. ILO unemployment using survey estimates and admin data on benefits/income</a:t>
            </a:r>
          </a:p>
          <a:p>
            <a:pPr marL="285750" lvl="0" indent="-285750" eaLnBrk="0" fontAlgn="base" hangingPunct="0">
              <a:lnSpc>
                <a:spcPct val="100000"/>
              </a:lnSpc>
              <a:spcBef>
                <a:spcPct val="0"/>
              </a:spcBef>
              <a:spcAft>
                <a:spcPct val="0"/>
              </a:spcAft>
              <a:buFont typeface="Arial" panose="020B0604020202020204" pitchFamily="34" charset="0"/>
              <a:buChar char="•"/>
              <a:tabLst>
                <a:tab pos="663575" algn="l"/>
              </a:tabLst>
            </a:pPr>
            <a:endParaRPr lang="en-US" altLang="en-US" dirty="0">
              <a:solidFill>
                <a:schemeClr val="tx1"/>
              </a:solidFill>
              <a:latin typeface="Arial" panose="020B0604020202020204" pitchFamily="34" charset="0"/>
            </a:endParaRPr>
          </a:p>
        </p:txBody>
      </p:sp>
      <p:sp>
        <p:nvSpPr>
          <p:cNvPr id="5" name="Footer Placeholder 3">
            <a:extLst>
              <a:ext uri="{FF2B5EF4-FFF2-40B4-BE49-F238E27FC236}">
                <a16:creationId xmlns="" xmlns:a16="http://schemas.microsoft.com/office/drawing/2014/main" id="{8E06033F-5552-404A-A939-643588F3E581}"/>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411545576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smtClean="0">
                <a:latin typeface="+mn-lt"/>
              </a:rPr>
              <a:t>Youth Training Statistics and Research Branch, DfE</a:t>
            </a:r>
            <a:endParaRPr lang="en-GB" dirty="0">
              <a:latin typeface="+mn-lt"/>
            </a:endParaRPr>
          </a:p>
        </p:txBody>
      </p:sp>
      <p:sp>
        <p:nvSpPr>
          <p:cNvPr id="3" name="Title 1"/>
          <p:cNvSpPr txBox="1">
            <a:spLocks/>
          </p:cNvSpPr>
          <p:nvPr/>
        </p:nvSpPr>
        <p:spPr>
          <a:xfrm>
            <a:off x="874060" y="4357234"/>
            <a:ext cx="10273552" cy="25007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4300" dirty="0" smtClean="0"/>
              <a:t/>
            </a:r>
            <a:br>
              <a:rPr lang="en-GB" sz="4300" dirty="0" smtClean="0"/>
            </a:br>
            <a:r>
              <a:rPr lang="en-GB" sz="4300" dirty="0" smtClean="0"/>
              <a:t>		</a:t>
            </a:r>
            <a:br>
              <a:rPr lang="en-GB" sz="4300" dirty="0" smtClean="0"/>
            </a:br>
            <a:r>
              <a:rPr lang="en-GB" sz="4300" i="1" dirty="0"/>
              <a:t>Department for Economy, </a:t>
            </a:r>
            <a:r>
              <a:rPr lang="en-GB" sz="4300" i="1" dirty="0" smtClean="0"/>
              <a:t>Jamie </a:t>
            </a:r>
            <a:r>
              <a:rPr lang="en-GB" sz="4300" i="1" dirty="0"/>
              <a:t>Stainer</a:t>
            </a:r>
          </a:p>
          <a:p>
            <a:r>
              <a:rPr lang="en-GB" sz="4300" i="1" dirty="0" smtClean="0"/>
              <a:t/>
            </a:r>
            <a:br>
              <a:rPr lang="en-GB" sz="4300" i="1" dirty="0" smtClean="0"/>
            </a:br>
            <a:endParaRPr lang="en-GB" sz="4300" dirty="0"/>
          </a:p>
        </p:txBody>
      </p:sp>
    </p:spTree>
    <p:extLst>
      <p:ext uri="{BB962C8B-B14F-4D97-AF65-F5344CB8AC3E}">
        <p14:creationId xmlns:p14="http://schemas.microsoft.com/office/powerpoint/2010/main" val="148619047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a:bodyPr>
          <a:lstStyle/>
          <a:p>
            <a:r>
              <a:rPr lang="en-GB" sz="4000" dirty="0" smtClean="0"/>
              <a:t>YTSRB Outputs</a:t>
            </a:r>
            <a:endParaRPr lang="en-GB" sz="4000" dirty="0"/>
          </a:p>
        </p:txBody>
      </p:sp>
      <p:sp>
        <p:nvSpPr>
          <p:cNvPr id="3" name="Content Placeholder 2"/>
          <p:cNvSpPr>
            <a:spLocks noGrp="1"/>
          </p:cNvSpPr>
          <p:nvPr>
            <p:ph idx="1"/>
          </p:nvPr>
        </p:nvSpPr>
        <p:spPr/>
        <p:txBody>
          <a:bodyPr>
            <a:normAutofit/>
          </a:bodyPr>
          <a:lstStyle/>
          <a:p>
            <a:pPr marL="914400" lvl="2" indent="0">
              <a:buNone/>
            </a:pPr>
            <a:endParaRPr lang="en-GB" sz="3600" dirty="0"/>
          </a:p>
          <a:p>
            <a:pPr lvl="2"/>
            <a:r>
              <a:rPr lang="en-GB" sz="3600" dirty="0" smtClean="0"/>
              <a:t>Apprenticeships NI Statistical Bulletin</a:t>
            </a:r>
          </a:p>
          <a:p>
            <a:pPr lvl="2"/>
            <a:r>
              <a:rPr lang="en-GB" sz="3600" dirty="0" smtClean="0"/>
              <a:t>Training for Success Statistical Bulletin</a:t>
            </a:r>
          </a:p>
          <a:p>
            <a:pPr lvl="2"/>
            <a:r>
              <a:rPr lang="en-GB" sz="3600" dirty="0" smtClean="0"/>
              <a:t>Higher Level Apprenticeships Bulletin</a:t>
            </a:r>
          </a:p>
          <a:p>
            <a:pPr lvl="2"/>
            <a:r>
              <a:rPr lang="en-GB" sz="3600" dirty="0" smtClean="0"/>
              <a:t>Next bulletins – February 2020</a:t>
            </a:r>
          </a:p>
          <a:p>
            <a:pPr lvl="2"/>
            <a:endParaRPr lang="en-GB" dirty="0"/>
          </a:p>
          <a:p>
            <a:pPr marL="914400" lvl="2" indent="0">
              <a:buNone/>
            </a:pPr>
            <a:r>
              <a:rPr lang="en-GB" dirty="0" smtClean="0"/>
              <a:t>  </a:t>
            </a:r>
          </a:p>
          <a:p>
            <a:pPr marL="0" lvl="2" indent="0">
              <a:spcBef>
                <a:spcPts val="1000"/>
              </a:spcBef>
              <a:buNone/>
            </a:pPr>
            <a:endParaRPr lang="en-GB" dirty="0"/>
          </a:p>
          <a:p>
            <a:pPr marL="914400" lvl="2" indent="0">
              <a:lnSpc>
                <a:spcPct val="100000"/>
              </a:lnSpc>
              <a:buNone/>
            </a:pPr>
            <a:endParaRPr lang="en-GB" dirty="0"/>
          </a:p>
          <a:p>
            <a:pPr marL="1371600" lvl="4" indent="-457200">
              <a:spcBef>
                <a:spcPts val="1000"/>
              </a:spcBef>
            </a:pPr>
            <a:endParaRPr lang="en-GB" sz="2600" dirty="0"/>
          </a:p>
        </p:txBody>
      </p:sp>
    </p:spTree>
    <p:extLst>
      <p:ext uri="{BB962C8B-B14F-4D97-AF65-F5344CB8AC3E}">
        <p14:creationId xmlns:p14="http://schemas.microsoft.com/office/powerpoint/2010/main" val="154405849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914400" lvl="2" indent="0">
              <a:buNone/>
            </a:pPr>
            <a:endParaRPr lang="en-GB" sz="3600" dirty="0"/>
          </a:p>
          <a:p>
            <a:pPr lvl="2"/>
            <a:endParaRPr lang="en-GB" dirty="0"/>
          </a:p>
          <a:p>
            <a:pPr marL="914400" lvl="2" indent="0">
              <a:buNone/>
            </a:pPr>
            <a:r>
              <a:rPr lang="en-GB" dirty="0" smtClean="0"/>
              <a:t>  </a:t>
            </a:r>
          </a:p>
          <a:p>
            <a:pPr marL="0" lvl="2" indent="0">
              <a:spcBef>
                <a:spcPts val="1000"/>
              </a:spcBef>
              <a:buNone/>
            </a:pPr>
            <a:endParaRPr lang="en-GB" dirty="0"/>
          </a:p>
          <a:p>
            <a:pPr marL="914400" lvl="2" indent="0">
              <a:lnSpc>
                <a:spcPct val="100000"/>
              </a:lnSpc>
              <a:buNone/>
            </a:pPr>
            <a:endParaRPr lang="en-GB" dirty="0"/>
          </a:p>
          <a:p>
            <a:pPr marL="1371600" lvl="4" indent="-457200">
              <a:spcBef>
                <a:spcPts val="1000"/>
              </a:spcBef>
            </a:pPr>
            <a:endParaRPr lang="en-GB" sz="2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1506200" cy="6858000"/>
          </a:xfrm>
          <a:prstGeom prst="rect">
            <a:avLst/>
          </a:prstGeom>
        </p:spPr>
      </p:pic>
    </p:spTree>
    <p:extLst>
      <p:ext uri="{BB962C8B-B14F-4D97-AF65-F5344CB8AC3E}">
        <p14:creationId xmlns:p14="http://schemas.microsoft.com/office/powerpoint/2010/main" val="237340209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New Developments </a:t>
            </a:r>
            <a:endParaRPr lang="en-GB" sz="4000" dirty="0"/>
          </a:p>
        </p:txBody>
      </p:sp>
      <p:sp>
        <p:nvSpPr>
          <p:cNvPr id="3" name="Content Placeholder 2"/>
          <p:cNvSpPr>
            <a:spLocks noGrp="1"/>
          </p:cNvSpPr>
          <p:nvPr>
            <p:ph idx="1"/>
          </p:nvPr>
        </p:nvSpPr>
        <p:spPr>
          <a:xfrm>
            <a:off x="1343608" y="1937982"/>
            <a:ext cx="10010192" cy="4761494"/>
          </a:xfrm>
        </p:spPr>
        <p:txBody>
          <a:bodyPr/>
          <a:lstStyle/>
          <a:p>
            <a:r>
              <a:rPr lang="en-GB" dirty="0" smtClean="0"/>
              <a:t>Analysis of apprenticeship pay – HMRC data linked to AppsNI records</a:t>
            </a:r>
          </a:p>
          <a:p>
            <a:r>
              <a:rPr lang="en-GB" dirty="0" smtClean="0"/>
              <a:t>Plans to link DfE post-school education records to Schools data from DE to create an All Education Database </a:t>
            </a:r>
          </a:p>
          <a:p>
            <a:r>
              <a:rPr lang="en-GB" dirty="0" smtClean="0"/>
              <a:t>Ambition to create a Longitudinal Education Outcomes dataset for NI including education, HMRC and benefits data </a:t>
            </a:r>
            <a:endParaRPr lang="en-GB" dirty="0"/>
          </a:p>
        </p:txBody>
      </p:sp>
    </p:spTree>
    <p:extLst>
      <p:ext uri="{BB962C8B-B14F-4D97-AF65-F5344CB8AC3E}">
        <p14:creationId xmlns:p14="http://schemas.microsoft.com/office/powerpoint/2010/main" val="54899554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10034539" y="2310145"/>
            <a:ext cx="2014123" cy="2826680"/>
          </a:xfrm>
          <a:prstGeom prst="frame">
            <a:avLst/>
          </a:prstGeom>
          <a:solidFill>
            <a:schemeClr val="accent1">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1">
                    <a:lumMod val="50000"/>
                  </a:schemeClr>
                </a:solidFill>
              </a:rPr>
              <a:t>Longitudinal</a:t>
            </a:r>
          </a:p>
          <a:p>
            <a:pPr algn="ctr"/>
            <a:r>
              <a:rPr lang="en-GB" sz="1600" b="1" dirty="0">
                <a:solidFill>
                  <a:schemeClr val="accent1">
                    <a:lumMod val="50000"/>
                  </a:schemeClr>
                </a:solidFill>
              </a:rPr>
              <a:t>Education </a:t>
            </a:r>
            <a:r>
              <a:rPr lang="en-GB" sz="1600" b="1" dirty="0" smtClean="0">
                <a:solidFill>
                  <a:schemeClr val="accent1">
                    <a:lumMod val="50000"/>
                  </a:schemeClr>
                </a:solidFill>
              </a:rPr>
              <a:t>Outcomes Study for NI</a:t>
            </a:r>
            <a:endParaRPr lang="en-GB" sz="1600" b="1" dirty="0">
              <a:solidFill>
                <a:schemeClr val="accent1">
                  <a:lumMod val="50000"/>
                </a:schemeClr>
              </a:solidFill>
            </a:endParaRPr>
          </a:p>
          <a:p>
            <a:pPr algn="ctr"/>
            <a:r>
              <a:rPr lang="en-GB" sz="1600" b="1" dirty="0">
                <a:solidFill>
                  <a:schemeClr val="accent1">
                    <a:lumMod val="50000"/>
                  </a:schemeClr>
                </a:solidFill>
              </a:rPr>
              <a:t>(</a:t>
            </a:r>
            <a:r>
              <a:rPr lang="en-GB" sz="1600" b="1" dirty="0" smtClean="0">
                <a:solidFill>
                  <a:schemeClr val="accent1">
                    <a:lumMod val="50000"/>
                  </a:schemeClr>
                </a:solidFill>
              </a:rPr>
              <a:t>LEO-NI)</a:t>
            </a:r>
            <a:endParaRPr lang="en-GB" sz="1600" b="1" dirty="0">
              <a:solidFill>
                <a:schemeClr val="accent1">
                  <a:lumMod val="50000"/>
                </a:schemeClr>
              </a:solidFill>
            </a:endParaRPr>
          </a:p>
        </p:txBody>
      </p:sp>
      <p:sp>
        <p:nvSpPr>
          <p:cNvPr id="4" name="Flowchart: Magnetic Disk 3"/>
          <p:cNvSpPr/>
          <p:nvPr/>
        </p:nvSpPr>
        <p:spPr>
          <a:xfrm>
            <a:off x="4828006" y="3018795"/>
            <a:ext cx="1377188" cy="995544"/>
          </a:xfrm>
          <a:prstGeom prst="flowChartMagneticDisk">
            <a:avLst/>
          </a:prstGeom>
          <a:solidFill>
            <a:schemeClr val="bg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DE/DfE Education Database</a:t>
            </a:r>
            <a:endParaRPr lang="en-GB" sz="1200" dirty="0">
              <a:solidFill>
                <a:schemeClr val="tx1"/>
              </a:solidFill>
            </a:endParaRPr>
          </a:p>
        </p:txBody>
      </p:sp>
      <p:sp>
        <p:nvSpPr>
          <p:cNvPr id="12" name="Flowchart: Direct Access Storage 11"/>
          <p:cNvSpPr/>
          <p:nvPr/>
        </p:nvSpPr>
        <p:spPr>
          <a:xfrm>
            <a:off x="6241628" y="3909757"/>
            <a:ext cx="1632229" cy="603705"/>
          </a:xfrm>
          <a:prstGeom prst="flowChartMagneticDrum">
            <a:avLst/>
          </a:prstGeom>
          <a:solidFill>
            <a:schemeClr val="accent6">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33" dirty="0"/>
              <a:t>HMRC</a:t>
            </a:r>
          </a:p>
        </p:txBody>
      </p:sp>
      <p:sp>
        <p:nvSpPr>
          <p:cNvPr id="13" name="Flowchart: Direct Access Storage 12"/>
          <p:cNvSpPr/>
          <p:nvPr/>
        </p:nvSpPr>
        <p:spPr>
          <a:xfrm>
            <a:off x="5773690" y="4631226"/>
            <a:ext cx="1632228" cy="603705"/>
          </a:xfrm>
          <a:prstGeom prst="flowChartMagneticDrum">
            <a:avLst/>
          </a:prstGeom>
          <a:solidFill>
            <a:srgbClr val="7030A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33" dirty="0" smtClean="0"/>
              <a:t>DfC </a:t>
            </a:r>
            <a:r>
              <a:rPr lang="en-GB" sz="1067" dirty="0"/>
              <a:t>Benefits </a:t>
            </a:r>
            <a:r>
              <a:rPr lang="en-GB" sz="1333" dirty="0"/>
              <a:t>data</a:t>
            </a:r>
            <a:endParaRPr lang="en-GB" sz="1067" dirty="0"/>
          </a:p>
        </p:txBody>
      </p:sp>
      <p:sp>
        <p:nvSpPr>
          <p:cNvPr id="14" name="Rectangle 13"/>
          <p:cNvSpPr/>
          <p:nvPr/>
        </p:nvSpPr>
        <p:spPr>
          <a:xfrm>
            <a:off x="1145888" y="2581376"/>
            <a:ext cx="1985227" cy="698467"/>
          </a:xfrm>
          <a:prstGeom prst="rect">
            <a:avLst/>
          </a:prstGeom>
          <a:solidFill>
            <a:schemeClr val="accent5">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bg1"/>
                </a:solidFill>
              </a:rPr>
              <a:t>Apprenticeships and Training programme data</a:t>
            </a:r>
            <a:endParaRPr lang="en-GB" sz="1600" dirty="0">
              <a:solidFill>
                <a:schemeClr val="bg1"/>
              </a:solidFill>
            </a:endParaRPr>
          </a:p>
        </p:txBody>
      </p:sp>
      <p:sp>
        <p:nvSpPr>
          <p:cNvPr id="15" name="Rectangle 14"/>
          <p:cNvSpPr/>
          <p:nvPr/>
        </p:nvSpPr>
        <p:spPr>
          <a:xfrm>
            <a:off x="1145888" y="3898229"/>
            <a:ext cx="1599747" cy="648087"/>
          </a:xfrm>
          <a:prstGeom prst="rect">
            <a:avLst/>
          </a:prstGeom>
          <a:solidFill>
            <a:schemeClr val="accent5">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bg1"/>
                </a:solidFill>
              </a:rPr>
              <a:t>Further Education (FE)</a:t>
            </a:r>
            <a:endParaRPr lang="en-GB" sz="1600" dirty="0">
              <a:solidFill>
                <a:schemeClr val="bg1"/>
              </a:solidFill>
            </a:endParaRPr>
          </a:p>
        </p:txBody>
      </p:sp>
      <p:sp>
        <p:nvSpPr>
          <p:cNvPr id="16" name="Rectangle 15"/>
          <p:cNvSpPr/>
          <p:nvPr/>
        </p:nvSpPr>
        <p:spPr>
          <a:xfrm>
            <a:off x="1076936" y="4731993"/>
            <a:ext cx="2000691" cy="597713"/>
          </a:xfrm>
          <a:prstGeom prst="rect">
            <a:avLst/>
          </a:prstGeom>
          <a:solidFill>
            <a:schemeClr val="accent5">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Higher Education (HE) </a:t>
            </a:r>
          </a:p>
        </p:txBody>
      </p:sp>
      <p:sp>
        <p:nvSpPr>
          <p:cNvPr id="17" name="Rectangle 16"/>
          <p:cNvSpPr/>
          <p:nvPr/>
        </p:nvSpPr>
        <p:spPr>
          <a:xfrm>
            <a:off x="1009443" y="5452021"/>
            <a:ext cx="2068184" cy="504071"/>
          </a:xfrm>
          <a:prstGeom prst="rect">
            <a:avLst/>
          </a:prstGeom>
          <a:solidFill>
            <a:srgbClr val="FF66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School </a:t>
            </a:r>
            <a:r>
              <a:rPr lang="en-GB" sz="1600" dirty="0" smtClean="0">
                <a:solidFill>
                  <a:schemeClr val="bg1"/>
                </a:solidFill>
              </a:rPr>
              <a:t>Census/School Leavers (DE)</a:t>
            </a:r>
            <a:endParaRPr lang="en-GB" sz="1600" dirty="0">
              <a:solidFill>
                <a:schemeClr val="bg1"/>
              </a:solidFill>
            </a:endParaRPr>
          </a:p>
        </p:txBody>
      </p:sp>
      <p:cxnSp>
        <p:nvCxnSpPr>
          <p:cNvPr id="19" name="Elbow Connector 18"/>
          <p:cNvCxnSpPr/>
          <p:nvPr/>
        </p:nvCxnSpPr>
        <p:spPr>
          <a:xfrm>
            <a:off x="3131115" y="2844788"/>
            <a:ext cx="1685346" cy="431278"/>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cxnSp>
        <p:nvCxnSpPr>
          <p:cNvPr id="24" name="Elbow Connector 23"/>
          <p:cNvCxnSpPr>
            <a:endCxn id="4" idx="3"/>
          </p:cNvCxnSpPr>
          <p:nvPr/>
        </p:nvCxnSpPr>
        <p:spPr>
          <a:xfrm flipV="1">
            <a:off x="3124639" y="4014338"/>
            <a:ext cx="2391960" cy="925579"/>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32" name="Elbow Connector 31"/>
          <p:cNvCxnSpPr>
            <a:endCxn id="4" idx="3"/>
          </p:cNvCxnSpPr>
          <p:nvPr/>
        </p:nvCxnSpPr>
        <p:spPr>
          <a:xfrm flipV="1">
            <a:off x="3124639" y="4014338"/>
            <a:ext cx="2391960" cy="1624312"/>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52" name="Elbow Connector 51"/>
          <p:cNvCxnSpPr>
            <a:stCxn id="4" idx="4"/>
            <a:endCxn id="2" idx="1"/>
          </p:cNvCxnSpPr>
          <p:nvPr/>
        </p:nvCxnSpPr>
        <p:spPr>
          <a:xfrm>
            <a:off x="6205194" y="3516567"/>
            <a:ext cx="3829345" cy="206918"/>
          </a:xfrm>
          <a:prstGeom prst="bentConnector3">
            <a:avLst/>
          </a:prstGeom>
          <a:ln>
            <a:tailEnd type="arrow"/>
          </a:ln>
        </p:spPr>
        <p:style>
          <a:lnRef idx="2">
            <a:schemeClr val="dk1"/>
          </a:lnRef>
          <a:fillRef idx="0">
            <a:schemeClr val="dk1"/>
          </a:fillRef>
          <a:effectRef idx="1">
            <a:schemeClr val="dk1"/>
          </a:effectRef>
          <a:fontRef idx="minor">
            <a:schemeClr val="tx1"/>
          </a:fontRef>
        </p:style>
      </p:cxnSp>
      <p:cxnSp>
        <p:nvCxnSpPr>
          <p:cNvPr id="54" name="Elbow Connector 53"/>
          <p:cNvCxnSpPr>
            <a:stCxn id="12" idx="4"/>
          </p:cNvCxnSpPr>
          <p:nvPr/>
        </p:nvCxnSpPr>
        <p:spPr>
          <a:xfrm>
            <a:off x="7873857" y="4211610"/>
            <a:ext cx="2160682" cy="204526"/>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83" name="TextBox 82"/>
          <p:cNvSpPr txBox="1"/>
          <p:nvPr/>
        </p:nvSpPr>
        <p:spPr>
          <a:xfrm>
            <a:off x="541799" y="356659"/>
            <a:ext cx="9659475" cy="984885"/>
          </a:xfrm>
          <a:prstGeom prst="rect">
            <a:avLst/>
          </a:prstGeom>
          <a:noFill/>
        </p:spPr>
        <p:txBody>
          <a:bodyPr wrap="square" rtlCol="0">
            <a:spAutoFit/>
          </a:bodyPr>
          <a:lstStyle/>
          <a:p>
            <a:r>
              <a:rPr lang="en-GB" sz="4000" dirty="0" smtClean="0">
                <a:solidFill>
                  <a:schemeClr val="tx2"/>
                </a:solidFill>
                <a:latin typeface="Calibri" panose="020F0502020204030204" pitchFamily="34" charset="0"/>
                <a:cs typeface="Calibri" panose="020F0502020204030204" pitchFamily="34" charset="0"/>
              </a:rPr>
              <a:t>Proposed Linkage for LEO-NI</a:t>
            </a:r>
          </a:p>
          <a:p>
            <a:endParaRPr lang="en-GB" sz="1600" dirty="0">
              <a:solidFill>
                <a:schemeClr val="tx2"/>
              </a:solidFill>
              <a:latin typeface="Calibri" panose="020F0502020204030204" pitchFamily="34" charset="0"/>
              <a:cs typeface="Calibri" panose="020F0502020204030204" pitchFamily="34" charset="0"/>
            </a:endParaRPr>
          </a:p>
        </p:txBody>
      </p:sp>
      <p:cxnSp>
        <p:nvCxnSpPr>
          <p:cNvPr id="59" name="Elbow Connector 58"/>
          <p:cNvCxnSpPr>
            <a:stCxn id="15" idx="3"/>
            <a:endCxn id="4" idx="3"/>
          </p:cNvCxnSpPr>
          <p:nvPr/>
        </p:nvCxnSpPr>
        <p:spPr>
          <a:xfrm flipV="1">
            <a:off x="2745635" y="4014339"/>
            <a:ext cx="2770965" cy="207934"/>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30" name="Elbow Connector 29"/>
          <p:cNvCxnSpPr>
            <a:endCxn id="2" idx="2"/>
          </p:cNvCxnSpPr>
          <p:nvPr/>
        </p:nvCxnSpPr>
        <p:spPr>
          <a:xfrm>
            <a:off x="7385114" y="4873090"/>
            <a:ext cx="3656487" cy="263735"/>
          </a:xfrm>
          <a:prstGeom prst="bentConnector4">
            <a:avLst>
              <a:gd name="adj1" fmla="val 36229"/>
              <a:gd name="adj2" fmla="val 186678"/>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8474609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718725" y="502275"/>
            <a:ext cx="9289026" cy="1200831"/>
          </a:xfrm>
        </p:spPr>
        <p:txBody>
          <a:bodyPr>
            <a:normAutofit/>
          </a:bodyPr>
          <a:lstStyle/>
          <a:p>
            <a:r>
              <a:rPr lang="en-GB" sz="4000" dirty="0" smtClean="0"/>
              <a:t>Questions Comments Suggestions?</a:t>
            </a:r>
            <a:endParaRPr lang="en-GB" sz="4000" dirty="0"/>
          </a:p>
        </p:txBody>
      </p:sp>
      <p:sp>
        <p:nvSpPr>
          <p:cNvPr id="2" name="Rectangle 1"/>
          <p:cNvSpPr/>
          <p:nvPr/>
        </p:nvSpPr>
        <p:spPr>
          <a:xfrm>
            <a:off x="2013624" y="2178995"/>
            <a:ext cx="9241277" cy="39591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Graphic?</a:t>
            </a:r>
            <a:endParaRPr lang="en-GB" dirty="0">
              <a:solidFill>
                <a:schemeClr val="tx1"/>
              </a:solidFill>
            </a:endParaRPr>
          </a:p>
        </p:txBody>
      </p:sp>
      <p:pic>
        <p:nvPicPr>
          <p:cNvPr id="4"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71340" y="2635492"/>
            <a:ext cx="4000536" cy="3502660"/>
          </a:xfrm>
        </p:spPr>
      </p:pic>
    </p:spTree>
    <p:extLst>
      <p:ext uri="{BB962C8B-B14F-4D97-AF65-F5344CB8AC3E}">
        <p14:creationId xmlns:p14="http://schemas.microsoft.com/office/powerpoint/2010/main" val="77683180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Earnings</a:t>
            </a:r>
            <a:endParaRPr lang="en-GB" sz="4000" dirty="0"/>
          </a:p>
        </p:txBody>
      </p:sp>
      <p:sp>
        <p:nvSpPr>
          <p:cNvPr id="3" name="Content Placeholder 2"/>
          <p:cNvSpPr>
            <a:spLocks noGrp="1"/>
          </p:cNvSpPr>
          <p:nvPr>
            <p:ph idx="1"/>
          </p:nvPr>
        </p:nvSpPr>
        <p:spPr/>
        <p:txBody>
          <a:bodyPr>
            <a:normAutofit/>
          </a:bodyPr>
          <a:lstStyle/>
          <a:p>
            <a:endParaRPr lang="en-GB" dirty="0" smtClean="0"/>
          </a:p>
          <a:p>
            <a:pPr marL="0" indent="0">
              <a:buNone/>
            </a:pPr>
            <a:r>
              <a:rPr lang="en-US" dirty="0"/>
              <a:t>Annual Survey of Hours and </a:t>
            </a:r>
            <a:r>
              <a:rPr lang="en-US" dirty="0" smtClean="0"/>
              <a:t>Earnings</a:t>
            </a:r>
          </a:p>
          <a:p>
            <a:pPr marL="0" indent="0">
              <a:buNone/>
            </a:pPr>
            <a:r>
              <a:rPr lang="en-US" i="1" dirty="0" smtClean="0"/>
              <a:t> 		ELMS, Ashleigh Warwick</a:t>
            </a:r>
          </a:p>
          <a:p>
            <a:pPr marL="0" indent="0">
              <a:buNone/>
            </a:pPr>
            <a:endParaRPr lang="en-US" i="1" dirty="0"/>
          </a:p>
          <a:p>
            <a:pPr marL="0" indent="0">
              <a:buNone/>
            </a:pPr>
            <a:r>
              <a:rPr lang="en-US" dirty="0" smtClean="0"/>
              <a:t>HMRC -</a:t>
            </a:r>
            <a:r>
              <a:rPr lang="en-US" dirty="0"/>
              <a:t> Real Time Information from PAYE system -</a:t>
            </a:r>
            <a:r>
              <a:rPr lang="en-US" b="1" dirty="0"/>
              <a:t> </a:t>
            </a:r>
            <a:r>
              <a:rPr lang="en-US" b="1" dirty="0" smtClean="0"/>
              <a:t>		</a:t>
            </a:r>
          </a:p>
          <a:p>
            <a:pPr marL="0" indent="0">
              <a:buNone/>
            </a:pPr>
            <a:r>
              <a:rPr lang="en-US" b="1" i="1" dirty="0"/>
              <a:t>	</a:t>
            </a:r>
            <a:r>
              <a:rPr lang="en-US" b="1" i="1" dirty="0" smtClean="0"/>
              <a:t>	</a:t>
            </a:r>
            <a:r>
              <a:rPr lang="en-US" i="1" dirty="0" smtClean="0"/>
              <a:t>ELMS</a:t>
            </a:r>
            <a:r>
              <a:rPr lang="en-US" i="1" dirty="0"/>
              <a:t>, Ashleigh </a:t>
            </a:r>
            <a:r>
              <a:rPr lang="en-US" i="1" dirty="0" smtClean="0"/>
              <a:t>Warwick</a:t>
            </a:r>
          </a:p>
          <a:p>
            <a:pPr marL="0" indent="0">
              <a:buNone/>
            </a:pPr>
            <a:endParaRPr lang="en-US" i="1" dirty="0"/>
          </a:p>
          <a:p>
            <a:pPr marL="0" indent="0">
              <a:buNone/>
            </a:pPr>
            <a:r>
              <a:rPr lang="en-US" i="1" dirty="0" smtClean="0"/>
              <a:t>Q&amp;A</a:t>
            </a:r>
            <a:endParaRPr lang="en-US" i="1" dirty="0"/>
          </a:p>
        </p:txBody>
      </p:sp>
    </p:spTree>
    <p:extLst>
      <p:ext uri="{BB962C8B-B14F-4D97-AF65-F5344CB8AC3E}">
        <p14:creationId xmlns:p14="http://schemas.microsoft.com/office/powerpoint/2010/main" val="185663994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smtClean="0">
                <a:latin typeface="+mn-lt"/>
              </a:rPr>
              <a:t>Annual Survey of Hours and Earnings</a:t>
            </a:r>
            <a:endParaRPr lang="en-GB" dirty="0">
              <a:latin typeface="+mn-lt"/>
            </a:endParaRPr>
          </a:p>
        </p:txBody>
      </p:sp>
      <p:sp>
        <p:nvSpPr>
          <p:cNvPr id="4" name="Title 1"/>
          <p:cNvSpPr txBox="1">
            <a:spLocks/>
          </p:cNvSpPr>
          <p:nvPr/>
        </p:nvSpPr>
        <p:spPr>
          <a:xfrm>
            <a:off x="909918" y="4722332"/>
            <a:ext cx="10515599" cy="25007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4300" dirty="0" smtClean="0"/>
              <a:t/>
            </a:r>
            <a:br>
              <a:rPr lang="en-GB" sz="4300" dirty="0" smtClean="0"/>
            </a:br>
            <a:r>
              <a:rPr lang="en-GB" sz="4300" dirty="0" smtClean="0"/>
              <a:t>		</a:t>
            </a:r>
            <a:br>
              <a:rPr lang="en-GB" sz="4300" dirty="0" smtClean="0"/>
            </a:br>
            <a:r>
              <a:rPr lang="en-GB" sz="4300" i="1" dirty="0" smtClean="0"/>
              <a:t>Economic and Labour Market </a:t>
            </a:r>
          </a:p>
          <a:p>
            <a:r>
              <a:rPr lang="en-GB" sz="4300" i="1" dirty="0" smtClean="0"/>
              <a:t>Statistics, Ashleigh Warwick</a:t>
            </a:r>
            <a:endParaRPr lang="en-GB" sz="4300" dirty="0"/>
          </a:p>
          <a:p>
            <a:r>
              <a:rPr lang="en-GB" sz="4300" i="1" dirty="0" smtClean="0"/>
              <a:t/>
            </a:r>
            <a:br>
              <a:rPr lang="en-GB" sz="4300" i="1" dirty="0" smtClean="0"/>
            </a:br>
            <a:endParaRPr lang="en-GB" sz="4300" dirty="0"/>
          </a:p>
        </p:txBody>
      </p:sp>
    </p:spTree>
    <p:extLst>
      <p:ext uri="{BB962C8B-B14F-4D97-AF65-F5344CB8AC3E}">
        <p14:creationId xmlns:p14="http://schemas.microsoft.com/office/powerpoint/2010/main" val="292450596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0728" y="1712213"/>
            <a:ext cx="5102912" cy="5042127"/>
          </a:xfrm>
        </p:spPr>
        <p:txBody>
          <a:bodyPr>
            <a:normAutofit lnSpcReduction="10000"/>
          </a:bodyPr>
          <a:lstStyle/>
          <a:p>
            <a:r>
              <a:rPr lang="en-GB" dirty="0"/>
              <a:t>Publication date – 29</a:t>
            </a:r>
            <a:r>
              <a:rPr lang="en-GB" baseline="30000" dirty="0"/>
              <a:t>th</a:t>
            </a:r>
            <a:r>
              <a:rPr lang="en-GB" dirty="0"/>
              <a:t> October</a:t>
            </a:r>
          </a:p>
          <a:p>
            <a:endParaRPr lang="en-GB" sz="1400" dirty="0" smtClean="0"/>
          </a:p>
          <a:p>
            <a:r>
              <a:rPr lang="en-GB" dirty="0" smtClean="0">
                <a:solidFill>
                  <a:schemeClr val="bg1"/>
                </a:solidFill>
              </a:rPr>
              <a:t>Publication </a:t>
            </a:r>
          </a:p>
          <a:p>
            <a:pPr lvl="1"/>
            <a:r>
              <a:rPr lang="en-GB" dirty="0" smtClean="0">
                <a:solidFill>
                  <a:schemeClr val="bg1"/>
                </a:solidFill>
              </a:rPr>
              <a:t>Full bulletin</a:t>
            </a:r>
          </a:p>
          <a:p>
            <a:pPr lvl="1"/>
            <a:r>
              <a:rPr lang="en-GB" dirty="0" smtClean="0">
                <a:solidFill>
                  <a:schemeClr val="bg1"/>
                </a:solidFill>
              </a:rPr>
              <a:t>Separate PDFs for each section</a:t>
            </a:r>
          </a:p>
          <a:p>
            <a:pPr marL="457200" lvl="1" indent="0">
              <a:buNone/>
            </a:pPr>
            <a:endParaRPr lang="en-GB" sz="1400" dirty="0" smtClean="0">
              <a:solidFill>
                <a:schemeClr val="bg1"/>
              </a:solidFill>
            </a:endParaRPr>
          </a:p>
          <a:p>
            <a:r>
              <a:rPr lang="en-GB" dirty="0" smtClean="0">
                <a:solidFill>
                  <a:schemeClr val="bg1"/>
                </a:solidFill>
              </a:rPr>
              <a:t>GIFs</a:t>
            </a:r>
          </a:p>
          <a:p>
            <a:pPr lvl="1"/>
            <a:r>
              <a:rPr lang="en-GB" dirty="0" smtClean="0">
                <a:solidFill>
                  <a:schemeClr val="bg1"/>
                </a:solidFill>
              </a:rPr>
              <a:t>Distribution of hourly earnings</a:t>
            </a:r>
          </a:p>
          <a:p>
            <a:pPr lvl="1"/>
            <a:r>
              <a:rPr lang="en-GB" dirty="0" smtClean="0">
                <a:solidFill>
                  <a:schemeClr val="bg1"/>
                </a:solidFill>
              </a:rPr>
              <a:t>Gender Pay Gap </a:t>
            </a:r>
          </a:p>
          <a:p>
            <a:pPr marL="457200" lvl="1" indent="0">
              <a:buNone/>
            </a:pPr>
            <a:endParaRPr lang="en-GB" sz="1400" dirty="0" smtClean="0">
              <a:solidFill>
                <a:schemeClr val="bg1"/>
              </a:solidFill>
            </a:endParaRPr>
          </a:p>
          <a:p>
            <a:r>
              <a:rPr lang="en-GB" dirty="0" smtClean="0">
                <a:solidFill>
                  <a:schemeClr val="bg1"/>
                </a:solidFill>
              </a:rPr>
              <a:t>Infographics</a:t>
            </a:r>
          </a:p>
          <a:p>
            <a:endParaRPr lang="en-GB" sz="1400" dirty="0" smtClean="0">
              <a:solidFill>
                <a:schemeClr val="bg1"/>
              </a:solidFill>
            </a:endParaRPr>
          </a:p>
          <a:p>
            <a:r>
              <a:rPr lang="en-GB" dirty="0" smtClean="0">
                <a:solidFill>
                  <a:schemeClr val="bg1"/>
                </a:solidFill>
              </a:rPr>
              <a:t>NINIS</a:t>
            </a:r>
          </a:p>
          <a:p>
            <a:endParaRPr lang="en-GB" dirty="0" smtClean="0"/>
          </a:p>
          <a:p>
            <a:endParaRPr lang="en-GB" dirty="0" smtClean="0"/>
          </a:p>
        </p:txBody>
      </p:sp>
      <p:sp>
        <p:nvSpPr>
          <p:cNvPr id="3" name="TextBox 2"/>
          <p:cNvSpPr txBox="1"/>
          <p:nvPr/>
        </p:nvSpPr>
        <p:spPr>
          <a:xfrm>
            <a:off x="2217140" y="758952"/>
            <a:ext cx="2990088" cy="830997"/>
          </a:xfrm>
          <a:prstGeom prst="rect">
            <a:avLst/>
          </a:prstGeom>
          <a:noFill/>
        </p:spPr>
        <p:txBody>
          <a:bodyPr wrap="square" rtlCol="0">
            <a:spAutoFit/>
          </a:bodyPr>
          <a:lstStyle/>
          <a:p>
            <a:r>
              <a:rPr lang="en-GB" sz="4800" dirty="0" smtClean="0"/>
              <a:t>ASHE 2018</a:t>
            </a:r>
            <a:endParaRPr lang="en-GB" sz="4800" dirty="0"/>
          </a:p>
        </p:txBody>
      </p:sp>
    </p:spTree>
    <p:extLst>
      <p:ext uri="{BB962C8B-B14F-4D97-AF65-F5344CB8AC3E}">
        <p14:creationId xmlns:p14="http://schemas.microsoft.com/office/powerpoint/2010/main" val="366832204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0728" y="1712213"/>
            <a:ext cx="5102912" cy="5042127"/>
          </a:xfrm>
        </p:spPr>
        <p:txBody>
          <a:bodyPr>
            <a:normAutofit lnSpcReduction="10000"/>
          </a:bodyPr>
          <a:lstStyle/>
          <a:p>
            <a:r>
              <a:rPr lang="en-GB" dirty="0"/>
              <a:t>Publication date – 29</a:t>
            </a:r>
            <a:r>
              <a:rPr lang="en-GB" baseline="30000" dirty="0"/>
              <a:t>th</a:t>
            </a:r>
            <a:r>
              <a:rPr lang="en-GB" dirty="0"/>
              <a:t> October</a:t>
            </a:r>
          </a:p>
          <a:p>
            <a:endParaRPr lang="en-GB" sz="1400" dirty="0"/>
          </a:p>
          <a:p>
            <a:r>
              <a:rPr lang="en-GB" dirty="0"/>
              <a:t>Publication </a:t>
            </a:r>
          </a:p>
          <a:p>
            <a:pPr lvl="1"/>
            <a:r>
              <a:rPr lang="en-GB" dirty="0" smtClean="0"/>
              <a:t>Full bulletin</a:t>
            </a:r>
          </a:p>
          <a:p>
            <a:pPr lvl="1"/>
            <a:r>
              <a:rPr lang="en-GB" dirty="0" smtClean="0"/>
              <a:t>Separate PDFs for each section</a:t>
            </a:r>
            <a:endParaRPr lang="en-GB" dirty="0"/>
          </a:p>
          <a:p>
            <a:pPr marL="457200" lvl="1" indent="0">
              <a:buNone/>
            </a:pPr>
            <a:endParaRPr lang="en-GB" sz="1400" dirty="0"/>
          </a:p>
          <a:p>
            <a:r>
              <a:rPr lang="en-GB" dirty="0" smtClean="0">
                <a:solidFill>
                  <a:schemeClr val="bg1"/>
                </a:solidFill>
              </a:rPr>
              <a:t>GIFs</a:t>
            </a:r>
          </a:p>
          <a:p>
            <a:pPr lvl="1"/>
            <a:r>
              <a:rPr lang="en-GB" dirty="0" smtClean="0">
                <a:solidFill>
                  <a:schemeClr val="bg1"/>
                </a:solidFill>
              </a:rPr>
              <a:t>Distribution </a:t>
            </a:r>
            <a:r>
              <a:rPr lang="en-GB" dirty="0">
                <a:solidFill>
                  <a:schemeClr val="bg1"/>
                </a:solidFill>
              </a:rPr>
              <a:t>of hourly </a:t>
            </a:r>
            <a:r>
              <a:rPr lang="en-GB" dirty="0" smtClean="0">
                <a:solidFill>
                  <a:schemeClr val="bg1"/>
                </a:solidFill>
              </a:rPr>
              <a:t>earnings</a:t>
            </a:r>
          </a:p>
          <a:p>
            <a:pPr lvl="1"/>
            <a:r>
              <a:rPr lang="en-GB" dirty="0" smtClean="0">
                <a:solidFill>
                  <a:schemeClr val="bg1"/>
                </a:solidFill>
              </a:rPr>
              <a:t>Gender Pay Gap </a:t>
            </a:r>
          </a:p>
          <a:p>
            <a:pPr marL="457200" lvl="1" indent="0">
              <a:buNone/>
            </a:pPr>
            <a:endParaRPr lang="en-GB" sz="1400" dirty="0">
              <a:solidFill>
                <a:schemeClr val="bg1"/>
              </a:solidFill>
            </a:endParaRPr>
          </a:p>
          <a:p>
            <a:r>
              <a:rPr lang="en-GB" dirty="0" smtClean="0">
                <a:solidFill>
                  <a:schemeClr val="bg1"/>
                </a:solidFill>
              </a:rPr>
              <a:t>Infographics</a:t>
            </a:r>
          </a:p>
          <a:p>
            <a:endParaRPr lang="en-GB" sz="1400" dirty="0" smtClean="0">
              <a:solidFill>
                <a:schemeClr val="bg1"/>
              </a:solidFill>
            </a:endParaRPr>
          </a:p>
          <a:p>
            <a:r>
              <a:rPr lang="en-GB" dirty="0" smtClean="0">
                <a:solidFill>
                  <a:schemeClr val="bg1"/>
                </a:solidFill>
              </a:rPr>
              <a:t>NINIS</a:t>
            </a:r>
          </a:p>
          <a:p>
            <a:endParaRPr lang="en-GB" dirty="0" smtClean="0"/>
          </a:p>
          <a:p>
            <a:endParaRPr lang="en-GB" dirty="0" smtClean="0"/>
          </a:p>
        </p:txBody>
      </p:sp>
      <p:sp>
        <p:nvSpPr>
          <p:cNvPr id="3" name="TextBox 2"/>
          <p:cNvSpPr txBox="1"/>
          <p:nvPr/>
        </p:nvSpPr>
        <p:spPr>
          <a:xfrm>
            <a:off x="2217140" y="758952"/>
            <a:ext cx="2990088" cy="830997"/>
          </a:xfrm>
          <a:prstGeom prst="rect">
            <a:avLst/>
          </a:prstGeom>
          <a:noFill/>
        </p:spPr>
        <p:txBody>
          <a:bodyPr wrap="square" rtlCol="0">
            <a:spAutoFit/>
          </a:bodyPr>
          <a:lstStyle/>
          <a:p>
            <a:r>
              <a:rPr lang="en-GB" sz="4800" dirty="0" smtClean="0"/>
              <a:t>ASHE 2018</a:t>
            </a:r>
            <a:endParaRPr lang="en-GB" sz="4800" dirty="0"/>
          </a:p>
        </p:txBody>
      </p:sp>
      <p:pic>
        <p:nvPicPr>
          <p:cNvPr id="4" name="Picture 3"/>
          <p:cNvPicPr>
            <a:picLocks noChangeAspect="1"/>
          </p:cNvPicPr>
          <p:nvPr/>
        </p:nvPicPr>
        <p:blipFill rotWithShape="1">
          <a:blip r:embed="rId3"/>
          <a:srcRect l="2676"/>
          <a:stretch/>
        </p:blipFill>
        <p:spPr>
          <a:xfrm>
            <a:off x="7027787" y="0"/>
            <a:ext cx="5165114" cy="6858000"/>
          </a:xfrm>
          <a:prstGeom prst="rect">
            <a:avLst/>
          </a:prstGeom>
        </p:spPr>
      </p:pic>
    </p:spTree>
    <p:extLst>
      <p:ext uri="{BB962C8B-B14F-4D97-AF65-F5344CB8AC3E}">
        <p14:creationId xmlns:p14="http://schemas.microsoft.com/office/powerpoint/2010/main" val="140148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8166B-C579-DF48-900E-C835F581A794}"/>
              </a:ext>
            </a:extLst>
          </p:cNvPr>
          <p:cNvSpPr>
            <a:spLocks noGrp="1"/>
          </p:cNvSpPr>
          <p:nvPr>
            <p:ph type="title"/>
          </p:nvPr>
        </p:nvSpPr>
        <p:spPr>
          <a:xfrm>
            <a:off x="604025" y="402839"/>
            <a:ext cx="10515600" cy="1421928"/>
          </a:xfrm>
        </p:spPr>
        <p:txBody>
          <a:bodyPr/>
          <a:lstStyle/>
          <a:p>
            <a:r>
              <a:rPr lang="en-GB" dirty="0">
                <a:solidFill>
                  <a:srgbClr val="002D46"/>
                </a:solidFill>
                <a:latin typeface="Calibri" panose="020F0502020204030204" pitchFamily="34" charset="0"/>
              </a:rPr>
              <a:t>Background – Pop Stats Transformation</a:t>
            </a:r>
            <a:r>
              <a:rPr lang="en-GB" dirty="0">
                <a:latin typeface="Calibri" panose="020F0502020204030204" pitchFamily="34" charset="0"/>
              </a:rPr>
              <a:t/>
            </a:r>
            <a:br>
              <a:rPr lang="en-GB" dirty="0">
                <a:latin typeface="Calibri" panose="020F0502020204030204" pitchFamily="34" charset="0"/>
              </a:rPr>
            </a:br>
            <a:endParaRPr lang="en-US" dirty="0"/>
          </a:p>
        </p:txBody>
      </p:sp>
      <p:sp>
        <p:nvSpPr>
          <p:cNvPr id="3" name="Content Placeholder 2">
            <a:extLst>
              <a:ext uri="{FF2B5EF4-FFF2-40B4-BE49-F238E27FC236}">
                <a16:creationId xmlns="" xmlns:a16="http://schemas.microsoft.com/office/drawing/2014/main" id="{19AD2BF1-FCE7-EB46-BAF0-0EE2D6421865}"/>
              </a:ext>
            </a:extLst>
          </p:cNvPr>
          <p:cNvSpPr>
            <a:spLocks noGrp="1"/>
          </p:cNvSpPr>
          <p:nvPr>
            <p:ph idx="1"/>
          </p:nvPr>
        </p:nvSpPr>
        <p:spPr>
          <a:xfrm>
            <a:off x="604025" y="1088501"/>
            <a:ext cx="10515600" cy="5126532"/>
          </a:xfrm>
        </p:spPr>
        <p:txBody>
          <a:bodyPr/>
          <a:lstStyle/>
          <a:p>
            <a:pPr lvl="0">
              <a:lnSpc>
                <a:spcPct val="100000"/>
              </a:lnSpc>
              <a:spcBef>
                <a:spcPts val="0"/>
              </a:spcBef>
            </a:pPr>
            <a:endParaRPr lang="en-GB" sz="2800" kern="0" dirty="0">
              <a:solidFill>
                <a:srgbClr val="000000"/>
              </a:solidFill>
              <a:ea typeface="ＭＳ Ｐゴシック"/>
            </a:endParaRPr>
          </a:p>
          <a:p>
            <a:pPr lvl="0">
              <a:lnSpc>
                <a:spcPct val="100000"/>
              </a:lnSpc>
              <a:spcBef>
                <a:spcPts val="0"/>
              </a:spcBef>
            </a:pPr>
            <a:r>
              <a:rPr lang="en-GB" sz="2800" kern="0" dirty="0">
                <a:solidFill>
                  <a:srgbClr val="000000"/>
                </a:solidFill>
                <a:ea typeface="ＭＳ Ｐゴシック"/>
              </a:rPr>
              <a:t>ONS produces:</a:t>
            </a:r>
          </a:p>
          <a:p>
            <a:pPr marL="285750" lvl="0" indent="-285750">
              <a:lnSpc>
                <a:spcPct val="100000"/>
              </a:lnSpc>
              <a:spcBef>
                <a:spcPts val="0"/>
              </a:spcBef>
              <a:buFontTx/>
              <a:buChar char="-"/>
            </a:pPr>
            <a:r>
              <a:rPr lang="en-GB" sz="2800" kern="0" dirty="0">
                <a:solidFill>
                  <a:srgbClr val="000000"/>
                </a:solidFill>
                <a:ea typeface="ＭＳ Ｐゴシック"/>
              </a:rPr>
              <a:t>population statistics for England and Wales</a:t>
            </a:r>
          </a:p>
          <a:p>
            <a:pPr marL="285750" lvl="0" indent="-285750">
              <a:lnSpc>
                <a:spcPct val="100000"/>
              </a:lnSpc>
              <a:spcBef>
                <a:spcPts val="0"/>
              </a:spcBef>
              <a:buFontTx/>
              <a:buChar char="-"/>
            </a:pPr>
            <a:r>
              <a:rPr lang="en-GB" sz="2800" kern="0" dirty="0">
                <a:solidFill>
                  <a:srgbClr val="000000"/>
                </a:solidFill>
                <a:ea typeface="ＭＳ Ｐゴシック"/>
              </a:rPr>
              <a:t>international migration statistics for the UK as a whole</a:t>
            </a:r>
          </a:p>
          <a:p>
            <a:pPr marL="285750" lvl="0" indent="-285750">
              <a:lnSpc>
                <a:spcPct val="100000"/>
              </a:lnSpc>
              <a:spcBef>
                <a:spcPts val="0"/>
              </a:spcBef>
            </a:pPr>
            <a:endParaRPr lang="en-GB" sz="2800" kern="0" dirty="0">
              <a:solidFill>
                <a:srgbClr val="000000"/>
              </a:solidFill>
              <a:ea typeface="ＭＳ Ｐゴシック"/>
            </a:endParaRPr>
          </a:p>
          <a:p>
            <a:pPr lvl="0">
              <a:lnSpc>
                <a:spcPct val="100000"/>
              </a:lnSpc>
              <a:spcBef>
                <a:spcPts val="0"/>
              </a:spcBef>
            </a:pPr>
            <a:r>
              <a:rPr lang="en-GB" sz="2800" kern="0" dirty="0">
                <a:solidFill>
                  <a:srgbClr val="000000"/>
                </a:solidFill>
                <a:ea typeface="ＭＳ Ｐゴシック"/>
              </a:rPr>
              <a:t>Two key components of our statistics system are:</a:t>
            </a:r>
          </a:p>
          <a:p>
            <a:pPr marL="285750" lvl="0" indent="-285750">
              <a:lnSpc>
                <a:spcPct val="100000"/>
              </a:lnSpc>
              <a:spcBef>
                <a:spcPts val="0"/>
              </a:spcBef>
            </a:pPr>
            <a:r>
              <a:rPr lang="en-GB" sz="2800" kern="0" dirty="0">
                <a:solidFill>
                  <a:srgbClr val="000000"/>
                </a:solidFill>
                <a:ea typeface="ＭＳ Ｐゴシック"/>
              </a:rPr>
              <a:t>-  </a:t>
            </a:r>
            <a:r>
              <a:rPr lang="en-GB" sz="2800" b="1" kern="0" dirty="0">
                <a:solidFill>
                  <a:srgbClr val="000000"/>
                </a:solidFill>
                <a:ea typeface="ＭＳ Ｐゴシック"/>
              </a:rPr>
              <a:t>‘Stocks’</a:t>
            </a:r>
            <a:r>
              <a:rPr lang="en-GB" sz="2800" kern="0" dirty="0">
                <a:solidFill>
                  <a:srgbClr val="000000"/>
                </a:solidFill>
                <a:ea typeface="ＭＳ Ｐゴシック"/>
              </a:rPr>
              <a:t>: measuring the size of the population at a point in time </a:t>
            </a:r>
          </a:p>
          <a:p>
            <a:pPr marL="285750" lvl="0" indent="-285750">
              <a:lnSpc>
                <a:spcPct val="100000"/>
              </a:lnSpc>
              <a:spcBef>
                <a:spcPts val="0"/>
              </a:spcBef>
              <a:buFontTx/>
              <a:buChar char="-"/>
            </a:pPr>
            <a:r>
              <a:rPr lang="en-GB" sz="2800" b="1" kern="0" dirty="0">
                <a:solidFill>
                  <a:srgbClr val="000000"/>
                </a:solidFill>
                <a:ea typeface="ＭＳ Ｐゴシック"/>
              </a:rPr>
              <a:t>‘Flows’</a:t>
            </a:r>
            <a:r>
              <a:rPr lang="en-GB" sz="2800" kern="0" dirty="0">
                <a:solidFill>
                  <a:srgbClr val="000000"/>
                </a:solidFill>
                <a:ea typeface="ＭＳ Ｐゴシック"/>
              </a:rPr>
              <a:t>: measuring and understanding how the population is changing over time</a:t>
            </a:r>
          </a:p>
          <a:p>
            <a:pPr lvl="0">
              <a:lnSpc>
                <a:spcPct val="100000"/>
              </a:lnSpc>
              <a:spcBef>
                <a:spcPts val="0"/>
              </a:spcBef>
            </a:pPr>
            <a:endParaRPr lang="en-GB" sz="2000" kern="0" dirty="0">
              <a:solidFill>
                <a:srgbClr val="000000"/>
              </a:solidFill>
              <a:ea typeface="ＭＳ Ｐゴシック"/>
            </a:endParaRPr>
          </a:p>
          <a:p>
            <a:pPr lvl="0">
              <a:lnSpc>
                <a:spcPct val="100000"/>
              </a:lnSpc>
              <a:spcBef>
                <a:spcPts val="0"/>
              </a:spcBef>
            </a:pPr>
            <a:endParaRPr lang="en-GB" sz="1800" kern="0" dirty="0">
              <a:solidFill>
                <a:srgbClr val="000000"/>
              </a:solidFill>
              <a:ea typeface="ＭＳ Ｐゴシック"/>
            </a:endParaRPr>
          </a:p>
          <a:p>
            <a:endParaRPr lang="en-US" dirty="0"/>
          </a:p>
        </p:txBody>
      </p:sp>
      <p:sp>
        <p:nvSpPr>
          <p:cNvPr id="6" name="Footer Placeholder 3">
            <a:extLst>
              <a:ext uri="{FF2B5EF4-FFF2-40B4-BE49-F238E27FC236}">
                <a16:creationId xmlns="" xmlns:a16="http://schemas.microsoft.com/office/drawing/2014/main" id="{296E59E6-0DDB-4CFA-AA60-F1DCF5DD9E18}"/>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289180418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17140" y="758952"/>
            <a:ext cx="2990088" cy="830997"/>
          </a:xfrm>
          <a:prstGeom prst="rect">
            <a:avLst/>
          </a:prstGeom>
          <a:noFill/>
        </p:spPr>
        <p:txBody>
          <a:bodyPr wrap="square" rtlCol="0">
            <a:spAutoFit/>
          </a:bodyPr>
          <a:lstStyle/>
          <a:p>
            <a:r>
              <a:rPr lang="en-GB" sz="4800" dirty="0" smtClean="0"/>
              <a:t>ASHE 2018</a:t>
            </a:r>
            <a:endParaRPr lang="en-GB" sz="4800" dirty="0"/>
          </a:p>
        </p:txBody>
      </p:sp>
      <p:pic>
        <p:nvPicPr>
          <p:cNvPr id="5" name="Picture 4"/>
          <p:cNvPicPr>
            <a:picLocks noChangeAspect="1"/>
          </p:cNvPicPr>
          <p:nvPr/>
        </p:nvPicPr>
        <p:blipFill>
          <a:blip r:embed="rId3"/>
          <a:stretch>
            <a:fillRect/>
          </a:stretch>
        </p:blipFill>
        <p:spPr>
          <a:xfrm>
            <a:off x="7141464" y="288235"/>
            <a:ext cx="4888992" cy="3381698"/>
          </a:xfrm>
          <a:prstGeom prst="rect">
            <a:avLst/>
          </a:prstGeom>
          <a:ln>
            <a:solidFill>
              <a:srgbClr val="417ABD"/>
            </a:solidFill>
          </a:ln>
        </p:spPr>
      </p:pic>
      <p:pic>
        <p:nvPicPr>
          <p:cNvPr id="6" name="Picture 5"/>
          <p:cNvPicPr>
            <a:picLocks noChangeAspect="1"/>
          </p:cNvPicPr>
          <p:nvPr/>
        </p:nvPicPr>
        <p:blipFill>
          <a:blip r:embed="rId4"/>
          <a:stretch>
            <a:fillRect/>
          </a:stretch>
        </p:blipFill>
        <p:spPr>
          <a:xfrm>
            <a:off x="7141464" y="3859166"/>
            <a:ext cx="4888992" cy="2750356"/>
          </a:xfrm>
          <a:prstGeom prst="rect">
            <a:avLst/>
          </a:prstGeom>
          <a:ln>
            <a:solidFill>
              <a:srgbClr val="417ABD"/>
            </a:solidFill>
          </a:ln>
        </p:spPr>
      </p:pic>
      <p:sp>
        <p:nvSpPr>
          <p:cNvPr id="8" name="Content Placeholder 1"/>
          <p:cNvSpPr txBox="1">
            <a:spLocks/>
          </p:cNvSpPr>
          <p:nvPr/>
        </p:nvSpPr>
        <p:spPr>
          <a:xfrm>
            <a:off x="1160728" y="1712213"/>
            <a:ext cx="5102912" cy="504212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2B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2B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B5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B5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B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Publication date – 29</a:t>
            </a:r>
            <a:r>
              <a:rPr lang="en-GB" baseline="30000" dirty="0" smtClean="0"/>
              <a:t>th</a:t>
            </a:r>
            <a:r>
              <a:rPr lang="en-GB" dirty="0" smtClean="0"/>
              <a:t> October</a:t>
            </a:r>
          </a:p>
          <a:p>
            <a:endParaRPr lang="en-GB" sz="1400" dirty="0" smtClean="0"/>
          </a:p>
          <a:p>
            <a:r>
              <a:rPr lang="en-GB" dirty="0" smtClean="0"/>
              <a:t>Publication </a:t>
            </a:r>
          </a:p>
          <a:p>
            <a:pPr lvl="1"/>
            <a:r>
              <a:rPr lang="en-GB" dirty="0" smtClean="0"/>
              <a:t>Full bulletin</a:t>
            </a:r>
          </a:p>
          <a:p>
            <a:pPr lvl="1"/>
            <a:r>
              <a:rPr lang="en-GB" dirty="0" smtClean="0"/>
              <a:t>Separate PDFs for each section</a:t>
            </a:r>
          </a:p>
          <a:p>
            <a:pPr marL="457200" lvl="1" indent="0">
              <a:buFont typeface="Arial" panose="020B0604020202020204" pitchFamily="34" charset="0"/>
              <a:buNone/>
            </a:pPr>
            <a:endParaRPr lang="en-GB" sz="1400" dirty="0" smtClean="0"/>
          </a:p>
          <a:p>
            <a:r>
              <a:rPr lang="en-GB" dirty="0" smtClean="0"/>
              <a:t>GIFs</a:t>
            </a:r>
          </a:p>
          <a:p>
            <a:pPr lvl="1"/>
            <a:r>
              <a:rPr lang="en-GB" dirty="0" smtClean="0"/>
              <a:t>Distribution of hourly earnings</a:t>
            </a:r>
          </a:p>
          <a:p>
            <a:pPr lvl="1"/>
            <a:r>
              <a:rPr lang="en-GB" dirty="0" smtClean="0"/>
              <a:t>Gender Pay Gap </a:t>
            </a:r>
          </a:p>
          <a:p>
            <a:pPr marL="457200" lvl="1" indent="0">
              <a:buFont typeface="Arial" panose="020B0604020202020204" pitchFamily="34" charset="0"/>
              <a:buNone/>
            </a:pPr>
            <a:endParaRPr lang="en-GB" sz="1400" dirty="0" smtClean="0"/>
          </a:p>
          <a:p>
            <a:r>
              <a:rPr lang="en-GB" dirty="0" smtClean="0">
                <a:solidFill>
                  <a:schemeClr val="bg1"/>
                </a:solidFill>
              </a:rPr>
              <a:t>Infographics</a:t>
            </a:r>
          </a:p>
          <a:p>
            <a:endParaRPr lang="en-GB" sz="1400" dirty="0" smtClean="0">
              <a:solidFill>
                <a:schemeClr val="bg1"/>
              </a:solidFill>
            </a:endParaRPr>
          </a:p>
          <a:p>
            <a:r>
              <a:rPr lang="en-GB" dirty="0" smtClean="0">
                <a:solidFill>
                  <a:schemeClr val="bg1"/>
                </a:solidFill>
              </a:rPr>
              <a:t>NINIS</a:t>
            </a:r>
          </a:p>
          <a:p>
            <a:endParaRPr lang="en-GB" dirty="0" smtClean="0"/>
          </a:p>
          <a:p>
            <a:endParaRPr lang="en-GB" dirty="0" smtClean="0"/>
          </a:p>
        </p:txBody>
      </p:sp>
    </p:spTree>
    <p:extLst>
      <p:ext uri="{BB962C8B-B14F-4D97-AF65-F5344CB8AC3E}">
        <p14:creationId xmlns:p14="http://schemas.microsoft.com/office/powerpoint/2010/main" val="211126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6437" y="138095"/>
            <a:ext cx="3323699" cy="235100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033" y="813713"/>
            <a:ext cx="3631812" cy="256894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6313" y="1683739"/>
            <a:ext cx="3425687" cy="2423146"/>
          </a:xfrm>
          <a:prstGeom prst="rect">
            <a:avLst/>
          </a:prstGeom>
        </p:spPr>
      </p:pic>
      <p:sp>
        <p:nvSpPr>
          <p:cNvPr id="3" name="TextBox 2"/>
          <p:cNvSpPr txBox="1"/>
          <p:nvPr/>
        </p:nvSpPr>
        <p:spPr>
          <a:xfrm>
            <a:off x="2217140" y="758952"/>
            <a:ext cx="2990088" cy="830997"/>
          </a:xfrm>
          <a:prstGeom prst="rect">
            <a:avLst/>
          </a:prstGeom>
          <a:noFill/>
        </p:spPr>
        <p:txBody>
          <a:bodyPr wrap="square" rtlCol="0">
            <a:spAutoFit/>
          </a:bodyPr>
          <a:lstStyle/>
          <a:p>
            <a:r>
              <a:rPr lang="en-GB" sz="4800" dirty="0" smtClean="0"/>
              <a:t>ASHE 2018</a:t>
            </a:r>
            <a:endParaRPr lang="en-GB" sz="4800"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3516" y="2521052"/>
            <a:ext cx="3419252" cy="241859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9669" y="3322190"/>
            <a:ext cx="3580467" cy="2532629"/>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1229" y="4311062"/>
            <a:ext cx="3505223" cy="2479405"/>
          </a:xfrm>
          <a:prstGeom prst="rect">
            <a:avLst/>
          </a:prstGeom>
        </p:spPr>
      </p:pic>
      <p:sp>
        <p:nvSpPr>
          <p:cNvPr id="13" name="Content Placeholder 1"/>
          <p:cNvSpPr>
            <a:spLocks noGrp="1"/>
          </p:cNvSpPr>
          <p:nvPr>
            <p:ph idx="1"/>
          </p:nvPr>
        </p:nvSpPr>
        <p:spPr>
          <a:xfrm>
            <a:off x="1160728" y="1712213"/>
            <a:ext cx="5102912" cy="5042127"/>
          </a:xfrm>
        </p:spPr>
        <p:txBody>
          <a:bodyPr>
            <a:normAutofit lnSpcReduction="10000"/>
          </a:bodyPr>
          <a:lstStyle/>
          <a:p>
            <a:r>
              <a:rPr lang="en-GB" dirty="0"/>
              <a:t>Publication date – 29</a:t>
            </a:r>
            <a:r>
              <a:rPr lang="en-GB" baseline="30000" dirty="0"/>
              <a:t>th</a:t>
            </a:r>
            <a:r>
              <a:rPr lang="en-GB" dirty="0"/>
              <a:t> October</a:t>
            </a:r>
          </a:p>
          <a:p>
            <a:endParaRPr lang="en-GB" sz="1400" dirty="0"/>
          </a:p>
          <a:p>
            <a:r>
              <a:rPr lang="en-GB" dirty="0"/>
              <a:t>Publication </a:t>
            </a:r>
          </a:p>
          <a:p>
            <a:pPr lvl="1"/>
            <a:r>
              <a:rPr lang="en-GB" dirty="0" smtClean="0"/>
              <a:t>Full bulletin</a:t>
            </a:r>
          </a:p>
          <a:p>
            <a:pPr lvl="1"/>
            <a:r>
              <a:rPr lang="en-GB" dirty="0" smtClean="0"/>
              <a:t>Separate PDFs for each section</a:t>
            </a:r>
            <a:endParaRPr lang="en-GB" dirty="0"/>
          </a:p>
          <a:p>
            <a:pPr marL="457200" lvl="1" indent="0">
              <a:buNone/>
            </a:pPr>
            <a:endParaRPr lang="en-GB" sz="1400" dirty="0"/>
          </a:p>
          <a:p>
            <a:r>
              <a:rPr lang="en-GB" dirty="0" smtClean="0"/>
              <a:t>GIFs</a:t>
            </a:r>
          </a:p>
          <a:p>
            <a:pPr lvl="1"/>
            <a:r>
              <a:rPr lang="en-GB" dirty="0" smtClean="0"/>
              <a:t>Distribution </a:t>
            </a:r>
            <a:r>
              <a:rPr lang="en-GB" dirty="0"/>
              <a:t>of hourly </a:t>
            </a:r>
            <a:r>
              <a:rPr lang="en-GB" dirty="0" smtClean="0"/>
              <a:t>earnings</a:t>
            </a:r>
          </a:p>
          <a:p>
            <a:pPr lvl="1"/>
            <a:r>
              <a:rPr lang="en-GB" dirty="0" smtClean="0"/>
              <a:t>Gender Pay Gap </a:t>
            </a:r>
          </a:p>
          <a:p>
            <a:pPr marL="457200" lvl="1" indent="0">
              <a:buNone/>
            </a:pPr>
            <a:endParaRPr lang="en-GB" sz="1400" dirty="0"/>
          </a:p>
          <a:p>
            <a:r>
              <a:rPr lang="en-GB" dirty="0" smtClean="0"/>
              <a:t>Infographics</a:t>
            </a:r>
          </a:p>
          <a:p>
            <a:endParaRPr lang="en-GB" sz="1400" dirty="0" smtClean="0"/>
          </a:p>
          <a:p>
            <a:r>
              <a:rPr lang="en-GB" dirty="0" smtClean="0">
                <a:solidFill>
                  <a:schemeClr val="bg1"/>
                </a:solidFill>
              </a:rPr>
              <a:t>NINIS</a:t>
            </a:r>
          </a:p>
          <a:p>
            <a:endParaRPr lang="en-GB" dirty="0" smtClean="0"/>
          </a:p>
          <a:p>
            <a:endParaRPr lang="en-GB" dirty="0" smtClean="0"/>
          </a:p>
        </p:txBody>
      </p:sp>
    </p:spTree>
    <p:extLst>
      <p:ext uri="{BB962C8B-B14F-4D97-AF65-F5344CB8AC3E}">
        <p14:creationId xmlns:p14="http://schemas.microsoft.com/office/powerpoint/2010/main" val="95761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2" presetClass="entr" presetSubtype="3" fill="hold" nodeType="afterEffect">
                                  <p:stCondLst>
                                    <p:cond delay="5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childTnLst>
                          </p:cTn>
                        </p:par>
                        <p:par>
                          <p:cTn id="19" fill="hold">
                            <p:stCondLst>
                              <p:cond delay="2500"/>
                            </p:stCondLst>
                            <p:childTnLst>
                              <p:par>
                                <p:cTn id="20" presetID="2" presetClass="entr" presetSubtype="12" fill="hold" nodeType="afterEffect">
                                  <p:stCondLst>
                                    <p:cond delay="5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6" fill="hold" nodeType="afterEffect">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4500"/>
                            </p:stCondLst>
                            <p:childTnLst>
                              <p:par>
                                <p:cTn id="30" presetID="2" presetClass="entr" presetSubtype="4" fill="hold" nodeType="afterEffect">
                                  <p:stCondLst>
                                    <p:cond delay="45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17140" y="758952"/>
            <a:ext cx="2990088" cy="830997"/>
          </a:xfrm>
          <a:prstGeom prst="rect">
            <a:avLst/>
          </a:prstGeom>
          <a:noFill/>
        </p:spPr>
        <p:txBody>
          <a:bodyPr wrap="square" rtlCol="0">
            <a:spAutoFit/>
          </a:bodyPr>
          <a:lstStyle/>
          <a:p>
            <a:r>
              <a:rPr lang="en-GB" sz="4800" dirty="0" smtClean="0"/>
              <a:t>ASHE 2018</a:t>
            </a:r>
            <a:endParaRPr lang="en-GB" sz="4800" dirty="0"/>
          </a:p>
        </p:txBody>
      </p:sp>
      <p:sp>
        <p:nvSpPr>
          <p:cNvPr id="13" name="Content Placeholder 1"/>
          <p:cNvSpPr>
            <a:spLocks noGrp="1"/>
          </p:cNvSpPr>
          <p:nvPr>
            <p:ph idx="1"/>
          </p:nvPr>
        </p:nvSpPr>
        <p:spPr>
          <a:xfrm>
            <a:off x="1160728" y="1712213"/>
            <a:ext cx="5102912" cy="5042127"/>
          </a:xfrm>
        </p:spPr>
        <p:txBody>
          <a:bodyPr>
            <a:normAutofit lnSpcReduction="10000"/>
          </a:bodyPr>
          <a:lstStyle/>
          <a:p>
            <a:r>
              <a:rPr lang="en-GB" dirty="0"/>
              <a:t>Publication date – 29</a:t>
            </a:r>
            <a:r>
              <a:rPr lang="en-GB" baseline="30000" dirty="0"/>
              <a:t>th</a:t>
            </a:r>
            <a:r>
              <a:rPr lang="en-GB" dirty="0"/>
              <a:t> October</a:t>
            </a:r>
          </a:p>
          <a:p>
            <a:endParaRPr lang="en-GB" sz="1400" dirty="0"/>
          </a:p>
          <a:p>
            <a:r>
              <a:rPr lang="en-GB" dirty="0"/>
              <a:t>Publication </a:t>
            </a:r>
          </a:p>
          <a:p>
            <a:pPr lvl="1"/>
            <a:r>
              <a:rPr lang="en-GB" dirty="0" smtClean="0"/>
              <a:t>Full bulletin</a:t>
            </a:r>
          </a:p>
          <a:p>
            <a:pPr lvl="1"/>
            <a:r>
              <a:rPr lang="en-GB" dirty="0" smtClean="0"/>
              <a:t>Separate PDFs for each section</a:t>
            </a:r>
            <a:endParaRPr lang="en-GB" dirty="0"/>
          </a:p>
          <a:p>
            <a:pPr marL="457200" lvl="1" indent="0">
              <a:buNone/>
            </a:pPr>
            <a:endParaRPr lang="en-GB" sz="1400" dirty="0"/>
          </a:p>
          <a:p>
            <a:r>
              <a:rPr lang="en-GB" dirty="0" smtClean="0"/>
              <a:t>GIFs</a:t>
            </a:r>
          </a:p>
          <a:p>
            <a:pPr lvl="1"/>
            <a:r>
              <a:rPr lang="en-GB" dirty="0" smtClean="0"/>
              <a:t>Distribution </a:t>
            </a:r>
            <a:r>
              <a:rPr lang="en-GB" dirty="0"/>
              <a:t>of hourly </a:t>
            </a:r>
            <a:r>
              <a:rPr lang="en-GB" dirty="0" smtClean="0"/>
              <a:t>earnings</a:t>
            </a:r>
          </a:p>
          <a:p>
            <a:pPr lvl="1"/>
            <a:r>
              <a:rPr lang="en-GB" dirty="0" smtClean="0"/>
              <a:t>Gender Pay Gap </a:t>
            </a:r>
          </a:p>
          <a:p>
            <a:pPr marL="457200" lvl="1" indent="0">
              <a:buNone/>
            </a:pPr>
            <a:endParaRPr lang="en-GB" sz="1400" dirty="0"/>
          </a:p>
          <a:p>
            <a:r>
              <a:rPr lang="en-GB" dirty="0" smtClean="0"/>
              <a:t>Infographics</a:t>
            </a:r>
          </a:p>
          <a:p>
            <a:endParaRPr lang="en-GB" sz="1400" dirty="0" smtClean="0"/>
          </a:p>
          <a:p>
            <a:r>
              <a:rPr lang="en-GB" dirty="0" smtClean="0"/>
              <a:t>NINIS</a:t>
            </a:r>
          </a:p>
          <a:p>
            <a:endParaRPr lang="en-GB" dirty="0" smtClean="0"/>
          </a:p>
          <a:p>
            <a:endParaRPr lang="en-GB" dirty="0" smtClean="0"/>
          </a:p>
        </p:txBody>
      </p:sp>
      <p:pic>
        <p:nvPicPr>
          <p:cNvPr id="2" name="Picture 1"/>
          <p:cNvPicPr>
            <a:picLocks noChangeAspect="1"/>
          </p:cNvPicPr>
          <p:nvPr/>
        </p:nvPicPr>
        <p:blipFill>
          <a:blip r:embed="rId3"/>
          <a:stretch>
            <a:fillRect/>
          </a:stretch>
        </p:blipFill>
        <p:spPr>
          <a:xfrm>
            <a:off x="6214195" y="1987826"/>
            <a:ext cx="5885624" cy="2932044"/>
          </a:xfrm>
          <a:prstGeom prst="rect">
            <a:avLst/>
          </a:prstGeom>
        </p:spPr>
      </p:pic>
    </p:spTree>
    <p:extLst>
      <p:ext uri="{BB962C8B-B14F-4D97-AF65-F5344CB8AC3E}">
        <p14:creationId xmlns:p14="http://schemas.microsoft.com/office/powerpoint/2010/main" val="246246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5031201" y="96295"/>
            <a:ext cx="3374964" cy="4439684"/>
          </a:xfrm>
          <a:prstGeom prst="rect">
            <a:avLst/>
          </a:prstGeom>
        </p:spPr>
      </p:pic>
      <p:pic>
        <p:nvPicPr>
          <p:cNvPr id="18" name="Picture 17"/>
          <p:cNvPicPr>
            <a:picLocks noChangeAspect="1"/>
          </p:cNvPicPr>
          <p:nvPr/>
        </p:nvPicPr>
        <p:blipFill>
          <a:blip r:embed="rId4"/>
          <a:stretch>
            <a:fillRect/>
          </a:stretch>
        </p:blipFill>
        <p:spPr>
          <a:xfrm>
            <a:off x="8765377" y="2433853"/>
            <a:ext cx="2836740" cy="4204252"/>
          </a:xfrm>
          <a:prstGeom prst="rect">
            <a:avLst/>
          </a:prstGeom>
        </p:spPr>
      </p:pic>
      <p:pic>
        <p:nvPicPr>
          <p:cNvPr id="20" name="Picture 19"/>
          <p:cNvPicPr>
            <a:picLocks noChangeAspect="1"/>
          </p:cNvPicPr>
          <p:nvPr/>
        </p:nvPicPr>
        <p:blipFill>
          <a:blip r:embed="rId5"/>
          <a:stretch>
            <a:fillRect/>
          </a:stretch>
        </p:blipFill>
        <p:spPr>
          <a:xfrm>
            <a:off x="4681460" y="3200401"/>
            <a:ext cx="3477036" cy="3657600"/>
          </a:xfrm>
          <a:prstGeom prst="rect">
            <a:avLst/>
          </a:prstGeom>
        </p:spPr>
      </p:pic>
      <p:pic>
        <p:nvPicPr>
          <p:cNvPr id="21" name="Picture 20"/>
          <p:cNvPicPr>
            <a:picLocks noChangeAspect="1"/>
          </p:cNvPicPr>
          <p:nvPr/>
        </p:nvPicPr>
        <p:blipFill>
          <a:blip r:embed="rId6"/>
          <a:stretch>
            <a:fillRect/>
          </a:stretch>
        </p:blipFill>
        <p:spPr>
          <a:xfrm>
            <a:off x="507355" y="2817896"/>
            <a:ext cx="3611886" cy="3835745"/>
          </a:xfrm>
          <a:prstGeom prst="rect">
            <a:avLst/>
          </a:prstGeom>
        </p:spPr>
      </p:pic>
      <p:pic>
        <p:nvPicPr>
          <p:cNvPr id="17" name="Picture 16"/>
          <p:cNvPicPr>
            <a:picLocks noChangeAspect="1"/>
          </p:cNvPicPr>
          <p:nvPr/>
        </p:nvPicPr>
        <p:blipFill>
          <a:blip r:embed="rId7"/>
          <a:stretch>
            <a:fillRect/>
          </a:stretch>
        </p:blipFill>
        <p:spPr>
          <a:xfrm>
            <a:off x="2338550" y="895522"/>
            <a:ext cx="3561382" cy="4308474"/>
          </a:xfrm>
          <a:prstGeom prst="rect">
            <a:avLst/>
          </a:prstGeom>
        </p:spPr>
      </p:pic>
      <p:pic>
        <p:nvPicPr>
          <p:cNvPr id="19" name="Picture 18"/>
          <p:cNvPicPr>
            <a:picLocks noChangeAspect="1"/>
          </p:cNvPicPr>
          <p:nvPr/>
        </p:nvPicPr>
        <p:blipFill>
          <a:blip r:embed="rId8"/>
          <a:stretch>
            <a:fillRect/>
          </a:stretch>
        </p:blipFill>
        <p:spPr>
          <a:xfrm>
            <a:off x="7344240" y="623056"/>
            <a:ext cx="3240934" cy="4389681"/>
          </a:xfrm>
          <a:prstGeom prst="rect">
            <a:avLst/>
          </a:prstGeom>
        </p:spPr>
      </p:pic>
    </p:spTree>
    <p:extLst>
      <p:ext uri="{BB962C8B-B14F-4D97-AF65-F5344CB8AC3E}">
        <p14:creationId xmlns:p14="http://schemas.microsoft.com/office/powerpoint/2010/main" val="270582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ppt_w</p:attrName>
                                        </p:attrNameLst>
                                      </p:cBhvr>
                                      <p:tavLst>
                                        <p:tav tm="0">
                                          <p:val>
                                            <p:fltVal val="0"/>
                                          </p:val>
                                        </p:tav>
                                        <p:tav tm="100000">
                                          <p:val>
                                            <p:strVal val="#ppt_w"/>
                                          </p:val>
                                        </p:tav>
                                      </p:tavLst>
                                    </p:anim>
                                    <p:anim calcmode="lin" valueType="num">
                                      <p:cBhvr>
                                        <p:cTn id="15" dur="1000" fill="hold"/>
                                        <p:tgtEl>
                                          <p:spTgt spid="21"/>
                                        </p:tgtEl>
                                        <p:attrNameLst>
                                          <p:attrName>ppt_h</p:attrName>
                                        </p:attrNameLst>
                                      </p:cBhvr>
                                      <p:tavLst>
                                        <p:tav tm="0">
                                          <p:val>
                                            <p:fltVal val="0"/>
                                          </p:val>
                                        </p:tav>
                                        <p:tav tm="100000">
                                          <p:val>
                                            <p:strVal val="#ppt_h"/>
                                          </p:val>
                                        </p:tav>
                                      </p:tavLst>
                                    </p:anim>
                                    <p:anim calcmode="lin" valueType="num">
                                      <p:cBhvr>
                                        <p:cTn id="16" dur="1000" fill="hold"/>
                                        <p:tgtEl>
                                          <p:spTgt spid="21"/>
                                        </p:tgtEl>
                                        <p:attrNameLst>
                                          <p:attrName>style.rotation</p:attrName>
                                        </p:attrNameLst>
                                      </p:cBhvr>
                                      <p:tavLst>
                                        <p:tav tm="0">
                                          <p:val>
                                            <p:fltVal val="90"/>
                                          </p:val>
                                        </p:tav>
                                        <p:tav tm="100000">
                                          <p:val>
                                            <p:fltVal val="0"/>
                                          </p:val>
                                        </p:tav>
                                      </p:tavLst>
                                    </p:anim>
                                    <p:animEffect transition="in" filter="fade">
                                      <p:cBhvr>
                                        <p:cTn id="17" dur="1000"/>
                                        <p:tgtEl>
                                          <p:spTgt spid="21"/>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fltVal val="0"/>
                                          </p:val>
                                        </p:tav>
                                        <p:tav tm="100000">
                                          <p:val>
                                            <p:strVal val="#ppt_w"/>
                                          </p:val>
                                        </p:tav>
                                      </p:tavLst>
                                    </p:anim>
                                    <p:anim calcmode="lin" valueType="num">
                                      <p:cBhvr>
                                        <p:cTn id="22" dur="1000" fill="hold"/>
                                        <p:tgtEl>
                                          <p:spTgt spid="18"/>
                                        </p:tgtEl>
                                        <p:attrNameLst>
                                          <p:attrName>ppt_h</p:attrName>
                                        </p:attrNameLst>
                                      </p:cBhvr>
                                      <p:tavLst>
                                        <p:tav tm="0">
                                          <p:val>
                                            <p:fltVal val="0"/>
                                          </p:val>
                                        </p:tav>
                                        <p:tav tm="100000">
                                          <p:val>
                                            <p:strVal val="#ppt_h"/>
                                          </p:val>
                                        </p:tav>
                                      </p:tavLst>
                                    </p:anim>
                                    <p:anim calcmode="lin" valueType="num">
                                      <p:cBhvr>
                                        <p:cTn id="23" dur="1000" fill="hold"/>
                                        <p:tgtEl>
                                          <p:spTgt spid="18"/>
                                        </p:tgtEl>
                                        <p:attrNameLst>
                                          <p:attrName>style.rotation</p:attrName>
                                        </p:attrNameLst>
                                      </p:cBhvr>
                                      <p:tavLst>
                                        <p:tav tm="0">
                                          <p:val>
                                            <p:fltVal val="90"/>
                                          </p:val>
                                        </p:tav>
                                        <p:tav tm="100000">
                                          <p:val>
                                            <p:fltVal val="0"/>
                                          </p:val>
                                        </p:tav>
                                      </p:tavLst>
                                    </p:anim>
                                    <p:animEffect transition="in" filter="fade">
                                      <p:cBhvr>
                                        <p:cTn id="24" dur="1000"/>
                                        <p:tgtEl>
                                          <p:spTgt spid="18"/>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90"/>
                                          </p:val>
                                        </p:tav>
                                        <p:tav tm="100000">
                                          <p:val>
                                            <p:fltVal val="0"/>
                                          </p:val>
                                        </p:tav>
                                      </p:tavLst>
                                    </p:anim>
                                    <p:animEffect transition="in" filter="fade">
                                      <p:cBhvr>
                                        <p:cTn id="31" dur="1000"/>
                                        <p:tgtEl>
                                          <p:spTgt spid="20"/>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1000" fill="hold"/>
                                        <p:tgtEl>
                                          <p:spTgt spid="19"/>
                                        </p:tgtEl>
                                        <p:attrNameLst>
                                          <p:attrName>ppt_w</p:attrName>
                                        </p:attrNameLst>
                                      </p:cBhvr>
                                      <p:tavLst>
                                        <p:tav tm="0">
                                          <p:val>
                                            <p:fltVal val="0"/>
                                          </p:val>
                                        </p:tav>
                                        <p:tav tm="100000">
                                          <p:val>
                                            <p:strVal val="#ppt_w"/>
                                          </p:val>
                                        </p:tav>
                                      </p:tavLst>
                                    </p:anim>
                                    <p:anim calcmode="lin" valueType="num">
                                      <p:cBhvr>
                                        <p:cTn id="43" dur="1000" fill="hold"/>
                                        <p:tgtEl>
                                          <p:spTgt spid="19"/>
                                        </p:tgtEl>
                                        <p:attrNameLst>
                                          <p:attrName>ppt_h</p:attrName>
                                        </p:attrNameLst>
                                      </p:cBhvr>
                                      <p:tavLst>
                                        <p:tav tm="0">
                                          <p:val>
                                            <p:fltVal val="0"/>
                                          </p:val>
                                        </p:tav>
                                        <p:tav tm="100000">
                                          <p:val>
                                            <p:strVal val="#ppt_h"/>
                                          </p:val>
                                        </p:tav>
                                      </p:tavLst>
                                    </p:anim>
                                    <p:anim calcmode="lin" valueType="num">
                                      <p:cBhvr>
                                        <p:cTn id="44" dur="1000" fill="hold"/>
                                        <p:tgtEl>
                                          <p:spTgt spid="19"/>
                                        </p:tgtEl>
                                        <p:attrNameLst>
                                          <p:attrName>style.rotation</p:attrName>
                                        </p:attrNameLst>
                                      </p:cBhvr>
                                      <p:tavLst>
                                        <p:tav tm="0">
                                          <p:val>
                                            <p:fltVal val="90"/>
                                          </p:val>
                                        </p:tav>
                                        <p:tav tm="100000">
                                          <p:val>
                                            <p:fltVal val="0"/>
                                          </p:val>
                                        </p:tav>
                                      </p:tavLst>
                                    </p:anim>
                                    <p:animEffect transition="in" filter="fade">
                                      <p:cBhvr>
                                        <p:cTn id="4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83958" y="1383956"/>
            <a:ext cx="5301048" cy="752955"/>
          </a:xfrm>
        </p:spPr>
        <p:txBody>
          <a:bodyPr>
            <a:noAutofit/>
          </a:bodyPr>
          <a:lstStyle/>
          <a:p>
            <a:pPr algn="ctr"/>
            <a:r>
              <a:rPr lang="en-GB" sz="2000" b="1" dirty="0" smtClean="0"/>
              <a:t>To </a:t>
            </a:r>
            <a:r>
              <a:rPr lang="en-GB" sz="2000" b="1" dirty="0"/>
              <a:t>what extent do you use </a:t>
            </a:r>
            <a:r>
              <a:rPr lang="en-GB" sz="2000" b="1" dirty="0" smtClean="0"/>
              <a:t>the </a:t>
            </a:r>
            <a:br>
              <a:rPr lang="en-GB" sz="2000" b="1" dirty="0" smtClean="0"/>
            </a:br>
            <a:r>
              <a:rPr lang="en-GB" sz="2000" b="1" dirty="0" smtClean="0"/>
              <a:t>Annual </a:t>
            </a:r>
            <a:r>
              <a:rPr lang="en-GB" sz="2000" b="1" dirty="0"/>
              <a:t>Survey of Hours and Earnings statistics? </a:t>
            </a:r>
            <a:br>
              <a:rPr lang="en-GB" sz="2000" b="1" dirty="0"/>
            </a:br>
            <a:endParaRPr lang="en-GB" sz="2000" b="1" dirty="0"/>
          </a:p>
        </p:txBody>
      </p:sp>
      <p:graphicFrame>
        <p:nvGraphicFramePr>
          <p:cNvPr id="4" name="Chart 3"/>
          <p:cNvGraphicFramePr>
            <a:graphicFrameLocks/>
          </p:cNvGraphicFramePr>
          <p:nvPr>
            <p:extLst/>
          </p:nvPr>
        </p:nvGraphicFramePr>
        <p:xfrm>
          <a:off x="656671" y="1921070"/>
          <a:ext cx="5756486" cy="4195524"/>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p:cNvGrpSpPr/>
          <p:nvPr/>
        </p:nvGrpSpPr>
        <p:grpSpPr>
          <a:xfrm>
            <a:off x="7409176" y="1381408"/>
            <a:ext cx="4530243" cy="3709066"/>
            <a:chOff x="7409176" y="1381408"/>
            <a:chExt cx="4530243" cy="3709066"/>
          </a:xfrm>
        </p:grpSpPr>
        <p:sp>
          <p:nvSpPr>
            <p:cNvPr id="5" name="TextBox 1"/>
            <p:cNvSpPr txBox="1"/>
            <p:nvPr/>
          </p:nvSpPr>
          <p:spPr>
            <a:xfrm>
              <a:off x="7409176" y="1932495"/>
              <a:ext cx="4530243" cy="3157979"/>
            </a:xfrm>
            <a:prstGeom prst="rect">
              <a:avLst/>
            </a:prstGeom>
            <a:noFill/>
            <a:ln w="19050" cmpd="sng">
              <a:solidFill>
                <a:srgbClr val="1E2B50"/>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285750" marR="0" lvl="0" indent="-285750" defTabSz="914400" rtl="0" eaLnBrk="1" fontAlgn="auto" latinLnBrk="0" hangingPunct="1">
                <a:lnSpc>
                  <a:spcPct val="100000"/>
                </a:lnSpc>
                <a:spcBef>
                  <a:spcPts val="0"/>
                </a:spcBef>
                <a:spcAft>
                  <a:spcPts val="0"/>
                </a:spcAft>
                <a:buClr>
                  <a:srgbClr val="CCD607"/>
                </a:buClr>
                <a:buSzTx/>
                <a:buFont typeface="Wingdings" panose="05000000000000000000" pitchFamily="2" charset="2"/>
                <a:buChar char="Ø"/>
                <a:tabLst/>
                <a:defRPr/>
              </a:pPr>
              <a:endParaRPr lang="en-GB" sz="1200" dirty="0" smtClean="0">
                <a:solidFill>
                  <a:srgbClr val="417ABD"/>
                </a:solidFill>
              </a:endParaRPr>
            </a:p>
            <a:p>
              <a:pPr marR="0" lvl="0" defTabSz="914400" rtl="0" eaLnBrk="1" fontAlgn="auto" latinLnBrk="0" hangingPunct="1">
                <a:lnSpc>
                  <a:spcPct val="100000"/>
                </a:lnSpc>
                <a:spcBef>
                  <a:spcPts val="0"/>
                </a:spcBef>
                <a:spcAft>
                  <a:spcPts val="0"/>
                </a:spcAft>
                <a:buClr>
                  <a:srgbClr val="CCD607"/>
                </a:buClr>
                <a:buSzTx/>
                <a:tabLst/>
                <a:defRPr/>
              </a:pPr>
              <a:r>
                <a:rPr lang="en-GB" sz="2000" dirty="0" smtClean="0">
                  <a:solidFill>
                    <a:srgbClr val="417ABD"/>
                  </a:solidFill>
                </a:rPr>
                <a:t>    </a:t>
              </a:r>
              <a:endParaRPr lang="en-GB" sz="2400" dirty="0" smtClean="0">
                <a:solidFill>
                  <a:srgbClr val="417ABD"/>
                </a:solidFill>
              </a:endParaRPr>
            </a:p>
          </p:txBody>
        </p:sp>
        <p:sp>
          <p:nvSpPr>
            <p:cNvPr id="6" name="TextBox 1"/>
            <p:cNvSpPr txBox="1"/>
            <p:nvPr/>
          </p:nvSpPr>
          <p:spPr>
            <a:xfrm>
              <a:off x="7412292" y="1381408"/>
              <a:ext cx="4527127" cy="551087"/>
            </a:xfrm>
            <a:prstGeom prst="rect">
              <a:avLst/>
            </a:prstGeom>
            <a:solidFill>
              <a:srgbClr val="CCD607"/>
            </a:solidFill>
            <a:ln w="19050" cmpd="sng">
              <a:solidFill>
                <a:srgbClr val="1E2B50"/>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smtClean="0">
                  <a:solidFill>
                    <a:srgbClr val="417ABD"/>
                  </a:solidFill>
                </a:rPr>
                <a:t>Additional analysis suggestions</a:t>
              </a:r>
              <a:endParaRPr lang="en-GB" sz="2400" b="1" dirty="0">
                <a:solidFill>
                  <a:srgbClr val="417ABD"/>
                </a:solidFill>
              </a:endParaRPr>
            </a:p>
          </p:txBody>
        </p:sp>
      </p:grpSp>
      <p:sp>
        <p:nvSpPr>
          <p:cNvPr id="7" name="TextBox 6"/>
          <p:cNvSpPr txBox="1"/>
          <p:nvPr/>
        </p:nvSpPr>
        <p:spPr>
          <a:xfrm>
            <a:off x="4034482" y="284402"/>
            <a:ext cx="4675886" cy="830997"/>
          </a:xfrm>
          <a:prstGeom prst="rect">
            <a:avLst/>
          </a:prstGeom>
          <a:noFill/>
        </p:spPr>
        <p:txBody>
          <a:bodyPr wrap="square" rtlCol="0">
            <a:spAutoFit/>
          </a:bodyPr>
          <a:lstStyle/>
          <a:p>
            <a:r>
              <a:rPr lang="en-GB" sz="4800" dirty="0" smtClean="0"/>
              <a:t>User Consultation</a:t>
            </a:r>
            <a:endParaRPr lang="en-GB" sz="4800" dirty="0"/>
          </a:p>
        </p:txBody>
      </p:sp>
      <p:sp>
        <p:nvSpPr>
          <p:cNvPr id="8" name="TextBox 7"/>
          <p:cNvSpPr txBox="1"/>
          <p:nvPr/>
        </p:nvSpPr>
        <p:spPr>
          <a:xfrm>
            <a:off x="7409176" y="2136911"/>
            <a:ext cx="4507309" cy="3077766"/>
          </a:xfrm>
          <a:prstGeom prst="rect">
            <a:avLst/>
          </a:prstGeom>
          <a:noFill/>
        </p:spPr>
        <p:txBody>
          <a:bodyPr wrap="square" rtlCol="0">
            <a:spAutoFit/>
          </a:bodyPr>
          <a:lstStyle/>
          <a:p>
            <a:pPr marL="285750" lvl="0" indent="-285750">
              <a:buClr>
                <a:srgbClr val="CCD607"/>
              </a:buClr>
              <a:buFont typeface="Wingdings" panose="05000000000000000000" pitchFamily="2" charset="2"/>
              <a:buChar char="Ø"/>
              <a:defRPr/>
            </a:pPr>
            <a:r>
              <a:rPr lang="en-GB" sz="2200" dirty="0">
                <a:solidFill>
                  <a:srgbClr val="417ABD"/>
                </a:solidFill>
              </a:rPr>
              <a:t>Times of hours worked</a:t>
            </a:r>
          </a:p>
          <a:p>
            <a:pPr lvl="0">
              <a:buClr>
                <a:srgbClr val="CCD607"/>
              </a:buClr>
              <a:defRPr/>
            </a:pPr>
            <a:endParaRPr lang="en-GB" sz="2200" dirty="0">
              <a:solidFill>
                <a:srgbClr val="417ABD"/>
              </a:solidFill>
            </a:endParaRPr>
          </a:p>
          <a:p>
            <a:pPr marL="285750" lvl="0" indent="-285750">
              <a:buClr>
                <a:srgbClr val="CCD607"/>
              </a:buClr>
              <a:buFont typeface="Wingdings" panose="05000000000000000000" pitchFamily="2" charset="2"/>
              <a:buChar char="Ø"/>
              <a:defRPr/>
            </a:pPr>
            <a:r>
              <a:rPr lang="en-GB" sz="2200" dirty="0">
                <a:solidFill>
                  <a:srgbClr val="417ABD"/>
                </a:solidFill>
              </a:rPr>
              <a:t>Linkage to business survey data</a:t>
            </a:r>
          </a:p>
          <a:p>
            <a:pPr lvl="0">
              <a:buClr>
                <a:srgbClr val="CCD607"/>
              </a:buClr>
              <a:defRPr/>
            </a:pPr>
            <a:endParaRPr lang="en-GB" sz="2200" dirty="0">
              <a:solidFill>
                <a:srgbClr val="417ABD"/>
              </a:solidFill>
            </a:endParaRPr>
          </a:p>
          <a:p>
            <a:pPr marL="285750" lvl="0" indent="-285750">
              <a:buClr>
                <a:srgbClr val="CCD607"/>
              </a:buClr>
              <a:buFont typeface="Wingdings" panose="05000000000000000000" pitchFamily="2" charset="2"/>
              <a:buChar char="Ø"/>
              <a:defRPr/>
            </a:pPr>
            <a:r>
              <a:rPr lang="en-GB" sz="2200" dirty="0">
                <a:solidFill>
                  <a:srgbClr val="417ABD"/>
                </a:solidFill>
              </a:rPr>
              <a:t>Qualification level, subjects studied (especially at NQF level 6+)</a:t>
            </a:r>
          </a:p>
          <a:p>
            <a:pPr marL="342900" lvl="0" indent="-342900">
              <a:buClr>
                <a:srgbClr val="CCD607"/>
              </a:buClr>
              <a:buFont typeface="Wingdings" panose="05000000000000000000" pitchFamily="2" charset="2"/>
              <a:buChar char="Ø"/>
              <a:defRPr/>
            </a:pPr>
            <a:endParaRPr lang="en-GB" sz="2200" dirty="0">
              <a:solidFill>
                <a:srgbClr val="417ABD"/>
              </a:solidFill>
            </a:endParaRPr>
          </a:p>
          <a:p>
            <a:pPr marL="285750" lvl="0" indent="-285750">
              <a:buClr>
                <a:srgbClr val="CCD607"/>
              </a:buClr>
              <a:buFont typeface="Wingdings" panose="05000000000000000000" pitchFamily="2" charset="2"/>
              <a:buChar char="Ø"/>
              <a:defRPr/>
            </a:pPr>
            <a:r>
              <a:rPr lang="en-GB" sz="2200" dirty="0">
                <a:solidFill>
                  <a:srgbClr val="417ABD"/>
                </a:solidFill>
              </a:rPr>
              <a:t>Commuting </a:t>
            </a:r>
          </a:p>
          <a:p>
            <a:endParaRPr lang="en-GB" dirty="0"/>
          </a:p>
        </p:txBody>
      </p:sp>
    </p:spTree>
    <p:extLst>
      <p:ext uri="{BB962C8B-B14F-4D97-AF65-F5344CB8AC3E}">
        <p14:creationId xmlns:p14="http://schemas.microsoft.com/office/powerpoint/2010/main" val="415675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up)">
                                      <p:cBhvr>
                                        <p:cTn id="11" dur="10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wipe(up)">
                                      <p:cBhvr>
                                        <p:cTn id="16" dur="10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wipe(up)">
                                      <p:cBhvr>
                                        <p:cTn id="21" dur="1000"/>
                                        <p:tgtEl>
                                          <p:spTgt spid="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
                                            <p:txEl>
                                              <p:pRg st="6" end="6"/>
                                            </p:txEl>
                                          </p:spTgt>
                                        </p:tgtEl>
                                        <p:attrNameLst>
                                          <p:attrName>style.visibility</p:attrName>
                                        </p:attrNameLst>
                                      </p:cBhvr>
                                      <p:to>
                                        <p:strVal val="visible"/>
                                      </p:to>
                                    </p:set>
                                    <p:animEffect transition="in" filter="wipe(up)">
                                      <p:cBhvr>
                                        <p:cTn id="26" dur="1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3985" y="300238"/>
            <a:ext cx="5016310" cy="1200831"/>
          </a:xfrm>
        </p:spPr>
        <p:txBody>
          <a:bodyPr/>
          <a:lstStyle/>
          <a:p>
            <a:r>
              <a:rPr lang="en-GB" b="1" dirty="0" smtClean="0">
                <a:latin typeface="+mn-lt"/>
              </a:rPr>
              <a:t>Census </a:t>
            </a:r>
            <a:r>
              <a:rPr lang="en-GB" sz="4800" b="1" dirty="0" smtClean="0">
                <a:latin typeface="+mn-lt"/>
              </a:rPr>
              <a:t>Data</a:t>
            </a:r>
            <a:r>
              <a:rPr lang="en-GB" b="1" dirty="0" smtClean="0">
                <a:latin typeface="+mn-lt"/>
              </a:rPr>
              <a:t> Linkage</a:t>
            </a:r>
            <a:endParaRPr lang="en-GB" b="1" dirty="0">
              <a:latin typeface="+mn-lt"/>
            </a:endParaRPr>
          </a:p>
        </p:txBody>
      </p:sp>
      <p:sp>
        <p:nvSpPr>
          <p:cNvPr id="16" name="Rounded Rectangle 15"/>
          <p:cNvSpPr/>
          <p:nvPr/>
        </p:nvSpPr>
        <p:spPr>
          <a:xfrm rot="21347180" flipH="1">
            <a:off x="1643098" y="2512910"/>
            <a:ext cx="2067915" cy="774015"/>
          </a:xfrm>
          <a:prstGeom prst="roundRect">
            <a:avLst>
              <a:gd name="adj" fmla="val 39685"/>
            </a:avLst>
          </a:prstGeom>
          <a:noFill/>
          <a:ln w="152400">
            <a:solidFill>
              <a:schemeClr val="bg1">
                <a:lumMod val="65000"/>
              </a:schemeClr>
            </a:solidFill>
          </a:ln>
          <a:scene3d>
            <a:camera prst="perspectiveRelaxedModerately"/>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smtClean="0">
                <a:solidFill>
                  <a:srgbClr val="417ABD"/>
                </a:solidFill>
              </a:rPr>
              <a:t>Census 2011</a:t>
            </a:r>
            <a:endParaRPr lang="en-GB" sz="2600" b="1" dirty="0">
              <a:solidFill>
                <a:srgbClr val="417ABD"/>
              </a:solidFill>
            </a:endParaRPr>
          </a:p>
        </p:txBody>
      </p:sp>
      <p:grpSp>
        <p:nvGrpSpPr>
          <p:cNvPr id="37" name="Group 36"/>
          <p:cNvGrpSpPr/>
          <p:nvPr/>
        </p:nvGrpSpPr>
        <p:grpSpPr>
          <a:xfrm>
            <a:off x="3605635" y="2326933"/>
            <a:ext cx="2567394" cy="774015"/>
            <a:chOff x="3363264" y="1853207"/>
            <a:chExt cx="2567394" cy="774015"/>
          </a:xfrm>
        </p:grpSpPr>
        <p:sp>
          <p:nvSpPr>
            <p:cNvPr id="15" name="Rounded Rectangle 14"/>
            <p:cNvSpPr/>
            <p:nvPr/>
          </p:nvSpPr>
          <p:spPr>
            <a:xfrm rot="21165945" flipH="1">
              <a:off x="3862743" y="1853207"/>
              <a:ext cx="2067915" cy="774015"/>
            </a:xfrm>
            <a:prstGeom prst="roundRect">
              <a:avLst>
                <a:gd name="adj" fmla="val 39685"/>
              </a:avLst>
            </a:prstGeom>
            <a:noFill/>
            <a:ln w="152400">
              <a:solidFill>
                <a:schemeClr val="bg1">
                  <a:lumMod val="65000"/>
                </a:schemeClr>
              </a:solidFill>
            </a:ln>
            <a:scene3d>
              <a:camera prst="perspectiveRelaxedModerately"/>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smtClean="0">
                  <a:solidFill>
                    <a:srgbClr val="CCD607"/>
                  </a:solidFill>
                </a:rPr>
                <a:t>ASHE 2011</a:t>
              </a:r>
              <a:endParaRPr lang="en-GB" sz="2600" b="1" dirty="0">
                <a:solidFill>
                  <a:srgbClr val="CCD607"/>
                </a:solidFill>
              </a:endParaRPr>
            </a:p>
          </p:txBody>
        </p:sp>
        <p:sp>
          <p:nvSpPr>
            <p:cNvPr id="17" name="Rounded Rectangle 16"/>
            <p:cNvSpPr/>
            <p:nvPr/>
          </p:nvSpPr>
          <p:spPr>
            <a:xfrm flipH="1">
              <a:off x="3363264" y="2346383"/>
              <a:ext cx="586644" cy="137532"/>
            </a:xfrm>
            <a:prstGeom prst="roundRect">
              <a:avLst/>
            </a:prstGeom>
            <a:solidFill>
              <a:schemeClr val="bg1">
                <a:lumMod val="85000"/>
              </a:schemeClr>
            </a:solidFill>
            <a:ln>
              <a:solidFill>
                <a:schemeClr val="bg1">
                  <a:lumMod val="6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8" name="Group 37"/>
          <p:cNvGrpSpPr/>
          <p:nvPr/>
        </p:nvGrpSpPr>
        <p:grpSpPr>
          <a:xfrm>
            <a:off x="6052013" y="2544131"/>
            <a:ext cx="2535681" cy="774015"/>
            <a:chOff x="5809642" y="2070405"/>
            <a:chExt cx="2535681" cy="774015"/>
          </a:xfrm>
        </p:grpSpPr>
        <p:sp>
          <p:nvSpPr>
            <p:cNvPr id="18" name="Rounded Rectangle 17"/>
            <p:cNvSpPr/>
            <p:nvPr/>
          </p:nvSpPr>
          <p:spPr>
            <a:xfrm rot="715179" flipH="1">
              <a:off x="6277408" y="2070405"/>
              <a:ext cx="2067915" cy="774015"/>
            </a:xfrm>
            <a:prstGeom prst="roundRect">
              <a:avLst>
                <a:gd name="adj" fmla="val 39685"/>
              </a:avLst>
            </a:prstGeom>
            <a:noFill/>
            <a:ln w="152400">
              <a:solidFill>
                <a:schemeClr val="bg1">
                  <a:lumMod val="65000"/>
                </a:schemeClr>
              </a:solidFill>
            </a:ln>
            <a:scene3d>
              <a:camera prst="perspectiveRelaxedModerately"/>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smtClean="0">
                  <a:solidFill>
                    <a:srgbClr val="CCD607"/>
                  </a:solidFill>
                </a:rPr>
                <a:t>ASHE 2012</a:t>
              </a:r>
              <a:endParaRPr lang="en-GB" sz="2600" b="1" dirty="0">
                <a:solidFill>
                  <a:srgbClr val="CCD607"/>
                </a:solidFill>
              </a:endParaRPr>
            </a:p>
          </p:txBody>
        </p:sp>
        <p:sp>
          <p:nvSpPr>
            <p:cNvPr id="19" name="Rounded Rectangle 18"/>
            <p:cNvSpPr/>
            <p:nvPr/>
          </p:nvSpPr>
          <p:spPr>
            <a:xfrm rot="1023560" flipH="1">
              <a:off x="5809642" y="2144873"/>
              <a:ext cx="586644" cy="137532"/>
            </a:xfrm>
            <a:prstGeom prst="roundRect">
              <a:avLst/>
            </a:prstGeom>
            <a:solidFill>
              <a:schemeClr val="bg1">
                <a:lumMod val="85000"/>
              </a:schemeClr>
            </a:solidFill>
            <a:ln>
              <a:solidFill>
                <a:schemeClr val="bg1">
                  <a:lumMod val="6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9" name="Group 38"/>
          <p:cNvGrpSpPr/>
          <p:nvPr/>
        </p:nvGrpSpPr>
        <p:grpSpPr>
          <a:xfrm>
            <a:off x="8407122" y="2300358"/>
            <a:ext cx="2479004" cy="797746"/>
            <a:chOff x="8164751" y="1826632"/>
            <a:chExt cx="2479004" cy="797746"/>
          </a:xfrm>
        </p:grpSpPr>
        <p:sp>
          <p:nvSpPr>
            <p:cNvPr id="20" name="Rounded Rectangle 19"/>
            <p:cNvSpPr/>
            <p:nvPr/>
          </p:nvSpPr>
          <p:spPr>
            <a:xfrm rot="20787461" flipH="1">
              <a:off x="8575840" y="1826632"/>
              <a:ext cx="2067915" cy="774015"/>
            </a:xfrm>
            <a:prstGeom prst="roundRect">
              <a:avLst>
                <a:gd name="adj" fmla="val 39685"/>
              </a:avLst>
            </a:prstGeom>
            <a:noFill/>
            <a:ln w="152400">
              <a:solidFill>
                <a:schemeClr val="bg1">
                  <a:lumMod val="65000"/>
                </a:schemeClr>
              </a:solidFill>
            </a:ln>
            <a:scene3d>
              <a:camera prst="perspectiveRelaxedModerately"/>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smtClean="0">
                  <a:solidFill>
                    <a:srgbClr val="CCD607"/>
                  </a:solidFill>
                </a:rPr>
                <a:t>ASHE 2013</a:t>
              </a:r>
              <a:endParaRPr lang="en-GB" sz="2600" b="1" dirty="0">
                <a:solidFill>
                  <a:srgbClr val="CCD607"/>
                </a:solidFill>
              </a:endParaRPr>
            </a:p>
          </p:txBody>
        </p:sp>
        <p:sp>
          <p:nvSpPr>
            <p:cNvPr id="21" name="Rounded Rectangle 20"/>
            <p:cNvSpPr/>
            <p:nvPr/>
          </p:nvSpPr>
          <p:spPr>
            <a:xfrm rot="20915475" flipH="1">
              <a:off x="8164751" y="2486846"/>
              <a:ext cx="586644" cy="137532"/>
            </a:xfrm>
            <a:prstGeom prst="roundRect">
              <a:avLst/>
            </a:prstGeom>
            <a:solidFill>
              <a:schemeClr val="bg1">
                <a:lumMod val="85000"/>
              </a:schemeClr>
            </a:solidFill>
            <a:ln>
              <a:solidFill>
                <a:schemeClr val="bg1">
                  <a:lumMod val="6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0" name="Group 39"/>
          <p:cNvGrpSpPr/>
          <p:nvPr/>
        </p:nvGrpSpPr>
        <p:grpSpPr>
          <a:xfrm>
            <a:off x="9548550" y="2740277"/>
            <a:ext cx="2067915" cy="1066887"/>
            <a:chOff x="9306179" y="2266551"/>
            <a:chExt cx="2067915" cy="1066887"/>
          </a:xfrm>
        </p:grpSpPr>
        <p:sp>
          <p:nvSpPr>
            <p:cNvPr id="24" name="Rounded Rectangle 23"/>
            <p:cNvSpPr/>
            <p:nvPr/>
          </p:nvSpPr>
          <p:spPr>
            <a:xfrm rot="20196042" flipH="1">
              <a:off x="9306179" y="2559423"/>
              <a:ext cx="2067915" cy="774015"/>
            </a:xfrm>
            <a:prstGeom prst="roundRect">
              <a:avLst>
                <a:gd name="adj" fmla="val 39685"/>
              </a:avLst>
            </a:prstGeom>
            <a:noFill/>
            <a:ln w="152400">
              <a:solidFill>
                <a:schemeClr val="bg1">
                  <a:lumMod val="65000"/>
                </a:schemeClr>
              </a:solidFill>
            </a:ln>
            <a:scene3d>
              <a:camera prst="perspectiveRelaxedModerately"/>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smtClean="0">
                  <a:solidFill>
                    <a:srgbClr val="CCD607"/>
                  </a:solidFill>
                </a:rPr>
                <a:t>ASHE 2014</a:t>
              </a:r>
              <a:endParaRPr lang="en-GB" sz="2600" b="1" dirty="0">
                <a:solidFill>
                  <a:srgbClr val="CCD607"/>
                </a:solidFill>
              </a:endParaRPr>
            </a:p>
          </p:txBody>
        </p:sp>
        <p:sp>
          <p:nvSpPr>
            <p:cNvPr id="25" name="Rounded Rectangle 24"/>
            <p:cNvSpPr/>
            <p:nvPr/>
          </p:nvSpPr>
          <p:spPr>
            <a:xfrm rot="2015979" flipH="1">
              <a:off x="10412310" y="2266551"/>
              <a:ext cx="586644" cy="137532"/>
            </a:xfrm>
            <a:prstGeom prst="roundRect">
              <a:avLst/>
            </a:prstGeom>
            <a:solidFill>
              <a:schemeClr val="bg1">
                <a:lumMod val="85000"/>
              </a:schemeClr>
            </a:solidFill>
            <a:ln>
              <a:solidFill>
                <a:schemeClr val="bg1">
                  <a:lumMod val="6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1" name="Group 40"/>
          <p:cNvGrpSpPr/>
          <p:nvPr/>
        </p:nvGrpSpPr>
        <p:grpSpPr>
          <a:xfrm>
            <a:off x="7722377" y="3861128"/>
            <a:ext cx="2080566" cy="1188482"/>
            <a:chOff x="7480006" y="3387402"/>
            <a:chExt cx="2080566" cy="1188482"/>
          </a:xfrm>
        </p:grpSpPr>
        <p:sp>
          <p:nvSpPr>
            <p:cNvPr id="29" name="Rounded Rectangle 28"/>
            <p:cNvSpPr/>
            <p:nvPr/>
          </p:nvSpPr>
          <p:spPr>
            <a:xfrm rot="20907117">
              <a:off x="7480006" y="3801869"/>
              <a:ext cx="2067915" cy="774015"/>
            </a:xfrm>
            <a:prstGeom prst="roundRect">
              <a:avLst>
                <a:gd name="adj" fmla="val 39685"/>
              </a:avLst>
            </a:prstGeom>
            <a:noFill/>
            <a:ln w="152400">
              <a:solidFill>
                <a:schemeClr val="bg1">
                  <a:lumMod val="65000"/>
                </a:schemeClr>
              </a:solidFill>
            </a:ln>
            <a:scene3d>
              <a:camera prst="perspectiveRelaxedModerately"/>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smtClean="0">
                  <a:solidFill>
                    <a:srgbClr val="CCD607"/>
                  </a:solidFill>
                </a:rPr>
                <a:t>ASHE 2015</a:t>
              </a:r>
              <a:endParaRPr lang="en-GB" sz="2600" b="1" dirty="0">
                <a:solidFill>
                  <a:srgbClr val="CCD607"/>
                </a:solidFill>
              </a:endParaRPr>
            </a:p>
          </p:txBody>
        </p:sp>
        <p:sp>
          <p:nvSpPr>
            <p:cNvPr id="28" name="Rounded Rectangle 27"/>
            <p:cNvSpPr/>
            <p:nvPr/>
          </p:nvSpPr>
          <p:spPr>
            <a:xfrm rot="18786821">
              <a:off x="9198484" y="3611958"/>
              <a:ext cx="586644" cy="137532"/>
            </a:xfrm>
            <a:prstGeom prst="roundRect">
              <a:avLst/>
            </a:prstGeom>
            <a:solidFill>
              <a:schemeClr val="bg1">
                <a:lumMod val="85000"/>
              </a:schemeClr>
            </a:solidFill>
            <a:ln>
              <a:solidFill>
                <a:schemeClr val="bg1">
                  <a:lumMod val="6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2" name="Group 41"/>
          <p:cNvGrpSpPr/>
          <p:nvPr/>
        </p:nvGrpSpPr>
        <p:grpSpPr>
          <a:xfrm>
            <a:off x="5397167" y="3983897"/>
            <a:ext cx="2528239" cy="774015"/>
            <a:chOff x="5154796" y="3510171"/>
            <a:chExt cx="2528239" cy="774015"/>
          </a:xfrm>
        </p:grpSpPr>
        <p:sp>
          <p:nvSpPr>
            <p:cNvPr id="27" name="Rounded Rectangle 26"/>
            <p:cNvSpPr/>
            <p:nvPr/>
          </p:nvSpPr>
          <p:spPr>
            <a:xfrm rot="306654">
              <a:off x="5154796" y="3510171"/>
              <a:ext cx="2067915" cy="774015"/>
            </a:xfrm>
            <a:prstGeom prst="roundRect">
              <a:avLst>
                <a:gd name="adj" fmla="val 39685"/>
              </a:avLst>
            </a:prstGeom>
            <a:noFill/>
            <a:ln w="152400">
              <a:solidFill>
                <a:schemeClr val="bg1">
                  <a:lumMod val="65000"/>
                </a:schemeClr>
              </a:solidFill>
            </a:ln>
            <a:scene3d>
              <a:camera prst="perspectiveRelaxedModerately"/>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smtClean="0">
                  <a:solidFill>
                    <a:srgbClr val="CCD607"/>
                  </a:solidFill>
                </a:rPr>
                <a:t>ASHE 2016</a:t>
              </a:r>
              <a:endParaRPr lang="en-GB" sz="2600" b="1" dirty="0">
                <a:solidFill>
                  <a:srgbClr val="CCD607"/>
                </a:solidFill>
              </a:endParaRPr>
            </a:p>
          </p:txBody>
        </p:sp>
        <p:sp>
          <p:nvSpPr>
            <p:cNvPr id="30" name="Rounded Rectangle 29"/>
            <p:cNvSpPr/>
            <p:nvPr/>
          </p:nvSpPr>
          <p:spPr>
            <a:xfrm rot="783040">
              <a:off x="7096391" y="4135800"/>
              <a:ext cx="586644" cy="137532"/>
            </a:xfrm>
            <a:prstGeom prst="roundRect">
              <a:avLst/>
            </a:prstGeom>
            <a:solidFill>
              <a:schemeClr val="bg1">
                <a:lumMod val="85000"/>
              </a:schemeClr>
            </a:solidFill>
            <a:ln>
              <a:solidFill>
                <a:schemeClr val="bg1">
                  <a:lumMod val="6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3" name="Group 42"/>
          <p:cNvGrpSpPr/>
          <p:nvPr/>
        </p:nvGrpSpPr>
        <p:grpSpPr>
          <a:xfrm>
            <a:off x="3098166" y="4100296"/>
            <a:ext cx="2493546" cy="774015"/>
            <a:chOff x="2855795" y="3626570"/>
            <a:chExt cx="2493546" cy="774015"/>
          </a:xfrm>
        </p:grpSpPr>
        <p:sp>
          <p:nvSpPr>
            <p:cNvPr id="31" name="Rounded Rectangle 30"/>
            <p:cNvSpPr/>
            <p:nvPr/>
          </p:nvSpPr>
          <p:spPr>
            <a:xfrm rot="20726443">
              <a:off x="2855795" y="3626570"/>
              <a:ext cx="2067915" cy="774015"/>
            </a:xfrm>
            <a:prstGeom prst="roundRect">
              <a:avLst>
                <a:gd name="adj" fmla="val 39685"/>
              </a:avLst>
            </a:prstGeom>
            <a:noFill/>
            <a:ln w="152400">
              <a:solidFill>
                <a:schemeClr val="bg1">
                  <a:lumMod val="65000"/>
                </a:schemeClr>
              </a:solidFill>
            </a:ln>
            <a:scene3d>
              <a:camera prst="perspectiveRelaxedModerately"/>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smtClean="0">
                  <a:solidFill>
                    <a:srgbClr val="CCD607"/>
                  </a:solidFill>
                </a:rPr>
                <a:t>ASHE 2017</a:t>
              </a:r>
              <a:endParaRPr lang="en-GB" sz="2600" b="1" dirty="0">
                <a:solidFill>
                  <a:srgbClr val="CCD607"/>
                </a:solidFill>
              </a:endParaRPr>
            </a:p>
          </p:txBody>
        </p:sp>
        <p:sp>
          <p:nvSpPr>
            <p:cNvPr id="32" name="Rounded Rectangle 31"/>
            <p:cNvSpPr/>
            <p:nvPr/>
          </p:nvSpPr>
          <p:spPr>
            <a:xfrm rot="21190721">
              <a:off x="4762697" y="3706326"/>
              <a:ext cx="586644" cy="137532"/>
            </a:xfrm>
            <a:prstGeom prst="roundRect">
              <a:avLst/>
            </a:prstGeom>
            <a:solidFill>
              <a:schemeClr val="bg1">
                <a:lumMod val="85000"/>
              </a:schemeClr>
            </a:solidFill>
            <a:ln>
              <a:solidFill>
                <a:schemeClr val="bg1">
                  <a:lumMod val="6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4" name="Group 43"/>
          <p:cNvGrpSpPr/>
          <p:nvPr/>
        </p:nvGrpSpPr>
        <p:grpSpPr>
          <a:xfrm>
            <a:off x="759986" y="4542873"/>
            <a:ext cx="2510427" cy="774015"/>
            <a:chOff x="517615" y="4069147"/>
            <a:chExt cx="2510427" cy="774015"/>
          </a:xfrm>
        </p:grpSpPr>
        <p:sp>
          <p:nvSpPr>
            <p:cNvPr id="36" name="Rounded Rectangle 35"/>
            <p:cNvSpPr/>
            <p:nvPr/>
          </p:nvSpPr>
          <p:spPr>
            <a:xfrm rot="21165317">
              <a:off x="517615" y="4069147"/>
              <a:ext cx="2067915" cy="774015"/>
            </a:xfrm>
            <a:prstGeom prst="roundRect">
              <a:avLst>
                <a:gd name="adj" fmla="val 39685"/>
              </a:avLst>
            </a:prstGeom>
            <a:noFill/>
            <a:ln w="152400">
              <a:solidFill>
                <a:schemeClr val="bg1">
                  <a:lumMod val="65000"/>
                </a:schemeClr>
              </a:solidFill>
            </a:ln>
            <a:scene3d>
              <a:camera prst="perspectiveRelaxedModerately"/>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smtClean="0">
                  <a:solidFill>
                    <a:srgbClr val="CCD607"/>
                  </a:solidFill>
                </a:rPr>
                <a:t>ASHE 2018</a:t>
              </a:r>
              <a:endParaRPr lang="en-GB" sz="2600" b="1" dirty="0">
                <a:solidFill>
                  <a:srgbClr val="CCD607"/>
                </a:solidFill>
              </a:endParaRPr>
            </a:p>
          </p:txBody>
        </p:sp>
        <p:sp>
          <p:nvSpPr>
            <p:cNvPr id="34" name="Rounded Rectangle 33"/>
            <p:cNvSpPr/>
            <p:nvPr/>
          </p:nvSpPr>
          <p:spPr>
            <a:xfrm rot="21003641">
              <a:off x="2441398" y="4269025"/>
              <a:ext cx="586644" cy="137532"/>
            </a:xfrm>
            <a:prstGeom prst="roundRect">
              <a:avLst/>
            </a:prstGeom>
            <a:solidFill>
              <a:schemeClr val="bg1">
                <a:lumMod val="85000"/>
              </a:schemeClr>
            </a:solidFill>
            <a:ln>
              <a:solidFill>
                <a:schemeClr val="bg1">
                  <a:lumMod val="6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52278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500"/>
                                        <p:tgtEl>
                                          <p:spTgt spid="40"/>
                                        </p:tgtEl>
                                      </p:cBhvr>
                                    </p:animEffect>
                                  </p:childTnLst>
                                </p:cTn>
                              </p:par>
                            </p:childTnLst>
                          </p:cTn>
                        </p:par>
                        <p:par>
                          <p:cTn id="25" fill="hold">
                            <p:stCondLst>
                              <p:cond delay="1500"/>
                            </p:stCondLst>
                            <p:childTnLst>
                              <p:par>
                                <p:cTn id="26" presetID="22" presetClass="entr" presetSubtype="2"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right)">
                                      <p:cBhvr>
                                        <p:cTn id="28" dur="500"/>
                                        <p:tgtEl>
                                          <p:spTgt spid="41"/>
                                        </p:tgtEl>
                                      </p:cBhvr>
                                    </p:animEffect>
                                  </p:childTnLst>
                                </p:cTn>
                              </p:par>
                            </p:childTnLst>
                          </p:cTn>
                        </p:par>
                        <p:par>
                          <p:cTn id="29" fill="hold">
                            <p:stCondLst>
                              <p:cond delay="2000"/>
                            </p:stCondLst>
                            <p:childTnLst>
                              <p:par>
                                <p:cTn id="30" presetID="22" presetClass="entr" presetSubtype="2" fill="hold"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right)">
                                      <p:cBhvr>
                                        <p:cTn id="32" dur="500"/>
                                        <p:tgtEl>
                                          <p:spTgt spid="42"/>
                                        </p:tgtEl>
                                      </p:cBhvr>
                                    </p:animEffect>
                                  </p:childTnLst>
                                </p:cTn>
                              </p:par>
                            </p:childTnLst>
                          </p:cTn>
                        </p:par>
                        <p:par>
                          <p:cTn id="33" fill="hold">
                            <p:stCondLst>
                              <p:cond delay="2500"/>
                            </p:stCondLst>
                            <p:childTnLst>
                              <p:par>
                                <p:cTn id="34" presetID="22" presetClass="entr" presetSubtype="2"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right)">
                                      <p:cBhvr>
                                        <p:cTn id="36" dur="500"/>
                                        <p:tgtEl>
                                          <p:spTgt spid="43"/>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right)">
                                      <p:cBhvr>
                                        <p:cTn id="4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5717" y="1752353"/>
            <a:ext cx="9144000" cy="2387600"/>
          </a:xfrm>
        </p:spPr>
        <p:txBody>
          <a:bodyPr>
            <a:noAutofit/>
          </a:bodyPr>
          <a:lstStyle/>
          <a:p>
            <a:r>
              <a:rPr lang="en-US" dirty="0" smtClean="0"/>
              <a:t>HMRC-</a:t>
            </a:r>
            <a:r>
              <a:rPr lang="en-US" dirty="0"/>
              <a:t> Real Time Information from PAYE </a:t>
            </a:r>
            <a:r>
              <a:rPr lang="en-US" dirty="0" smtClean="0"/>
              <a:t>system</a:t>
            </a:r>
            <a:endParaRPr lang="en-GB" dirty="0">
              <a:latin typeface="+mn-lt"/>
            </a:endParaRPr>
          </a:p>
        </p:txBody>
      </p:sp>
      <p:sp>
        <p:nvSpPr>
          <p:cNvPr id="4" name="Title 1"/>
          <p:cNvSpPr txBox="1">
            <a:spLocks/>
          </p:cNvSpPr>
          <p:nvPr/>
        </p:nvSpPr>
        <p:spPr>
          <a:xfrm>
            <a:off x="909918" y="4722332"/>
            <a:ext cx="10515599" cy="25007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4300" dirty="0" smtClean="0"/>
              <a:t/>
            </a:r>
            <a:br>
              <a:rPr lang="en-GB" sz="4300" dirty="0" smtClean="0"/>
            </a:br>
            <a:r>
              <a:rPr lang="en-GB" sz="4300" dirty="0" smtClean="0"/>
              <a:t>		</a:t>
            </a:r>
            <a:br>
              <a:rPr lang="en-GB" sz="4300" dirty="0" smtClean="0"/>
            </a:br>
            <a:r>
              <a:rPr lang="en-GB" sz="4300" i="1" dirty="0" smtClean="0"/>
              <a:t>Economic and Labour Market </a:t>
            </a:r>
          </a:p>
          <a:p>
            <a:r>
              <a:rPr lang="en-GB" sz="4300" i="1" dirty="0" smtClean="0"/>
              <a:t>Statistics, Ashleigh Warwick</a:t>
            </a:r>
            <a:endParaRPr lang="en-GB" sz="4300" dirty="0"/>
          </a:p>
          <a:p>
            <a:r>
              <a:rPr lang="en-GB" sz="4300" i="1" dirty="0" smtClean="0"/>
              <a:t/>
            </a:r>
            <a:br>
              <a:rPr lang="en-GB" sz="4300" i="1" dirty="0" smtClean="0"/>
            </a:br>
            <a:endParaRPr lang="en-GB" sz="4300" dirty="0"/>
          </a:p>
        </p:txBody>
      </p:sp>
    </p:spTree>
    <p:extLst>
      <p:ext uri="{BB962C8B-B14F-4D97-AF65-F5344CB8AC3E}">
        <p14:creationId xmlns:p14="http://schemas.microsoft.com/office/powerpoint/2010/main" val="252811516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927183" y="832421"/>
            <a:ext cx="2609654" cy="3468665"/>
          </a:xfrm>
          <a:prstGeom prst="rect">
            <a:avLst/>
          </a:prstGeom>
          <a:ln w="15875">
            <a:solidFill>
              <a:schemeClr val="bg1">
                <a:lumMod val="50000"/>
              </a:schemeClr>
            </a:solidFill>
          </a:ln>
        </p:spPr>
      </p:pic>
      <p:pic>
        <p:nvPicPr>
          <p:cNvPr id="4" name="Picture 3"/>
          <p:cNvPicPr>
            <a:picLocks noChangeAspect="1"/>
          </p:cNvPicPr>
          <p:nvPr/>
        </p:nvPicPr>
        <p:blipFill rotWithShape="1">
          <a:blip r:embed="rId3"/>
          <a:srcRect l="38522" t="54693" r="6426" b="36310"/>
          <a:stretch/>
        </p:blipFill>
        <p:spPr>
          <a:xfrm>
            <a:off x="9935849" y="2726829"/>
            <a:ext cx="1432875" cy="311261"/>
          </a:xfrm>
          <a:prstGeom prst="rect">
            <a:avLst/>
          </a:prstGeom>
          <a:ln w="34925">
            <a:solidFill>
              <a:srgbClr val="CCD607"/>
            </a:solidFill>
          </a:ln>
        </p:spPr>
      </p:pic>
      <p:pic>
        <p:nvPicPr>
          <p:cNvPr id="5" name="Picture 4"/>
          <p:cNvPicPr>
            <a:picLocks noChangeAspect="1"/>
          </p:cNvPicPr>
          <p:nvPr/>
        </p:nvPicPr>
        <p:blipFill rotWithShape="1">
          <a:blip r:embed="rId3"/>
          <a:srcRect l="38522" t="54693" r="6426" b="36310"/>
          <a:stretch/>
        </p:blipFill>
        <p:spPr>
          <a:xfrm>
            <a:off x="9935848" y="2726829"/>
            <a:ext cx="1432875" cy="311261"/>
          </a:xfrm>
          <a:prstGeom prst="rect">
            <a:avLst/>
          </a:prstGeom>
          <a:ln w="34925">
            <a:solidFill>
              <a:srgbClr val="CCD607"/>
            </a:solidFill>
          </a:ln>
        </p:spPr>
      </p:pic>
      <p:sp>
        <p:nvSpPr>
          <p:cNvPr id="35" name="Title 1"/>
          <p:cNvSpPr txBox="1">
            <a:spLocks/>
          </p:cNvSpPr>
          <p:nvPr/>
        </p:nvSpPr>
        <p:spPr>
          <a:xfrm>
            <a:off x="4052275" y="71621"/>
            <a:ext cx="4139618" cy="12008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1E2B50"/>
                </a:solidFill>
                <a:latin typeface="+mj-lt"/>
                <a:ea typeface="+mj-ea"/>
                <a:cs typeface="+mj-cs"/>
              </a:defRPr>
            </a:lvl1pPr>
          </a:lstStyle>
          <a:p>
            <a:r>
              <a:rPr lang="en-GB" sz="4800" dirty="0" smtClean="0">
                <a:latin typeface="+mn-lt"/>
              </a:rPr>
              <a:t>RTI PAYE Data</a:t>
            </a:r>
            <a:endParaRPr lang="en-GB" sz="4800" dirty="0">
              <a:latin typeface="+mn-lt"/>
            </a:endParaRPr>
          </a:p>
        </p:txBody>
      </p:sp>
      <p:pic>
        <p:nvPicPr>
          <p:cNvPr id="6" name="Picture 5"/>
          <p:cNvPicPr>
            <a:picLocks noChangeAspect="1"/>
          </p:cNvPicPr>
          <p:nvPr/>
        </p:nvPicPr>
        <p:blipFill>
          <a:blip r:embed="rId3"/>
          <a:stretch>
            <a:fillRect/>
          </a:stretch>
        </p:blipFill>
        <p:spPr>
          <a:xfrm>
            <a:off x="8927183" y="832421"/>
            <a:ext cx="2609654" cy="3468665"/>
          </a:xfrm>
          <a:prstGeom prst="rect">
            <a:avLst/>
          </a:prstGeom>
          <a:ln w="15875">
            <a:solidFill>
              <a:schemeClr val="bg1">
                <a:lumMod val="50000"/>
              </a:schemeClr>
            </a:solidFill>
          </a:ln>
        </p:spPr>
      </p:pic>
      <p:sp>
        <p:nvSpPr>
          <p:cNvPr id="8" name="Rounded Rectangle 7"/>
          <p:cNvSpPr/>
          <p:nvPr/>
        </p:nvSpPr>
        <p:spPr>
          <a:xfrm rot="20581941">
            <a:off x="8778646" y="4420778"/>
            <a:ext cx="2906726" cy="613689"/>
          </a:xfrm>
          <a:prstGeom prst="roundRect">
            <a:avLst>
              <a:gd name="adj" fmla="val 32683"/>
            </a:avLst>
          </a:prstGeom>
          <a:noFill/>
          <a:ln w="111125" cmpd="dbl">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effectLst>
                  <a:outerShdw blurRad="50800" dist="38100" dir="8100000" algn="tr" rotWithShape="0">
                    <a:prstClr val="black">
                      <a:alpha val="40000"/>
                    </a:prstClr>
                  </a:outerShdw>
                </a:effectLst>
                <a:latin typeface="Tempus Sans ITC" panose="04020404030D07020202" pitchFamily="82" charset="0"/>
              </a:rPr>
              <a:t>EXPERIMENTAL</a:t>
            </a:r>
          </a:p>
        </p:txBody>
      </p:sp>
    </p:spTree>
    <p:extLst>
      <p:ext uri="{BB962C8B-B14F-4D97-AF65-F5344CB8AC3E}">
        <p14:creationId xmlns:p14="http://schemas.microsoft.com/office/powerpoint/2010/main" val="394763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175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1750"/>
                            </p:stCondLst>
                            <p:childTnLst>
                              <p:par>
                                <p:cTn id="8" presetID="6" presetClass="emph" presetSubtype="0" fill="hold" nodeType="afterEffect">
                                  <p:stCondLst>
                                    <p:cond delay="0"/>
                                  </p:stCondLst>
                                  <p:childTnLst>
                                    <p:animScale>
                                      <p:cBhvr>
                                        <p:cTn id="9" dur="2000" fill="hold"/>
                                        <p:tgtEl>
                                          <p:spTgt spid="5"/>
                                        </p:tgtEl>
                                      </p:cBhvr>
                                      <p:by x="150000" y="150000"/>
                                    </p:animScale>
                                  </p:childTnLst>
                                </p:cTn>
                              </p:par>
                            </p:childTnLst>
                          </p:cTn>
                        </p:par>
                        <p:par>
                          <p:cTn id="10" fill="hold">
                            <p:stCondLst>
                              <p:cond delay="3750"/>
                            </p:stCondLst>
                            <p:childTnLst>
                              <p:par>
                                <p:cTn id="11" presetID="50" presetClass="entr" presetSubtype="0" decel="100000" fill="hold" grpId="0" nodeType="afterEffect">
                                  <p:stCondLst>
                                    <p:cond delay="2000"/>
                                  </p:stCondLst>
                                  <p:childTnLst>
                                    <p:set>
                                      <p:cBhvr>
                                        <p:cTn id="12" dur="1" fill="hold">
                                          <p:stCondLst>
                                            <p:cond delay="0"/>
                                          </p:stCondLst>
                                        </p:cTn>
                                        <p:tgtEl>
                                          <p:spTgt spid="8"/>
                                        </p:tgtEl>
                                        <p:attrNameLst>
                                          <p:attrName>style.visibility</p:attrName>
                                        </p:attrNameLst>
                                      </p:cBhvr>
                                      <p:to>
                                        <p:strVal val="visible"/>
                                      </p:to>
                                    </p:set>
                                    <p:anim calcmode="lin" valueType="num">
                                      <p:cBhvr>
                                        <p:cTn id="13" dur="2250" fill="hold"/>
                                        <p:tgtEl>
                                          <p:spTgt spid="8"/>
                                        </p:tgtEl>
                                        <p:attrNameLst>
                                          <p:attrName>ppt_w</p:attrName>
                                        </p:attrNameLst>
                                      </p:cBhvr>
                                      <p:tavLst>
                                        <p:tav tm="0">
                                          <p:val>
                                            <p:strVal val="#ppt_w+.3"/>
                                          </p:val>
                                        </p:tav>
                                        <p:tav tm="100000">
                                          <p:val>
                                            <p:strVal val="#ppt_w"/>
                                          </p:val>
                                        </p:tav>
                                      </p:tavLst>
                                    </p:anim>
                                    <p:anim calcmode="lin" valueType="num">
                                      <p:cBhvr>
                                        <p:cTn id="14" dur="2250" fill="hold"/>
                                        <p:tgtEl>
                                          <p:spTgt spid="8"/>
                                        </p:tgtEl>
                                        <p:attrNameLst>
                                          <p:attrName>ppt_h</p:attrName>
                                        </p:attrNameLst>
                                      </p:cBhvr>
                                      <p:tavLst>
                                        <p:tav tm="0">
                                          <p:val>
                                            <p:strVal val="#ppt_h"/>
                                          </p:val>
                                        </p:tav>
                                        <p:tav tm="100000">
                                          <p:val>
                                            <p:strVal val="#ppt_h"/>
                                          </p:val>
                                        </p:tav>
                                      </p:tavLst>
                                    </p:anim>
                                    <p:animEffect transition="in" filter="fade">
                                      <p:cBhvr>
                                        <p:cTn id="15" dur="2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927183" y="832421"/>
            <a:ext cx="2609654" cy="3468665"/>
          </a:xfrm>
          <a:prstGeom prst="rect">
            <a:avLst/>
          </a:prstGeom>
          <a:ln w="15875">
            <a:solidFill>
              <a:schemeClr val="bg1">
                <a:lumMod val="50000"/>
              </a:schemeClr>
            </a:solidFill>
          </a:ln>
        </p:spPr>
      </p:pic>
      <p:pic>
        <p:nvPicPr>
          <p:cNvPr id="4" name="Picture 3"/>
          <p:cNvPicPr>
            <a:picLocks noChangeAspect="1"/>
          </p:cNvPicPr>
          <p:nvPr/>
        </p:nvPicPr>
        <p:blipFill rotWithShape="1">
          <a:blip r:embed="rId3"/>
          <a:srcRect l="38522" t="54693" r="6426" b="36310"/>
          <a:stretch/>
        </p:blipFill>
        <p:spPr>
          <a:xfrm>
            <a:off x="9935849" y="2726829"/>
            <a:ext cx="1432875" cy="311261"/>
          </a:xfrm>
          <a:prstGeom prst="rect">
            <a:avLst/>
          </a:prstGeom>
          <a:ln w="34925">
            <a:solidFill>
              <a:srgbClr val="CCD607"/>
            </a:solidFill>
          </a:ln>
        </p:spPr>
      </p:pic>
      <p:pic>
        <p:nvPicPr>
          <p:cNvPr id="5" name="Picture 4"/>
          <p:cNvPicPr>
            <a:picLocks noChangeAspect="1"/>
          </p:cNvPicPr>
          <p:nvPr/>
        </p:nvPicPr>
        <p:blipFill rotWithShape="1">
          <a:blip r:embed="rId3"/>
          <a:srcRect l="38522" t="54693" r="6426" b="36310"/>
          <a:stretch/>
        </p:blipFill>
        <p:spPr>
          <a:xfrm>
            <a:off x="9935848" y="2726829"/>
            <a:ext cx="1432875" cy="311261"/>
          </a:xfrm>
          <a:prstGeom prst="rect">
            <a:avLst/>
          </a:prstGeom>
          <a:ln w="34925">
            <a:solidFill>
              <a:srgbClr val="CCD607"/>
            </a:solidFill>
          </a:ln>
        </p:spPr>
      </p:pic>
      <p:sp>
        <p:nvSpPr>
          <p:cNvPr id="6" name="Content Placeholder 1"/>
          <p:cNvSpPr>
            <a:spLocks noGrp="1"/>
          </p:cNvSpPr>
          <p:nvPr>
            <p:ph idx="1"/>
          </p:nvPr>
        </p:nvSpPr>
        <p:spPr>
          <a:xfrm>
            <a:off x="3790268" y="1272452"/>
            <a:ext cx="4968802" cy="5042127"/>
          </a:xfrm>
        </p:spPr>
        <p:txBody>
          <a:bodyPr>
            <a:normAutofit/>
          </a:bodyPr>
          <a:lstStyle/>
          <a:p>
            <a:r>
              <a:rPr lang="en-GB" sz="2400" dirty="0" smtClean="0"/>
              <a:t>First </a:t>
            </a:r>
            <a:r>
              <a:rPr lang="en-GB" sz="2400" dirty="0"/>
              <a:t>published – </a:t>
            </a:r>
            <a:r>
              <a:rPr lang="en-GB" sz="2400" dirty="0" smtClean="0"/>
              <a:t>30</a:t>
            </a:r>
            <a:r>
              <a:rPr lang="en-GB" sz="2400" baseline="30000" dirty="0" smtClean="0"/>
              <a:t>th</a:t>
            </a:r>
            <a:r>
              <a:rPr lang="en-GB" sz="2400" dirty="0" smtClean="0"/>
              <a:t> January 2019</a:t>
            </a:r>
          </a:p>
        </p:txBody>
      </p:sp>
      <p:grpSp>
        <p:nvGrpSpPr>
          <p:cNvPr id="40" name="Group 39"/>
          <p:cNvGrpSpPr/>
          <p:nvPr/>
        </p:nvGrpSpPr>
        <p:grpSpPr>
          <a:xfrm>
            <a:off x="1404033" y="1432837"/>
            <a:ext cx="2261742" cy="2119875"/>
            <a:chOff x="724287" y="1876848"/>
            <a:chExt cx="2303251" cy="2322484"/>
          </a:xfrm>
        </p:grpSpPr>
        <p:grpSp>
          <p:nvGrpSpPr>
            <p:cNvPr id="33" name="Group 32"/>
            <p:cNvGrpSpPr/>
            <p:nvPr/>
          </p:nvGrpSpPr>
          <p:grpSpPr>
            <a:xfrm>
              <a:off x="724287" y="1876848"/>
              <a:ext cx="2303251" cy="2322484"/>
              <a:chOff x="5682787" y="1561359"/>
              <a:chExt cx="2733446" cy="2815237"/>
            </a:xfrm>
          </p:grpSpPr>
          <p:grpSp>
            <p:nvGrpSpPr>
              <p:cNvPr id="25" name="Group 24"/>
              <p:cNvGrpSpPr/>
              <p:nvPr/>
            </p:nvGrpSpPr>
            <p:grpSpPr>
              <a:xfrm>
                <a:off x="5682787" y="1712213"/>
                <a:ext cx="2733446" cy="2664383"/>
                <a:chOff x="5682788" y="1712213"/>
                <a:chExt cx="2262434" cy="2233509"/>
              </a:xfrm>
            </p:grpSpPr>
            <p:sp>
              <p:nvSpPr>
                <p:cNvPr id="10" name="Rounded Rectangle 9"/>
                <p:cNvSpPr/>
                <p:nvPr/>
              </p:nvSpPr>
              <p:spPr>
                <a:xfrm>
                  <a:off x="5682788" y="2413650"/>
                  <a:ext cx="2262433" cy="1532072"/>
                </a:xfrm>
                <a:prstGeom prst="roundRect">
                  <a:avLst>
                    <a:gd name="adj" fmla="val 6665"/>
                  </a:avLst>
                </a:prstGeom>
                <a:solidFill>
                  <a:srgbClr val="F6F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dirty="0" smtClean="0">
                      <a:solidFill>
                        <a:srgbClr val="417ABD"/>
                      </a:solidFill>
                    </a:rPr>
                    <a:t>          </a:t>
                  </a:r>
                </a:p>
                <a:p>
                  <a:r>
                    <a:rPr lang="en-GB" sz="1300" b="1" dirty="0">
                      <a:solidFill>
                        <a:srgbClr val="417ABD"/>
                      </a:solidFill>
                    </a:rPr>
                    <a:t> </a:t>
                  </a:r>
                  <a:r>
                    <a:rPr lang="en-GB" sz="1300" b="1" dirty="0" smtClean="0">
                      <a:solidFill>
                        <a:srgbClr val="417ABD"/>
                      </a:solidFill>
                    </a:rPr>
                    <a:t>         1      2      3      4      </a:t>
                  </a:r>
                  <a:r>
                    <a:rPr lang="en-GB" sz="1300" b="1" dirty="0" smtClean="0">
                      <a:solidFill>
                        <a:srgbClr val="C00000"/>
                      </a:solidFill>
                    </a:rPr>
                    <a:t>5    6         </a:t>
                  </a:r>
                </a:p>
                <a:p>
                  <a:r>
                    <a:rPr lang="en-GB" sz="1300" b="1" dirty="0">
                      <a:solidFill>
                        <a:srgbClr val="417ABD"/>
                      </a:solidFill>
                    </a:rPr>
                    <a:t> </a:t>
                  </a:r>
                  <a:r>
                    <a:rPr lang="en-GB" sz="1300" b="1" dirty="0" smtClean="0">
                      <a:solidFill>
                        <a:srgbClr val="417ABD"/>
                      </a:solidFill>
                    </a:rPr>
                    <a:t> 7      8      9    10    11   </a:t>
                  </a:r>
                  <a:r>
                    <a:rPr lang="en-GB" sz="1300" b="1" dirty="0" smtClean="0">
                      <a:solidFill>
                        <a:srgbClr val="C00000"/>
                      </a:solidFill>
                    </a:rPr>
                    <a:t>12   13   </a:t>
                  </a:r>
                </a:p>
                <a:p>
                  <a:r>
                    <a:rPr lang="en-GB" sz="1300" b="1" dirty="0">
                      <a:solidFill>
                        <a:srgbClr val="417ABD"/>
                      </a:solidFill>
                    </a:rPr>
                    <a:t> </a:t>
                  </a:r>
                  <a:r>
                    <a:rPr lang="en-GB" sz="1300" b="1" dirty="0" smtClean="0">
                      <a:solidFill>
                        <a:srgbClr val="417ABD"/>
                      </a:solidFill>
                    </a:rPr>
                    <a:t>14   15    16   17    18   </a:t>
                  </a:r>
                  <a:r>
                    <a:rPr lang="en-GB" sz="1300" b="1" dirty="0" smtClean="0">
                      <a:solidFill>
                        <a:srgbClr val="C00000"/>
                      </a:solidFill>
                    </a:rPr>
                    <a:t>19   20      </a:t>
                  </a:r>
                </a:p>
                <a:p>
                  <a:r>
                    <a:rPr lang="en-GB" sz="1300" b="1" dirty="0">
                      <a:solidFill>
                        <a:srgbClr val="417ABD"/>
                      </a:solidFill>
                    </a:rPr>
                    <a:t> </a:t>
                  </a:r>
                  <a:r>
                    <a:rPr lang="en-GB" sz="1300" b="1" dirty="0" smtClean="0">
                      <a:solidFill>
                        <a:srgbClr val="417ABD"/>
                      </a:solidFill>
                    </a:rPr>
                    <a:t>21   22    23   24    25   </a:t>
                  </a:r>
                  <a:r>
                    <a:rPr lang="en-GB" sz="1300" b="1" dirty="0" smtClean="0">
                      <a:solidFill>
                        <a:srgbClr val="C00000"/>
                      </a:solidFill>
                    </a:rPr>
                    <a:t>26   27    </a:t>
                  </a:r>
                </a:p>
                <a:p>
                  <a:r>
                    <a:rPr lang="en-GB" sz="1300" b="1" dirty="0">
                      <a:solidFill>
                        <a:srgbClr val="417ABD"/>
                      </a:solidFill>
                    </a:rPr>
                    <a:t> </a:t>
                  </a:r>
                  <a:r>
                    <a:rPr lang="en-GB" sz="1300" b="1" dirty="0" smtClean="0">
                      <a:solidFill>
                        <a:srgbClr val="417ABD"/>
                      </a:solidFill>
                    </a:rPr>
                    <a:t>28   29    30   31     </a:t>
                  </a:r>
                  <a:endParaRPr lang="en-GB" sz="1300" b="1" dirty="0">
                    <a:solidFill>
                      <a:srgbClr val="417ABD"/>
                    </a:solidFill>
                  </a:endParaRPr>
                </a:p>
              </p:txBody>
            </p:sp>
            <p:grpSp>
              <p:nvGrpSpPr>
                <p:cNvPr id="24" name="Group 23"/>
                <p:cNvGrpSpPr/>
                <p:nvPr/>
              </p:nvGrpSpPr>
              <p:grpSpPr>
                <a:xfrm>
                  <a:off x="5684364" y="1712213"/>
                  <a:ext cx="2260858" cy="854540"/>
                  <a:chOff x="5684364" y="1712213"/>
                  <a:chExt cx="2260858" cy="854540"/>
                </a:xfrm>
              </p:grpSpPr>
              <p:sp>
                <p:nvSpPr>
                  <p:cNvPr id="9" name="Rounded Rectangle 8"/>
                  <p:cNvSpPr/>
                  <p:nvPr/>
                </p:nvSpPr>
                <p:spPr>
                  <a:xfrm>
                    <a:off x="5684364" y="1712213"/>
                    <a:ext cx="2260858" cy="854540"/>
                  </a:xfrm>
                  <a:prstGeom prst="roundRect">
                    <a:avLst>
                      <a:gd name="adj" fmla="val 11054"/>
                    </a:avLst>
                  </a:prstGeom>
                  <a:solidFill>
                    <a:srgbClr val="417ABD"/>
                  </a:solidFill>
                  <a:ln>
                    <a:solidFill>
                      <a:srgbClr val="1E2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sz="2000" dirty="0" smtClean="0"/>
                      <a:t>JANUARY         2019</a:t>
                    </a:r>
                    <a:endParaRPr lang="en-GB" sz="2000" dirty="0"/>
                  </a:p>
                </p:txBody>
              </p:sp>
              <p:sp>
                <p:nvSpPr>
                  <p:cNvPr id="12" name="Oval 11"/>
                  <p:cNvSpPr/>
                  <p:nvPr/>
                </p:nvSpPr>
                <p:spPr>
                  <a:xfrm>
                    <a:off x="5806910"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p:cNvSpPr/>
                  <p:nvPr/>
                </p:nvSpPr>
                <p:spPr>
                  <a:xfrm>
                    <a:off x="6080288"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p:cNvSpPr/>
                  <p:nvPr/>
                </p:nvSpPr>
                <p:spPr>
                  <a:xfrm>
                    <a:off x="6353664"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p:cNvSpPr/>
                  <p:nvPr/>
                </p:nvSpPr>
                <p:spPr>
                  <a:xfrm>
                    <a:off x="6627042"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p:cNvSpPr/>
                  <p:nvPr/>
                </p:nvSpPr>
                <p:spPr>
                  <a:xfrm>
                    <a:off x="6878425"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p:cNvSpPr/>
                  <p:nvPr/>
                </p:nvSpPr>
                <p:spPr>
                  <a:xfrm>
                    <a:off x="7151803"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p:cNvSpPr/>
                  <p:nvPr/>
                </p:nvSpPr>
                <p:spPr>
                  <a:xfrm>
                    <a:off x="7425179"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p:cNvSpPr/>
                  <p:nvPr/>
                </p:nvSpPr>
                <p:spPr>
                  <a:xfrm>
                    <a:off x="7698557"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Rectangle 10"/>
                <p:cNvSpPr/>
                <p:nvPr/>
              </p:nvSpPr>
              <p:spPr>
                <a:xfrm>
                  <a:off x="5682788" y="2413649"/>
                  <a:ext cx="2262433" cy="308734"/>
                </a:xfrm>
                <a:prstGeom prst="rect">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bg1"/>
                      </a:solidFill>
                      <a:latin typeface="Tw Cen MT" panose="020B0602020104020603" pitchFamily="34" charset="0"/>
                    </a:rPr>
                    <a:t>Mon  Tue  Wed  Thu  Fri  Sat</a:t>
                  </a:r>
                  <a:r>
                    <a:rPr lang="en-GB" sz="1200" dirty="0">
                      <a:solidFill>
                        <a:schemeClr val="bg1"/>
                      </a:solidFill>
                      <a:latin typeface="Tw Cen MT" panose="020B0602020104020603" pitchFamily="34" charset="0"/>
                    </a:rPr>
                    <a:t> </a:t>
                  </a:r>
                  <a:r>
                    <a:rPr lang="en-GB" sz="1200" dirty="0" smtClean="0">
                      <a:solidFill>
                        <a:schemeClr val="bg1"/>
                      </a:solidFill>
                      <a:latin typeface="Tw Cen MT" panose="020B0602020104020603" pitchFamily="34" charset="0"/>
                    </a:rPr>
                    <a:t> Sun </a:t>
                  </a:r>
                  <a:endParaRPr lang="en-GB" sz="1200" dirty="0">
                    <a:solidFill>
                      <a:schemeClr val="bg1"/>
                    </a:solidFill>
                    <a:latin typeface="Tw Cen MT" panose="020B0602020104020603" pitchFamily="34" charset="0"/>
                  </a:endParaRPr>
                </a:p>
              </p:txBody>
            </p:sp>
          </p:grpSp>
          <p:sp>
            <p:nvSpPr>
              <p:cNvPr id="23" name="Rounded Rectangle 22"/>
              <p:cNvSpPr/>
              <p:nvPr/>
            </p:nvSpPr>
            <p:spPr>
              <a:xfrm>
                <a:off x="5862605" y="1570278"/>
                <a:ext cx="111550" cy="42579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ounded Rectangle 25"/>
              <p:cNvSpPr/>
              <p:nvPr/>
            </p:nvSpPr>
            <p:spPr>
              <a:xfrm>
                <a:off x="6855653" y="1561359"/>
                <a:ext cx="111550" cy="42579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ounded Rectangle 26"/>
              <p:cNvSpPr/>
              <p:nvPr/>
            </p:nvSpPr>
            <p:spPr>
              <a:xfrm>
                <a:off x="6186839" y="1571137"/>
                <a:ext cx="111550" cy="42579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ounded Rectangle 27"/>
              <p:cNvSpPr/>
              <p:nvPr/>
            </p:nvSpPr>
            <p:spPr>
              <a:xfrm>
                <a:off x="6528784" y="1565111"/>
                <a:ext cx="111550" cy="42579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ounded Rectangle 28"/>
              <p:cNvSpPr/>
              <p:nvPr/>
            </p:nvSpPr>
            <p:spPr>
              <a:xfrm>
                <a:off x="7160235" y="1567297"/>
                <a:ext cx="111550" cy="42579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ounded Rectangle 29"/>
              <p:cNvSpPr/>
              <p:nvPr/>
            </p:nvSpPr>
            <p:spPr>
              <a:xfrm>
                <a:off x="7482105" y="1561359"/>
                <a:ext cx="111550" cy="42579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ounded Rectangle 30"/>
              <p:cNvSpPr/>
              <p:nvPr/>
            </p:nvSpPr>
            <p:spPr>
              <a:xfrm>
                <a:off x="7816929" y="1570278"/>
                <a:ext cx="111550" cy="42579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8144261" y="1570278"/>
                <a:ext cx="111550" cy="42579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9" name="Freeform 38"/>
            <p:cNvSpPr/>
            <p:nvPr/>
          </p:nvSpPr>
          <p:spPr>
            <a:xfrm>
              <a:off x="1416592" y="3814172"/>
              <a:ext cx="307658" cy="320767"/>
            </a:xfrm>
            <a:custGeom>
              <a:avLst/>
              <a:gdLst>
                <a:gd name="connsiteX0" fmla="*/ 509148 w 782525"/>
                <a:gd name="connsiteY0" fmla="*/ 9434 h 593895"/>
                <a:gd name="connsiteX1" fmla="*/ 509148 w 782525"/>
                <a:gd name="connsiteY1" fmla="*/ 9434 h 593895"/>
                <a:gd name="connsiteX2" fmla="*/ 311185 w 782525"/>
                <a:gd name="connsiteY2" fmla="*/ 18860 h 593895"/>
                <a:gd name="connsiteX3" fmla="*/ 292331 w 782525"/>
                <a:gd name="connsiteY3" fmla="*/ 47141 h 593895"/>
                <a:gd name="connsiteX4" fmla="*/ 235770 w 782525"/>
                <a:gd name="connsiteY4" fmla="*/ 84848 h 593895"/>
                <a:gd name="connsiteX5" fmla="*/ 160356 w 782525"/>
                <a:gd name="connsiteY5" fmla="*/ 131982 h 593895"/>
                <a:gd name="connsiteX6" fmla="*/ 132075 w 782525"/>
                <a:gd name="connsiteY6" fmla="*/ 150836 h 593895"/>
                <a:gd name="connsiteX7" fmla="*/ 18954 w 782525"/>
                <a:gd name="connsiteY7" fmla="*/ 254530 h 593895"/>
                <a:gd name="connsiteX8" fmla="*/ 100 w 782525"/>
                <a:gd name="connsiteY8" fmla="*/ 311091 h 593895"/>
                <a:gd name="connsiteX9" fmla="*/ 9527 w 782525"/>
                <a:gd name="connsiteY9" fmla="*/ 443067 h 593895"/>
                <a:gd name="connsiteX10" fmla="*/ 28381 w 782525"/>
                <a:gd name="connsiteY10" fmla="*/ 471347 h 593895"/>
                <a:gd name="connsiteX11" fmla="*/ 47234 w 782525"/>
                <a:gd name="connsiteY11" fmla="*/ 509054 h 593895"/>
                <a:gd name="connsiteX12" fmla="*/ 113222 w 782525"/>
                <a:gd name="connsiteY12" fmla="*/ 546761 h 593895"/>
                <a:gd name="connsiteX13" fmla="*/ 188636 w 782525"/>
                <a:gd name="connsiteY13" fmla="*/ 575042 h 593895"/>
                <a:gd name="connsiteX14" fmla="*/ 254624 w 782525"/>
                <a:gd name="connsiteY14" fmla="*/ 593895 h 593895"/>
                <a:gd name="connsiteX15" fmla="*/ 452587 w 782525"/>
                <a:gd name="connsiteY15" fmla="*/ 584469 h 593895"/>
                <a:gd name="connsiteX16" fmla="*/ 546855 w 782525"/>
                <a:gd name="connsiteY16" fmla="*/ 556188 h 593895"/>
                <a:gd name="connsiteX17" fmla="*/ 593989 w 782525"/>
                <a:gd name="connsiteY17" fmla="*/ 546761 h 593895"/>
                <a:gd name="connsiteX18" fmla="*/ 650550 w 782525"/>
                <a:gd name="connsiteY18" fmla="*/ 518481 h 593895"/>
                <a:gd name="connsiteX19" fmla="*/ 716537 w 782525"/>
                <a:gd name="connsiteY19" fmla="*/ 471347 h 593895"/>
                <a:gd name="connsiteX20" fmla="*/ 735391 w 782525"/>
                <a:gd name="connsiteY20" fmla="*/ 433640 h 593895"/>
                <a:gd name="connsiteX21" fmla="*/ 754244 w 782525"/>
                <a:gd name="connsiteY21" fmla="*/ 405359 h 593895"/>
                <a:gd name="connsiteX22" fmla="*/ 763671 w 782525"/>
                <a:gd name="connsiteY22" fmla="*/ 367652 h 593895"/>
                <a:gd name="connsiteX23" fmla="*/ 782525 w 782525"/>
                <a:gd name="connsiteY23" fmla="*/ 292238 h 593895"/>
                <a:gd name="connsiteX24" fmla="*/ 773098 w 782525"/>
                <a:gd name="connsiteY24" fmla="*/ 131982 h 593895"/>
                <a:gd name="connsiteX25" fmla="*/ 735391 w 782525"/>
                <a:gd name="connsiteY25" fmla="*/ 75421 h 593895"/>
                <a:gd name="connsiteX26" fmla="*/ 659976 w 782525"/>
                <a:gd name="connsiteY26" fmla="*/ 9434 h 593895"/>
                <a:gd name="connsiteX27" fmla="*/ 631696 w 782525"/>
                <a:gd name="connsiteY27" fmla="*/ 7 h 593895"/>
                <a:gd name="connsiteX28" fmla="*/ 509148 w 782525"/>
                <a:gd name="connsiteY28" fmla="*/ 9434 h 59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2525" h="593895">
                  <a:moveTo>
                    <a:pt x="509148" y="9434"/>
                  </a:moveTo>
                  <a:lnTo>
                    <a:pt x="509148" y="9434"/>
                  </a:lnTo>
                  <a:cubicBezTo>
                    <a:pt x="432859" y="2499"/>
                    <a:pt x="384718" y="-11779"/>
                    <a:pt x="311185" y="18860"/>
                  </a:cubicBezTo>
                  <a:cubicBezTo>
                    <a:pt x="300727" y="23218"/>
                    <a:pt x="300858" y="39680"/>
                    <a:pt x="292331" y="47141"/>
                  </a:cubicBezTo>
                  <a:cubicBezTo>
                    <a:pt x="275278" y="62062"/>
                    <a:pt x="256037" y="74714"/>
                    <a:pt x="235770" y="84848"/>
                  </a:cubicBezTo>
                  <a:cubicBezTo>
                    <a:pt x="176713" y="114377"/>
                    <a:pt x="217463" y="91191"/>
                    <a:pt x="160356" y="131982"/>
                  </a:cubicBezTo>
                  <a:cubicBezTo>
                    <a:pt x="151137" y="138567"/>
                    <a:pt x="140496" y="143257"/>
                    <a:pt x="132075" y="150836"/>
                  </a:cubicBezTo>
                  <a:cubicBezTo>
                    <a:pt x="-28353" y="295221"/>
                    <a:pt x="142262" y="155884"/>
                    <a:pt x="18954" y="254530"/>
                  </a:cubicBezTo>
                  <a:cubicBezTo>
                    <a:pt x="12669" y="273384"/>
                    <a:pt x="-1316" y="291268"/>
                    <a:pt x="100" y="311091"/>
                  </a:cubicBezTo>
                  <a:cubicBezTo>
                    <a:pt x="3242" y="355083"/>
                    <a:pt x="1862" y="399634"/>
                    <a:pt x="9527" y="443067"/>
                  </a:cubicBezTo>
                  <a:cubicBezTo>
                    <a:pt x="11496" y="454224"/>
                    <a:pt x="22760" y="461510"/>
                    <a:pt x="28381" y="471347"/>
                  </a:cubicBezTo>
                  <a:cubicBezTo>
                    <a:pt x="35353" y="483548"/>
                    <a:pt x="38238" y="498259"/>
                    <a:pt x="47234" y="509054"/>
                  </a:cubicBezTo>
                  <a:cubicBezTo>
                    <a:pt x="56155" y="519760"/>
                    <a:pt x="103895" y="542616"/>
                    <a:pt x="113222" y="546761"/>
                  </a:cubicBezTo>
                  <a:cubicBezTo>
                    <a:pt x="134814" y="556357"/>
                    <a:pt x="164719" y="567867"/>
                    <a:pt x="188636" y="575042"/>
                  </a:cubicBezTo>
                  <a:cubicBezTo>
                    <a:pt x="210547" y="581615"/>
                    <a:pt x="232628" y="587611"/>
                    <a:pt x="254624" y="593895"/>
                  </a:cubicBezTo>
                  <a:cubicBezTo>
                    <a:pt x="320612" y="590753"/>
                    <a:pt x="386735" y="589737"/>
                    <a:pt x="452587" y="584469"/>
                  </a:cubicBezTo>
                  <a:cubicBezTo>
                    <a:pt x="478713" y="582379"/>
                    <a:pt x="525342" y="560491"/>
                    <a:pt x="546855" y="556188"/>
                  </a:cubicBezTo>
                  <a:lnTo>
                    <a:pt x="593989" y="546761"/>
                  </a:lnTo>
                  <a:cubicBezTo>
                    <a:pt x="675043" y="492726"/>
                    <a:pt x="572485" y="557514"/>
                    <a:pt x="650550" y="518481"/>
                  </a:cubicBezTo>
                  <a:cubicBezTo>
                    <a:pt x="664330" y="511591"/>
                    <a:pt x="708002" y="477748"/>
                    <a:pt x="716537" y="471347"/>
                  </a:cubicBezTo>
                  <a:cubicBezTo>
                    <a:pt x="722822" y="458778"/>
                    <a:pt x="728419" y="445841"/>
                    <a:pt x="735391" y="433640"/>
                  </a:cubicBezTo>
                  <a:cubicBezTo>
                    <a:pt x="741012" y="423803"/>
                    <a:pt x="749781" y="415773"/>
                    <a:pt x="754244" y="405359"/>
                  </a:cubicBezTo>
                  <a:cubicBezTo>
                    <a:pt x="759347" y="393451"/>
                    <a:pt x="760860" y="380299"/>
                    <a:pt x="763671" y="367652"/>
                  </a:cubicBezTo>
                  <a:cubicBezTo>
                    <a:pt x="778839" y="299399"/>
                    <a:pt x="765679" y="342773"/>
                    <a:pt x="782525" y="292238"/>
                  </a:cubicBezTo>
                  <a:cubicBezTo>
                    <a:pt x="779383" y="238819"/>
                    <a:pt x="784465" y="184272"/>
                    <a:pt x="773098" y="131982"/>
                  </a:cubicBezTo>
                  <a:cubicBezTo>
                    <a:pt x="768285" y="109840"/>
                    <a:pt x="751413" y="91443"/>
                    <a:pt x="735391" y="75421"/>
                  </a:cubicBezTo>
                  <a:cubicBezTo>
                    <a:pt x="711050" y="51080"/>
                    <a:pt x="690270" y="26745"/>
                    <a:pt x="659976" y="9434"/>
                  </a:cubicBezTo>
                  <a:cubicBezTo>
                    <a:pt x="651349" y="4504"/>
                    <a:pt x="641123" y="3149"/>
                    <a:pt x="631696" y="7"/>
                  </a:cubicBezTo>
                  <a:cubicBezTo>
                    <a:pt x="534363" y="10822"/>
                    <a:pt x="529573" y="7863"/>
                    <a:pt x="509148" y="9434"/>
                  </a:cubicBezTo>
                  <a:close/>
                </a:path>
              </a:pathLst>
            </a:custGeom>
            <a:noFill/>
            <a:ln w="38100">
              <a:solidFill>
                <a:srgbClr val="C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5" name="Title 1"/>
          <p:cNvSpPr>
            <a:spLocks noGrp="1"/>
          </p:cNvSpPr>
          <p:nvPr>
            <p:ph type="title"/>
          </p:nvPr>
        </p:nvSpPr>
        <p:spPr>
          <a:xfrm>
            <a:off x="4052275" y="71621"/>
            <a:ext cx="4139618" cy="1200831"/>
          </a:xfrm>
        </p:spPr>
        <p:txBody>
          <a:bodyPr>
            <a:noAutofit/>
          </a:bodyPr>
          <a:lstStyle/>
          <a:p>
            <a:r>
              <a:rPr lang="en-GB" sz="4800" dirty="0" smtClean="0">
                <a:latin typeface="+mn-lt"/>
              </a:rPr>
              <a:t>RTI PAYE Data</a:t>
            </a:r>
            <a:endParaRPr lang="en-GB" sz="4800" dirty="0">
              <a:latin typeface="+mn-lt"/>
            </a:endParaRPr>
          </a:p>
        </p:txBody>
      </p:sp>
      <p:sp>
        <p:nvSpPr>
          <p:cNvPr id="34" name="Rounded Rectangle 33"/>
          <p:cNvSpPr/>
          <p:nvPr/>
        </p:nvSpPr>
        <p:spPr>
          <a:xfrm rot="20581941">
            <a:off x="8778646" y="4420778"/>
            <a:ext cx="2906726" cy="613689"/>
          </a:xfrm>
          <a:prstGeom prst="roundRect">
            <a:avLst>
              <a:gd name="adj" fmla="val 32683"/>
            </a:avLst>
          </a:prstGeom>
          <a:noFill/>
          <a:ln w="111125" cmpd="dbl">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effectLst>
                  <a:outerShdw blurRad="50800" dist="38100" dir="8100000" algn="tr" rotWithShape="0">
                    <a:prstClr val="black">
                      <a:alpha val="40000"/>
                    </a:prstClr>
                  </a:outerShdw>
                </a:effectLst>
                <a:latin typeface="Tempus Sans ITC" panose="04020404030D07020202" pitchFamily="82" charset="0"/>
              </a:rPr>
              <a:t>EXPERIMENTAL</a:t>
            </a:r>
          </a:p>
        </p:txBody>
      </p:sp>
    </p:spTree>
    <p:extLst>
      <p:ext uri="{BB962C8B-B14F-4D97-AF65-F5344CB8AC3E}">
        <p14:creationId xmlns:p14="http://schemas.microsoft.com/office/powerpoint/2010/main" val="7414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927183" y="832421"/>
            <a:ext cx="2609654" cy="3468665"/>
          </a:xfrm>
          <a:prstGeom prst="rect">
            <a:avLst/>
          </a:prstGeom>
          <a:ln w="15875">
            <a:solidFill>
              <a:schemeClr val="bg1">
                <a:lumMod val="50000"/>
              </a:schemeClr>
            </a:solidFill>
          </a:ln>
        </p:spPr>
      </p:pic>
      <p:pic>
        <p:nvPicPr>
          <p:cNvPr id="4" name="Picture 3"/>
          <p:cNvPicPr>
            <a:picLocks noChangeAspect="1"/>
          </p:cNvPicPr>
          <p:nvPr/>
        </p:nvPicPr>
        <p:blipFill rotWithShape="1">
          <a:blip r:embed="rId3"/>
          <a:srcRect l="38522" t="54693" r="6426" b="36310"/>
          <a:stretch/>
        </p:blipFill>
        <p:spPr>
          <a:xfrm>
            <a:off x="9935849" y="2726829"/>
            <a:ext cx="1432875" cy="311261"/>
          </a:xfrm>
          <a:prstGeom prst="rect">
            <a:avLst/>
          </a:prstGeom>
          <a:ln w="34925">
            <a:solidFill>
              <a:srgbClr val="CCD607"/>
            </a:solidFill>
          </a:ln>
        </p:spPr>
      </p:pic>
      <p:pic>
        <p:nvPicPr>
          <p:cNvPr id="5" name="Picture 4"/>
          <p:cNvPicPr>
            <a:picLocks noChangeAspect="1"/>
          </p:cNvPicPr>
          <p:nvPr/>
        </p:nvPicPr>
        <p:blipFill rotWithShape="1">
          <a:blip r:embed="rId3"/>
          <a:srcRect l="38522" t="54693" r="6426" b="36310"/>
          <a:stretch/>
        </p:blipFill>
        <p:spPr>
          <a:xfrm>
            <a:off x="9935848" y="2726829"/>
            <a:ext cx="1432875" cy="311261"/>
          </a:xfrm>
          <a:prstGeom prst="rect">
            <a:avLst/>
          </a:prstGeom>
          <a:ln w="34925">
            <a:solidFill>
              <a:srgbClr val="CCD607"/>
            </a:solidFill>
          </a:ln>
        </p:spPr>
      </p:pic>
      <p:sp>
        <p:nvSpPr>
          <p:cNvPr id="6" name="Content Placeholder 1"/>
          <p:cNvSpPr>
            <a:spLocks noGrp="1"/>
          </p:cNvSpPr>
          <p:nvPr>
            <p:ph idx="1"/>
          </p:nvPr>
        </p:nvSpPr>
        <p:spPr>
          <a:xfrm>
            <a:off x="3790268" y="1272452"/>
            <a:ext cx="4870589" cy="5042127"/>
          </a:xfrm>
        </p:spPr>
        <p:txBody>
          <a:bodyPr>
            <a:normAutofit/>
          </a:bodyPr>
          <a:lstStyle/>
          <a:p>
            <a:r>
              <a:rPr lang="en-GB" sz="2400" dirty="0" smtClean="0"/>
              <a:t>First </a:t>
            </a:r>
            <a:r>
              <a:rPr lang="en-GB" sz="2400" dirty="0"/>
              <a:t>published – </a:t>
            </a:r>
            <a:r>
              <a:rPr lang="en-GB" sz="2400" dirty="0" smtClean="0"/>
              <a:t>30</a:t>
            </a:r>
            <a:r>
              <a:rPr lang="en-GB" sz="2400" baseline="30000" dirty="0" smtClean="0"/>
              <a:t>th</a:t>
            </a:r>
            <a:r>
              <a:rPr lang="en-GB" sz="2400" dirty="0" smtClean="0"/>
              <a:t> January 2019</a:t>
            </a:r>
          </a:p>
          <a:p>
            <a:endParaRPr lang="en-GB" sz="2400" dirty="0"/>
          </a:p>
          <a:p>
            <a:r>
              <a:rPr lang="en-GB" sz="2400" dirty="0" smtClean="0"/>
              <a:t>Latest publication </a:t>
            </a:r>
            <a:r>
              <a:rPr lang="en-GB" sz="2400" dirty="0"/>
              <a:t>date – </a:t>
            </a:r>
            <a:r>
              <a:rPr lang="en-GB" sz="2400" dirty="0" smtClean="0"/>
              <a:t>11</a:t>
            </a:r>
            <a:r>
              <a:rPr lang="en-GB" sz="2400" baseline="30000" dirty="0" smtClean="0"/>
              <a:t>th</a:t>
            </a:r>
            <a:r>
              <a:rPr lang="en-GB" sz="2400" dirty="0" smtClean="0"/>
              <a:t> July 2019</a:t>
            </a:r>
          </a:p>
          <a:p>
            <a:pPr marL="0" indent="0">
              <a:buNone/>
            </a:pPr>
            <a:endParaRPr lang="en-GB" sz="2400" dirty="0"/>
          </a:p>
        </p:txBody>
      </p:sp>
      <p:grpSp>
        <p:nvGrpSpPr>
          <p:cNvPr id="40" name="Group 39"/>
          <p:cNvGrpSpPr/>
          <p:nvPr/>
        </p:nvGrpSpPr>
        <p:grpSpPr>
          <a:xfrm>
            <a:off x="1404033" y="1546430"/>
            <a:ext cx="2261742" cy="2006282"/>
            <a:chOff x="724287" y="2001298"/>
            <a:chExt cx="2303251" cy="2198034"/>
          </a:xfrm>
        </p:grpSpPr>
        <p:grpSp>
          <p:nvGrpSpPr>
            <p:cNvPr id="25" name="Group 24"/>
            <p:cNvGrpSpPr/>
            <p:nvPr/>
          </p:nvGrpSpPr>
          <p:grpSpPr>
            <a:xfrm>
              <a:off x="724287" y="2001298"/>
              <a:ext cx="2303251" cy="2198034"/>
              <a:chOff x="5682788" y="1712213"/>
              <a:chExt cx="2262434" cy="2233509"/>
            </a:xfrm>
          </p:grpSpPr>
          <p:sp>
            <p:nvSpPr>
              <p:cNvPr id="10" name="Rounded Rectangle 9"/>
              <p:cNvSpPr/>
              <p:nvPr/>
            </p:nvSpPr>
            <p:spPr>
              <a:xfrm>
                <a:off x="5682788" y="2413650"/>
                <a:ext cx="2262433" cy="1532072"/>
              </a:xfrm>
              <a:prstGeom prst="roundRect">
                <a:avLst>
                  <a:gd name="adj" fmla="val 6665"/>
                </a:avLst>
              </a:prstGeom>
              <a:solidFill>
                <a:srgbClr val="F6F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dirty="0" smtClean="0">
                    <a:solidFill>
                      <a:srgbClr val="417ABD"/>
                    </a:solidFill>
                  </a:rPr>
                  <a:t>          </a:t>
                </a:r>
              </a:p>
              <a:p>
                <a:r>
                  <a:rPr lang="en-GB" sz="1300" b="1" dirty="0">
                    <a:solidFill>
                      <a:srgbClr val="417ABD"/>
                    </a:solidFill>
                  </a:rPr>
                  <a:t> </a:t>
                </a:r>
                <a:r>
                  <a:rPr lang="en-GB" sz="1300" b="1" dirty="0" smtClean="0">
                    <a:solidFill>
                      <a:srgbClr val="417ABD"/>
                    </a:solidFill>
                  </a:rPr>
                  <a:t> 1      2      3      4      5     </a:t>
                </a:r>
                <a:r>
                  <a:rPr lang="en-GB" sz="1300" b="1" dirty="0" smtClean="0">
                    <a:solidFill>
                      <a:srgbClr val="FF0000"/>
                    </a:solidFill>
                  </a:rPr>
                  <a:t>6     7</a:t>
                </a:r>
                <a:r>
                  <a:rPr lang="en-GB" sz="1300" b="1" dirty="0" smtClean="0">
                    <a:solidFill>
                      <a:srgbClr val="417ABD"/>
                    </a:solidFill>
                  </a:rPr>
                  <a:t>          </a:t>
                </a:r>
              </a:p>
              <a:p>
                <a:r>
                  <a:rPr lang="en-GB" sz="1300" b="1" dirty="0">
                    <a:solidFill>
                      <a:srgbClr val="417ABD"/>
                    </a:solidFill>
                  </a:rPr>
                  <a:t> </a:t>
                </a:r>
                <a:r>
                  <a:rPr lang="en-GB" sz="1300" b="1" dirty="0" smtClean="0">
                    <a:solidFill>
                      <a:srgbClr val="417ABD"/>
                    </a:solidFill>
                  </a:rPr>
                  <a:t> 8      9    10    11    12   </a:t>
                </a:r>
                <a:r>
                  <a:rPr lang="en-GB" sz="1300" b="1" dirty="0" smtClean="0">
                    <a:solidFill>
                      <a:srgbClr val="FF0000"/>
                    </a:solidFill>
                  </a:rPr>
                  <a:t>13   14   </a:t>
                </a:r>
              </a:p>
              <a:p>
                <a:r>
                  <a:rPr lang="en-GB" sz="1300" b="1" dirty="0" smtClean="0">
                    <a:solidFill>
                      <a:srgbClr val="417ABD"/>
                    </a:solidFill>
                  </a:rPr>
                  <a:t> 15    16   17    18    19   </a:t>
                </a:r>
                <a:r>
                  <a:rPr lang="en-GB" sz="1300" b="1" dirty="0" smtClean="0">
                    <a:solidFill>
                      <a:srgbClr val="FF0000"/>
                    </a:solidFill>
                  </a:rPr>
                  <a:t>20   21   </a:t>
                </a:r>
              </a:p>
              <a:p>
                <a:r>
                  <a:rPr lang="en-GB" sz="1300" b="1" dirty="0">
                    <a:solidFill>
                      <a:srgbClr val="417ABD"/>
                    </a:solidFill>
                  </a:rPr>
                  <a:t> </a:t>
                </a:r>
                <a:r>
                  <a:rPr lang="en-GB" sz="1300" b="1" dirty="0" smtClean="0">
                    <a:solidFill>
                      <a:srgbClr val="417ABD"/>
                    </a:solidFill>
                  </a:rPr>
                  <a:t>22    23   24    25    26   </a:t>
                </a:r>
                <a:r>
                  <a:rPr lang="en-GB" sz="1300" b="1" dirty="0" smtClean="0">
                    <a:solidFill>
                      <a:srgbClr val="FF0000"/>
                    </a:solidFill>
                  </a:rPr>
                  <a:t>27   28   </a:t>
                </a:r>
              </a:p>
              <a:p>
                <a:r>
                  <a:rPr lang="en-GB" sz="1300" b="1" dirty="0">
                    <a:solidFill>
                      <a:srgbClr val="417ABD"/>
                    </a:solidFill>
                  </a:rPr>
                  <a:t> </a:t>
                </a:r>
                <a:r>
                  <a:rPr lang="en-GB" sz="1300" b="1" dirty="0" smtClean="0">
                    <a:solidFill>
                      <a:srgbClr val="417ABD"/>
                    </a:solidFill>
                  </a:rPr>
                  <a:t>29    30   31     </a:t>
                </a:r>
                <a:endParaRPr lang="en-GB" sz="1300" b="1" dirty="0">
                  <a:solidFill>
                    <a:srgbClr val="417ABD"/>
                  </a:solidFill>
                </a:endParaRPr>
              </a:p>
            </p:txBody>
          </p:sp>
          <p:grpSp>
            <p:nvGrpSpPr>
              <p:cNvPr id="24" name="Group 23"/>
              <p:cNvGrpSpPr/>
              <p:nvPr/>
            </p:nvGrpSpPr>
            <p:grpSpPr>
              <a:xfrm>
                <a:off x="5684364" y="1712213"/>
                <a:ext cx="2260858" cy="854540"/>
                <a:chOff x="5684364" y="1712213"/>
                <a:chExt cx="2260858" cy="854540"/>
              </a:xfrm>
            </p:grpSpPr>
            <p:sp>
              <p:nvSpPr>
                <p:cNvPr id="9" name="Rounded Rectangle 8"/>
                <p:cNvSpPr/>
                <p:nvPr/>
              </p:nvSpPr>
              <p:spPr>
                <a:xfrm>
                  <a:off x="5684364" y="1712213"/>
                  <a:ext cx="2260858" cy="854540"/>
                </a:xfrm>
                <a:prstGeom prst="roundRect">
                  <a:avLst>
                    <a:gd name="adj" fmla="val 11054"/>
                  </a:avLst>
                </a:prstGeom>
                <a:solidFill>
                  <a:srgbClr val="417ABD"/>
                </a:solidFill>
                <a:ln>
                  <a:solidFill>
                    <a:srgbClr val="1E2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sz="2000" dirty="0" smtClean="0"/>
                    <a:t>JULY                  2019</a:t>
                  </a:r>
                  <a:endParaRPr lang="en-GB" sz="2000" dirty="0"/>
                </a:p>
              </p:txBody>
            </p:sp>
            <p:sp>
              <p:nvSpPr>
                <p:cNvPr id="12" name="Oval 11"/>
                <p:cNvSpPr/>
                <p:nvPr/>
              </p:nvSpPr>
              <p:spPr>
                <a:xfrm>
                  <a:off x="5806910"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p:cNvSpPr/>
                <p:nvPr/>
              </p:nvSpPr>
              <p:spPr>
                <a:xfrm>
                  <a:off x="6080288"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p:cNvSpPr/>
                <p:nvPr/>
              </p:nvSpPr>
              <p:spPr>
                <a:xfrm>
                  <a:off x="6353664"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p:cNvSpPr/>
                <p:nvPr/>
              </p:nvSpPr>
              <p:spPr>
                <a:xfrm>
                  <a:off x="6627042"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p:cNvSpPr/>
                <p:nvPr/>
              </p:nvSpPr>
              <p:spPr>
                <a:xfrm>
                  <a:off x="6878425"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p:cNvSpPr/>
                <p:nvPr/>
              </p:nvSpPr>
              <p:spPr>
                <a:xfrm>
                  <a:off x="7151803"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p:cNvSpPr/>
                <p:nvPr/>
              </p:nvSpPr>
              <p:spPr>
                <a:xfrm>
                  <a:off x="7425179"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p:cNvSpPr/>
                <p:nvPr/>
              </p:nvSpPr>
              <p:spPr>
                <a:xfrm>
                  <a:off x="7698557"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Rectangle 10"/>
              <p:cNvSpPr/>
              <p:nvPr/>
            </p:nvSpPr>
            <p:spPr>
              <a:xfrm>
                <a:off x="5682788" y="2413649"/>
                <a:ext cx="2262433" cy="308734"/>
              </a:xfrm>
              <a:prstGeom prst="rect">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bg1"/>
                    </a:solidFill>
                    <a:latin typeface="Tw Cen MT" panose="020B0602020104020603" pitchFamily="34" charset="0"/>
                  </a:rPr>
                  <a:t>Mon  Tue  Wed  Thu  Fri  Sat</a:t>
                </a:r>
                <a:r>
                  <a:rPr lang="en-GB" sz="1200" dirty="0">
                    <a:solidFill>
                      <a:schemeClr val="bg1"/>
                    </a:solidFill>
                    <a:latin typeface="Tw Cen MT" panose="020B0602020104020603" pitchFamily="34" charset="0"/>
                  </a:rPr>
                  <a:t> </a:t>
                </a:r>
                <a:r>
                  <a:rPr lang="en-GB" sz="1200" dirty="0" smtClean="0">
                    <a:solidFill>
                      <a:schemeClr val="bg1"/>
                    </a:solidFill>
                    <a:latin typeface="Tw Cen MT" panose="020B0602020104020603" pitchFamily="34" charset="0"/>
                  </a:rPr>
                  <a:t> Sun </a:t>
                </a:r>
                <a:endParaRPr lang="en-GB" sz="1200" dirty="0">
                  <a:solidFill>
                    <a:schemeClr val="bg1"/>
                  </a:solidFill>
                  <a:latin typeface="Tw Cen MT" panose="020B0602020104020603" pitchFamily="34" charset="0"/>
                </a:endParaRPr>
              </a:p>
            </p:txBody>
          </p:sp>
        </p:grpSp>
        <p:sp>
          <p:nvSpPr>
            <p:cNvPr id="39" name="Freeform 38"/>
            <p:cNvSpPr/>
            <p:nvPr/>
          </p:nvSpPr>
          <p:spPr>
            <a:xfrm rot="17798319">
              <a:off x="1751964" y="3201096"/>
              <a:ext cx="283144" cy="302494"/>
            </a:xfrm>
            <a:custGeom>
              <a:avLst/>
              <a:gdLst>
                <a:gd name="connsiteX0" fmla="*/ 509148 w 782525"/>
                <a:gd name="connsiteY0" fmla="*/ 9434 h 593895"/>
                <a:gd name="connsiteX1" fmla="*/ 509148 w 782525"/>
                <a:gd name="connsiteY1" fmla="*/ 9434 h 593895"/>
                <a:gd name="connsiteX2" fmla="*/ 311185 w 782525"/>
                <a:gd name="connsiteY2" fmla="*/ 18860 h 593895"/>
                <a:gd name="connsiteX3" fmla="*/ 292331 w 782525"/>
                <a:gd name="connsiteY3" fmla="*/ 47141 h 593895"/>
                <a:gd name="connsiteX4" fmla="*/ 235770 w 782525"/>
                <a:gd name="connsiteY4" fmla="*/ 84848 h 593895"/>
                <a:gd name="connsiteX5" fmla="*/ 160356 w 782525"/>
                <a:gd name="connsiteY5" fmla="*/ 131982 h 593895"/>
                <a:gd name="connsiteX6" fmla="*/ 132075 w 782525"/>
                <a:gd name="connsiteY6" fmla="*/ 150836 h 593895"/>
                <a:gd name="connsiteX7" fmla="*/ 18954 w 782525"/>
                <a:gd name="connsiteY7" fmla="*/ 254530 h 593895"/>
                <a:gd name="connsiteX8" fmla="*/ 100 w 782525"/>
                <a:gd name="connsiteY8" fmla="*/ 311091 h 593895"/>
                <a:gd name="connsiteX9" fmla="*/ 9527 w 782525"/>
                <a:gd name="connsiteY9" fmla="*/ 443067 h 593895"/>
                <a:gd name="connsiteX10" fmla="*/ 28381 w 782525"/>
                <a:gd name="connsiteY10" fmla="*/ 471347 h 593895"/>
                <a:gd name="connsiteX11" fmla="*/ 47234 w 782525"/>
                <a:gd name="connsiteY11" fmla="*/ 509054 h 593895"/>
                <a:gd name="connsiteX12" fmla="*/ 113222 w 782525"/>
                <a:gd name="connsiteY12" fmla="*/ 546761 h 593895"/>
                <a:gd name="connsiteX13" fmla="*/ 188636 w 782525"/>
                <a:gd name="connsiteY13" fmla="*/ 575042 h 593895"/>
                <a:gd name="connsiteX14" fmla="*/ 254624 w 782525"/>
                <a:gd name="connsiteY14" fmla="*/ 593895 h 593895"/>
                <a:gd name="connsiteX15" fmla="*/ 452587 w 782525"/>
                <a:gd name="connsiteY15" fmla="*/ 584469 h 593895"/>
                <a:gd name="connsiteX16" fmla="*/ 546855 w 782525"/>
                <a:gd name="connsiteY16" fmla="*/ 556188 h 593895"/>
                <a:gd name="connsiteX17" fmla="*/ 593989 w 782525"/>
                <a:gd name="connsiteY17" fmla="*/ 546761 h 593895"/>
                <a:gd name="connsiteX18" fmla="*/ 650550 w 782525"/>
                <a:gd name="connsiteY18" fmla="*/ 518481 h 593895"/>
                <a:gd name="connsiteX19" fmla="*/ 716537 w 782525"/>
                <a:gd name="connsiteY19" fmla="*/ 471347 h 593895"/>
                <a:gd name="connsiteX20" fmla="*/ 735391 w 782525"/>
                <a:gd name="connsiteY20" fmla="*/ 433640 h 593895"/>
                <a:gd name="connsiteX21" fmla="*/ 754244 w 782525"/>
                <a:gd name="connsiteY21" fmla="*/ 405359 h 593895"/>
                <a:gd name="connsiteX22" fmla="*/ 763671 w 782525"/>
                <a:gd name="connsiteY22" fmla="*/ 367652 h 593895"/>
                <a:gd name="connsiteX23" fmla="*/ 782525 w 782525"/>
                <a:gd name="connsiteY23" fmla="*/ 292238 h 593895"/>
                <a:gd name="connsiteX24" fmla="*/ 773098 w 782525"/>
                <a:gd name="connsiteY24" fmla="*/ 131982 h 593895"/>
                <a:gd name="connsiteX25" fmla="*/ 735391 w 782525"/>
                <a:gd name="connsiteY25" fmla="*/ 75421 h 593895"/>
                <a:gd name="connsiteX26" fmla="*/ 659976 w 782525"/>
                <a:gd name="connsiteY26" fmla="*/ 9434 h 593895"/>
                <a:gd name="connsiteX27" fmla="*/ 631696 w 782525"/>
                <a:gd name="connsiteY27" fmla="*/ 7 h 593895"/>
                <a:gd name="connsiteX28" fmla="*/ 509148 w 782525"/>
                <a:gd name="connsiteY28" fmla="*/ 9434 h 59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2525" h="593895">
                  <a:moveTo>
                    <a:pt x="509148" y="9434"/>
                  </a:moveTo>
                  <a:lnTo>
                    <a:pt x="509148" y="9434"/>
                  </a:lnTo>
                  <a:cubicBezTo>
                    <a:pt x="432859" y="2499"/>
                    <a:pt x="384718" y="-11779"/>
                    <a:pt x="311185" y="18860"/>
                  </a:cubicBezTo>
                  <a:cubicBezTo>
                    <a:pt x="300727" y="23218"/>
                    <a:pt x="300858" y="39680"/>
                    <a:pt x="292331" y="47141"/>
                  </a:cubicBezTo>
                  <a:cubicBezTo>
                    <a:pt x="275278" y="62062"/>
                    <a:pt x="256037" y="74714"/>
                    <a:pt x="235770" y="84848"/>
                  </a:cubicBezTo>
                  <a:cubicBezTo>
                    <a:pt x="176713" y="114377"/>
                    <a:pt x="217463" y="91191"/>
                    <a:pt x="160356" y="131982"/>
                  </a:cubicBezTo>
                  <a:cubicBezTo>
                    <a:pt x="151137" y="138567"/>
                    <a:pt x="140496" y="143257"/>
                    <a:pt x="132075" y="150836"/>
                  </a:cubicBezTo>
                  <a:cubicBezTo>
                    <a:pt x="-28353" y="295221"/>
                    <a:pt x="142262" y="155884"/>
                    <a:pt x="18954" y="254530"/>
                  </a:cubicBezTo>
                  <a:cubicBezTo>
                    <a:pt x="12669" y="273384"/>
                    <a:pt x="-1316" y="291268"/>
                    <a:pt x="100" y="311091"/>
                  </a:cubicBezTo>
                  <a:cubicBezTo>
                    <a:pt x="3242" y="355083"/>
                    <a:pt x="1862" y="399634"/>
                    <a:pt x="9527" y="443067"/>
                  </a:cubicBezTo>
                  <a:cubicBezTo>
                    <a:pt x="11496" y="454224"/>
                    <a:pt x="22760" y="461510"/>
                    <a:pt x="28381" y="471347"/>
                  </a:cubicBezTo>
                  <a:cubicBezTo>
                    <a:pt x="35353" y="483548"/>
                    <a:pt x="38238" y="498259"/>
                    <a:pt x="47234" y="509054"/>
                  </a:cubicBezTo>
                  <a:cubicBezTo>
                    <a:pt x="56155" y="519760"/>
                    <a:pt x="103895" y="542616"/>
                    <a:pt x="113222" y="546761"/>
                  </a:cubicBezTo>
                  <a:cubicBezTo>
                    <a:pt x="134814" y="556357"/>
                    <a:pt x="164719" y="567867"/>
                    <a:pt x="188636" y="575042"/>
                  </a:cubicBezTo>
                  <a:cubicBezTo>
                    <a:pt x="210547" y="581615"/>
                    <a:pt x="232628" y="587611"/>
                    <a:pt x="254624" y="593895"/>
                  </a:cubicBezTo>
                  <a:cubicBezTo>
                    <a:pt x="320612" y="590753"/>
                    <a:pt x="386735" y="589737"/>
                    <a:pt x="452587" y="584469"/>
                  </a:cubicBezTo>
                  <a:cubicBezTo>
                    <a:pt x="478713" y="582379"/>
                    <a:pt x="525342" y="560491"/>
                    <a:pt x="546855" y="556188"/>
                  </a:cubicBezTo>
                  <a:lnTo>
                    <a:pt x="593989" y="546761"/>
                  </a:lnTo>
                  <a:cubicBezTo>
                    <a:pt x="675043" y="492726"/>
                    <a:pt x="572485" y="557514"/>
                    <a:pt x="650550" y="518481"/>
                  </a:cubicBezTo>
                  <a:cubicBezTo>
                    <a:pt x="664330" y="511591"/>
                    <a:pt x="708002" y="477748"/>
                    <a:pt x="716537" y="471347"/>
                  </a:cubicBezTo>
                  <a:cubicBezTo>
                    <a:pt x="722822" y="458778"/>
                    <a:pt x="728419" y="445841"/>
                    <a:pt x="735391" y="433640"/>
                  </a:cubicBezTo>
                  <a:cubicBezTo>
                    <a:pt x="741012" y="423803"/>
                    <a:pt x="749781" y="415773"/>
                    <a:pt x="754244" y="405359"/>
                  </a:cubicBezTo>
                  <a:cubicBezTo>
                    <a:pt x="759347" y="393451"/>
                    <a:pt x="760860" y="380299"/>
                    <a:pt x="763671" y="367652"/>
                  </a:cubicBezTo>
                  <a:cubicBezTo>
                    <a:pt x="778839" y="299399"/>
                    <a:pt x="765679" y="342773"/>
                    <a:pt x="782525" y="292238"/>
                  </a:cubicBezTo>
                  <a:cubicBezTo>
                    <a:pt x="779383" y="238819"/>
                    <a:pt x="784465" y="184272"/>
                    <a:pt x="773098" y="131982"/>
                  </a:cubicBezTo>
                  <a:cubicBezTo>
                    <a:pt x="768285" y="109840"/>
                    <a:pt x="751413" y="91443"/>
                    <a:pt x="735391" y="75421"/>
                  </a:cubicBezTo>
                  <a:cubicBezTo>
                    <a:pt x="711050" y="51080"/>
                    <a:pt x="690270" y="26745"/>
                    <a:pt x="659976" y="9434"/>
                  </a:cubicBezTo>
                  <a:cubicBezTo>
                    <a:pt x="651349" y="4504"/>
                    <a:pt x="641123" y="3149"/>
                    <a:pt x="631696" y="7"/>
                  </a:cubicBezTo>
                  <a:cubicBezTo>
                    <a:pt x="534363" y="10822"/>
                    <a:pt x="529573" y="7863"/>
                    <a:pt x="509148" y="9434"/>
                  </a:cubicBezTo>
                  <a:close/>
                </a:path>
              </a:pathLst>
            </a:custGeom>
            <a:noFill/>
            <a:ln w="38100">
              <a:solidFill>
                <a:srgbClr val="C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5" name="Group 34"/>
          <p:cNvGrpSpPr/>
          <p:nvPr/>
        </p:nvGrpSpPr>
        <p:grpSpPr>
          <a:xfrm>
            <a:off x="1404032" y="1546430"/>
            <a:ext cx="2261742" cy="2006282"/>
            <a:chOff x="724287" y="2001297"/>
            <a:chExt cx="2303251" cy="2198034"/>
          </a:xfrm>
        </p:grpSpPr>
        <p:grpSp>
          <p:nvGrpSpPr>
            <p:cNvPr id="38" name="Group 37"/>
            <p:cNvGrpSpPr/>
            <p:nvPr/>
          </p:nvGrpSpPr>
          <p:grpSpPr>
            <a:xfrm>
              <a:off x="724287" y="2001297"/>
              <a:ext cx="2303251" cy="2198034"/>
              <a:chOff x="5682788" y="1712213"/>
              <a:chExt cx="2262434" cy="2233509"/>
            </a:xfrm>
          </p:grpSpPr>
          <p:sp>
            <p:nvSpPr>
              <p:cNvPr id="49" name="Rounded Rectangle 48"/>
              <p:cNvSpPr/>
              <p:nvPr/>
            </p:nvSpPr>
            <p:spPr>
              <a:xfrm>
                <a:off x="5682788" y="2413650"/>
                <a:ext cx="2262433" cy="1532072"/>
              </a:xfrm>
              <a:prstGeom prst="roundRect">
                <a:avLst>
                  <a:gd name="adj" fmla="val 6665"/>
                </a:avLst>
              </a:prstGeom>
              <a:solidFill>
                <a:srgbClr val="F6F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dirty="0" smtClean="0">
                    <a:solidFill>
                      <a:srgbClr val="417ABD"/>
                    </a:solidFill>
                  </a:rPr>
                  <a:t>          </a:t>
                </a:r>
              </a:p>
              <a:p>
                <a:r>
                  <a:rPr lang="en-GB" sz="1300" b="1" dirty="0">
                    <a:solidFill>
                      <a:srgbClr val="417ABD"/>
                    </a:solidFill>
                  </a:rPr>
                  <a:t> </a:t>
                </a:r>
                <a:r>
                  <a:rPr lang="en-GB" sz="1300" b="1" dirty="0" smtClean="0">
                    <a:solidFill>
                      <a:srgbClr val="417ABD"/>
                    </a:solidFill>
                  </a:rPr>
                  <a:t>         1      2      3      4      </a:t>
                </a:r>
                <a:r>
                  <a:rPr lang="en-GB" sz="1300" b="1" dirty="0" smtClean="0">
                    <a:solidFill>
                      <a:srgbClr val="C00000"/>
                    </a:solidFill>
                  </a:rPr>
                  <a:t>5    6         </a:t>
                </a:r>
              </a:p>
              <a:p>
                <a:r>
                  <a:rPr lang="en-GB" sz="1300" b="1" dirty="0">
                    <a:solidFill>
                      <a:srgbClr val="417ABD"/>
                    </a:solidFill>
                  </a:rPr>
                  <a:t> </a:t>
                </a:r>
                <a:r>
                  <a:rPr lang="en-GB" sz="1300" b="1" dirty="0" smtClean="0">
                    <a:solidFill>
                      <a:srgbClr val="417ABD"/>
                    </a:solidFill>
                  </a:rPr>
                  <a:t> 7      8      9    10    11   </a:t>
                </a:r>
                <a:r>
                  <a:rPr lang="en-GB" sz="1300" b="1" dirty="0" smtClean="0">
                    <a:solidFill>
                      <a:srgbClr val="C00000"/>
                    </a:solidFill>
                  </a:rPr>
                  <a:t>12   13   </a:t>
                </a:r>
              </a:p>
              <a:p>
                <a:r>
                  <a:rPr lang="en-GB" sz="1300" b="1" dirty="0">
                    <a:solidFill>
                      <a:srgbClr val="417ABD"/>
                    </a:solidFill>
                  </a:rPr>
                  <a:t> </a:t>
                </a:r>
                <a:r>
                  <a:rPr lang="en-GB" sz="1300" b="1" dirty="0" smtClean="0">
                    <a:solidFill>
                      <a:srgbClr val="417ABD"/>
                    </a:solidFill>
                  </a:rPr>
                  <a:t>14   15    16   17    18   </a:t>
                </a:r>
                <a:r>
                  <a:rPr lang="en-GB" sz="1300" b="1" dirty="0" smtClean="0">
                    <a:solidFill>
                      <a:srgbClr val="C00000"/>
                    </a:solidFill>
                  </a:rPr>
                  <a:t>19   20      </a:t>
                </a:r>
              </a:p>
              <a:p>
                <a:r>
                  <a:rPr lang="en-GB" sz="1300" b="1" dirty="0">
                    <a:solidFill>
                      <a:srgbClr val="417ABD"/>
                    </a:solidFill>
                  </a:rPr>
                  <a:t> </a:t>
                </a:r>
                <a:r>
                  <a:rPr lang="en-GB" sz="1300" b="1" dirty="0" smtClean="0">
                    <a:solidFill>
                      <a:srgbClr val="417ABD"/>
                    </a:solidFill>
                  </a:rPr>
                  <a:t>21   22    23   24    25   </a:t>
                </a:r>
                <a:r>
                  <a:rPr lang="en-GB" sz="1300" b="1" dirty="0" smtClean="0">
                    <a:solidFill>
                      <a:srgbClr val="C00000"/>
                    </a:solidFill>
                  </a:rPr>
                  <a:t>26   27    </a:t>
                </a:r>
              </a:p>
              <a:p>
                <a:r>
                  <a:rPr lang="en-GB" sz="1300" b="1" dirty="0">
                    <a:solidFill>
                      <a:srgbClr val="417ABD"/>
                    </a:solidFill>
                  </a:rPr>
                  <a:t> </a:t>
                </a:r>
                <a:r>
                  <a:rPr lang="en-GB" sz="1300" b="1" dirty="0" smtClean="0">
                    <a:solidFill>
                      <a:srgbClr val="417ABD"/>
                    </a:solidFill>
                  </a:rPr>
                  <a:t>28   29    30   31     </a:t>
                </a:r>
                <a:endParaRPr lang="en-GB" sz="1300" b="1" dirty="0">
                  <a:solidFill>
                    <a:srgbClr val="417ABD"/>
                  </a:solidFill>
                </a:endParaRPr>
              </a:p>
            </p:txBody>
          </p:sp>
          <p:grpSp>
            <p:nvGrpSpPr>
              <p:cNvPr id="50" name="Group 49"/>
              <p:cNvGrpSpPr/>
              <p:nvPr/>
            </p:nvGrpSpPr>
            <p:grpSpPr>
              <a:xfrm>
                <a:off x="5684364" y="1712213"/>
                <a:ext cx="2260858" cy="854540"/>
                <a:chOff x="5684364" y="1712213"/>
                <a:chExt cx="2260858" cy="854540"/>
              </a:xfrm>
            </p:grpSpPr>
            <p:sp>
              <p:nvSpPr>
                <p:cNvPr id="52" name="Rounded Rectangle 51"/>
                <p:cNvSpPr/>
                <p:nvPr/>
              </p:nvSpPr>
              <p:spPr>
                <a:xfrm>
                  <a:off x="5684364" y="1712213"/>
                  <a:ext cx="2260858" cy="854540"/>
                </a:xfrm>
                <a:prstGeom prst="roundRect">
                  <a:avLst>
                    <a:gd name="adj" fmla="val 11054"/>
                  </a:avLst>
                </a:prstGeom>
                <a:solidFill>
                  <a:srgbClr val="417ABD"/>
                </a:solidFill>
                <a:ln>
                  <a:solidFill>
                    <a:srgbClr val="1E2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sz="2000" dirty="0" smtClean="0"/>
                    <a:t>JANUARY         2019</a:t>
                  </a:r>
                  <a:endParaRPr lang="en-GB" sz="2000" dirty="0"/>
                </a:p>
              </p:txBody>
            </p:sp>
            <p:sp>
              <p:nvSpPr>
                <p:cNvPr id="53" name="Oval 52"/>
                <p:cNvSpPr/>
                <p:nvPr/>
              </p:nvSpPr>
              <p:spPr>
                <a:xfrm>
                  <a:off x="5806910"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Oval 53"/>
                <p:cNvSpPr/>
                <p:nvPr/>
              </p:nvSpPr>
              <p:spPr>
                <a:xfrm>
                  <a:off x="6080288"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Oval 54"/>
                <p:cNvSpPr/>
                <p:nvPr/>
              </p:nvSpPr>
              <p:spPr>
                <a:xfrm>
                  <a:off x="6353664"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Oval 55"/>
                <p:cNvSpPr/>
                <p:nvPr/>
              </p:nvSpPr>
              <p:spPr>
                <a:xfrm>
                  <a:off x="6627042"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 56"/>
                <p:cNvSpPr/>
                <p:nvPr/>
              </p:nvSpPr>
              <p:spPr>
                <a:xfrm>
                  <a:off x="6878425"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p:cNvSpPr/>
                <p:nvPr/>
              </p:nvSpPr>
              <p:spPr>
                <a:xfrm>
                  <a:off x="7151803"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Oval 58"/>
                <p:cNvSpPr/>
                <p:nvPr/>
              </p:nvSpPr>
              <p:spPr>
                <a:xfrm>
                  <a:off x="7425179"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Oval 59"/>
                <p:cNvSpPr/>
                <p:nvPr/>
              </p:nvSpPr>
              <p:spPr>
                <a:xfrm>
                  <a:off x="7698557"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1" name="Rectangle 50"/>
              <p:cNvSpPr/>
              <p:nvPr/>
            </p:nvSpPr>
            <p:spPr>
              <a:xfrm>
                <a:off x="5682788" y="2413649"/>
                <a:ext cx="2262433" cy="308734"/>
              </a:xfrm>
              <a:prstGeom prst="rect">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bg1"/>
                    </a:solidFill>
                    <a:latin typeface="Tw Cen MT" panose="020B0602020104020603" pitchFamily="34" charset="0"/>
                  </a:rPr>
                  <a:t>Mon  Tue  Wed  Thu  Fri  Sat</a:t>
                </a:r>
                <a:r>
                  <a:rPr lang="en-GB" sz="1200" dirty="0">
                    <a:solidFill>
                      <a:schemeClr val="bg1"/>
                    </a:solidFill>
                    <a:latin typeface="Tw Cen MT" panose="020B0602020104020603" pitchFamily="34" charset="0"/>
                  </a:rPr>
                  <a:t> </a:t>
                </a:r>
                <a:r>
                  <a:rPr lang="en-GB" sz="1200" dirty="0" smtClean="0">
                    <a:solidFill>
                      <a:schemeClr val="bg1"/>
                    </a:solidFill>
                    <a:latin typeface="Tw Cen MT" panose="020B0602020104020603" pitchFamily="34" charset="0"/>
                  </a:rPr>
                  <a:t> Sun </a:t>
                </a:r>
                <a:endParaRPr lang="en-GB" sz="1200" dirty="0">
                  <a:solidFill>
                    <a:schemeClr val="bg1"/>
                  </a:solidFill>
                  <a:latin typeface="Tw Cen MT" panose="020B0602020104020603" pitchFamily="34" charset="0"/>
                </a:endParaRPr>
              </a:p>
            </p:txBody>
          </p:sp>
        </p:grpSp>
        <p:sp>
          <p:nvSpPr>
            <p:cNvPr id="37" name="Freeform 36"/>
            <p:cNvSpPr/>
            <p:nvPr/>
          </p:nvSpPr>
          <p:spPr>
            <a:xfrm>
              <a:off x="1416592" y="3814172"/>
              <a:ext cx="307658" cy="320767"/>
            </a:xfrm>
            <a:custGeom>
              <a:avLst/>
              <a:gdLst>
                <a:gd name="connsiteX0" fmla="*/ 509148 w 782525"/>
                <a:gd name="connsiteY0" fmla="*/ 9434 h 593895"/>
                <a:gd name="connsiteX1" fmla="*/ 509148 w 782525"/>
                <a:gd name="connsiteY1" fmla="*/ 9434 h 593895"/>
                <a:gd name="connsiteX2" fmla="*/ 311185 w 782525"/>
                <a:gd name="connsiteY2" fmla="*/ 18860 h 593895"/>
                <a:gd name="connsiteX3" fmla="*/ 292331 w 782525"/>
                <a:gd name="connsiteY3" fmla="*/ 47141 h 593895"/>
                <a:gd name="connsiteX4" fmla="*/ 235770 w 782525"/>
                <a:gd name="connsiteY4" fmla="*/ 84848 h 593895"/>
                <a:gd name="connsiteX5" fmla="*/ 160356 w 782525"/>
                <a:gd name="connsiteY5" fmla="*/ 131982 h 593895"/>
                <a:gd name="connsiteX6" fmla="*/ 132075 w 782525"/>
                <a:gd name="connsiteY6" fmla="*/ 150836 h 593895"/>
                <a:gd name="connsiteX7" fmla="*/ 18954 w 782525"/>
                <a:gd name="connsiteY7" fmla="*/ 254530 h 593895"/>
                <a:gd name="connsiteX8" fmla="*/ 100 w 782525"/>
                <a:gd name="connsiteY8" fmla="*/ 311091 h 593895"/>
                <a:gd name="connsiteX9" fmla="*/ 9527 w 782525"/>
                <a:gd name="connsiteY9" fmla="*/ 443067 h 593895"/>
                <a:gd name="connsiteX10" fmla="*/ 28381 w 782525"/>
                <a:gd name="connsiteY10" fmla="*/ 471347 h 593895"/>
                <a:gd name="connsiteX11" fmla="*/ 47234 w 782525"/>
                <a:gd name="connsiteY11" fmla="*/ 509054 h 593895"/>
                <a:gd name="connsiteX12" fmla="*/ 113222 w 782525"/>
                <a:gd name="connsiteY12" fmla="*/ 546761 h 593895"/>
                <a:gd name="connsiteX13" fmla="*/ 188636 w 782525"/>
                <a:gd name="connsiteY13" fmla="*/ 575042 h 593895"/>
                <a:gd name="connsiteX14" fmla="*/ 254624 w 782525"/>
                <a:gd name="connsiteY14" fmla="*/ 593895 h 593895"/>
                <a:gd name="connsiteX15" fmla="*/ 452587 w 782525"/>
                <a:gd name="connsiteY15" fmla="*/ 584469 h 593895"/>
                <a:gd name="connsiteX16" fmla="*/ 546855 w 782525"/>
                <a:gd name="connsiteY16" fmla="*/ 556188 h 593895"/>
                <a:gd name="connsiteX17" fmla="*/ 593989 w 782525"/>
                <a:gd name="connsiteY17" fmla="*/ 546761 h 593895"/>
                <a:gd name="connsiteX18" fmla="*/ 650550 w 782525"/>
                <a:gd name="connsiteY18" fmla="*/ 518481 h 593895"/>
                <a:gd name="connsiteX19" fmla="*/ 716537 w 782525"/>
                <a:gd name="connsiteY19" fmla="*/ 471347 h 593895"/>
                <a:gd name="connsiteX20" fmla="*/ 735391 w 782525"/>
                <a:gd name="connsiteY20" fmla="*/ 433640 h 593895"/>
                <a:gd name="connsiteX21" fmla="*/ 754244 w 782525"/>
                <a:gd name="connsiteY21" fmla="*/ 405359 h 593895"/>
                <a:gd name="connsiteX22" fmla="*/ 763671 w 782525"/>
                <a:gd name="connsiteY22" fmla="*/ 367652 h 593895"/>
                <a:gd name="connsiteX23" fmla="*/ 782525 w 782525"/>
                <a:gd name="connsiteY23" fmla="*/ 292238 h 593895"/>
                <a:gd name="connsiteX24" fmla="*/ 773098 w 782525"/>
                <a:gd name="connsiteY24" fmla="*/ 131982 h 593895"/>
                <a:gd name="connsiteX25" fmla="*/ 735391 w 782525"/>
                <a:gd name="connsiteY25" fmla="*/ 75421 h 593895"/>
                <a:gd name="connsiteX26" fmla="*/ 659976 w 782525"/>
                <a:gd name="connsiteY26" fmla="*/ 9434 h 593895"/>
                <a:gd name="connsiteX27" fmla="*/ 631696 w 782525"/>
                <a:gd name="connsiteY27" fmla="*/ 7 h 593895"/>
                <a:gd name="connsiteX28" fmla="*/ 509148 w 782525"/>
                <a:gd name="connsiteY28" fmla="*/ 9434 h 59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2525" h="593895">
                  <a:moveTo>
                    <a:pt x="509148" y="9434"/>
                  </a:moveTo>
                  <a:lnTo>
                    <a:pt x="509148" y="9434"/>
                  </a:lnTo>
                  <a:cubicBezTo>
                    <a:pt x="432859" y="2499"/>
                    <a:pt x="384718" y="-11779"/>
                    <a:pt x="311185" y="18860"/>
                  </a:cubicBezTo>
                  <a:cubicBezTo>
                    <a:pt x="300727" y="23218"/>
                    <a:pt x="300858" y="39680"/>
                    <a:pt x="292331" y="47141"/>
                  </a:cubicBezTo>
                  <a:cubicBezTo>
                    <a:pt x="275278" y="62062"/>
                    <a:pt x="256037" y="74714"/>
                    <a:pt x="235770" y="84848"/>
                  </a:cubicBezTo>
                  <a:cubicBezTo>
                    <a:pt x="176713" y="114377"/>
                    <a:pt x="217463" y="91191"/>
                    <a:pt x="160356" y="131982"/>
                  </a:cubicBezTo>
                  <a:cubicBezTo>
                    <a:pt x="151137" y="138567"/>
                    <a:pt x="140496" y="143257"/>
                    <a:pt x="132075" y="150836"/>
                  </a:cubicBezTo>
                  <a:cubicBezTo>
                    <a:pt x="-28353" y="295221"/>
                    <a:pt x="142262" y="155884"/>
                    <a:pt x="18954" y="254530"/>
                  </a:cubicBezTo>
                  <a:cubicBezTo>
                    <a:pt x="12669" y="273384"/>
                    <a:pt x="-1316" y="291268"/>
                    <a:pt x="100" y="311091"/>
                  </a:cubicBezTo>
                  <a:cubicBezTo>
                    <a:pt x="3242" y="355083"/>
                    <a:pt x="1862" y="399634"/>
                    <a:pt x="9527" y="443067"/>
                  </a:cubicBezTo>
                  <a:cubicBezTo>
                    <a:pt x="11496" y="454224"/>
                    <a:pt x="22760" y="461510"/>
                    <a:pt x="28381" y="471347"/>
                  </a:cubicBezTo>
                  <a:cubicBezTo>
                    <a:pt x="35353" y="483548"/>
                    <a:pt x="38238" y="498259"/>
                    <a:pt x="47234" y="509054"/>
                  </a:cubicBezTo>
                  <a:cubicBezTo>
                    <a:pt x="56155" y="519760"/>
                    <a:pt x="103895" y="542616"/>
                    <a:pt x="113222" y="546761"/>
                  </a:cubicBezTo>
                  <a:cubicBezTo>
                    <a:pt x="134814" y="556357"/>
                    <a:pt x="164719" y="567867"/>
                    <a:pt x="188636" y="575042"/>
                  </a:cubicBezTo>
                  <a:cubicBezTo>
                    <a:pt x="210547" y="581615"/>
                    <a:pt x="232628" y="587611"/>
                    <a:pt x="254624" y="593895"/>
                  </a:cubicBezTo>
                  <a:cubicBezTo>
                    <a:pt x="320612" y="590753"/>
                    <a:pt x="386735" y="589737"/>
                    <a:pt x="452587" y="584469"/>
                  </a:cubicBezTo>
                  <a:cubicBezTo>
                    <a:pt x="478713" y="582379"/>
                    <a:pt x="525342" y="560491"/>
                    <a:pt x="546855" y="556188"/>
                  </a:cubicBezTo>
                  <a:lnTo>
                    <a:pt x="593989" y="546761"/>
                  </a:lnTo>
                  <a:cubicBezTo>
                    <a:pt x="675043" y="492726"/>
                    <a:pt x="572485" y="557514"/>
                    <a:pt x="650550" y="518481"/>
                  </a:cubicBezTo>
                  <a:cubicBezTo>
                    <a:pt x="664330" y="511591"/>
                    <a:pt x="708002" y="477748"/>
                    <a:pt x="716537" y="471347"/>
                  </a:cubicBezTo>
                  <a:cubicBezTo>
                    <a:pt x="722822" y="458778"/>
                    <a:pt x="728419" y="445841"/>
                    <a:pt x="735391" y="433640"/>
                  </a:cubicBezTo>
                  <a:cubicBezTo>
                    <a:pt x="741012" y="423803"/>
                    <a:pt x="749781" y="415773"/>
                    <a:pt x="754244" y="405359"/>
                  </a:cubicBezTo>
                  <a:cubicBezTo>
                    <a:pt x="759347" y="393451"/>
                    <a:pt x="760860" y="380299"/>
                    <a:pt x="763671" y="367652"/>
                  </a:cubicBezTo>
                  <a:cubicBezTo>
                    <a:pt x="778839" y="299399"/>
                    <a:pt x="765679" y="342773"/>
                    <a:pt x="782525" y="292238"/>
                  </a:cubicBezTo>
                  <a:cubicBezTo>
                    <a:pt x="779383" y="238819"/>
                    <a:pt x="784465" y="184272"/>
                    <a:pt x="773098" y="131982"/>
                  </a:cubicBezTo>
                  <a:cubicBezTo>
                    <a:pt x="768285" y="109840"/>
                    <a:pt x="751413" y="91443"/>
                    <a:pt x="735391" y="75421"/>
                  </a:cubicBezTo>
                  <a:cubicBezTo>
                    <a:pt x="711050" y="51080"/>
                    <a:pt x="690270" y="26745"/>
                    <a:pt x="659976" y="9434"/>
                  </a:cubicBezTo>
                  <a:cubicBezTo>
                    <a:pt x="651349" y="4504"/>
                    <a:pt x="641123" y="3149"/>
                    <a:pt x="631696" y="7"/>
                  </a:cubicBezTo>
                  <a:cubicBezTo>
                    <a:pt x="534363" y="10822"/>
                    <a:pt x="529573" y="7863"/>
                    <a:pt x="509148" y="9434"/>
                  </a:cubicBezTo>
                  <a:close/>
                </a:path>
              </a:pathLst>
            </a:custGeom>
            <a:noFill/>
            <a:ln w="38100">
              <a:solidFill>
                <a:srgbClr val="C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 name="Group 6"/>
          <p:cNvGrpSpPr/>
          <p:nvPr/>
        </p:nvGrpSpPr>
        <p:grpSpPr>
          <a:xfrm>
            <a:off x="1552819" y="1432837"/>
            <a:ext cx="1980217" cy="327983"/>
            <a:chOff x="1552819" y="1432837"/>
            <a:chExt cx="1980217" cy="327983"/>
          </a:xfrm>
        </p:grpSpPr>
        <p:sp>
          <p:nvSpPr>
            <p:cNvPr id="61" name="Rounded Rectangle 60"/>
            <p:cNvSpPr/>
            <p:nvPr/>
          </p:nvSpPr>
          <p:spPr>
            <a:xfrm>
              <a:off x="1552819" y="1439553"/>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ounded Rectangle 61"/>
            <p:cNvSpPr/>
            <p:nvPr/>
          </p:nvSpPr>
          <p:spPr>
            <a:xfrm>
              <a:off x="2374499" y="1432837"/>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Rounded Rectangle 62"/>
            <p:cNvSpPr/>
            <p:nvPr/>
          </p:nvSpPr>
          <p:spPr>
            <a:xfrm>
              <a:off x="1821101" y="1440200"/>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Rounded Rectangle 63"/>
            <p:cNvSpPr/>
            <p:nvPr/>
          </p:nvSpPr>
          <p:spPr>
            <a:xfrm>
              <a:off x="2104037" y="1435662"/>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ounded Rectangle 64"/>
            <p:cNvSpPr/>
            <p:nvPr/>
          </p:nvSpPr>
          <p:spPr>
            <a:xfrm>
              <a:off x="2626520" y="1437308"/>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Rounded Rectangle 65"/>
            <p:cNvSpPr/>
            <p:nvPr/>
          </p:nvSpPr>
          <p:spPr>
            <a:xfrm>
              <a:off x="2892846" y="1432837"/>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Rounded Rectangle 66"/>
            <p:cNvSpPr/>
            <p:nvPr/>
          </p:nvSpPr>
          <p:spPr>
            <a:xfrm>
              <a:off x="3169890" y="1439553"/>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Rounded Rectangle 67"/>
            <p:cNvSpPr/>
            <p:nvPr/>
          </p:nvSpPr>
          <p:spPr>
            <a:xfrm>
              <a:off x="3440736" y="1439553"/>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0" name="Title 1"/>
          <p:cNvSpPr>
            <a:spLocks noGrp="1"/>
          </p:cNvSpPr>
          <p:nvPr>
            <p:ph type="title"/>
          </p:nvPr>
        </p:nvSpPr>
        <p:spPr>
          <a:xfrm>
            <a:off x="4052275" y="71621"/>
            <a:ext cx="4139618" cy="1200831"/>
          </a:xfrm>
        </p:spPr>
        <p:txBody>
          <a:bodyPr>
            <a:noAutofit/>
          </a:bodyPr>
          <a:lstStyle/>
          <a:p>
            <a:r>
              <a:rPr lang="en-GB" sz="4800" dirty="0" smtClean="0">
                <a:latin typeface="+mn-lt"/>
              </a:rPr>
              <a:t>RTI PAYE Data</a:t>
            </a:r>
            <a:endParaRPr lang="en-GB" sz="4800" dirty="0">
              <a:latin typeface="+mn-lt"/>
            </a:endParaRPr>
          </a:p>
        </p:txBody>
      </p:sp>
      <p:sp>
        <p:nvSpPr>
          <p:cNvPr id="46" name="Rounded Rectangle 45"/>
          <p:cNvSpPr/>
          <p:nvPr/>
        </p:nvSpPr>
        <p:spPr>
          <a:xfrm rot="20581941">
            <a:off x="8778646" y="4420778"/>
            <a:ext cx="2906726" cy="613689"/>
          </a:xfrm>
          <a:prstGeom prst="roundRect">
            <a:avLst>
              <a:gd name="adj" fmla="val 32683"/>
            </a:avLst>
          </a:prstGeom>
          <a:noFill/>
          <a:ln w="111125" cmpd="dbl">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effectLst>
                  <a:outerShdw blurRad="50800" dist="38100" dir="8100000" algn="tr" rotWithShape="0">
                    <a:prstClr val="black">
                      <a:alpha val="40000"/>
                    </a:prstClr>
                  </a:outerShdw>
                </a:effectLst>
                <a:latin typeface="Tempus Sans ITC" panose="04020404030D07020202" pitchFamily="82" charset="0"/>
              </a:rPr>
              <a:t>EXPERIMENTAL</a:t>
            </a:r>
          </a:p>
        </p:txBody>
      </p:sp>
    </p:spTree>
    <p:extLst>
      <p:ext uri="{BB962C8B-B14F-4D97-AF65-F5344CB8AC3E}">
        <p14:creationId xmlns:p14="http://schemas.microsoft.com/office/powerpoint/2010/main" val="318187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xit" presetSubtype="0" fill="hold" nodeType="withEffect">
                                  <p:stCondLst>
                                    <p:cond delay="0"/>
                                  </p:stCondLst>
                                  <p:childTnLst>
                                    <p:animEffect transition="out" filter="fade">
                                      <p:cBhvr>
                                        <p:cTn id="6" dur="2000"/>
                                        <p:tgtEl>
                                          <p:spTgt spid="35"/>
                                        </p:tgtEl>
                                      </p:cBhvr>
                                    </p:animEffect>
                                    <p:anim calcmode="lin" valueType="num">
                                      <p:cBhvr>
                                        <p:cTn id="7" dur="2000"/>
                                        <p:tgtEl>
                                          <p:spTgt spid="35"/>
                                        </p:tgtEl>
                                        <p:attrNameLst>
                                          <p:attrName>ppt_x</p:attrName>
                                        </p:attrNameLst>
                                      </p:cBhvr>
                                      <p:tavLst>
                                        <p:tav tm="0">
                                          <p:val>
                                            <p:strVal val="ppt_x"/>
                                          </p:val>
                                        </p:tav>
                                        <p:tav tm="100000">
                                          <p:val>
                                            <p:strVal val="ppt_x"/>
                                          </p:val>
                                        </p:tav>
                                      </p:tavLst>
                                    </p:anim>
                                    <p:anim calcmode="lin" valueType="num">
                                      <p:cBhvr>
                                        <p:cTn id="8" dur="200" decel="100000"/>
                                        <p:tgtEl>
                                          <p:spTgt spid="35"/>
                                        </p:tgtEl>
                                        <p:attrNameLst>
                                          <p:attrName>ppt_y</p:attrName>
                                        </p:attrNameLst>
                                      </p:cBhvr>
                                      <p:tavLst>
                                        <p:tav tm="0">
                                          <p:val>
                                            <p:strVal val="ppt_y"/>
                                          </p:val>
                                        </p:tav>
                                        <p:tav tm="100000">
                                          <p:val>
                                            <p:strVal val="ppt_y-.03"/>
                                          </p:val>
                                        </p:tav>
                                      </p:tavLst>
                                    </p:anim>
                                    <p:anim calcmode="lin" valueType="num">
                                      <p:cBhvr>
                                        <p:cTn id="9" dur="1800" accel="100000">
                                          <p:stCondLst>
                                            <p:cond delay="200"/>
                                          </p:stCondLst>
                                        </p:cTn>
                                        <p:tgtEl>
                                          <p:spTgt spid="35"/>
                                        </p:tgtEl>
                                        <p:attrNameLst>
                                          <p:attrName>ppt_y</p:attrName>
                                        </p:attrNameLst>
                                      </p:cBhvr>
                                      <p:tavLst>
                                        <p:tav tm="0">
                                          <p:val>
                                            <p:strVal val="ppt_y"/>
                                          </p:val>
                                        </p:tav>
                                        <p:tav tm="100000">
                                          <p:val>
                                            <p:strVal val="ppt_y+1"/>
                                          </p:val>
                                        </p:tav>
                                      </p:tavLst>
                                    </p:anim>
                                    <p:set>
                                      <p:cBhvr>
                                        <p:cTn id="10" dur="1" fill="hold">
                                          <p:stCondLst>
                                            <p:cond delay="1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8166B-C579-DF48-900E-C835F581A794}"/>
              </a:ext>
            </a:extLst>
          </p:cNvPr>
          <p:cNvSpPr>
            <a:spLocks noGrp="1"/>
          </p:cNvSpPr>
          <p:nvPr>
            <p:ph type="title"/>
          </p:nvPr>
        </p:nvSpPr>
        <p:spPr>
          <a:xfrm>
            <a:off x="604025" y="192775"/>
            <a:ext cx="10791562" cy="1975926"/>
          </a:xfrm>
        </p:spPr>
        <p:txBody>
          <a:bodyPr/>
          <a:lstStyle/>
          <a:p>
            <a:r>
              <a:rPr lang="en-GB" sz="4400" dirty="0">
                <a:solidFill>
                  <a:srgbClr val="002D46"/>
                </a:solidFill>
                <a:latin typeface="Arial" panose="020B0604020202020204" pitchFamily="34" charset="0"/>
                <a:cs typeface="Arial" panose="020B0604020202020204" pitchFamily="34" charset="0"/>
              </a:rPr>
              <a:t>Why are we transforming population and migration statistics?</a:t>
            </a:r>
            <a:r>
              <a:rPr lang="en-GB" dirty="0">
                <a:latin typeface="Calibri" panose="020F0502020204030204" pitchFamily="34" charset="0"/>
              </a:rPr>
              <a:t/>
            </a:r>
            <a:br>
              <a:rPr lang="en-GB" dirty="0">
                <a:latin typeface="Calibri" panose="020F0502020204030204" pitchFamily="34" charset="0"/>
              </a:rPr>
            </a:br>
            <a:endParaRPr lang="en-US" dirty="0"/>
          </a:p>
        </p:txBody>
      </p:sp>
      <p:sp>
        <p:nvSpPr>
          <p:cNvPr id="3" name="Content Placeholder 2">
            <a:extLst>
              <a:ext uri="{FF2B5EF4-FFF2-40B4-BE49-F238E27FC236}">
                <a16:creationId xmlns="" xmlns:a16="http://schemas.microsoft.com/office/drawing/2014/main" id="{19AD2BF1-FCE7-EB46-BAF0-0EE2D6421865}"/>
              </a:ext>
            </a:extLst>
          </p:cNvPr>
          <p:cNvSpPr>
            <a:spLocks noGrp="1"/>
          </p:cNvSpPr>
          <p:nvPr>
            <p:ph idx="1"/>
          </p:nvPr>
        </p:nvSpPr>
        <p:spPr>
          <a:xfrm>
            <a:off x="604025" y="1811538"/>
            <a:ext cx="10515600" cy="5135874"/>
          </a:xfrm>
        </p:spPr>
        <p:txBody>
          <a:bodyPr/>
          <a:lstStyle/>
          <a:p>
            <a:pPr marL="285750" indent="-285750">
              <a:lnSpc>
                <a:spcPct val="100000"/>
              </a:lnSpc>
              <a:spcBef>
                <a:spcPts val="0"/>
              </a:spcBef>
              <a:buFont typeface="Wingdings" panose="05000000000000000000" pitchFamily="2" charset="2"/>
              <a:buChar char="Ø"/>
            </a:pPr>
            <a:r>
              <a:rPr lang="en-US" sz="2000" b="1" dirty="0">
                <a:solidFill>
                  <a:schemeClr val="tx1"/>
                </a:solidFill>
              </a:rPr>
              <a:t>ONS have long acknowledged that the existing approach for measuring international migration - the International Passenger Survey (IPS) - has been stretched beyond its original purpose </a:t>
            </a:r>
            <a:r>
              <a:rPr lang="en-US" sz="2000" dirty="0">
                <a:solidFill>
                  <a:schemeClr val="tx1"/>
                </a:solidFill>
              </a:rPr>
              <a:t>and that all available sources must be considered to fully understand international migration in future.</a:t>
            </a:r>
          </a:p>
          <a:p>
            <a:pPr marL="285750" indent="-285750">
              <a:lnSpc>
                <a:spcPct val="100000"/>
              </a:lnSpc>
              <a:spcBef>
                <a:spcPts val="0"/>
              </a:spcBef>
              <a:buFont typeface="Wingdings" panose="05000000000000000000" pitchFamily="2" charset="2"/>
              <a:buChar char="Ø"/>
            </a:pPr>
            <a:endParaRPr lang="en-GB" sz="2000" b="1" kern="0" dirty="0">
              <a:solidFill>
                <a:schemeClr val="tx1"/>
              </a:solidFill>
              <a:ea typeface="ＭＳ Ｐゴシック"/>
            </a:endParaRPr>
          </a:p>
          <a:p>
            <a:pPr marL="342900" lvl="0" indent="-342900">
              <a:lnSpc>
                <a:spcPct val="100000"/>
              </a:lnSpc>
              <a:spcBef>
                <a:spcPts val="0"/>
              </a:spcBef>
              <a:buFont typeface="Wingdings" panose="05000000000000000000" pitchFamily="2" charset="2"/>
              <a:buChar char="Ø"/>
            </a:pPr>
            <a:endParaRPr lang="en-GB" sz="2000" kern="0" dirty="0">
              <a:solidFill>
                <a:schemeClr val="tx1"/>
              </a:solidFill>
              <a:ea typeface="ＭＳ Ｐゴシック"/>
            </a:endParaRPr>
          </a:p>
          <a:p>
            <a:pPr marL="342900" lvl="0" indent="-342900">
              <a:lnSpc>
                <a:spcPct val="100000"/>
              </a:lnSpc>
              <a:spcBef>
                <a:spcPts val="0"/>
              </a:spcBef>
              <a:buFont typeface="Wingdings" panose="05000000000000000000" pitchFamily="2" charset="2"/>
              <a:buChar char="Ø"/>
            </a:pPr>
            <a:r>
              <a:rPr lang="en-GB" sz="2000" b="1" kern="0" dirty="0">
                <a:solidFill>
                  <a:schemeClr val="tx1"/>
                </a:solidFill>
                <a:ea typeface="ＭＳ Ｐゴシック"/>
              </a:rPr>
              <a:t>There is a high demand from our users – including calls from parliamentary committees - for better evidence on migration. </a:t>
            </a:r>
            <a:r>
              <a:rPr lang="en-GB" sz="2000" kern="0" dirty="0">
                <a:solidFill>
                  <a:schemeClr val="tx1"/>
                </a:solidFill>
                <a:ea typeface="ＭＳ Ｐゴシック"/>
              </a:rPr>
              <a:t>A changing policy context means decision-makers and the public need more evidence on migration, including the impact and contribution of migration on the economy and society. Our existing survey data doesn’t allow us to do this in sufficient depth and there are gaps in the evidence base.</a:t>
            </a:r>
            <a:endParaRPr lang="en-GB" sz="2000" b="1" kern="0" dirty="0">
              <a:solidFill>
                <a:schemeClr val="tx1"/>
              </a:solidFill>
              <a:ea typeface="ＭＳ Ｐゴシック"/>
            </a:endParaRPr>
          </a:p>
          <a:p>
            <a:pPr lvl="0">
              <a:lnSpc>
                <a:spcPct val="100000"/>
              </a:lnSpc>
              <a:spcBef>
                <a:spcPts val="0"/>
              </a:spcBef>
            </a:pPr>
            <a:endParaRPr lang="en-GB" sz="2000" kern="0" dirty="0">
              <a:solidFill>
                <a:srgbClr val="000000"/>
              </a:solidFill>
              <a:ea typeface="ＭＳ Ｐゴシック"/>
            </a:endParaRPr>
          </a:p>
          <a:p>
            <a:pPr marL="342900" lvl="0" indent="-342900" fontAlgn="base">
              <a:lnSpc>
                <a:spcPct val="100000"/>
              </a:lnSpc>
              <a:spcBef>
                <a:spcPct val="20000"/>
              </a:spcBef>
              <a:spcAft>
                <a:spcPct val="0"/>
              </a:spcAft>
              <a:buFont typeface="Wingdings" panose="05000000000000000000" pitchFamily="2" charset="2"/>
              <a:buChar char="Ø"/>
            </a:pPr>
            <a:endParaRPr lang="en-US" dirty="0"/>
          </a:p>
        </p:txBody>
      </p:sp>
      <p:sp>
        <p:nvSpPr>
          <p:cNvPr id="5" name="Footer Placeholder 3">
            <a:extLst>
              <a:ext uri="{FF2B5EF4-FFF2-40B4-BE49-F238E27FC236}">
                <a16:creationId xmlns="" xmlns:a16="http://schemas.microsoft.com/office/drawing/2014/main" id="{5F41AE36-7933-4A6A-A8E3-DD1DEE1B7796}"/>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238414729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404033" y="1546430"/>
            <a:ext cx="2261742" cy="2006282"/>
            <a:chOff x="1404033" y="1546430"/>
            <a:chExt cx="2261742" cy="2006282"/>
          </a:xfrm>
        </p:grpSpPr>
        <p:grpSp>
          <p:nvGrpSpPr>
            <p:cNvPr id="25" name="Group 24"/>
            <p:cNvGrpSpPr/>
            <p:nvPr/>
          </p:nvGrpSpPr>
          <p:grpSpPr>
            <a:xfrm>
              <a:off x="1404033" y="1546430"/>
              <a:ext cx="2261742" cy="2006282"/>
              <a:chOff x="5682788" y="1712213"/>
              <a:chExt cx="2262434" cy="2233509"/>
            </a:xfrm>
          </p:grpSpPr>
          <p:sp>
            <p:nvSpPr>
              <p:cNvPr id="10" name="Rounded Rectangle 9"/>
              <p:cNvSpPr/>
              <p:nvPr/>
            </p:nvSpPr>
            <p:spPr>
              <a:xfrm>
                <a:off x="5682788" y="2413650"/>
                <a:ext cx="2262433" cy="1532072"/>
              </a:xfrm>
              <a:prstGeom prst="roundRect">
                <a:avLst>
                  <a:gd name="adj" fmla="val 6665"/>
                </a:avLst>
              </a:prstGeom>
              <a:solidFill>
                <a:srgbClr val="F6F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dirty="0" smtClean="0">
                    <a:solidFill>
                      <a:srgbClr val="417ABD"/>
                    </a:solidFill>
                  </a:rPr>
                  <a:t>          </a:t>
                </a:r>
              </a:p>
              <a:p>
                <a:r>
                  <a:rPr lang="en-GB" sz="1300" b="1" dirty="0">
                    <a:solidFill>
                      <a:srgbClr val="417ABD"/>
                    </a:solidFill>
                  </a:rPr>
                  <a:t> </a:t>
                </a:r>
                <a:r>
                  <a:rPr lang="en-GB" sz="1300" b="1" dirty="0" smtClean="0">
                    <a:solidFill>
                      <a:srgbClr val="417ABD"/>
                    </a:solidFill>
                  </a:rPr>
                  <a:t>                                 1      </a:t>
                </a:r>
                <a:r>
                  <a:rPr lang="en-GB" sz="1300" b="1" dirty="0" smtClean="0">
                    <a:solidFill>
                      <a:srgbClr val="FF0000"/>
                    </a:solidFill>
                  </a:rPr>
                  <a:t>2      3          </a:t>
                </a:r>
              </a:p>
              <a:p>
                <a:r>
                  <a:rPr lang="en-GB" sz="1300" b="1" dirty="0">
                    <a:solidFill>
                      <a:srgbClr val="417ABD"/>
                    </a:solidFill>
                  </a:rPr>
                  <a:t> </a:t>
                </a:r>
                <a:r>
                  <a:rPr lang="en-GB" sz="1300" b="1" dirty="0" smtClean="0">
                    <a:solidFill>
                      <a:srgbClr val="417ABD"/>
                    </a:solidFill>
                  </a:rPr>
                  <a:t> 4      5      6     7      8      </a:t>
                </a:r>
                <a:r>
                  <a:rPr lang="en-GB" sz="1300" b="1" dirty="0" smtClean="0">
                    <a:solidFill>
                      <a:srgbClr val="FF0000"/>
                    </a:solidFill>
                  </a:rPr>
                  <a:t>9    10    </a:t>
                </a:r>
              </a:p>
              <a:p>
                <a:r>
                  <a:rPr lang="en-GB" sz="1300" b="1" dirty="0">
                    <a:solidFill>
                      <a:srgbClr val="417ABD"/>
                    </a:solidFill>
                  </a:rPr>
                  <a:t> </a:t>
                </a:r>
                <a:r>
                  <a:rPr lang="en-GB" sz="1300" b="1" dirty="0" smtClean="0">
                    <a:solidFill>
                      <a:srgbClr val="417ABD"/>
                    </a:solidFill>
                  </a:rPr>
                  <a:t>11    12   13   14    15    </a:t>
                </a:r>
                <a:r>
                  <a:rPr lang="en-GB" sz="1300" b="1" dirty="0" smtClean="0">
                    <a:solidFill>
                      <a:srgbClr val="FF0000"/>
                    </a:solidFill>
                  </a:rPr>
                  <a:t>16   17    </a:t>
                </a:r>
              </a:p>
              <a:p>
                <a:r>
                  <a:rPr lang="en-GB" sz="1300" b="1" dirty="0">
                    <a:solidFill>
                      <a:srgbClr val="417ABD"/>
                    </a:solidFill>
                  </a:rPr>
                  <a:t> </a:t>
                </a:r>
                <a:r>
                  <a:rPr lang="en-GB" sz="1300" b="1" dirty="0" smtClean="0">
                    <a:solidFill>
                      <a:srgbClr val="417ABD"/>
                    </a:solidFill>
                  </a:rPr>
                  <a:t>18    19   20   21    22    </a:t>
                </a:r>
                <a:r>
                  <a:rPr lang="en-GB" sz="1300" b="1" dirty="0" smtClean="0">
                    <a:solidFill>
                      <a:srgbClr val="FF0000"/>
                    </a:solidFill>
                  </a:rPr>
                  <a:t>23   24    </a:t>
                </a:r>
              </a:p>
              <a:p>
                <a:r>
                  <a:rPr lang="en-GB" sz="1300" b="1" dirty="0">
                    <a:solidFill>
                      <a:srgbClr val="417ABD"/>
                    </a:solidFill>
                  </a:rPr>
                  <a:t> </a:t>
                </a:r>
                <a:r>
                  <a:rPr lang="en-GB" sz="1300" b="1" dirty="0" smtClean="0">
                    <a:solidFill>
                      <a:srgbClr val="417ABD"/>
                    </a:solidFill>
                  </a:rPr>
                  <a:t>25    26   27   28    29    </a:t>
                </a:r>
                <a:r>
                  <a:rPr lang="en-GB" sz="1300" b="1" dirty="0" smtClean="0">
                    <a:solidFill>
                      <a:srgbClr val="FF0000"/>
                    </a:solidFill>
                  </a:rPr>
                  <a:t>30   31     </a:t>
                </a:r>
                <a:endParaRPr lang="en-GB" sz="1300" b="1" dirty="0">
                  <a:solidFill>
                    <a:srgbClr val="FF0000"/>
                  </a:solidFill>
                </a:endParaRPr>
              </a:p>
            </p:txBody>
          </p:sp>
          <p:grpSp>
            <p:nvGrpSpPr>
              <p:cNvPr id="24" name="Group 23"/>
              <p:cNvGrpSpPr/>
              <p:nvPr/>
            </p:nvGrpSpPr>
            <p:grpSpPr>
              <a:xfrm>
                <a:off x="5684364" y="1712213"/>
                <a:ext cx="2260858" cy="854540"/>
                <a:chOff x="5684364" y="1712213"/>
                <a:chExt cx="2260858" cy="854540"/>
              </a:xfrm>
            </p:grpSpPr>
            <p:sp>
              <p:nvSpPr>
                <p:cNvPr id="9" name="Rounded Rectangle 8"/>
                <p:cNvSpPr/>
                <p:nvPr/>
              </p:nvSpPr>
              <p:spPr>
                <a:xfrm>
                  <a:off x="5684364" y="1712213"/>
                  <a:ext cx="2260858" cy="854540"/>
                </a:xfrm>
                <a:prstGeom prst="roundRect">
                  <a:avLst>
                    <a:gd name="adj" fmla="val 11054"/>
                  </a:avLst>
                </a:prstGeom>
                <a:solidFill>
                  <a:srgbClr val="417ABD"/>
                </a:solidFill>
                <a:ln>
                  <a:solidFill>
                    <a:srgbClr val="1E2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sz="2000" dirty="0" smtClean="0"/>
                    <a:t>NOVEMBER     2019</a:t>
                  </a:r>
                  <a:endParaRPr lang="en-GB" sz="2000" dirty="0"/>
                </a:p>
              </p:txBody>
            </p:sp>
            <p:sp>
              <p:nvSpPr>
                <p:cNvPr id="12" name="Oval 11"/>
                <p:cNvSpPr/>
                <p:nvPr/>
              </p:nvSpPr>
              <p:spPr>
                <a:xfrm>
                  <a:off x="5806910"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p:cNvSpPr/>
                <p:nvPr/>
              </p:nvSpPr>
              <p:spPr>
                <a:xfrm>
                  <a:off x="6080288"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p:cNvSpPr/>
                <p:nvPr/>
              </p:nvSpPr>
              <p:spPr>
                <a:xfrm>
                  <a:off x="6353664"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p:cNvSpPr/>
                <p:nvPr/>
              </p:nvSpPr>
              <p:spPr>
                <a:xfrm>
                  <a:off x="6627042"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p:cNvSpPr/>
                <p:nvPr/>
              </p:nvSpPr>
              <p:spPr>
                <a:xfrm>
                  <a:off x="6878425"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p:cNvSpPr/>
                <p:nvPr/>
              </p:nvSpPr>
              <p:spPr>
                <a:xfrm>
                  <a:off x="7151803"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p:cNvSpPr/>
                <p:nvPr/>
              </p:nvSpPr>
              <p:spPr>
                <a:xfrm>
                  <a:off x="7425179"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p:cNvSpPr/>
                <p:nvPr/>
              </p:nvSpPr>
              <p:spPr>
                <a:xfrm>
                  <a:off x="7698557"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Rectangle 10"/>
              <p:cNvSpPr/>
              <p:nvPr/>
            </p:nvSpPr>
            <p:spPr>
              <a:xfrm>
                <a:off x="5682788" y="2413649"/>
                <a:ext cx="2262433" cy="308734"/>
              </a:xfrm>
              <a:prstGeom prst="rect">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bg1"/>
                    </a:solidFill>
                    <a:latin typeface="Tw Cen MT" panose="020B0602020104020603" pitchFamily="34" charset="0"/>
                  </a:rPr>
                  <a:t>Mon  Tue  Wed  Thu  Fri  Sat</a:t>
                </a:r>
                <a:r>
                  <a:rPr lang="en-GB" sz="1200" dirty="0">
                    <a:solidFill>
                      <a:schemeClr val="bg1"/>
                    </a:solidFill>
                    <a:latin typeface="Tw Cen MT" panose="020B0602020104020603" pitchFamily="34" charset="0"/>
                  </a:rPr>
                  <a:t> </a:t>
                </a:r>
                <a:r>
                  <a:rPr lang="en-GB" sz="1200" dirty="0" smtClean="0">
                    <a:solidFill>
                      <a:schemeClr val="bg1"/>
                    </a:solidFill>
                    <a:latin typeface="Tw Cen MT" panose="020B0602020104020603" pitchFamily="34" charset="0"/>
                  </a:rPr>
                  <a:t> Sun </a:t>
                </a:r>
                <a:endParaRPr lang="en-GB" sz="1200" dirty="0">
                  <a:solidFill>
                    <a:schemeClr val="bg1"/>
                  </a:solidFill>
                  <a:latin typeface="Tw Cen MT" panose="020B0602020104020603" pitchFamily="34" charset="0"/>
                </a:endParaRPr>
              </a:p>
            </p:txBody>
          </p:sp>
        </p:grpSp>
        <p:sp>
          <p:nvSpPr>
            <p:cNvPr id="82" name="Freeform 81"/>
            <p:cNvSpPr/>
            <p:nvPr/>
          </p:nvSpPr>
          <p:spPr>
            <a:xfrm rot="15880660">
              <a:off x="1832058" y="2837511"/>
              <a:ext cx="258443" cy="297042"/>
            </a:xfrm>
            <a:custGeom>
              <a:avLst/>
              <a:gdLst>
                <a:gd name="connsiteX0" fmla="*/ 509148 w 782525"/>
                <a:gd name="connsiteY0" fmla="*/ 9434 h 593895"/>
                <a:gd name="connsiteX1" fmla="*/ 509148 w 782525"/>
                <a:gd name="connsiteY1" fmla="*/ 9434 h 593895"/>
                <a:gd name="connsiteX2" fmla="*/ 311185 w 782525"/>
                <a:gd name="connsiteY2" fmla="*/ 18860 h 593895"/>
                <a:gd name="connsiteX3" fmla="*/ 292331 w 782525"/>
                <a:gd name="connsiteY3" fmla="*/ 47141 h 593895"/>
                <a:gd name="connsiteX4" fmla="*/ 235770 w 782525"/>
                <a:gd name="connsiteY4" fmla="*/ 84848 h 593895"/>
                <a:gd name="connsiteX5" fmla="*/ 160356 w 782525"/>
                <a:gd name="connsiteY5" fmla="*/ 131982 h 593895"/>
                <a:gd name="connsiteX6" fmla="*/ 132075 w 782525"/>
                <a:gd name="connsiteY6" fmla="*/ 150836 h 593895"/>
                <a:gd name="connsiteX7" fmla="*/ 18954 w 782525"/>
                <a:gd name="connsiteY7" fmla="*/ 254530 h 593895"/>
                <a:gd name="connsiteX8" fmla="*/ 100 w 782525"/>
                <a:gd name="connsiteY8" fmla="*/ 311091 h 593895"/>
                <a:gd name="connsiteX9" fmla="*/ 9527 w 782525"/>
                <a:gd name="connsiteY9" fmla="*/ 443067 h 593895"/>
                <a:gd name="connsiteX10" fmla="*/ 28381 w 782525"/>
                <a:gd name="connsiteY10" fmla="*/ 471347 h 593895"/>
                <a:gd name="connsiteX11" fmla="*/ 47234 w 782525"/>
                <a:gd name="connsiteY11" fmla="*/ 509054 h 593895"/>
                <a:gd name="connsiteX12" fmla="*/ 113222 w 782525"/>
                <a:gd name="connsiteY12" fmla="*/ 546761 h 593895"/>
                <a:gd name="connsiteX13" fmla="*/ 188636 w 782525"/>
                <a:gd name="connsiteY13" fmla="*/ 575042 h 593895"/>
                <a:gd name="connsiteX14" fmla="*/ 254624 w 782525"/>
                <a:gd name="connsiteY14" fmla="*/ 593895 h 593895"/>
                <a:gd name="connsiteX15" fmla="*/ 452587 w 782525"/>
                <a:gd name="connsiteY15" fmla="*/ 584469 h 593895"/>
                <a:gd name="connsiteX16" fmla="*/ 546855 w 782525"/>
                <a:gd name="connsiteY16" fmla="*/ 556188 h 593895"/>
                <a:gd name="connsiteX17" fmla="*/ 593989 w 782525"/>
                <a:gd name="connsiteY17" fmla="*/ 546761 h 593895"/>
                <a:gd name="connsiteX18" fmla="*/ 650550 w 782525"/>
                <a:gd name="connsiteY18" fmla="*/ 518481 h 593895"/>
                <a:gd name="connsiteX19" fmla="*/ 716537 w 782525"/>
                <a:gd name="connsiteY19" fmla="*/ 471347 h 593895"/>
                <a:gd name="connsiteX20" fmla="*/ 735391 w 782525"/>
                <a:gd name="connsiteY20" fmla="*/ 433640 h 593895"/>
                <a:gd name="connsiteX21" fmla="*/ 754244 w 782525"/>
                <a:gd name="connsiteY21" fmla="*/ 405359 h 593895"/>
                <a:gd name="connsiteX22" fmla="*/ 763671 w 782525"/>
                <a:gd name="connsiteY22" fmla="*/ 367652 h 593895"/>
                <a:gd name="connsiteX23" fmla="*/ 782525 w 782525"/>
                <a:gd name="connsiteY23" fmla="*/ 292238 h 593895"/>
                <a:gd name="connsiteX24" fmla="*/ 773098 w 782525"/>
                <a:gd name="connsiteY24" fmla="*/ 131982 h 593895"/>
                <a:gd name="connsiteX25" fmla="*/ 735391 w 782525"/>
                <a:gd name="connsiteY25" fmla="*/ 75421 h 593895"/>
                <a:gd name="connsiteX26" fmla="*/ 659976 w 782525"/>
                <a:gd name="connsiteY26" fmla="*/ 9434 h 593895"/>
                <a:gd name="connsiteX27" fmla="*/ 631696 w 782525"/>
                <a:gd name="connsiteY27" fmla="*/ 7 h 593895"/>
                <a:gd name="connsiteX28" fmla="*/ 509148 w 782525"/>
                <a:gd name="connsiteY28" fmla="*/ 9434 h 59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2525" h="593895">
                  <a:moveTo>
                    <a:pt x="509148" y="9434"/>
                  </a:moveTo>
                  <a:lnTo>
                    <a:pt x="509148" y="9434"/>
                  </a:lnTo>
                  <a:cubicBezTo>
                    <a:pt x="432859" y="2499"/>
                    <a:pt x="384718" y="-11779"/>
                    <a:pt x="311185" y="18860"/>
                  </a:cubicBezTo>
                  <a:cubicBezTo>
                    <a:pt x="300727" y="23218"/>
                    <a:pt x="300858" y="39680"/>
                    <a:pt x="292331" y="47141"/>
                  </a:cubicBezTo>
                  <a:cubicBezTo>
                    <a:pt x="275278" y="62062"/>
                    <a:pt x="256037" y="74714"/>
                    <a:pt x="235770" y="84848"/>
                  </a:cubicBezTo>
                  <a:cubicBezTo>
                    <a:pt x="176713" y="114377"/>
                    <a:pt x="217463" y="91191"/>
                    <a:pt x="160356" y="131982"/>
                  </a:cubicBezTo>
                  <a:cubicBezTo>
                    <a:pt x="151137" y="138567"/>
                    <a:pt x="140496" y="143257"/>
                    <a:pt x="132075" y="150836"/>
                  </a:cubicBezTo>
                  <a:cubicBezTo>
                    <a:pt x="-28353" y="295221"/>
                    <a:pt x="142262" y="155884"/>
                    <a:pt x="18954" y="254530"/>
                  </a:cubicBezTo>
                  <a:cubicBezTo>
                    <a:pt x="12669" y="273384"/>
                    <a:pt x="-1316" y="291268"/>
                    <a:pt x="100" y="311091"/>
                  </a:cubicBezTo>
                  <a:cubicBezTo>
                    <a:pt x="3242" y="355083"/>
                    <a:pt x="1862" y="399634"/>
                    <a:pt x="9527" y="443067"/>
                  </a:cubicBezTo>
                  <a:cubicBezTo>
                    <a:pt x="11496" y="454224"/>
                    <a:pt x="22760" y="461510"/>
                    <a:pt x="28381" y="471347"/>
                  </a:cubicBezTo>
                  <a:cubicBezTo>
                    <a:pt x="35353" y="483548"/>
                    <a:pt x="38238" y="498259"/>
                    <a:pt x="47234" y="509054"/>
                  </a:cubicBezTo>
                  <a:cubicBezTo>
                    <a:pt x="56155" y="519760"/>
                    <a:pt x="103895" y="542616"/>
                    <a:pt x="113222" y="546761"/>
                  </a:cubicBezTo>
                  <a:cubicBezTo>
                    <a:pt x="134814" y="556357"/>
                    <a:pt x="164719" y="567867"/>
                    <a:pt x="188636" y="575042"/>
                  </a:cubicBezTo>
                  <a:cubicBezTo>
                    <a:pt x="210547" y="581615"/>
                    <a:pt x="232628" y="587611"/>
                    <a:pt x="254624" y="593895"/>
                  </a:cubicBezTo>
                  <a:cubicBezTo>
                    <a:pt x="320612" y="590753"/>
                    <a:pt x="386735" y="589737"/>
                    <a:pt x="452587" y="584469"/>
                  </a:cubicBezTo>
                  <a:cubicBezTo>
                    <a:pt x="478713" y="582379"/>
                    <a:pt x="525342" y="560491"/>
                    <a:pt x="546855" y="556188"/>
                  </a:cubicBezTo>
                  <a:lnTo>
                    <a:pt x="593989" y="546761"/>
                  </a:lnTo>
                  <a:cubicBezTo>
                    <a:pt x="675043" y="492726"/>
                    <a:pt x="572485" y="557514"/>
                    <a:pt x="650550" y="518481"/>
                  </a:cubicBezTo>
                  <a:cubicBezTo>
                    <a:pt x="664330" y="511591"/>
                    <a:pt x="708002" y="477748"/>
                    <a:pt x="716537" y="471347"/>
                  </a:cubicBezTo>
                  <a:cubicBezTo>
                    <a:pt x="722822" y="458778"/>
                    <a:pt x="728419" y="445841"/>
                    <a:pt x="735391" y="433640"/>
                  </a:cubicBezTo>
                  <a:cubicBezTo>
                    <a:pt x="741012" y="423803"/>
                    <a:pt x="749781" y="415773"/>
                    <a:pt x="754244" y="405359"/>
                  </a:cubicBezTo>
                  <a:cubicBezTo>
                    <a:pt x="759347" y="393451"/>
                    <a:pt x="760860" y="380299"/>
                    <a:pt x="763671" y="367652"/>
                  </a:cubicBezTo>
                  <a:cubicBezTo>
                    <a:pt x="778839" y="299399"/>
                    <a:pt x="765679" y="342773"/>
                    <a:pt x="782525" y="292238"/>
                  </a:cubicBezTo>
                  <a:cubicBezTo>
                    <a:pt x="779383" y="238819"/>
                    <a:pt x="784465" y="184272"/>
                    <a:pt x="773098" y="131982"/>
                  </a:cubicBezTo>
                  <a:cubicBezTo>
                    <a:pt x="768285" y="109840"/>
                    <a:pt x="751413" y="91443"/>
                    <a:pt x="735391" y="75421"/>
                  </a:cubicBezTo>
                  <a:cubicBezTo>
                    <a:pt x="711050" y="51080"/>
                    <a:pt x="690270" y="26745"/>
                    <a:pt x="659976" y="9434"/>
                  </a:cubicBezTo>
                  <a:cubicBezTo>
                    <a:pt x="651349" y="4504"/>
                    <a:pt x="641123" y="3149"/>
                    <a:pt x="631696" y="7"/>
                  </a:cubicBezTo>
                  <a:cubicBezTo>
                    <a:pt x="534363" y="10822"/>
                    <a:pt x="529573" y="7863"/>
                    <a:pt x="509148" y="9434"/>
                  </a:cubicBezTo>
                  <a:close/>
                </a:path>
              </a:pathLst>
            </a:custGeom>
            <a:noFill/>
            <a:ln w="38100">
              <a:solidFill>
                <a:srgbClr val="C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 name="Picture 2"/>
          <p:cNvPicPr>
            <a:picLocks noChangeAspect="1"/>
          </p:cNvPicPr>
          <p:nvPr/>
        </p:nvPicPr>
        <p:blipFill>
          <a:blip r:embed="rId3"/>
          <a:stretch>
            <a:fillRect/>
          </a:stretch>
        </p:blipFill>
        <p:spPr>
          <a:xfrm>
            <a:off x="8927183" y="832421"/>
            <a:ext cx="2609654" cy="3468665"/>
          </a:xfrm>
          <a:prstGeom prst="rect">
            <a:avLst/>
          </a:prstGeom>
          <a:ln w="15875">
            <a:solidFill>
              <a:schemeClr val="bg1">
                <a:lumMod val="50000"/>
              </a:schemeClr>
            </a:solidFill>
          </a:ln>
        </p:spPr>
      </p:pic>
      <p:pic>
        <p:nvPicPr>
          <p:cNvPr id="4" name="Picture 3"/>
          <p:cNvPicPr>
            <a:picLocks noChangeAspect="1"/>
          </p:cNvPicPr>
          <p:nvPr/>
        </p:nvPicPr>
        <p:blipFill rotWithShape="1">
          <a:blip r:embed="rId3"/>
          <a:srcRect l="38522" t="54693" r="6426" b="36310"/>
          <a:stretch/>
        </p:blipFill>
        <p:spPr>
          <a:xfrm>
            <a:off x="9935849" y="2726829"/>
            <a:ext cx="1432875" cy="311261"/>
          </a:xfrm>
          <a:prstGeom prst="rect">
            <a:avLst/>
          </a:prstGeom>
          <a:ln w="34925">
            <a:solidFill>
              <a:srgbClr val="CCD607"/>
            </a:solidFill>
          </a:ln>
        </p:spPr>
      </p:pic>
      <p:pic>
        <p:nvPicPr>
          <p:cNvPr id="5" name="Picture 4"/>
          <p:cNvPicPr>
            <a:picLocks noChangeAspect="1"/>
          </p:cNvPicPr>
          <p:nvPr/>
        </p:nvPicPr>
        <p:blipFill rotWithShape="1">
          <a:blip r:embed="rId3"/>
          <a:srcRect l="38522" t="54693" r="6426" b="36310"/>
          <a:stretch/>
        </p:blipFill>
        <p:spPr>
          <a:xfrm>
            <a:off x="9935848" y="2726829"/>
            <a:ext cx="1432875" cy="311261"/>
          </a:xfrm>
          <a:prstGeom prst="rect">
            <a:avLst/>
          </a:prstGeom>
          <a:ln w="34925">
            <a:solidFill>
              <a:srgbClr val="CCD607"/>
            </a:solidFill>
          </a:ln>
        </p:spPr>
      </p:pic>
      <p:sp>
        <p:nvSpPr>
          <p:cNvPr id="6" name="Content Placeholder 1"/>
          <p:cNvSpPr>
            <a:spLocks noGrp="1"/>
          </p:cNvSpPr>
          <p:nvPr>
            <p:ph idx="1"/>
          </p:nvPr>
        </p:nvSpPr>
        <p:spPr>
          <a:xfrm>
            <a:off x="3790268" y="1272452"/>
            <a:ext cx="4888683" cy="5042127"/>
          </a:xfrm>
        </p:spPr>
        <p:txBody>
          <a:bodyPr>
            <a:normAutofit/>
          </a:bodyPr>
          <a:lstStyle/>
          <a:p>
            <a:r>
              <a:rPr lang="en-GB" sz="2400" dirty="0" smtClean="0"/>
              <a:t>First </a:t>
            </a:r>
            <a:r>
              <a:rPr lang="en-GB" sz="2400" dirty="0"/>
              <a:t>published – </a:t>
            </a:r>
            <a:r>
              <a:rPr lang="en-GB" sz="2400" dirty="0" smtClean="0"/>
              <a:t>30</a:t>
            </a:r>
            <a:r>
              <a:rPr lang="en-GB" sz="2400" baseline="30000" dirty="0" smtClean="0"/>
              <a:t>th</a:t>
            </a:r>
            <a:r>
              <a:rPr lang="en-GB" sz="2400" dirty="0" smtClean="0"/>
              <a:t> January 2019</a:t>
            </a:r>
          </a:p>
          <a:p>
            <a:endParaRPr lang="en-GB" sz="2400" dirty="0"/>
          </a:p>
          <a:p>
            <a:r>
              <a:rPr lang="en-GB" sz="2400" dirty="0" smtClean="0"/>
              <a:t>Latest publication </a:t>
            </a:r>
            <a:r>
              <a:rPr lang="en-GB" sz="2400" dirty="0"/>
              <a:t>date – </a:t>
            </a:r>
            <a:r>
              <a:rPr lang="en-GB" sz="2400" dirty="0" smtClean="0"/>
              <a:t>11</a:t>
            </a:r>
            <a:r>
              <a:rPr lang="en-GB" sz="2400" baseline="30000" dirty="0" smtClean="0"/>
              <a:t>th</a:t>
            </a:r>
            <a:r>
              <a:rPr lang="en-GB" sz="2400" dirty="0" smtClean="0"/>
              <a:t> July 2019</a:t>
            </a:r>
          </a:p>
          <a:p>
            <a:endParaRPr lang="en-GB" sz="2400" dirty="0"/>
          </a:p>
          <a:p>
            <a:r>
              <a:rPr lang="en-GB" sz="2400" dirty="0" smtClean="0"/>
              <a:t>Next release – 12</a:t>
            </a:r>
            <a:r>
              <a:rPr lang="en-GB" sz="2400" baseline="30000" dirty="0" smtClean="0"/>
              <a:t>th</a:t>
            </a:r>
            <a:r>
              <a:rPr lang="en-GB" sz="2400" dirty="0" smtClean="0"/>
              <a:t> November 2019</a:t>
            </a:r>
          </a:p>
          <a:p>
            <a:endParaRPr lang="en-GB" sz="2400" dirty="0"/>
          </a:p>
          <a:p>
            <a:r>
              <a:rPr lang="en-GB" sz="2400" dirty="0" smtClean="0"/>
              <a:t>HMRC &amp; ONS</a:t>
            </a:r>
          </a:p>
          <a:p>
            <a:endParaRPr lang="en-GB" sz="2400" dirty="0"/>
          </a:p>
          <a:p>
            <a:r>
              <a:rPr lang="en-GB" sz="2400" dirty="0" smtClean="0"/>
              <a:t>Monthly releases</a:t>
            </a:r>
          </a:p>
          <a:p>
            <a:endParaRPr lang="en-GB" sz="2400" dirty="0"/>
          </a:p>
          <a:p>
            <a:endParaRPr lang="en-GB" sz="2400" dirty="0" smtClean="0"/>
          </a:p>
          <a:p>
            <a:endParaRPr lang="en-GB" sz="2400" dirty="0"/>
          </a:p>
          <a:p>
            <a:endParaRPr lang="en-GB" sz="2400" dirty="0"/>
          </a:p>
          <a:p>
            <a:pPr marL="0" indent="0">
              <a:buNone/>
            </a:pPr>
            <a:endParaRPr lang="en-GB" sz="1200" dirty="0"/>
          </a:p>
        </p:txBody>
      </p:sp>
      <p:grpSp>
        <p:nvGrpSpPr>
          <p:cNvPr id="46" name="Group 45"/>
          <p:cNvGrpSpPr/>
          <p:nvPr/>
        </p:nvGrpSpPr>
        <p:grpSpPr>
          <a:xfrm>
            <a:off x="1404033" y="1546430"/>
            <a:ext cx="2261741" cy="2006282"/>
            <a:chOff x="724287" y="2001298"/>
            <a:chExt cx="2303250" cy="2198034"/>
          </a:xfrm>
        </p:grpSpPr>
        <p:grpSp>
          <p:nvGrpSpPr>
            <p:cNvPr id="47" name="Group 46"/>
            <p:cNvGrpSpPr/>
            <p:nvPr/>
          </p:nvGrpSpPr>
          <p:grpSpPr>
            <a:xfrm>
              <a:off x="724287" y="2001298"/>
              <a:ext cx="2303250" cy="2198034"/>
              <a:chOff x="5682788" y="1712213"/>
              <a:chExt cx="2262433" cy="2233509"/>
            </a:xfrm>
          </p:grpSpPr>
          <p:sp>
            <p:nvSpPr>
              <p:cNvPr id="69" name="Rounded Rectangle 68"/>
              <p:cNvSpPr/>
              <p:nvPr/>
            </p:nvSpPr>
            <p:spPr>
              <a:xfrm>
                <a:off x="5682788" y="2413650"/>
                <a:ext cx="2262433" cy="1532072"/>
              </a:xfrm>
              <a:prstGeom prst="roundRect">
                <a:avLst>
                  <a:gd name="adj" fmla="val 6665"/>
                </a:avLst>
              </a:prstGeom>
              <a:solidFill>
                <a:srgbClr val="F6F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dirty="0" smtClean="0">
                    <a:solidFill>
                      <a:srgbClr val="417ABD"/>
                    </a:solidFill>
                  </a:rPr>
                  <a:t>          </a:t>
                </a:r>
              </a:p>
              <a:p>
                <a:r>
                  <a:rPr lang="en-GB" sz="1300" b="1" dirty="0">
                    <a:solidFill>
                      <a:srgbClr val="417ABD"/>
                    </a:solidFill>
                  </a:rPr>
                  <a:t> </a:t>
                </a:r>
                <a:r>
                  <a:rPr lang="en-GB" sz="1300" b="1" dirty="0" smtClean="0">
                    <a:solidFill>
                      <a:srgbClr val="417ABD"/>
                    </a:solidFill>
                  </a:rPr>
                  <a:t> 1      </a:t>
                </a:r>
                <a:r>
                  <a:rPr lang="en-GB" sz="1300" b="1" dirty="0">
                    <a:solidFill>
                      <a:srgbClr val="417ABD"/>
                    </a:solidFill>
                  </a:rPr>
                  <a:t>2      3      4      5     </a:t>
                </a:r>
                <a:r>
                  <a:rPr lang="en-GB" sz="1300" b="1" dirty="0">
                    <a:solidFill>
                      <a:srgbClr val="FF0000"/>
                    </a:solidFill>
                  </a:rPr>
                  <a:t>6     7</a:t>
                </a:r>
                <a:r>
                  <a:rPr lang="en-GB" sz="1300" b="1" dirty="0">
                    <a:solidFill>
                      <a:srgbClr val="417ABD"/>
                    </a:solidFill>
                  </a:rPr>
                  <a:t>          </a:t>
                </a:r>
              </a:p>
              <a:p>
                <a:r>
                  <a:rPr lang="en-GB" sz="1300" b="1" dirty="0">
                    <a:solidFill>
                      <a:srgbClr val="417ABD"/>
                    </a:solidFill>
                  </a:rPr>
                  <a:t>  8      9    10    11    12   </a:t>
                </a:r>
                <a:r>
                  <a:rPr lang="en-GB" sz="1300" b="1" dirty="0">
                    <a:solidFill>
                      <a:srgbClr val="FF0000"/>
                    </a:solidFill>
                  </a:rPr>
                  <a:t>13   14   </a:t>
                </a:r>
              </a:p>
              <a:p>
                <a:r>
                  <a:rPr lang="en-GB" sz="1300" b="1" dirty="0">
                    <a:solidFill>
                      <a:srgbClr val="417ABD"/>
                    </a:solidFill>
                  </a:rPr>
                  <a:t> 15    16   17    18    19   </a:t>
                </a:r>
                <a:r>
                  <a:rPr lang="en-GB" sz="1300" b="1" dirty="0">
                    <a:solidFill>
                      <a:srgbClr val="FF0000"/>
                    </a:solidFill>
                  </a:rPr>
                  <a:t>20   21   </a:t>
                </a:r>
              </a:p>
              <a:p>
                <a:r>
                  <a:rPr lang="en-GB" sz="1300" b="1" dirty="0">
                    <a:solidFill>
                      <a:srgbClr val="417ABD"/>
                    </a:solidFill>
                  </a:rPr>
                  <a:t> 22    23   24    25    26   </a:t>
                </a:r>
                <a:r>
                  <a:rPr lang="en-GB" sz="1300" b="1" dirty="0">
                    <a:solidFill>
                      <a:srgbClr val="FF0000"/>
                    </a:solidFill>
                  </a:rPr>
                  <a:t>27   28   </a:t>
                </a:r>
              </a:p>
              <a:p>
                <a:r>
                  <a:rPr lang="en-GB" sz="1300" b="1" dirty="0">
                    <a:solidFill>
                      <a:srgbClr val="417ABD"/>
                    </a:solidFill>
                  </a:rPr>
                  <a:t> 29    30   31     </a:t>
                </a:r>
              </a:p>
            </p:txBody>
          </p:sp>
          <p:grpSp>
            <p:nvGrpSpPr>
              <p:cNvPr id="70" name="Group 69"/>
              <p:cNvGrpSpPr/>
              <p:nvPr/>
            </p:nvGrpSpPr>
            <p:grpSpPr>
              <a:xfrm>
                <a:off x="5684363" y="1712213"/>
                <a:ext cx="2260857" cy="854540"/>
                <a:chOff x="5684363" y="1712213"/>
                <a:chExt cx="2260857" cy="854540"/>
              </a:xfrm>
            </p:grpSpPr>
            <p:sp>
              <p:nvSpPr>
                <p:cNvPr id="72" name="Rounded Rectangle 71"/>
                <p:cNvSpPr/>
                <p:nvPr/>
              </p:nvSpPr>
              <p:spPr>
                <a:xfrm>
                  <a:off x="5684363" y="1712213"/>
                  <a:ext cx="2260857" cy="854540"/>
                </a:xfrm>
                <a:prstGeom prst="roundRect">
                  <a:avLst>
                    <a:gd name="adj" fmla="val 11054"/>
                  </a:avLst>
                </a:prstGeom>
                <a:solidFill>
                  <a:srgbClr val="417ABD"/>
                </a:solidFill>
                <a:ln>
                  <a:solidFill>
                    <a:srgbClr val="1E2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sz="2000" dirty="0" smtClean="0"/>
                    <a:t>JULY                  2019</a:t>
                  </a:r>
                  <a:endParaRPr lang="en-GB" sz="2000" dirty="0"/>
                </a:p>
              </p:txBody>
            </p:sp>
            <p:sp>
              <p:nvSpPr>
                <p:cNvPr id="73" name="Oval 72"/>
                <p:cNvSpPr/>
                <p:nvPr/>
              </p:nvSpPr>
              <p:spPr>
                <a:xfrm>
                  <a:off x="5806910"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Oval 73"/>
                <p:cNvSpPr/>
                <p:nvPr/>
              </p:nvSpPr>
              <p:spPr>
                <a:xfrm>
                  <a:off x="6080288"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Oval 74"/>
                <p:cNvSpPr/>
                <p:nvPr/>
              </p:nvSpPr>
              <p:spPr>
                <a:xfrm>
                  <a:off x="6353664"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Oval 75"/>
                <p:cNvSpPr/>
                <p:nvPr/>
              </p:nvSpPr>
              <p:spPr>
                <a:xfrm>
                  <a:off x="6627042"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Oval 76"/>
                <p:cNvSpPr/>
                <p:nvPr/>
              </p:nvSpPr>
              <p:spPr>
                <a:xfrm>
                  <a:off x="6878425"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Oval 77"/>
                <p:cNvSpPr/>
                <p:nvPr/>
              </p:nvSpPr>
              <p:spPr>
                <a:xfrm>
                  <a:off x="7151803"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Oval 78"/>
                <p:cNvSpPr/>
                <p:nvPr/>
              </p:nvSpPr>
              <p:spPr>
                <a:xfrm>
                  <a:off x="7425179" y="18384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 name="Oval 79"/>
                <p:cNvSpPr/>
                <p:nvPr/>
              </p:nvSpPr>
              <p:spPr>
                <a:xfrm>
                  <a:off x="7698557" y="1836929"/>
                  <a:ext cx="141402" cy="1600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1" name="Rectangle 70"/>
              <p:cNvSpPr/>
              <p:nvPr/>
            </p:nvSpPr>
            <p:spPr>
              <a:xfrm>
                <a:off x="5682788" y="2413649"/>
                <a:ext cx="2262433" cy="308734"/>
              </a:xfrm>
              <a:prstGeom prst="rect">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bg1"/>
                    </a:solidFill>
                    <a:latin typeface="Tw Cen MT" panose="020B0602020104020603" pitchFamily="34" charset="0"/>
                  </a:rPr>
                  <a:t>Mon  Tue  Wed  Thu  Fri  Sat</a:t>
                </a:r>
                <a:r>
                  <a:rPr lang="en-GB" sz="1200" dirty="0">
                    <a:solidFill>
                      <a:schemeClr val="bg1"/>
                    </a:solidFill>
                    <a:latin typeface="Tw Cen MT" panose="020B0602020104020603" pitchFamily="34" charset="0"/>
                  </a:rPr>
                  <a:t> </a:t>
                </a:r>
                <a:r>
                  <a:rPr lang="en-GB" sz="1200" dirty="0" smtClean="0">
                    <a:solidFill>
                      <a:schemeClr val="bg1"/>
                    </a:solidFill>
                    <a:latin typeface="Tw Cen MT" panose="020B0602020104020603" pitchFamily="34" charset="0"/>
                  </a:rPr>
                  <a:t> Sun </a:t>
                </a:r>
                <a:endParaRPr lang="en-GB" sz="1200" dirty="0">
                  <a:solidFill>
                    <a:schemeClr val="bg1"/>
                  </a:solidFill>
                  <a:latin typeface="Tw Cen MT" panose="020B0602020104020603" pitchFamily="34" charset="0"/>
                </a:endParaRPr>
              </a:p>
            </p:txBody>
          </p:sp>
        </p:grpSp>
        <p:sp>
          <p:nvSpPr>
            <p:cNvPr id="48" name="Freeform 47"/>
            <p:cNvSpPr/>
            <p:nvPr/>
          </p:nvSpPr>
          <p:spPr>
            <a:xfrm rot="17798319">
              <a:off x="1751964" y="3201096"/>
              <a:ext cx="283144" cy="302494"/>
            </a:xfrm>
            <a:custGeom>
              <a:avLst/>
              <a:gdLst>
                <a:gd name="connsiteX0" fmla="*/ 509148 w 782525"/>
                <a:gd name="connsiteY0" fmla="*/ 9434 h 593895"/>
                <a:gd name="connsiteX1" fmla="*/ 509148 w 782525"/>
                <a:gd name="connsiteY1" fmla="*/ 9434 h 593895"/>
                <a:gd name="connsiteX2" fmla="*/ 311185 w 782525"/>
                <a:gd name="connsiteY2" fmla="*/ 18860 h 593895"/>
                <a:gd name="connsiteX3" fmla="*/ 292331 w 782525"/>
                <a:gd name="connsiteY3" fmla="*/ 47141 h 593895"/>
                <a:gd name="connsiteX4" fmla="*/ 235770 w 782525"/>
                <a:gd name="connsiteY4" fmla="*/ 84848 h 593895"/>
                <a:gd name="connsiteX5" fmla="*/ 160356 w 782525"/>
                <a:gd name="connsiteY5" fmla="*/ 131982 h 593895"/>
                <a:gd name="connsiteX6" fmla="*/ 132075 w 782525"/>
                <a:gd name="connsiteY6" fmla="*/ 150836 h 593895"/>
                <a:gd name="connsiteX7" fmla="*/ 18954 w 782525"/>
                <a:gd name="connsiteY7" fmla="*/ 254530 h 593895"/>
                <a:gd name="connsiteX8" fmla="*/ 100 w 782525"/>
                <a:gd name="connsiteY8" fmla="*/ 311091 h 593895"/>
                <a:gd name="connsiteX9" fmla="*/ 9527 w 782525"/>
                <a:gd name="connsiteY9" fmla="*/ 443067 h 593895"/>
                <a:gd name="connsiteX10" fmla="*/ 28381 w 782525"/>
                <a:gd name="connsiteY10" fmla="*/ 471347 h 593895"/>
                <a:gd name="connsiteX11" fmla="*/ 47234 w 782525"/>
                <a:gd name="connsiteY11" fmla="*/ 509054 h 593895"/>
                <a:gd name="connsiteX12" fmla="*/ 113222 w 782525"/>
                <a:gd name="connsiteY12" fmla="*/ 546761 h 593895"/>
                <a:gd name="connsiteX13" fmla="*/ 188636 w 782525"/>
                <a:gd name="connsiteY13" fmla="*/ 575042 h 593895"/>
                <a:gd name="connsiteX14" fmla="*/ 254624 w 782525"/>
                <a:gd name="connsiteY14" fmla="*/ 593895 h 593895"/>
                <a:gd name="connsiteX15" fmla="*/ 452587 w 782525"/>
                <a:gd name="connsiteY15" fmla="*/ 584469 h 593895"/>
                <a:gd name="connsiteX16" fmla="*/ 546855 w 782525"/>
                <a:gd name="connsiteY16" fmla="*/ 556188 h 593895"/>
                <a:gd name="connsiteX17" fmla="*/ 593989 w 782525"/>
                <a:gd name="connsiteY17" fmla="*/ 546761 h 593895"/>
                <a:gd name="connsiteX18" fmla="*/ 650550 w 782525"/>
                <a:gd name="connsiteY18" fmla="*/ 518481 h 593895"/>
                <a:gd name="connsiteX19" fmla="*/ 716537 w 782525"/>
                <a:gd name="connsiteY19" fmla="*/ 471347 h 593895"/>
                <a:gd name="connsiteX20" fmla="*/ 735391 w 782525"/>
                <a:gd name="connsiteY20" fmla="*/ 433640 h 593895"/>
                <a:gd name="connsiteX21" fmla="*/ 754244 w 782525"/>
                <a:gd name="connsiteY21" fmla="*/ 405359 h 593895"/>
                <a:gd name="connsiteX22" fmla="*/ 763671 w 782525"/>
                <a:gd name="connsiteY22" fmla="*/ 367652 h 593895"/>
                <a:gd name="connsiteX23" fmla="*/ 782525 w 782525"/>
                <a:gd name="connsiteY23" fmla="*/ 292238 h 593895"/>
                <a:gd name="connsiteX24" fmla="*/ 773098 w 782525"/>
                <a:gd name="connsiteY24" fmla="*/ 131982 h 593895"/>
                <a:gd name="connsiteX25" fmla="*/ 735391 w 782525"/>
                <a:gd name="connsiteY25" fmla="*/ 75421 h 593895"/>
                <a:gd name="connsiteX26" fmla="*/ 659976 w 782525"/>
                <a:gd name="connsiteY26" fmla="*/ 9434 h 593895"/>
                <a:gd name="connsiteX27" fmla="*/ 631696 w 782525"/>
                <a:gd name="connsiteY27" fmla="*/ 7 h 593895"/>
                <a:gd name="connsiteX28" fmla="*/ 509148 w 782525"/>
                <a:gd name="connsiteY28" fmla="*/ 9434 h 59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2525" h="593895">
                  <a:moveTo>
                    <a:pt x="509148" y="9434"/>
                  </a:moveTo>
                  <a:lnTo>
                    <a:pt x="509148" y="9434"/>
                  </a:lnTo>
                  <a:cubicBezTo>
                    <a:pt x="432859" y="2499"/>
                    <a:pt x="384718" y="-11779"/>
                    <a:pt x="311185" y="18860"/>
                  </a:cubicBezTo>
                  <a:cubicBezTo>
                    <a:pt x="300727" y="23218"/>
                    <a:pt x="300858" y="39680"/>
                    <a:pt x="292331" y="47141"/>
                  </a:cubicBezTo>
                  <a:cubicBezTo>
                    <a:pt x="275278" y="62062"/>
                    <a:pt x="256037" y="74714"/>
                    <a:pt x="235770" y="84848"/>
                  </a:cubicBezTo>
                  <a:cubicBezTo>
                    <a:pt x="176713" y="114377"/>
                    <a:pt x="217463" y="91191"/>
                    <a:pt x="160356" y="131982"/>
                  </a:cubicBezTo>
                  <a:cubicBezTo>
                    <a:pt x="151137" y="138567"/>
                    <a:pt x="140496" y="143257"/>
                    <a:pt x="132075" y="150836"/>
                  </a:cubicBezTo>
                  <a:cubicBezTo>
                    <a:pt x="-28353" y="295221"/>
                    <a:pt x="142262" y="155884"/>
                    <a:pt x="18954" y="254530"/>
                  </a:cubicBezTo>
                  <a:cubicBezTo>
                    <a:pt x="12669" y="273384"/>
                    <a:pt x="-1316" y="291268"/>
                    <a:pt x="100" y="311091"/>
                  </a:cubicBezTo>
                  <a:cubicBezTo>
                    <a:pt x="3242" y="355083"/>
                    <a:pt x="1862" y="399634"/>
                    <a:pt x="9527" y="443067"/>
                  </a:cubicBezTo>
                  <a:cubicBezTo>
                    <a:pt x="11496" y="454224"/>
                    <a:pt x="22760" y="461510"/>
                    <a:pt x="28381" y="471347"/>
                  </a:cubicBezTo>
                  <a:cubicBezTo>
                    <a:pt x="35353" y="483548"/>
                    <a:pt x="38238" y="498259"/>
                    <a:pt x="47234" y="509054"/>
                  </a:cubicBezTo>
                  <a:cubicBezTo>
                    <a:pt x="56155" y="519760"/>
                    <a:pt x="103895" y="542616"/>
                    <a:pt x="113222" y="546761"/>
                  </a:cubicBezTo>
                  <a:cubicBezTo>
                    <a:pt x="134814" y="556357"/>
                    <a:pt x="164719" y="567867"/>
                    <a:pt x="188636" y="575042"/>
                  </a:cubicBezTo>
                  <a:cubicBezTo>
                    <a:pt x="210547" y="581615"/>
                    <a:pt x="232628" y="587611"/>
                    <a:pt x="254624" y="593895"/>
                  </a:cubicBezTo>
                  <a:cubicBezTo>
                    <a:pt x="320612" y="590753"/>
                    <a:pt x="386735" y="589737"/>
                    <a:pt x="452587" y="584469"/>
                  </a:cubicBezTo>
                  <a:cubicBezTo>
                    <a:pt x="478713" y="582379"/>
                    <a:pt x="525342" y="560491"/>
                    <a:pt x="546855" y="556188"/>
                  </a:cubicBezTo>
                  <a:lnTo>
                    <a:pt x="593989" y="546761"/>
                  </a:lnTo>
                  <a:cubicBezTo>
                    <a:pt x="675043" y="492726"/>
                    <a:pt x="572485" y="557514"/>
                    <a:pt x="650550" y="518481"/>
                  </a:cubicBezTo>
                  <a:cubicBezTo>
                    <a:pt x="664330" y="511591"/>
                    <a:pt x="708002" y="477748"/>
                    <a:pt x="716537" y="471347"/>
                  </a:cubicBezTo>
                  <a:cubicBezTo>
                    <a:pt x="722822" y="458778"/>
                    <a:pt x="728419" y="445841"/>
                    <a:pt x="735391" y="433640"/>
                  </a:cubicBezTo>
                  <a:cubicBezTo>
                    <a:pt x="741012" y="423803"/>
                    <a:pt x="749781" y="415773"/>
                    <a:pt x="754244" y="405359"/>
                  </a:cubicBezTo>
                  <a:cubicBezTo>
                    <a:pt x="759347" y="393451"/>
                    <a:pt x="760860" y="380299"/>
                    <a:pt x="763671" y="367652"/>
                  </a:cubicBezTo>
                  <a:cubicBezTo>
                    <a:pt x="778839" y="299399"/>
                    <a:pt x="765679" y="342773"/>
                    <a:pt x="782525" y="292238"/>
                  </a:cubicBezTo>
                  <a:cubicBezTo>
                    <a:pt x="779383" y="238819"/>
                    <a:pt x="784465" y="184272"/>
                    <a:pt x="773098" y="131982"/>
                  </a:cubicBezTo>
                  <a:cubicBezTo>
                    <a:pt x="768285" y="109840"/>
                    <a:pt x="751413" y="91443"/>
                    <a:pt x="735391" y="75421"/>
                  </a:cubicBezTo>
                  <a:cubicBezTo>
                    <a:pt x="711050" y="51080"/>
                    <a:pt x="690270" y="26745"/>
                    <a:pt x="659976" y="9434"/>
                  </a:cubicBezTo>
                  <a:cubicBezTo>
                    <a:pt x="651349" y="4504"/>
                    <a:pt x="641123" y="3149"/>
                    <a:pt x="631696" y="7"/>
                  </a:cubicBezTo>
                  <a:cubicBezTo>
                    <a:pt x="534363" y="10822"/>
                    <a:pt x="529573" y="7863"/>
                    <a:pt x="509148" y="9434"/>
                  </a:cubicBezTo>
                  <a:close/>
                </a:path>
              </a:pathLst>
            </a:custGeom>
            <a:noFill/>
            <a:ln w="38100">
              <a:solidFill>
                <a:srgbClr val="C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1" name="Title 1"/>
          <p:cNvSpPr>
            <a:spLocks noGrp="1"/>
          </p:cNvSpPr>
          <p:nvPr>
            <p:ph type="title"/>
          </p:nvPr>
        </p:nvSpPr>
        <p:spPr>
          <a:xfrm>
            <a:off x="4052275" y="71621"/>
            <a:ext cx="4139618" cy="1200831"/>
          </a:xfrm>
        </p:spPr>
        <p:txBody>
          <a:bodyPr>
            <a:noAutofit/>
          </a:bodyPr>
          <a:lstStyle/>
          <a:p>
            <a:r>
              <a:rPr lang="en-GB" sz="4800" dirty="0" smtClean="0">
                <a:latin typeface="+mn-lt"/>
              </a:rPr>
              <a:t>RTI PAYE Data</a:t>
            </a:r>
            <a:endParaRPr lang="en-GB" sz="4800" dirty="0">
              <a:latin typeface="+mn-lt"/>
            </a:endParaRPr>
          </a:p>
        </p:txBody>
      </p:sp>
      <p:grpSp>
        <p:nvGrpSpPr>
          <p:cNvPr id="7" name="Group 6"/>
          <p:cNvGrpSpPr/>
          <p:nvPr/>
        </p:nvGrpSpPr>
        <p:grpSpPr>
          <a:xfrm>
            <a:off x="1552819" y="1432837"/>
            <a:ext cx="1980217" cy="327983"/>
            <a:chOff x="1552819" y="1432837"/>
            <a:chExt cx="1980217" cy="327983"/>
          </a:xfrm>
        </p:grpSpPr>
        <p:sp>
          <p:nvSpPr>
            <p:cNvPr id="61" name="Rounded Rectangle 60"/>
            <p:cNvSpPr/>
            <p:nvPr/>
          </p:nvSpPr>
          <p:spPr>
            <a:xfrm>
              <a:off x="1552819" y="1439553"/>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ounded Rectangle 61"/>
            <p:cNvSpPr/>
            <p:nvPr/>
          </p:nvSpPr>
          <p:spPr>
            <a:xfrm>
              <a:off x="2374499" y="1432837"/>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Rounded Rectangle 62"/>
            <p:cNvSpPr/>
            <p:nvPr/>
          </p:nvSpPr>
          <p:spPr>
            <a:xfrm>
              <a:off x="1821101" y="1440200"/>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Rounded Rectangle 63"/>
            <p:cNvSpPr/>
            <p:nvPr/>
          </p:nvSpPr>
          <p:spPr>
            <a:xfrm>
              <a:off x="2104037" y="1435662"/>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ounded Rectangle 64"/>
            <p:cNvSpPr/>
            <p:nvPr/>
          </p:nvSpPr>
          <p:spPr>
            <a:xfrm>
              <a:off x="2626520" y="1437308"/>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Rounded Rectangle 65"/>
            <p:cNvSpPr/>
            <p:nvPr/>
          </p:nvSpPr>
          <p:spPr>
            <a:xfrm>
              <a:off x="2892846" y="1432837"/>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Rounded Rectangle 66"/>
            <p:cNvSpPr/>
            <p:nvPr/>
          </p:nvSpPr>
          <p:spPr>
            <a:xfrm>
              <a:off x="3169890" y="1439553"/>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Rounded Rectangle 67"/>
            <p:cNvSpPr/>
            <p:nvPr/>
          </p:nvSpPr>
          <p:spPr>
            <a:xfrm>
              <a:off x="3440736" y="1439553"/>
              <a:ext cx="92300" cy="320620"/>
            </a:xfrm>
            <a:prstGeom prst="roundRect">
              <a:avLst>
                <a:gd name="adj" fmla="val 42613"/>
              </a:avLst>
            </a:prstGeom>
            <a:solidFill>
              <a:srgbClr val="1E2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9" name="Rounded Rectangle 48"/>
          <p:cNvSpPr/>
          <p:nvPr/>
        </p:nvSpPr>
        <p:spPr>
          <a:xfrm rot="20581941">
            <a:off x="8778646" y="4420778"/>
            <a:ext cx="2906726" cy="613689"/>
          </a:xfrm>
          <a:prstGeom prst="roundRect">
            <a:avLst>
              <a:gd name="adj" fmla="val 32683"/>
            </a:avLst>
          </a:prstGeom>
          <a:noFill/>
          <a:ln w="111125" cmpd="dbl">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C00000"/>
                </a:solidFill>
                <a:effectLst>
                  <a:outerShdw blurRad="50800" dist="38100" dir="8100000" algn="tr" rotWithShape="0">
                    <a:prstClr val="black">
                      <a:alpha val="40000"/>
                    </a:prstClr>
                  </a:outerShdw>
                </a:effectLst>
                <a:latin typeface="Tempus Sans ITC" panose="04020404030D07020202" pitchFamily="82" charset="0"/>
              </a:rPr>
              <a:t>EXPERIMENTAL</a:t>
            </a:r>
          </a:p>
        </p:txBody>
      </p:sp>
    </p:spTree>
    <p:extLst>
      <p:ext uri="{BB962C8B-B14F-4D97-AF65-F5344CB8AC3E}">
        <p14:creationId xmlns:p14="http://schemas.microsoft.com/office/powerpoint/2010/main" val="93745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xit" presetSubtype="0" fill="hold" nodeType="withEffect">
                                  <p:stCondLst>
                                    <p:cond delay="0"/>
                                  </p:stCondLst>
                                  <p:childTnLst>
                                    <p:animEffect transition="out" filter="fade">
                                      <p:cBhvr>
                                        <p:cTn id="6" dur="2000"/>
                                        <p:tgtEl>
                                          <p:spTgt spid="46"/>
                                        </p:tgtEl>
                                      </p:cBhvr>
                                    </p:animEffect>
                                    <p:anim calcmode="lin" valueType="num">
                                      <p:cBhvr>
                                        <p:cTn id="7" dur="2000"/>
                                        <p:tgtEl>
                                          <p:spTgt spid="46"/>
                                        </p:tgtEl>
                                        <p:attrNameLst>
                                          <p:attrName>ppt_x</p:attrName>
                                        </p:attrNameLst>
                                      </p:cBhvr>
                                      <p:tavLst>
                                        <p:tav tm="0">
                                          <p:val>
                                            <p:strVal val="ppt_x"/>
                                          </p:val>
                                        </p:tav>
                                        <p:tav tm="100000">
                                          <p:val>
                                            <p:strVal val="ppt_x"/>
                                          </p:val>
                                        </p:tav>
                                      </p:tavLst>
                                    </p:anim>
                                    <p:anim calcmode="lin" valueType="num">
                                      <p:cBhvr>
                                        <p:cTn id="8" dur="200" decel="100000"/>
                                        <p:tgtEl>
                                          <p:spTgt spid="46"/>
                                        </p:tgtEl>
                                        <p:attrNameLst>
                                          <p:attrName>ppt_y</p:attrName>
                                        </p:attrNameLst>
                                      </p:cBhvr>
                                      <p:tavLst>
                                        <p:tav tm="0">
                                          <p:val>
                                            <p:strVal val="ppt_y"/>
                                          </p:val>
                                        </p:tav>
                                        <p:tav tm="100000">
                                          <p:val>
                                            <p:strVal val="ppt_y-.03"/>
                                          </p:val>
                                        </p:tav>
                                      </p:tavLst>
                                    </p:anim>
                                    <p:anim calcmode="lin" valueType="num">
                                      <p:cBhvr>
                                        <p:cTn id="9" dur="1800" accel="100000">
                                          <p:stCondLst>
                                            <p:cond delay="200"/>
                                          </p:stCondLst>
                                        </p:cTn>
                                        <p:tgtEl>
                                          <p:spTgt spid="46"/>
                                        </p:tgtEl>
                                        <p:attrNameLst>
                                          <p:attrName>ppt_y</p:attrName>
                                        </p:attrNameLst>
                                      </p:cBhvr>
                                      <p:tavLst>
                                        <p:tav tm="0">
                                          <p:val>
                                            <p:strVal val="ppt_y"/>
                                          </p:val>
                                        </p:tav>
                                        <p:tav tm="100000">
                                          <p:val>
                                            <p:strVal val="ppt_y+1"/>
                                          </p:val>
                                        </p:tav>
                                      </p:tavLst>
                                    </p:anim>
                                    <p:set>
                                      <p:cBhvr>
                                        <p:cTn id="10" dur="1" fill="hold">
                                          <p:stCondLst>
                                            <p:cond delay="1999"/>
                                          </p:stCondLst>
                                        </p:cTn>
                                        <p:tgtEl>
                                          <p:spTgt spid="46"/>
                                        </p:tgtEl>
                                        <p:attrNameLst>
                                          <p:attrName>style.visibility</p:attrName>
                                        </p:attrNameLst>
                                      </p:cBhvr>
                                      <p:to>
                                        <p:strVal val="hidden"/>
                                      </p:to>
                                    </p:set>
                                  </p:childTnLst>
                                </p:cTn>
                              </p:par>
                            </p:childTnLst>
                          </p:cTn>
                        </p:par>
                        <p:par>
                          <p:cTn id="11" fill="hold">
                            <p:stCondLst>
                              <p:cond delay="2000"/>
                            </p:stCondLst>
                            <p:childTnLst>
                              <p:par>
                                <p:cTn id="12" presetID="1" presetClass="entr" presetSubtype="0" fill="hold" nodeType="afterEffect">
                                  <p:stCondLst>
                                    <p:cond delay="1000"/>
                                  </p:stCondLst>
                                  <p:childTnLst>
                                    <p:set>
                                      <p:cBhvr>
                                        <p:cTn id="13" dur="1" fill="hold">
                                          <p:stCondLst>
                                            <p:cond delay="9"/>
                                          </p:stCondLst>
                                        </p:cTn>
                                        <p:tgtEl>
                                          <p:spTgt spid="6">
                                            <p:txEl>
                                              <p:pRg st="6" end="6"/>
                                            </p:txEl>
                                          </p:spTgt>
                                        </p:tgtEl>
                                        <p:attrNameLst>
                                          <p:attrName>style.visibility</p:attrName>
                                        </p:attrNameLst>
                                      </p:cBhvr>
                                      <p:to>
                                        <p:strVal val="visible"/>
                                      </p:to>
                                    </p:set>
                                  </p:childTnLst>
                                </p:cTn>
                              </p:par>
                            </p:childTnLst>
                          </p:cTn>
                        </p:par>
                        <p:par>
                          <p:cTn id="14" fill="hold">
                            <p:stCondLst>
                              <p:cond delay="3010"/>
                            </p:stCondLst>
                            <p:childTnLst>
                              <p:par>
                                <p:cTn id="15" presetID="1" presetClass="entr" presetSubtype="0" fill="hold" nodeType="afterEffect">
                                  <p:stCondLst>
                                    <p:cond delay="300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78168" y="1620082"/>
            <a:ext cx="5102912" cy="5138530"/>
          </a:xfrm>
        </p:spPr>
        <p:txBody>
          <a:bodyPr>
            <a:normAutofit fontScale="85000" lnSpcReduction="20000"/>
          </a:bodyPr>
          <a:lstStyle/>
          <a:p>
            <a:r>
              <a:rPr lang="en-GB" sz="3000" dirty="0"/>
              <a:t>Publication date – 29</a:t>
            </a:r>
            <a:r>
              <a:rPr lang="en-GB" sz="3000" baseline="30000" dirty="0"/>
              <a:t>th</a:t>
            </a:r>
            <a:r>
              <a:rPr lang="en-GB" sz="3000" dirty="0"/>
              <a:t> October</a:t>
            </a:r>
          </a:p>
          <a:p>
            <a:endParaRPr lang="en-GB" sz="1700" dirty="0"/>
          </a:p>
          <a:p>
            <a:r>
              <a:rPr lang="en-GB" sz="3000" dirty="0"/>
              <a:t>Publication</a:t>
            </a:r>
            <a:r>
              <a:rPr lang="en-GB" dirty="0"/>
              <a:t> </a:t>
            </a:r>
          </a:p>
          <a:p>
            <a:pPr lvl="1"/>
            <a:r>
              <a:rPr lang="en-GB" dirty="0" smtClean="0"/>
              <a:t>Full bulletin</a:t>
            </a:r>
          </a:p>
          <a:p>
            <a:pPr lvl="1"/>
            <a:r>
              <a:rPr lang="en-GB" dirty="0" smtClean="0"/>
              <a:t>1: Overview of Earnings</a:t>
            </a:r>
          </a:p>
          <a:p>
            <a:pPr lvl="1"/>
            <a:r>
              <a:rPr lang="en-GB" dirty="0" smtClean="0"/>
              <a:t>2: Gender Pay Gap</a:t>
            </a:r>
          </a:p>
          <a:p>
            <a:pPr lvl="1"/>
            <a:r>
              <a:rPr lang="en-GB" dirty="0" smtClean="0"/>
              <a:t>3: High and Low Pay</a:t>
            </a:r>
          </a:p>
          <a:p>
            <a:pPr lvl="1"/>
            <a:endParaRPr lang="en-GB" sz="3000" dirty="0"/>
          </a:p>
          <a:p>
            <a:r>
              <a:rPr lang="en-GB" sz="3400" dirty="0" smtClean="0"/>
              <a:t>GIFs</a:t>
            </a:r>
          </a:p>
          <a:p>
            <a:pPr lvl="1"/>
            <a:r>
              <a:rPr lang="en-GB" dirty="0" smtClean="0"/>
              <a:t>Distribution </a:t>
            </a:r>
            <a:r>
              <a:rPr lang="en-GB" dirty="0"/>
              <a:t>of hourly </a:t>
            </a:r>
            <a:r>
              <a:rPr lang="en-GB" dirty="0" smtClean="0"/>
              <a:t>earnings</a:t>
            </a:r>
          </a:p>
          <a:p>
            <a:pPr lvl="1"/>
            <a:r>
              <a:rPr lang="en-GB" dirty="0" smtClean="0"/>
              <a:t>Gender Pay Gap </a:t>
            </a:r>
          </a:p>
          <a:p>
            <a:pPr marL="457200" lvl="1" indent="0">
              <a:buNone/>
            </a:pPr>
            <a:endParaRPr lang="en-GB" sz="1700" dirty="0"/>
          </a:p>
          <a:p>
            <a:r>
              <a:rPr lang="en-GB" sz="3000" dirty="0" smtClean="0"/>
              <a:t>NINIS</a:t>
            </a:r>
          </a:p>
          <a:p>
            <a:endParaRPr lang="en-GB" sz="3000" dirty="0"/>
          </a:p>
          <a:p>
            <a:r>
              <a:rPr lang="en-GB" sz="3000" dirty="0" smtClean="0"/>
              <a:t>Infographics</a:t>
            </a:r>
            <a:endParaRPr lang="en-GB" sz="3000" dirty="0"/>
          </a:p>
        </p:txBody>
      </p:sp>
      <p:sp>
        <p:nvSpPr>
          <p:cNvPr id="3" name="TextBox 2"/>
          <p:cNvSpPr txBox="1"/>
          <p:nvPr/>
        </p:nvSpPr>
        <p:spPr>
          <a:xfrm>
            <a:off x="2634580" y="649625"/>
            <a:ext cx="2990088" cy="830997"/>
          </a:xfrm>
          <a:prstGeom prst="rect">
            <a:avLst/>
          </a:prstGeom>
          <a:noFill/>
        </p:spPr>
        <p:txBody>
          <a:bodyPr wrap="square" rtlCol="0">
            <a:spAutoFit/>
          </a:bodyPr>
          <a:lstStyle/>
          <a:p>
            <a:r>
              <a:rPr lang="en-GB" sz="4800" dirty="0" smtClean="0"/>
              <a:t>ASHE 2019</a:t>
            </a:r>
            <a:endParaRPr lang="en-GB" sz="4800" dirty="0"/>
          </a:p>
        </p:txBody>
      </p:sp>
      <p:grpSp>
        <p:nvGrpSpPr>
          <p:cNvPr id="4" name="Group 3"/>
          <p:cNvGrpSpPr/>
          <p:nvPr/>
        </p:nvGrpSpPr>
        <p:grpSpPr>
          <a:xfrm>
            <a:off x="8119865" y="1827346"/>
            <a:ext cx="3596636" cy="3720014"/>
            <a:chOff x="6715105" y="3901343"/>
            <a:chExt cx="2599043" cy="2645906"/>
          </a:xfrm>
          <a:scene3d>
            <a:camera prst="orthographicFront"/>
            <a:lightRig rig="threePt" dir="t"/>
          </a:scene3d>
        </p:grpSpPr>
        <p:sp>
          <p:nvSpPr>
            <p:cNvPr id="5" name="Rectangle 4"/>
            <p:cNvSpPr/>
            <p:nvPr/>
          </p:nvSpPr>
          <p:spPr>
            <a:xfrm>
              <a:off x="7386358" y="3901343"/>
              <a:ext cx="576469" cy="596348"/>
            </a:xfrm>
            <a:prstGeom prst="rect">
              <a:avLst/>
            </a:prstGeom>
            <a:solidFill>
              <a:srgbClr val="417ABD"/>
            </a:solidFill>
            <a:ln w="76200"/>
            <a:effectLst>
              <a:glow rad="139700">
                <a:schemeClr val="accent3">
                  <a:satMod val="175000"/>
                  <a:alpha val="40000"/>
                </a:schemeClr>
              </a:glow>
              <a:outerShdw blurRad="76200" dist="12700" dir="2700000" sy="-23000" kx="-800400" algn="bl" rotWithShape="0">
                <a:prstClr val="black">
                  <a:alpha val="20000"/>
                </a:prstClr>
              </a:outerShdw>
            </a:effectLst>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2</a:t>
              </a:r>
            </a:p>
          </p:txBody>
        </p:sp>
        <p:sp>
          <p:nvSpPr>
            <p:cNvPr id="6" name="Rectangle 5"/>
            <p:cNvSpPr/>
            <p:nvPr/>
          </p:nvSpPr>
          <p:spPr>
            <a:xfrm>
              <a:off x="7394769" y="5950901"/>
              <a:ext cx="576469" cy="596348"/>
            </a:xfrm>
            <a:prstGeom prst="rect">
              <a:avLst/>
            </a:prstGeom>
            <a:solidFill>
              <a:srgbClr val="417ABD"/>
            </a:solidFill>
            <a:ln w="76200"/>
            <a:effectLst>
              <a:glow rad="139700">
                <a:schemeClr val="accent3">
                  <a:satMod val="175000"/>
                  <a:alpha val="40000"/>
                </a:schemeClr>
              </a:glow>
              <a:outerShdw blurRad="76200" dist="12700" dir="2700000" sy="-23000" kx="-800400" algn="bl" rotWithShape="0">
                <a:prstClr val="black">
                  <a:alpha val="20000"/>
                </a:prstClr>
              </a:outerShdw>
            </a:effectLst>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9</a:t>
              </a:r>
              <a:endParaRPr lang="en-GB" sz="3200" dirty="0"/>
            </a:p>
          </p:txBody>
        </p:sp>
        <p:sp>
          <p:nvSpPr>
            <p:cNvPr id="8" name="Rectangle 7"/>
            <p:cNvSpPr/>
            <p:nvPr/>
          </p:nvSpPr>
          <p:spPr>
            <a:xfrm>
              <a:off x="8066427" y="5270086"/>
              <a:ext cx="576469" cy="596348"/>
            </a:xfrm>
            <a:prstGeom prst="rect">
              <a:avLst/>
            </a:prstGeom>
            <a:solidFill>
              <a:srgbClr val="417ABD"/>
            </a:solidFill>
            <a:ln w="76200"/>
            <a:effectLst>
              <a:glow rad="139700">
                <a:schemeClr val="accent3">
                  <a:satMod val="175000"/>
                  <a:alpha val="40000"/>
                </a:schemeClr>
              </a:glow>
              <a:outerShdw blurRad="76200" dist="12700" dir="2700000" sy="-23000" kx="-800400" algn="bl" rotWithShape="0">
                <a:prstClr val="black">
                  <a:alpha val="20000"/>
                </a:prstClr>
              </a:outerShdw>
            </a:effectLst>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a</a:t>
              </a:r>
            </a:p>
          </p:txBody>
        </p:sp>
        <p:sp>
          <p:nvSpPr>
            <p:cNvPr id="9" name="Rectangle 8"/>
            <p:cNvSpPr/>
            <p:nvPr/>
          </p:nvSpPr>
          <p:spPr>
            <a:xfrm>
              <a:off x="7391323" y="4579556"/>
              <a:ext cx="576469" cy="596348"/>
            </a:xfrm>
            <a:prstGeom prst="rect">
              <a:avLst/>
            </a:prstGeom>
            <a:solidFill>
              <a:srgbClr val="417ABD"/>
            </a:solidFill>
            <a:ln w="76200"/>
            <a:effectLst>
              <a:glow rad="139700">
                <a:schemeClr val="accent3">
                  <a:satMod val="175000"/>
                  <a:alpha val="40000"/>
                </a:schemeClr>
              </a:glow>
              <a:outerShdw blurRad="76200" dist="12700" dir="2700000" sy="-23000" kx="-800400" algn="bl" rotWithShape="0">
                <a:prstClr val="black">
                  <a:alpha val="20000"/>
                </a:prstClr>
              </a:outerShdw>
            </a:effectLst>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0</a:t>
              </a:r>
            </a:p>
          </p:txBody>
        </p:sp>
        <p:sp>
          <p:nvSpPr>
            <p:cNvPr id="10" name="Rectangle 9"/>
            <p:cNvSpPr/>
            <p:nvPr/>
          </p:nvSpPr>
          <p:spPr>
            <a:xfrm>
              <a:off x="8737679" y="5274036"/>
              <a:ext cx="576469" cy="596348"/>
            </a:xfrm>
            <a:prstGeom prst="rect">
              <a:avLst/>
            </a:prstGeom>
            <a:solidFill>
              <a:srgbClr val="417ABD"/>
            </a:solidFill>
            <a:ln w="76200"/>
            <a:effectLst>
              <a:glow rad="139700">
                <a:schemeClr val="accent3">
                  <a:satMod val="175000"/>
                  <a:alpha val="40000"/>
                </a:schemeClr>
              </a:glow>
              <a:outerShdw blurRad="76200" dist="12700" dir="2700000" sy="-23000" kx="-800400" algn="bl" rotWithShape="0">
                <a:prstClr val="black">
                  <a:alpha val="20000"/>
                </a:prstClr>
              </a:outerShdw>
            </a:effectLst>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n</a:t>
              </a:r>
            </a:p>
          </p:txBody>
        </p:sp>
        <p:sp>
          <p:nvSpPr>
            <p:cNvPr id="14" name="Rectangle 13"/>
            <p:cNvSpPr/>
            <p:nvPr/>
          </p:nvSpPr>
          <p:spPr>
            <a:xfrm>
              <a:off x="6715105" y="5265228"/>
              <a:ext cx="576469" cy="596348"/>
            </a:xfrm>
            <a:prstGeom prst="rect">
              <a:avLst/>
            </a:prstGeom>
            <a:solidFill>
              <a:srgbClr val="417ABD"/>
            </a:solidFill>
            <a:ln w="76200"/>
            <a:effectLst>
              <a:glow rad="139700">
                <a:schemeClr val="accent3">
                  <a:satMod val="175000"/>
                  <a:alpha val="40000"/>
                </a:schemeClr>
              </a:glow>
              <a:outerShdw blurRad="76200" dist="12700" dir="2700000" sy="-23000" kx="-800400" algn="bl" rotWithShape="0">
                <a:prstClr val="black">
                  <a:alpha val="20000"/>
                </a:prstClr>
              </a:outerShdw>
            </a:effectLst>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P</a:t>
              </a:r>
            </a:p>
          </p:txBody>
        </p:sp>
        <p:sp>
          <p:nvSpPr>
            <p:cNvPr id="15" name="Rectangle 14"/>
            <p:cNvSpPr/>
            <p:nvPr/>
          </p:nvSpPr>
          <p:spPr>
            <a:xfrm>
              <a:off x="7392539" y="5265227"/>
              <a:ext cx="576469" cy="596348"/>
            </a:xfrm>
            <a:prstGeom prst="rect">
              <a:avLst/>
            </a:prstGeom>
            <a:solidFill>
              <a:srgbClr val="417ABD"/>
            </a:solidFill>
            <a:ln w="76200"/>
            <a:effectLst>
              <a:glow rad="139700">
                <a:schemeClr val="accent3">
                  <a:satMod val="175000"/>
                  <a:alpha val="40000"/>
                </a:schemeClr>
              </a:glow>
              <a:outerShdw blurRad="76200" dist="12700" dir="2700000" sy="-23000" kx="-800400" algn="bl" rotWithShape="0">
                <a:prstClr val="black">
                  <a:alpha val="20000"/>
                </a:prstClr>
              </a:outerShdw>
            </a:effectLst>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I</a:t>
              </a:r>
            </a:p>
          </p:txBody>
        </p:sp>
      </p:grpSp>
    </p:spTree>
    <p:extLst>
      <p:ext uri="{BB962C8B-B14F-4D97-AF65-F5344CB8AC3E}">
        <p14:creationId xmlns:p14="http://schemas.microsoft.com/office/powerpoint/2010/main" val="382015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500"/>
                                        <p:tgtEl>
                                          <p:spTgt spid="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fade">
                                      <p:cBhvr>
                                        <p:cTn id="33" dur="500"/>
                                        <p:tgtEl>
                                          <p:spTgt spid="2">
                                            <p:txEl>
                                              <p:pRg st="8" end="8"/>
                                            </p:txEl>
                                          </p:spTgt>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fade">
                                      <p:cBhvr>
                                        <p:cTn id="37" dur="500"/>
                                        <p:tgtEl>
                                          <p:spTgt spid="2">
                                            <p:txEl>
                                              <p:pRg st="9" end="9"/>
                                            </p:txEl>
                                          </p:spTgt>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Effect transition="in" filter="fade">
                                      <p:cBhvr>
                                        <p:cTn id="41" dur="500"/>
                                        <p:tgtEl>
                                          <p:spTgt spid="2">
                                            <p:txEl>
                                              <p:pRg st="10" end="10"/>
                                            </p:txEl>
                                          </p:spTgt>
                                        </p:tgtEl>
                                      </p:cBhvr>
                                    </p:animEffect>
                                  </p:childTnLst>
                                </p:cTn>
                              </p:par>
                            </p:childTnLst>
                          </p:cTn>
                        </p:par>
                        <p:par>
                          <p:cTn id="42" fill="hold">
                            <p:stCondLst>
                              <p:cond delay="1500"/>
                            </p:stCondLst>
                            <p:childTnLst>
                              <p:par>
                                <p:cTn id="43" presetID="10" presetClass="entr" presetSubtype="0" fill="hold" nodeType="afterEffect">
                                  <p:stCondLst>
                                    <p:cond delay="1000"/>
                                  </p:stCondLst>
                                  <p:childTnLst>
                                    <p:set>
                                      <p:cBhvr>
                                        <p:cTn id="44" dur="1" fill="hold">
                                          <p:stCondLst>
                                            <p:cond delay="0"/>
                                          </p:stCondLst>
                                        </p:cTn>
                                        <p:tgtEl>
                                          <p:spTgt spid="2">
                                            <p:txEl>
                                              <p:pRg st="12" end="12"/>
                                            </p:txEl>
                                          </p:spTgt>
                                        </p:tgtEl>
                                        <p:attrNameLst>
                                          <p:attrName>style.visibility</p:attrName>
                                        </p:attrNameLst>
                                      </p:cBhvr>
                                      <p:to>
                                        <p:strVal val="visible"/>
                                      </p:to>
                                    </p:set>
                                    <p:animEffect transition="in" filter="fade">
                                      <p:cBhvr>
                                        <p:cTn id="45" dur="500"/>
                                        <p:tgtEl>
                                          <p:spTgt spid="2">
                                            <p:txEl>
                                              <p:pRg st="12" end="1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xEl>
                                              <p:pRg st="14" end="14"/>
                                            </p:txEl>
                                          </p:spTgt>
                                        </p:tgtEl>
                                        <p:attrNameLst>
                                          <p:attrName>style.visibility</p:attrName>
                                        </p:attrNameLst>
                                      </p:cBhvr>
                                      <p:to>
                                        <p:strVal val="visible"/>
                                      </p:to>
                                    </p:set>
                                    <p:animEffect transition="in" filter="fade">
                                      <p:cBhvr>
                                        <p:cTn id="50" dur="5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19" y="2000541"/>
            <a:ext cx="10335939" cy="2977859"/>
          </a:xfrm>
          <a:prstGeom prst="rect">
            <a:avLst/>
          </a:prstGeom>
        </p:spPr>
      </p:pic>
    </p:spTree>
    <p:extLst>
      <p:ext uri="{BB962C8B-B14F-4D97-AF65-F5344CB8AC3E}">
        <p14:creationId xmlns:p14="http://schemas.microsoft.com/office/powerpoint/2010/main" val="343498952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Final Comments and Close</a:t>
            </a:r>
            <a:endParaRPr lang="en-GB" dirty="0"/>
          </a:p>
        </p:txBody>
      </p:sp>
      <p:sp>
        <p:nvSpPr>
          <p:cNvPr id="3" name="Content Placeholder 2"/>
          <p:cNvSpPr>
            <a:spLocks noGrp="1"/>
          </p:cNvSpPr>
          <p:nvPr>
            <p:ph idx="1"/>
          </p:nvPr>
        </p:nvSpPr>
        <p:spPr/>
        <p:txBody>
          <a:bodyPr/>
          <a:lstStyle/>
          <a:p>
            <a:pPr marL="0" indent="0">
              <a:buNone/>
            </a:pPr>
            <a:endParaRPr lang="en-GB" dirty="0"/>
          </a:p>
          <a:p>
            <a:pPr marL="0" indent="0">
              <a:buNone/>
            </a:pPr>
            <a:endParaRPr lang="en-GB" dirty="0" smtClean="0"/>
          </a:p>
          <a:p>
            <a:pPr marL="0" indent="0">
              <a:buNone/>
            </a:pPr>
            <a:endParaRPr lang="en-GB" dirty="0"/>
          </a:p>
          <a:p>
            <a:pPr marL="0" indent="0">
              <a:buNone/>
            </a:pPr>
            <a:r>
              <a:rPr lang="en-GB" sz="8800" dirty="0" smtClean="0"/>
              <a:t>Thanks!</a:t>
            </a:r>
            <a:endParaRPr lang="en-GB" sz="8800" dirty="0"/>
          </a:p>
        </p:txBody>
      </p:sp>
    </p:spTree>
    <p:extLst>
      <p:ext uri="{BB962C8B-B14F-4D97-AF65-F5344CB8AC3E}">
        <p14:creationId xmlns:p14="http://schemas.microsoft.com/office/powerpoint/2010/main" val="2589502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D7385-6241-4BD6-82B3-7A26C2DB0593}"/>
              </a:ext>
            </a:extLst>
          </p:cNvPr>
          <p:cNvSpPr>
            <a:spLocks noGrp="1"/>
          </p:cNvSpPr>
          <p:nvPr>
            <p:ph type="title"/>
          </p:nvPr>
        </p:nvSpPr>
        <p:spPr>
          <a:xfrm>
            <a:off x="855610" y="444761"/>
            <a:ext cx="10515600" cy="757130"/>
          </a:xfrm>
        </p:spPr>
        <p:txBody>
          <a:bodyPr/>
          <a:lstStyle/>
          <a:p>
            <a:r>
              <a:rPr lang="en-GB" dirty="0"/>
              <a:t>The transformation journey</a:t>
            </a:r>
          </a:p>
        </p:txBody>
      </p:sp>
      <p:graphicFrame>
        <p:nvGraphicFramePr>
          <p:cNvPr id="8" name="Content Placeholder 7">
            <a:extLst>
              <a:ext uri="{FF2B5EF4-FFF2-40B4-BE49-F238E27FC236}">
                <a16:creationId xmlns="" xmlns:a16="http://schemas.microsoft.com/office/drawing/2014/main" id="{9C1F7F21-BF3C-48A9-8F55-B1C49B702B48}"/>
              </a:ext>
            </a:extLst>
          </p:cNvPr>
          <p:cNvGraphicFramePr>
            <a:graphicFrameLocks noGrp="1"/>
          </p:cNvGraphicFramePr>
          <p:nvPr>
            <p:ph idx="1"/>
            <p:extLst/>
          </p:nvPr>
        </p:nvGraphicFramePr>
        <p:xfrm>
          <a:off x="813096" y="-76190"/>
          <a:ext cx="10705394" cy="3852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Up 5">
            <a:extLst>
              <a:ext uri="{FF2B5EF4-FFF2-40B4-BE49-F238E27FC236}">
                <a16:creationId xmlns="" xmlns:a16="http://schemas.microsoft.com/office/drawing/2014/main" id="{1F62D530-BFF1-4694-9E2C-DEA527E4E9F4}"/>
              </a:ext>
            </a:extLst>
          </p:cNvPr>
          <p:cNvSpPr/>
          <p:nvPr/>
        </p:nvSpPr>
        <p:spPr>
          <a:xfrm>
            <a:off x="1802296" y="2743200"/>
            <a:ext cx="755374" cy="10329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7" name="Arrow: Up 16">
            <a:extLst>
              <a:ext uri="{FF2B5EF4-FFF2-40B4-BE49-F238E27FC236}">
                <a16:creationId xmlns="" xmlns:a16="http://schemas.microsoft.com/office/drawing/2014/main" id="{297DDABC-6269-4449-9684-2A7315A06875}"/>
              </a:ext>
            </a:extLst>
          </p:cNvPr>
          <p:cNvSpPr/>
          <p:nvPr/>
        </p:nvSpPr>
        <p:spPr>
          <a:xfrm>
            <a:off x="4477261" y="2743200"/>
            <a:ext cx="755374" cy="10329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8" name="Arrow: Up 17">
            <a:extLst>
              <a:ext uri="{FF2B5EF4-FFF2-40B4-BE49-F238E27FC236}">
                <a16:creationId xmlns="" xmlns:a16="http://schemas.microsoft.com/office/drawing/2014/main" id="{9E52BB3E-1176-41DB-9FF6-28F1EC53BCDA}"/>
              </a:ext>
            </a:extLst>
          </p:cNvPr>
          <p:cNvSpPr/>
          <p:nvPr/>
        </p:nvSpPr>
        <p:spPr>
          <a:xfrm>
            <a:off x="7152226" y="2743200"/>
            <a:ext cx="755374" cy="10329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 name="Oval 6">
            <a:extLst>
              <a:ext uri="{FF2B5EF4-FFF2-40B4-BE49-F238E27FC236}">
                <a16:creationId xmlns="" xmlns:a16="http://schemas.microsoft.com/office/drawing/2014/main" id="{261E6A47-CA3C-4A0D-B3F1-62991ACAC6C4}"/>
              </a:ext>
            </a:extLst>
          </p:cNvPr>
          <p:cNvSpPr/>
          <p:nvPr/>
        </p:nvSpPr>
        <p:spPr>
          <a:xfrm>
            <a:off x="1470992" y="4070637"/>
            <a:ext cx="1311965" cy="10329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FFFF"/>
                </a:solidFill>
              </a:rPr>
              <a:t>Admin data</a:t>
            </a:r>
          </a:p>
        </p:txBody>
      </p:sp>
      <p:sp>
        <p:nvSpPr>
          <p:cNvPr id="19" name="Oval 18">
            <a:extLst>
              <a:ext uri="{FF2B5EF4-FFF2-40B4-BE49-F238E27FC236}">
                <a16:creationId xmlns="" xmlns:a16="http://schemas.microsoft.com/office/drawing/2014/main" id="{6EB28677-F0FA-4B6F-9A2A-A72032A5FDBD}"/>
              </a:ext>
            </a:extLst>
          </p:cNvPr>
          <p:cNvSpPr/>
          <p:nvPr/>
        </p:nvSpPr>
        <p:spPr>
          <a:xfrm>
            <a:off x="4198965" y="4070637"/>
            <a:ext cx="1311965" cy="10329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FFFF"/>
                </a:solidFill>
              </a:rPr>
              <a:t>Admin data</a:t>
            </a:r>
          </a:p>
        </p:txBody>
      </p:sp>
      <p:sp>
        <p:nvSpPr>
          <p:cNvPr id="20" name="Oval 19">
            <a:extLst>
              <a:ext uri="{FF2B5EF4-FFF2-40B4-BE49-F238E27FC236}">
                <a16:creationId xmlns="" xmlns:a16="http://schemas.microsoft.com/office/drawing/2014/main" id="{727A1CA1-772F-492E-912D-DE4480D91541}"/>
              </a:ext>
            </a:extLst>
          </p:cNvPr>
          <p:cNvSpPr/>
          <p:nvPr/>
        </p:nvSpPr>
        <p:spPr>
          <a:xfrm>
            <a:off x="6873930" y="4070637"/>
            <a:ext cx="1311965" cy="10329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FFFF"/>
                </a:solidFill>
              </a:rPr>
              <a:t>Admin data</a:t>
            </a:r>
          </a:p>
        </p:txBody>
      </p:sp>
      <p:sp>
        <p:nvSpPr>
          <p:cNvPr id="21" name="Arrow: Down 20">
            <a:extLst>
              <a:ext uri="{FF2B5EF4-FFF2-40B4-BE49-F238E27FC236}">
                <a16:creationId xmlns="" xmlns:a16="http://schemas.microsoft.com/office/drawing/2014/main" id="{0B54C3C3-84BD-4741-A7DB-193FBE8BBF66}"/>
              </a:ext>
            </a:extLst>
          </p:cNvPr>
          <p:cNvSpPr/>
          <p:nvPr/>
        </p:nvSpPr>
        <p:spPr>
          <a:xfrm>
            <a:off x="9827191" y="2743200"/>
            <a:ext cx="693175" cy="10661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2" name="TextBox 21">
            <a:extLst>
              <a:ext uri="{FF2B5EF4-FFF2-40B4-BE49-F238E27FC236}">
                <a16:creationId xmlns="" xmlns:a16="http://schemas.microsoft.com/office/drawing/2014/main" id="{869967C0-E8A5-43C4-9D01-0717CCADF633}"/>
              </a:ext>
            </a:extLst>
          </p:cNvPr>
          <p:cNvSpPr txBox="1"/>
          <p:nvPr/>
        </p:nvSpPr>
        <p:spPr>
          <a:xfrm>
            <a:off x="8733183" y="4118157"/>
            <a:ext cx="2785307" cy="1569660"/>
          </a:xfrm>
          <a:prstGeom prst="rect">
            <a:avLst/>
          </a:prstGeom>
          <a:noFill/>
        </p:spPr>
        <p:txBody>
          <a:bodyPr wrap="square" rtlCol="0">
            <a:spAutoFit/>
          </a:bodyPr>
          <a:lstStyle/>
          <a:p>
            <a:pPr algn="ctr"/>
            <a:r>
              <a:rPr lang="en-GB" sz="2400" b="1" dirty="0">
                <a:solidFill>
                  <a:srgbClr val="003B57"/>
                </a:solidFill>
              </a:rPr>
              <a:t>What do we need to further support the admin data first approach?</a:t>
            </a:r>
          </a:p>
        </p:txBody>
      </p:sp>
      <p:sp>
        <p:nvSpPr>
          <p:cNvPr id="23" name="Arrow: Right 22">
            <a:extLst>
              <a:ext uri="{FF2B5EF4-FFF2-40B4-BE49-F238E27FC236}">
                <a16:creationId xmlns="" xmlns:a16="http://schemas.microsoft.com/office/drawing/2014/main" id="{1557E0D0-AED5-4E64-B83D-7B219B6B51E1}"/>
              </a:ext>
            </a:extLst>
          </p:cNvPr>
          <p:cNvSpPr/>
          <p:nvPr/>
        </p:nvSpPr>
        <p:spPr>
          <a:xfrm>
            <a:off x="1470992" y="5090322"/>
            <a:ext cx="7089911" cy="10165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FFFF"/>
                </a:solidFill>
              </a:rPr>
              <a:t>Survey transformation – Integrated Population and Characteristics Survey (IPACS)</a:t>
            </a:r>
          </a:p>
        </p:txBody>
      </p:sp>
      <p:sp>
        <p:nvSpPr>
          <p:cNvPr id="14" name="Footer Placeholder 3">
            <a:extLst>
              <a:ext uri="{FF2B5EF4-FFF2-40B4-BE49-F238E27FC236}">
                <a16:creationId xmlns="" xmlns:a16="http://schemas.microsoft.com/office/drawing/2014/main" id="{5BD13DE6-6D3D-443A-AA20-4125DC00F311}"/>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320508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3"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8" grpId="1">
        <p:bldAsOne/>
      </p:bldGraphic>
      <p:bldGraphic spid="8" grpId="2">
        <p:bldAsOne/>
      </p:bldGraphic>
      <p:bldGraphic spid="8" grpId="3">
        <p:bldAsOne/>
      </p:bldGraphic>
      <p:bldP spid="6" grpId="0" animBg="1"/>
      <p:bldP spid="17" grpId="0" animBg="1"/>
      <p:bldP spid="18" grpId="0" animBg="1"/>
      <p:bldP spid="7" grpId="0" animBg="1"/>
      <p:bldP spid="19" grpId="0" animBg="1"/>
      <p:bldP spid="20" grpId="0" animBg="1"/>
      <p:bldP spid="21" grpId="0" animBg="1"/>
      <p:bldP spid="22" grpId="0"/>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 xmlns:a16="http://schemas.microsoft.com/office/drawing/2014/main" id="{F0282AF6-9646-4C9F-858D-30A8C2654414}"/>
              </a:ext>
            </a:extLst>
          </p:cNvPr>
          <p:cNvSpPr>
            <a:spLocks noGrp="1"/>
          </p:cNvSpPr>
          <p:nvPr>
            <p:ph type="subTitle" idx="1"/>
          </p:nvPr>
        </p:nvSpPr>
        <p:spPr/>
        <p:txBody>
          <a:bodyPr/>
          <a:lstStyle/>
          <a:p>
            <a:endParaRPr lang="en-GB"/>
          </a:p>
        </p:txBody>
      </p:sp>
      <p:sp>
        <p:nvSpPr>
          <p:cNvPr id="3" name="Title 2">
            <a:extLst>
              <a:ext uri="{FF2B5EF4-FFF2-40B4-BE49-F238E27FC236}">
                <a16:creationId xmlns="" xmlns:a16="http://schemas.microsoft.com/office/drawing/2014/main" id="{1E514857-5B0A-4095-98A1-7D2A41B95785}"/>
              </a:ext>
            </a:extLst>
          </p:cNvPr>
          <p:cNvSpPr>
            <a:spLocks noGrp="1"/>
          </p:cNvSpPr>
          <p:nvPr>
            <p:ph type="title"/>
          </p:nvPr>
        </p:nvSpPr>
        <p:spPr/>
        <p:txBody>
          <a:bodyPr/>
          <a:lstStyle/>
          <a:p>
            <a:r>
              <a:rPr lang="en-GB" dirty="0"/>
              <a:t>Progress so far</a:t>
            </a:r>
          </a:p>
        </p:txBody>
      </p:sp>
      <p:sp>
        <p:nvSpPr>
          <p:cNvPr id="5" name="Slide Number Placeholder 4">
            <a:extLst>
              <a:ext uri="{FF2B5EF4-FFF2-40B4-BE49-F238E27FC236}">
                <a16:creationId xmlns="" xmlns:a16="http://schemas.microsoft.com/office/drawing/2014/main" id="{3DB0C9FE-0DC0-4B42-91C4-28A6D46F4670}"/>
              </a:ext>
            </a:extLst>
          </p:cNvPr>
          <p:cNvSpPr>
            <a:spLocks noGrp="1"/>
          </p:cNvSpPr>
          <p:nvPr>
            <p:ph type="sldNum" sz="quarter" idx="4"/>
          </p:nvPr>
        </p:nvSpPr>
        <p:spPr/>
        <p:txBody>
          <a:bodyPr/>
          <a:lstStyle/>
          <a:p>
            <a:pPr algn="ctr"/>
            <a:endParaRPr lang="en-US" dirty="0">
              <a:solidFill>
                <a:srgbClr val="FFFFFF"/>
              </a:solidFill>
            </a:endParaRPr>
          </a:p>
        </p:txBody>
      </p:sp>
    </p:spTree>
    <p:extLst>
      <p:ext uri="{BB962C8B-B14F-4D97-AF65-F5344CB8AC3E}">
        <p14:creationId xmlns:p14="http://schemas.microsoft.com/office/powerpoint/2010/main" val="3023086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88880D4-E452-4A99-9EAB-8139E19CC67C}"/>
              </a:ext>
            </a:extLst>
          </p:cNvPr>
          <p:cNvPicPr>
            <a:picLocks noChangeAspect="1"/>
          </p:cNvPicPr>
          <p:nvPr/>
        </p:nvPicPr>
        <p:blipFill>
          <a:blip r:embed="rId3"/>
          <a:stretch>
            <a:fillRect/>
          </a:stretch>
        </p:blipFill>
        <p:spPr>
          <a:xfrm>
            <a:off x="4246536" y="386862"/>
            <a:ext cx="7945464" cy="6471138"/>
          </a:xfrm>
          <a:prstGeom prst="rect">
            <a:avLst/>
          </a:prstGeom>
        </p:spPr>
      </p:pic>
      <p:sp>
        <p:nvSpPr>
          <p:cNvPr id="8" name="Content Placeholder 7">
            <a:extLst>
              <a:ext uri="{FF2B5EF4-FFF2-40B4-BE49-F238E27FC236}">
                <a16:creationId xmlns="" xmlns:a16="http://schemas.microsoft.com/office/drawing/2014/main" id="{AF416ABF-5659-46A3-B62D-EF8CE025C9E6}"/>
              </a:ext>
            </a:extLst>
          </p:cNvPr>
          <p:cNvSpPr>
            <a:spLocks noGrp="1"/>
          </p:cNvSpPr>
          <p:nvPr>
            <p:ph idx="1"/>
          </p:nvPr>
        </p:nvSpPr>
        <p:spPr>
          <a:xfrm>
            <a:off x="838200" y="698955"/>
            <a:ext cx="3953608" cy="1678408"/>
          </a:xfrm>
        </p:spPr>
        <p:txBody>
          <a:bodyPr/>
          <a:lstStyle/>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a:p>
            <a:endParaRPr lang="en-GB" dirty="0"/>
          </a:p>
        </p:txBody>
      </p:sp>
      <p:sp>
        <p:nvSpPr>
          <p:cNvPr id="4" name="TextBox 3">
            <a:extLst>
              <a:ext uri="{FF2B5EF4-FFF2-40B4-BE49-F238E27FC236}">
                <a16:creationId xmlns="" xmlns:a16="http://schemas.microsoft.com/office/drawing/2014/main" id="{E86EAA18-5DE0-43F0-815E-54CFE5CE44C0}"/>
              </a:ext>
            </a:extLst>
          </p:cNvPr>
          <p:cNvSpPr txBox="1"/>
          <p:nvPr/>
        </p:nvSpPr>
        <p:spPr>
          <a:xfrm>
            <a:off x="466743" y="2151727"/>
            <a:ext cx="3953608" cy="2554545"/>
          </a:xfrm>
          <a:prstGeom prst="rect">
            <a:avLst/>
          </a:prstGeom>
          <a:noFill/>
        </p:spPr>
        <p:txBody>
          <a:bodyPr wrap="square" rtlCol="0">
            <a:spAutoFit/>
          </a:bodyPr>
          <a:lstStyle/>
          <a:p>
            <a:pPr>
              <a:defRPr/>
            </a:pPr>
            <a:r>
              <a:rPr lang="en-GB" sz="3200" dirty="0">
                <a:solidFill>
                  <a:srgbClr val="003B57"/>
                </a:solidFill>
              </a:rPr>
              <a:t>Census topics and availability in admin data</a:t>
            </a:r>
          </a:p>
          <a:p>
            <a:pPr>
              <a:defRPr/>
            </a:pPr>
            <a:endParaRPr lang="en-GB" sz="3200" dirty="0">
              <a:solidFill>
                <a:srgbClr val="003B57"/>
              </a:solidFill>
            </a:endParaRPr>
          </a:p>
          <a:p>
            <a:pPr>
              <a:defRPr/>
            </a:pPr>
            <a:endParaRPr lang="en-GB" sz="3200" dirty="0">
              <a:solidFill>
                <a:srgbClr val="003B57"/>
              </a:solidFill>
            </a:endParaRPr>
          </a:p>
        </p:txBody>
      </p:sp>
      <p:sp>
        <p:nvSpPr>
          <p:cNvPr id="3" name="Slide Number Placeholder 2">
            <a:extLst>
              <a:ext uri="{FF2B5EF4-FFF2-40B4-BE49-F238E27FC236}">
                <a16:creationId xmlns="" xmlns:a16="http://schemas.microsoft.com/office/drawing/2014/main" id="{F7A05503-1B51-4971-B37B-441EDD9EEBF0}"/>
              </a:ext>
            </a:extLst>
          </p:cNvPr>
          <p:cNvSpPr>
            <a:spLocks noGrp="1"/>
          </p:cNvSpPr>
          <p:nvPr>
            <p:ph type="sldNum" sz="quarter" idx="4"/>
          </p:nvPr>
        </p:nvSpPr>
        <p:spPr/>
        <p:txBody>
          <a:bodyPr/>
          <a:lstStyle/>
          <a:p>
            <a:pPr algn="ctr"/>
            <a:fld id="{232417FB-2EF4-EC49-BC13-97513C37E9E5}" type="slidenum">
              <a:rPr lang="en-US" smtClean="0">
                <a:solidFill>
                  <a:srgbClr val="FFFFFF"/>
                </a:solidFill>
              </a:rPr>
              <a:pPr algn="ctr"/>
              <a:t>16</a:t>
            </a:fld>
            <a:endParaRPr lang="en-US" dirty="0">
              <a:solidFill>
                <a:srgbClr val="FFFFFF"/>
              </a:solidFill>
            </a:endParaRPr>
          </a:p>
        </p:txBody>
      </p:sp>
    </p:spTree>
    <p:extLst>
      <p:ext uri="{BB962C8B-B14F-4D97-AF65-F5344CB8AC3E}">
        <p14:creationId xmlns:p14="http://schemas.microsoft.com/office/powerpoint/2010/main" val="30696379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 xmlns:a16="http://schemas.microsoft.com/office/drawing/2014/main" id="{674CECBC-24E1-43C9-B190-06BA3E6D9DE4}"/>
              </a:ext>
            </a:extLst>
          </p:cNvPr>
          <p:cNvSpPr>
            <a:spLocks noGrp="1"/>
          </p:cNvSpPr>
          <p:nvPr>
            <p:ph type="title" idx="4294967295"/>
          </p:nvPr>
        </p:nvSpPr>
        <p:spPr>
          <a:xfrm>
            <a:off x="838200" y="338409"/>
            <a:ext cx="10058400" cy="701675"/>
          </a:xfrm>
        </p:spPr>
        <p:txBody>
          <a:bodyPr>
            <a:normAutofit fontScale="90000"/>
          </a:bodyPr>
          <a:lstStyle/>
          <a:p>
            <a:r>
              <a:rPr lang="en-GB" sz="4400" dirty="0"/>
              <a:t>Making best use of all available data – providing new insights</a:t>
            </a:r>
          </a:p>
        </p:txBody>
      </p:sp>
      <p:sp>
        <p:nvSpPr>
          <p:cNvPr id="5" name="Content Placeholder 7">
            <a:extLst>
              <a:ext uri="{FF2B5EF4-FFF2-40B4-BE49-F238E27FC236}">
                <a16:creationId xmlns="" xmlns:a16="http://schemas.microsoft.com/office/drawing/2014/main" id="{6163722E-6138-4880-B057-79A3E61B77EE}"/>
              </a:ext>
            </a:extLst>
          </p:cNvPr>
          <p:cNvSpPr txBox="1">
            <a:spLocks/>
          </p:cNvSpPr>
          <p:nvPr/>
        </p:nvSpPr>
        <p:spPr>
          <a:xfrm>
            <a:off x="838200" y="1659001"/>
            <a:ext cx="10507934" cy="1373709"/>
          </a:xfrm>
          <a:prstGeom prst="rect">
            <a:avLst/>
          </a:prstGeom>
        </p:spPr>
        <p:txBody>
          <a:bodyPr vert="horz" wrap="square" lIns="0" tIns="45720" rIns="91440" bIns="4572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2400" dirty="0">
                <a:solidFill>
                  <a:srgbClr val="003B57"/>
                </a:solidFill>
              </a:rPr>
              <a:t>Examples of where we (ONS and the wider GSS) are already doing this:</a:t>
            </a:r>
          </a:p>
          <a:p>
            <a:pPr>
              <a:defRPr/>
            </a:pPr>
            <a:endParaRPr lang="en-GB" sz="2400" dirty="0">
              <a:solidFill>
                <a:srgbClr val="414041"/>
              </a:solidFill>
            </a:endParaRPr>
          </a:p>
          <a:p>
            <a:pPr>
              <a:defRPr/>
            </a:pPr>
            <a:endParaRPr lang="en-GB" sz="2600" dirty="0">
              <a:solidFill>
                <a:srgbClr val="414041"/>
              </a:solidFill>
            </a:endParaRPr>
          </a:p>
        </p:txBody>
      </p:sp>
      <p:pic>
        <p:nvPicPr>
          <p:cNvPr id="6" name="Picture 5">
            <a:extLst>
              <a:ext uri="{FF2B5EF4-FFF2-40B4-BE49-F238E27FC236}">
                <a16:creationId xmlns="" xmlns:a16="http://schemas.microsoft.com/office/drawing/2014/main" id="{BCDF8B83-DA38-44BE-8F6A-DE34081FA1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3109" y="3454966"/>
            <a:ext cx="1559999" cy="1163808"/>
          </a:xfrm>
          <a:prstGeom prst="rect">
            <a:avLst/>
          </a:prstGeom>
        </p:spPr>
      </p:pic>
      <p:sp>
        <p:nvSpPr>
          <p:cNvPr id="7" name="TextBox 6">
            <a:extLst>
              <a:ext uri="{FF2B5EF4-FFF2-40B4-BE49-F238E27FC236}">
                <a16:creationId xmlns="" xmlns:a16="http://schemas.microsoft.com/office/drawing/2014/main" id="{3EEAD0F4-38C2-449B-98E3-C378F0471C22}"/>
              </a:ext>
            </a:extLst>
          </p:cNvPr>
          <p:cNvSpPr txBox="1"/>
          <p:nvPr/>
        </p:nvSpPr>
        <p:spPr>
          <a:xfrm>
            <a:off x="9364539" y="3559816"/>
            <a:ext cx="1920752" cy="830997"/>
          </a:xfrm>
          <a:prstGeom prst="rect">
            <a:avLst/>
          </a:prstGeom>
          <a:noFill/>
        </p:spPr>
        <p:txBody>
          <a:bodyPr wrap="square" rtlCol="0">
            <a:spAutoFit/>
          </a:bodyPr>
          <a:lstStyle/>
          <a:p>
            <a:pPr fontAlgn="base">
              <a:spcBef>
                <a:spcPct val="0"/>
              </a:spcBef>
              <a:spcAft>
                <a:spcPct val="0"/>
              </a:spcAft>
              <a:defRPr/>
            </a:pPr>
            <a:r>
              <a:rPr lang="en-GB" sz="2400" dirty="0">
                <a:solidFill>
                  <a:srgbClr val="003D59"/>
                </a:solidFill>
                <a:ea typeface="ＭＳ Ｐゴシック" pitchFamily="34" charset="-128"/>
              </a:rPr>
              <a:t>Housing statistics</a:t>
            </a:r>
          </a:p>
        </p:txBody>
      </p:sp>
      <p:pic>
        <p:nvPicPr>
          <p:cNvPr id="8" name="Picture 2" descr="https://blog.ons.gov.uk/wp-content/uploads/sites/6/2017/02/s300_UK_border_Sign_960x640-1.jpg">
            <a:extLst>
              <a:ext uri="{FF2B5EF4-FFF2-40B4-BE49-F238E27FC236}">
                <a16:creationId xmlns="" xmlns:a16="http://schemas.microsoft.com/office/drawing/2014/main" id="{8A431402-33C2-4406-9021-0DF36DF43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2719" y="2064899"/>
            <a:ext cx="1692571" cy="11001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948C4D1B-9EEF-435B-93DF-9ED520B179C8}"/>
              </a:ext>
            </a:extLst>
          </p:cNvPr>
          <p:cNvSpPr txBox="1"/>
          <p:nvPr/>
        </p:nvSpPr>
        <p:spPr>
          <a:xfrm>
            <a:off x="7814855" y="2284970"/>
            <a:ext cx="1777864" cy="461665"/>
          </a:xfrm>
          <a:prstGeom prst="rect">
            <a:avLst/>
          </a:prstGeom>
          <a:noFill/>
        </p:spPr>
        <p:txBody>
          <a:bodyPr wrap="square" rtlCol="0">
            <a:spAutoFit/>
          </a:bodyPr>
          <a:lstStyle/>
          <a:p>
            <a:pPr fontAlgn="base">
              <a:spcBef>
                <a:spcPct val="0"/>
              </a:spcBef>
              <a:spcAft>
                <a:spcPct val="0"/>
              </a:spcAft>
              <a:defRPr/>
            </a:pPr>
            <a:r>
              <a:rPr lang="en-GB" sz="2400" dirty="0">
                <a:solidFill>
                  <a:srgbClr val="003D59"/>
                </a:solidFill>
                <a:ea typeface="ＭＳ Ｐゴシック" pitchFamily="34" charset="-128"/>
              </a:rPr>
              <a:t>Migration</a:t>
            </a:r>
          </a:p>
        </p:txBody>
      </p:sp>
      <p:grpSp>
        <p:nvGrpSpPr>
          <p:cNvPr id="10" name="Group 9">
            <a:extLst>
              <a:ext uri="{FF2B5EF4-FFF2-40B4-BE49-F238E27FC236}">
                <a16:creationId xmlns="" xmlns:a16="http://schemas.microsoft.com/office/drawing/2014/main" id="{1114EE8D-6DD5-4004-BA46-4C19B6F89404}"/>
              </a:ext>
            </a:extLst>
          </p:cNvPr>
          <p:cNvGrpSpPr/>
          <p:nvPr/>
        </p:nvGrpSpPr>
        <p:grpSpPr>
          <a:xfrm>
            <a:off x="399224" y="2451801"/>
            <a:ext cx="2851640" cy="3477052"/>
            <a:chOff x="10260632" y="-171400"/>
            <a:chExt cx="2592288" cy="2970823"/>
          </a:xfrm>
        </p:grpSpPr>
        <p:pic>
          <p:nvPicPr>
            <p:cNvPr id="11" name="Picture 2" descr="All local authorities had some income information available for at least 70% of their population.">
              <a:extLst>
                <a:ext uri="{FF2B5EF4-FFF2-40B4-BE49-F238E27FC236}">
                  <a16:creationId xmlns="" xmlns:a16="http://schemas.microsoft.com/office/drawing/2014/main" id="{52B6C8D1-D3E5-4C77-95A7-710E9C6EB58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9223"/>
            <a:stretch/>
          </p:blipFill>
          <p:spPr bwMode="auto">
            <a:xfrm>
              <a:off x="10260632" y="-171400"/>
              <a:ext cx="2592288" cy="297082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4B57E85B-D72E-4E2E-AF7A-0B1DEBD595B5}"/>
                </a:ext>
              </a:extLst>
            </p:cNvPr>
            <p:cNvSpPr/>
            <p:nvPr/>
          </p:nvSpPr>
          <p:spPr bwMode="auto">
            <a:xfrm>
              <a:off x="10260632" y="-171400"/>
              <a:ext cx="1145876" cy="74922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GB" sz="2400" dirty="0">
                <a:solidFill>
                  <a:prstClr val="black"/>
                </a:solidFill>
                <a:ea typeface="ＭＳ Ｐゴシック" pitchFamily="1" charset="-128"/>
              </a:endParaRPr>
            </a:p>
          </p:txBody>
        </p:sp>
        <p:sp>
          <p:nvSpPr>
            <p:cNvPr id="13" name="Rectangle 12">
              <a:extLst>
                <a:ext uri="{FF2B5EF4-FFF2-40B4-BE49-F238E27FC236}">
                  <a16:creationId xmlns="" xmlns:a16="http://schemas.microsoft.com/office/drawing/2014/main" id="{A3FFE8AC-481B-489D-A37C-3E047A18FE5F}"/>
                </a:ext>
              </a:extLst>
            </p:cNvPr>
            <p:cNvSpPr/>
            <p:nvPr/>
          </p:nvSpPr>
          <p:spPr bwMode="auto">
            <a:xfrm>
              <a:off x="11700792" y="-171400"/>
              <a:ext cx="1080120" cy="8977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GB" sz="2400" dirty="0">
                <a:solidFill>
                  <a:prstClr val="black"/>
                </a:solidFill>
                <a:ea typeface="ＭＳ Ｐゴシック" pitchFamily="1" charset="-128"/>
              </a:endParaRPr>
            </a:p>
          </p:txBody>
        </p:sp>
      </p:grpSp>
      <p:pic>
        <p:nvPicPr>
          <p:cNvPr id="14" name="Picture 6" descr="https://static.ons.gov.uk/visual/2016/09/World-Car-Free-Day_V4_pie-01.png">
            <a:extLst>
              <a:ext uri="{FF2B5EF4-FFF2-40B4-BE49-F238E27FC236}">
                <a16:creationId xmlns="" xmlns:a16="http://schemas.microsoft.com/office/drawing/2014/main" id="{06062124-BDE5-45C0-8A04-69B575ACB9A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04" t="71309" r="23716" b="10308"/>
          <a:stretch/>
        </p:blipFill>
        <p:spPr bwMode="auto">
          <a:xfrm>
            <a:off x="7772513" y="4775915"/>
            <a:ext cx="3640412" cy="5059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s://blog.ons.gov.uk/wp-content/uploads/sites/6/2019/01/jail-cells-429638_1920-630x470.jpg">
            <a:extLst>
              <a:ext uri="{FF2B5EF4-FFF2-40B4-BE49-F238E27FC236}">
                <a16:creationId xmlns="" xmlns:a16="http://schemas.microsoft.com/office/drawing/2014/main" id="{813334DC-81C7-4BFE-97AD-373D716D594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7006" y="2411629"/>
            <a:ext cx="1839073" cy="120194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D9792598-F054-4811-8BF3-435A0CD4D6B0}"/>
              </a:ext>
            </a:extLst>
          </p:cNvPr>
          <p:cNvSpPr txBox="1"/>
          <p:nvPr/>
        </p:nvSpPr>
        <p:spPr>
          <a:xfrm>
            <a:off x="4919255" y="2192333"/>
            <a:ext cx="2545688" cy="1569660"/>
          </a:xfrm>
          <a:prstGeom prst="rect">
            <a:avLst/>
          </a:prstGeom>
          <a:noFill/>
        </p:spPr>
        <p:txBody>
          <a:bodyPr wrap="square" rtlCol="0">
            <a:spAutoFit/>
          </a:bodyPr>
          <a:lstStyle/>
          <a:p>
            <a:pPr algn="ctr" fontAlgn="base">
              <a:spcBef>
                <a:spcPct val="0"/>
              </a:spcBef>
              <a:spcAft>
                <a:spcPct val="0"/>
              </a:spcAft>
              <a:defRPr/>
            </a:pPr>
            <a:r>
              <a:rPr lang="en-GB" sz="2400" dirty="0">
                <a:solidFill>
                  <a:srgbClr val="003D59"/>
                </a:solidFill>
                <a:ea typeface="ＭＳ Ｐゴシック" pitchFamily="34" charset="-128"/>
              </a:rPr>
              <a:t>Understanding the educational outcomes </a:t>
            </a:r>
          </a:p>
          <a:p>
            <a:pPr algn="ctr" fontAlgn="base">
              <a:spcBef>
                <a:spcPct val="0"/>
              </a:spcBef>
              <a:spcAft>
                <a:spcPct val="0"/>
              </a:spcAft>
              <a:defRPr/>
            </a:pPr>
            <a:r>
              <a:rPr lang="en-GB" sz="2400" dirty="0">
                <a:solidFill>
                  <a:srgbClr val="003D59"/>
                </a:solidFill>
                <a:ea typeface="ＭＳ Ｐゴシック" pitchFamily="34" charset="-128"/>
              </a:rPr>
              <a:t>of offenders</a:t>
            </a:r>
          </a:p>
        </p:txBody>
      </p:sp>
      <p:pic>
        <p:nvPicPr>
          <p:cNvPr id="18" name="Picture 2" descr="https://blog.ons.gov.uk/wp-content/uploads/sites/6/2017/02/mental-health-2019924_1920-630x470.jpg">
            <a:extLst>
              <a:ext uri="{FF2B5EF4-FFF2-40B4-BE49-F238E27FC236}">
                <a16:creationId xmlns="" xmlns:a16="http://schemas.microsoft.com/office/drawing/2014/main" id="{69ECF6EA-21AD-4A52-A68A-32A1B5BC3D3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96626" y="4618774"/>
            <a:ext cx="1409994" cy="106660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 xmlns:a16="http://schemas.microsoft.com/office/drawing/2014/main" id="{0CBCBF31-32F3-4A55-A758-8746A4803C7C}"/>
              </a:ext>
            </a:extLst>
          </p:cNvPr>
          <p:cNvSpPr txBox="1"/>
          <p:nvPr/>
        </p:nvSpPr>
        <p:spPr>
          <a:xfrm>
            <a:off x="2981502" y="4477836"/>
            <a:ext cx="2309982" cy="1323439"/>
          </a:xfrm>
          <a:prstGeom prst="rect">
            <a:avLst/>
          </a:prstGeom>
          <a:noFill/>
        </p:spPr>
        <p:txBody>
          <a:bodyPr wrap="square" rtlCol="0">
            <a:spAutoFit/>
          </a:bodyPr>
          <a:lstStyle/>
          <a:p>
            <a:pPr fontAlgn="base">
              <a:spcBef>
                <a:spcPct val="0"/>
              </a:spcBef>
              <a:spcAft>
                <a:spcPct val="0"/>
              </a:spcAft>
              <a:defRPr/>
            </a:pPr>
            <a:r>
              <a:rPr lang="en-US" sz="2000" dirty="0">
                <a:solidFill>
                  <a:srgbClr val="003D59"/>
                </a:solidFill>
                <a:ea typeface="ＭＳ Ｐゴシック" pitchFamily="34" charset="-128"/>
              </a:rPr>
              <a:t>Estimating suicide among higher education students</a:t>
            </a:r>
          </a:p>
        </p:txBody>
      </p:sp>
      <p:sp>
        <p:nvSpPr>
          <p:cNvPr id="23" name="Rectangle 22">
            <a:extLst>
              <a:ext uri="{FF2B5EF4-FFF2-40B4-BE49-F238E27FC236}">
                <a16:creationId xmlns="" xmlns:a16="http://schemas.microsoft.com/office/drawing/2014/main" id="{234201BC-1334-4B7D-AD46-948DCB426E38}"/>
              </a:ext>
            </a:extLst>
          </p:cNvPr>
          <p:cNvSpPr/>
          <p:nvPr/>
        </p:nvSpPr>
        <p:spPr>
          <a:xfrm>
            <a:off x="6472441" y="5190340"/>
            <a:ext cx="5956973" cy="830997"/>
          </a:xfrm>
          <a:prstGeom prst="rect">
            <a:avLst/>
          </a:prstGeom>
        </p:spPr>
        <p:txBody>
          <a:bodyPr wrap="square">
            <a:spAutoFit/>
          </a:bodyPr>
          <a:lstStyle/>
          <a:p>
            <a:pPr algn="ctr" fontAlgn="base">
              <a:spcBef>
                <a:spcPct val="0"/>
              </a:spcBef>
              <a:spcAft>
                <a:spcPct val="0"/>
              </a:spcAft>
              <a:defRPr/>
            </a:pPr>
            <a:r>
              <a:rPr lang="en-GB" sz="2400" dirty="0">
                <a:solidFill>
                  <a:srgbClr val="003D59"/>
                </a:solidFill>
                <a:ea typeface="ＭＳ Ｐゴシック" pitchFamily="34" charset="-128"/>
              </a:rPr>
              <a:t>Commuting patterns using </a:t>
            </a:r>
          </a:p>
          <a:p>
            <a:pPr algn="ctr" fontAlgn="base">
              <a:spcBef>
                <a:spcPct val="0"/>
              </a:spcBef>
              <a:spcAft>
                <a:spcPct val="0"/>
              </a:spcAft>
              <a:defRPr/>
            </a:pPr>
            <a:r>
              <a:rPr lang="en-GB" sz="2400" dirty="0">
                <a:solidFill>
                  <a:srgbClr val="003D59"/>
                </a:solidFill>
                <a:ea typeface="ＭＳ Ｐゴシック" pitchFamily="34" charset="-128"/>
              </a:rPr>
              <a:t>mobile phone data</a:t>
            </a:r>
          </a:p>
        </p:txBody>
      </p:sp>
      <p:sp>
        <p:nvSpPr>
          <p:cNvPr id="25" name="Rectangle 24">
            <a:extLst>
              <a:ext uri="{FF2B5EF4-FFF2-40B4-BE49-F238E27FC236}">
                <a16:creationId xmlns="" xmlns:a16="http://schemas.microsoft.com/office/drawing/2014/main" id="{9C456281-7FC5-44BD-805D-7746B448FBA6}"/>
              </a:ext>
            </a:extLst>
          </p:cNvPr>
          <p:cNvSpPr/>
          <p:nvPr/>
        </p:nvSpPr>
        <p:spPr>
          <a:xfrm>
            <a:off x="523353" y="2187359"/>
            <a:ext cx="2268126" cy="1015663"/>
          </a:xfrm>
          <a:prstGeom prst="rect">
            <a:avLst/>
          </a:prstGeom>
        </p:spPr>
        <p:txBody>
          <a:bodyPr wrap="square">
            <a:spAutoFit/>
          </a:bodyPr>
          <a:lstStyle/>
          <a:p>
            <a:pPr fontAlgn="base">
              <a:spcBef>
                <a:spcPct val="0"/>
              </a:spcBef>
              <a:spcAft>
                <a:spcPct val="0"/>
              </a:spcAft>
              <a:defRPr/>
            </a:pPr>
            <a:r>
              <a:rPr lang="en-GB" sz="2000" dirty="0">
                <a:solidFill>
                  <a:srgbClr val="003D59"/>
                </a:solidFill>
                <a:ea typeface="ＭＳ Ｐゴシック" pitchFamily="34" charset="-128"/>
              </a:rPr>
              <a:t>Admin data based </a:t>
            </a:r>
          </a:p>
          <a:p>
            <a:pPr fontAlgn="base">
              <a:spcBef>
                <a:spcPct val="0"/>
              </a:spcBef>
              <a:spcAft>
                <a:spcPct val="0"/>
              </a:spcAft>
              <a:defRPr/>
            </a:pPr>
            <a:r>
              <a:rPr lang="en-GB" sz="2000" dirty="0">
                <a:solidFill>
                  <a:srgbClr val="003D59"/>
                </a:solidFill>
                <a:ea typeface="ＭＳ Ｐゴシック" pitchFamily="34" charset="-128"/>
              </a:rPr>
              <a:t>income </a:t>
            </a:r>
          </a:p>
          <a:p>
            <a:pPr fontAlgn="base">
              <a:spcBef>
                <a:spcPct val="0"/>
              </a:spcBef>
              <a:spcAft>
                <a:spcPct val="0"/>
              </a:spcAft>
              <a:defRPr/>
            </a:pPr>
            <a:r>
              <a:rPr lang="en-GB" sz="2000" dirty="0">
                <a:solidFill>
                  <a:srgbClr val="003D59"/>
                </a:solidFill>
                <a:ea typeface="ＭＳ Ｐゴシック" pitchFamily="34" charset="-128"/>
              </a:rPr>
              <a:t>estimates (ONS)</a:t>
            </a:r>
          </a:p>
        </p:txBody>
      </p:sp>
      <p:sp>
        <p:nvSpPr>
          <p:cNvPr id="2" name="Slide Number Placeholder 1">
            <a:extLst>
              <a:ext uri="{FF2B5EF4-FFF2-40B4-BE49-F238E27FC236}">
                <a16:creationId xmlns="" xmlns:a16="http://schemas.microsoft.com/office/drawing/2014/main" id="{B346F8C6-9CE6-488F-B99E-2CA601DCD1F0}"/>
              </a:ext>
            </a:extLst>
          </p:cNvPr>
          <p:cNvSpPr>
            <a:spLocks noGrp="1"/>
          </p:cNvSpPr>
          <p:nvPr>
            <p:ph type="sldNum" sz="quarter" idx="4"/>
          </p:nvPr>
        </p:nvSpPr>
        <p:spPr/>
        <p:txBody>
          <a:bodyPr/>
          <a:lstStyle/>
          <a:p>
            <a:pPr algn="ctr"/>
            <a:endParaRPr lang="en-US" dirty="0">
              <a:solidFill>
                <a:srgbClr val="FFFFFF"/>
              </a:solidFill>
            </a:endParaRPr>
          </a:p>
        </p:txBody>
      </p:sp>
      <p:sp>
        <p:nvSpPr>
          <p:cNvPr id="20" name="Footer Placeholder 3">
            <a:extLst>
              <a:ext uri="{FF2B5EF4-FFF2-40B4-BE49-F238E27FC236}">
                <a16:creationId xmlns="" xmlns:a16="http://schemas.microsoft.com/office/drawing/2014/main" id="{7C4F66EB-A985-46EB-A35E-9D2692C98E06}"/>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9058523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529C9D-5F43-440C-B1A4-779A133F9AC8}"/>
              </a:ext>
            </a:extLst>
          </p:cNvPr>
          <p:cNvSpPr>
            <a:spLocks noGrp="1"/>
          </p:cNvSpPr>
          <p:nvPr>
            <p:ph type="title"/>
          </p:nvPr>
        </p:nvSpPr>
        <p:spPr>
          <a:xfrm>
            <a:off x="298349" y="727711"/>
            <a:ext cx="7231563" cy="815167"/>
          </a:xfrm>
        </p:spPr>
        <p:txBody>
          <a:bodyPr/>
          <a:lstStyle/>
          <a:p>
            <a:r>
              <a:rPr lang="en-GB" sz="2800" dirty="0"/>
              <a:t>Other admin data research outputs so far</a:t>
            </a:r>
          </a:p>
        </p:txBody>
      </p:sp>
      <p:sp>
        <p:nvSpPr>
          <p:cNvPr id="5" name="Rectangle 4">
            <a:extLst>
              <a:ext uri="{FF2B5EF4-FFF2-40B4-BE49-F238E27FC236}">
                <a16:creationId xmlns="" xmlns:a16="http://schemas.microsoft.com/office/drawing/2014/main" id="{EBF1EE43-276B-4C47-864C-72407155AB11}"/>
              </a:ext>
            </a:extLst>
          </p:cNvPr>
          <p:cNvSpPr/>
          <p:nvPr/>
        </p:nvSpPr>
        <p:spPr>
          <a:xfrm>
            <a:off x="298350" y="1542878"/>
            <a:ext cx="6736049" cy="4347345"/>
          </a:xfrm>
          <a:prstGeom prst="rect">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000" dirty="0">
              <a:solidFill>
                <a:srgbClr val="FFFFFF"/>
              </a:solidFill>
            </a:endParaRPr>
          </a:p>
          <a:p>
            <a:pPr marL="457200" indent="-457200">
              <a:buFont typeface="Arial" panose="020B0604020202020204" pitchFamily="34" charset="0"/>
              <a:buChar char="•"/>
              <a:defRPr/>
            </a:pPr>
            <a:r>
              <a:rPr lang="en-GB" sz="2400" dirty="0">
                <a:solidFill>
                  <a:srgbClr val="003B57"/>
                </a:solidFill>
              </a:rPr>
              <a:t>Admin based population and migration estimates</a:t>
            </a:r>
          </a:p>
          <a:p>
            <a:pPr marL="457200" indent="-457200">
              <a:buFont typeface="Arial" panose="020B0604020202020204" pitchFamily="34" charset="0"/>
              <a:buChar char="•"/>
              <a:defRPr/>
            </a:pPr>
            <a:r>
              <a:rPr lang="en-GB" sz="2400" dirty="0">
                <a:solidFill>
                  <a:srgbClr val="003B57"/>
                </a:solidFill>
              </a:rPr>
              <a:t>Occupied address (household) estimates</a:t>
            </a:r>
          </a:p>
          <a:p>
            <a:pPr marL="457200" indent="-457200">
              <a:buFont typeface="Arial" panose="020B0604020202020204" pitchFamily="34" charset="0"/>
              <a:buChar char="•"/>
              <a:defRPr/>
            </a:pPr>
            <a:r>
              <a:rPr lang="en-GB" sz="2400" dirty="0">
                <a:solidFill>
                  <a:srgbClr val="003B57"/>
                </a:solidFill>
              </a:rPr>
              <a:t>Occupied address (household) by size</a:t>
            </a:r>
          </a:p>
          <a:p>
            <a:pPr marL="457200" indent="-457200">
              <a:buFont typeface="Arial" panose="020B0604020202020204" pitchFamily="34" charset="0"/>
              <a:buChar char="•"/>
              <a:defRPr/>
            </a:pPr>
            <a:r>
              <a:rPr lang="en-GB" sz="2400" dirty="0">
                <a:solidFill>
                  <a:srgbClr val="003B57"/>
                </a:solidFill>
              </a:rPr>
              <a:t>Admin based income estimates</a:t>
            </a:r>
          </a:p>
          <a:p>
            <a:pPr marL="457200" indent="-457200">
              <a:buFont typeface="Arial" panose="020B0604020202020204" pitchFamily="34" charset="0"/>
              <a:buChar char="•"/>
              <a:defRPr/>
            </a:pPr>
            <a:r>
              <a:rPr lang="en-GB" sz="2400" dirty="0">
                <a:solidFill>
                  <a:srgbClr val="003B57"/>
                </a:solidFill>
              </a:rPr>
              <a:t>Labour market status</a:t>
            </a:r>
          </a:p>
          <a:p>
            <a:pPr marL="457200" indent="-457200">
              <a:buFont typeface="Arial" panose="020B0604020202020204" pitchFamily="34" charset="0"/>
              <a:buChar char="•"/>
              <a:defRPr/>
            </a:pPr>
            <a:r>
              <a:rPr lang="en-GB" sz="2400" dirty="0">
                <a:solidFill>
                  <a:srgbClr val="003B57"/>
                </a:solidFill>
              </a:rPr>
              <a:t>Economic activity of undergraduate students</a:t>
            </a:r>
          </a:p>
          <a:p>
            <a:pPr marL="457200" indent="-457200">
              <a:buFont typeface="Arial" panose="020B0604020202020204" pitchFamily="34" charset="0"/>
              <a:buChar char="•"/>
              <a:defRPr/>
            </a:pPr>
            <a:r>
              <a:rPr lang="en-GB" sz="2400" dirty="0">
                <a:solidFill>
                  <a:srgbClr val="003B57"/>
                </a:solidFill>
              </a:rPr>
              <a:t>Ethnicity using survey and admin data</a:t>
            </a:r>
          </a:p>
          <a:p>
            <a:pPr marL="457200" indent="-457200">
              <a:buFont typeface="Arial" panose="020B0604020202020204" pitchFamily="34" charset="0"/>
              <a:buChar char="•"/>
              <a:defRPr/>
            </a:pPr>
            <a:r>
              <a:rPr lang="en-GB" sz="2400" dirty="0">
                <a:solidFill>
                  <a:srgbClr val="003B57"/>
                </a:solidFill>
              </a:rPr>
              <a:t>Mobile phones to estimate commuter flows</a:t>
            </a:r>
          </a:p>
          <a:p>
            <a:pPr marL="457200" indent="-457200">
              <a:buFont typeface="Arial" panose="020B0604020202020204" pitchFamily="34" charset="0"/>
              <a:buChar char="•"/>
              <a:defRPr/>
            </a:pPr>
            <a:r>
              <a:rPr lang="en-GB" sz="2400" dirty="0">
                <a:solidFill>
                  <a:srgbClr val="003B57"/>
                </a:solidFill>
              </a:rPr>
              <a:t>New mother’s income from PAYE and benefits</a:t>
            </a:r>
          </a:p>
          <a:p>
            <a:pPr marL="457200" indent="-457200">
              <a:buFont typeface="Arial" panose="020B0604020202020204" pitchFamily="34" charset="0"/>
              <a:buChar char="•"/>
              <a:defRPr/>
            </a:pPr>
            <a:r>
              <a:rPr lang="en-GB" sz="2400" dirty="0">
                <a:solidFill>
                  <a:srgbClr val="003B57"/>
                </a:solidFill>
              </a:rPr>
              <a:t>Fuel poverty at LA level</a:t>
            </a:r>
          </a:p>
          <a:p>
            <a:pPr marL="457200" indent="-457200">
              <a:buFont typeface="Arial" panose="020B0604020202020204" pitchFamily="34" charset="0"/>
              <a:buChar char="•"/>
              <a:defRPr/>
            </a:pPr>
            <a:endParaRPr lang="en-GB" dirty="0">
              <a:solidFill>
                <a:srgbClr val="FFFFFF"/>
              </a:solidFill>
            </a:endParaRPr>
          </a:p>
        </p:txBody>
      </p:sp>
      <p:sp>
        <p:nvSpPr>
          <p:cNvPr id="8" name="TextBox 7">
            <a:extLst>
              <a:ext uri="{FF2B5EF4-FFF2-40B4-BE49-F238E27FC236}">
                <a16:creationId xmlns="" xmlns:a16="http://schemas.microsoft.com/office/drawing/2014/main" id="{C7BF15B8-4A26-40B9-807C-0C1BE5CDCD0C}"/>
              </a:ext>
            </a:extLst>
          </p:cNvPr>
          <p:cNvSpPr txBox="1"/>
          <p:nvPr/>
        </p:nvSpPr>
        <p:spPr>
          <a:xfrm flipH="1">
            <a:off x="7150988" y="1530480"/>
            <a:ext cx="4875827" cy="3416320"/>
          </a:xfrm>
          <a:prstGeom prst="rect">
            <a:avLst/>
          </a:prstGeom>
          <a:noFill/>
        </p:spPr>
        <p:txBody>
          <a:bodyPr wrap="square" rtlCol="0">
            <a:spAutoFit/>
          </a:bodyPr>
          <a:lstStyle/>
          <a:p>
            <a:pPr>
              <a:defRPr/>
            </a:pPr>
            <a:r>
              <a:rPr lang="en-GB" sz="2400" dirty="0">
                <a:solidFill>
                  <a:srgbClr val="003B57"/>
                </a:solidFill>
              </a:rPr>
              <a:t>Future publications on</a:t>
            </a:r>
          </a:p>
          <a:p>
            <a:pPr>
              <a:defRPr/>
            </a:pPr>
            <a:endParaRPr lang="en-GB" sz="2400" dirty="0">
              <a:solidFill>
                <a:srgbClr val="003B57"/>
              </a:solidFill>
            </a:endParaRPr>
          </a:p>
          <a:p>
            <a:pPr marL="571500" indent="-571500">
              <a:buFont typeface="Arial" panose="020B0604020202020204" pitchFamily="34" charset="0"/>
              <a:buChar char="•"/>
              <a:defRPr/>
            </a:pPr>
            <a:r>
              <a:rPr lang="en-GB" sz="2400" dirty="0">
                <a:solidFill>
                  <a:srgbClr val="003B57"/>
                </a:solidFill>
              </a:rPr>
              <a:t>Highest level of qualification</a:t>
            </a:r>
          </a:p>
          <a:p>
            <a:pPr marL="571500" indent="-571500">
              <a:buFont typeface="Arial" panose="020B0604020202020204" pitchFamily="34" charset="0"/>
              <a:buChar char="•"/>
              <a:defRPr/>
            </a:pPr>
            <a:r>
              <a:rPr lang="en-GB" sz="2400" dirty="0">
                <a:solidFill>
                  <a:srgbClr val="003B57"/>
                </a:solidFill>
              </a:rPr>
              <a:t>Ethnicity</a:t>
            </a:r>
          </a:p>
          <a:p>
            <a:pPr marL="571500" indent="-571500">
              <a:buFont typeface="Arial" panose="020B0604020202020204" pitchFamily="34" charset="0"/>
              <a:buChar char="•"/>
              <a:defRPr/>
            </a:pPr>
            <a:r>
              <a:rPr lang="en-GB" sz="2400" dirty="0">
                <a:solidFill>
                  <a:srgbClr val="003B57"/>
                </a:solidFill>
              </a:rPr>
              <a:t>Labour market status</a:t>
            </a:r>
          </a:p>
          <a:p>
            <a:pPr marL="571500" indent="-571500">
              <a:buFont typeface="Arial" panose="020B0604020202020204" pitchFamily="34" charset="0"/>
              <a:buChar char="•"/>
              <a:defRPr/>
            </a:pPr>
            <a:r>
              <a:rPr lang="en-GB" sz="2400" dirty="0">
                <a:solidFill>
                  <a:srgbClr val="003B57"/>
                </a:solidFill>
              </a:rPr>
              <a:t>Admin based income estimates</a:t>
            </a:r>
          </a:p>
          <a:p>
            <a:pPr marL="571500" indent="-571500">
              <a:buFont typeface="Arial" panose="020B0604020202020204" pitchFamily="34" charset="0"/>
              <a:buChar char="•"/>
              <a:defRPr/>
            </a:pPr>
            <a:r>
              <a:rPr lang="en-GB" sz="2400" dirty="0">
                <a:solidFill>
                  <a:srgbClr val="003B57"/>
                </a:solidFill>
              </a:rPr>
              <a:t>Housing characteristics</a:t>
            </a:r>
          </a:p>
          <a:p>
            <a:pPr marL="571500" indent="-571500">
              <a:buFont typeface="Arial" panose="020B0604020202020204" pitchFamily="34" charset="0"/>
              <a:buChar char="•"/>
              <a:defRPr/>
            </a:pPr>
            <a:r>
              <a:rPr lang="en-GB" sz="2400" dirty="0">
                <a:solidFill>
                  <a:srgbClr val="003B57"/>
                </a:solidFill>
              </a:rPr>
              <a:t>Annual Assessment</a:t>
            </a:r>
          </a:p>
        </p:txBody>
      </p:sp>
      <p:sp>
        <p:nvSpPr>
          <p:cNvPr id="6" name="Footer Placeholder 3">
            <a:extLst>
              <a:ext uri="{FF2B5EF4-FFF2-40B4-BE49-F238E27FC236}">
                <a16:creationId xmlns="" xmlns:a16="http://schemas.microsoft.com/office/drawing/2014/main" id="{46983F5A-F042-4E79-A722-DC2782F19EF8}"/>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2570208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7F95EC-D7F3-40F3-A03D-C4C38E1D8DFD}"/>
              </a:ext>
            </a:extLst>
          </p:cNvPr>
          <p:cNvSpPr>
            <a:spLocks noGrp="1"/>
          </p:cNvSpPr>
          <p:nvPr>
            <p:ph type="title"/>
          </p:nvPr>
        </p:nvSpPr>
        <p:spPr>
          <a:xfrm>
            <a:off x="838200" y="256273"/>
            <a:ext cx="10515600" cy="757130"/>
          </a:xfrm>
        </p:spPr>
        <p:txBody>
          <a:bodyPr/>
          <a:lstStyle/>
          <a:p>
            <a:r>
              <a:rPr lang="en-GB" dirty="0"/>
              <a:t>Opportunity Knocks!</a:t>
            </a:r>
          </a:p>
        </p:txBody>
      </p:sp>
      <p:sp>
        <p:nvSpPr>
          <p:cNvPr id="3" name="Content Placeholder 2">
            <a:extLst>
              <a:ext uri="{FF2B5EF4-FFF2-40B4-BE49-F238E27FC236}">
                <a16:creationId xmlns="" xmlns:a16="http://schemas.microsoft.com/office/drawing/2014/main" id="{CD85CCF0-8972-44AD-9438-160E9C7A543A}"/>
              </a:ext>
            </a:extLst>
          </p:cNvPr>
          <p:cNvSpPr>
            <a:spLocks noGrp="1"/>
          </p:cNvSpPr>
          <p:nvPr>
            <p:ph idx="1"/>
          </p:nvPr>
        </p:nvSpPr>
        <p:spPr>
          <a:xfrm>
            <a:off x="820057" y="1107532"/>
            <a:ext cx="10515600" cy="6121676"/>
          </a:xfrm>
        </p:spPr>
        <p:txBody>
          <a:bodyPr/>
          <a:lstStyle/>
          <a:p>
            <a:r>
              <a:rPr lang="en-GB" dirty="0"/>
              <a:t>The ONS transformation vision and strategy provides an opportunity to rethink social surveys </a:t>
            </a:r>
            <a:r>
              <a:rPr lang="en-GB" b="1" i="1" u="sng" dirty="0"/>
              <a:t>end-to-end</a:t>
            </a:r>
            <a:r>
              <a:rPr lang="en-GB" dirty="0"/>
              <a:t>.</a:t>
            </a:r>
          </a:p>
          <a:p>
            <a:pPr marL="457200" indent="-457200">
              <a:buFont typeface="Arial" panose="020B0604020202020204" pitchFamily="34" charset="0"/>
              <a:buChar char="•"/>
            </a:pPr>
            <a:r>
              <a:rPr lang="en-GB" dirty="0"/>
              <a:t>Overall </a:t>
            </a:r>
            <a:r>
              <a:rPr lang="en-GB" i="1" dirty="0"/>
              <a:t>‘framework’</a:t>
            </a:r>
            <a:endParaRPr lang="en-GB" dirty="0"/>
          </a:p>
          <a:p>
            <a:pPr marL="457200" indent="-457200">
              <a:buFont typeface="Arial" panose="020B0604020202020204" pitchFamily="34" charset="0"/>
              <a:buChar char="•"/>
            </a:pPr>
            <a:r>
              <a:rPr lang="en-GB" dirty="0"/>
              <a:t>Modes of collection</a:t>
            </a:r>
          </a:p>
          <a:p>
            <a:pPr marL="457200" indent="-457200">
              <a:buFont typeface="Arial" panose="020B0604020202020204" pitchFamily="34" charset="0"/>
              <a:buChar char="•"/>
            </a:pPr>
            <a:r>
              <a:rPr lang="en-GB" dirty="0"/>
              <a:t>Questionnaire design</a:t>
            </a:r>
          </a:p>
          <a:p>
            <a:pPr marL="457200" indent="-457200">
              <a:buFont typeface="Arial" panose="020B0604020202020204" pitchFamily="34" charset="0"/>
              <a:buChar char="•"/>
            </a:pPr>
            <a:r>
              <a:rPr lang="en-GB" dirty="0"/>
              <a:t>Operations</a:t>
            </a:r>
          </a:p>
          <a:p>
            <a:pPr marL="457200" indent="-457200">
              <a:buFont typeface="Arial" panose="020B0604020202020204" pitchFamily="34" charset="0"/>
              <a:buChar char="•"/>
            </a:pPr>
            <a:r>
              <a:rPr lang="en-GB" dirty="0"/>
              <a:t>Systems</a:t>
            </a:r>
          </a:p>
          <a:p>
            <a:pPr marL="457200" indent="-457200">
              <a:buFont typeface="Arial" panose="020B0604020202020204" pitchFamily="34" charset="0"/>
              <a:buChar char="•"/>
            </a:pPr>
            <a:r>
              <a:rPr lang="en-GB" dirty="0"/>
              <a:t>Organisational design </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a:p>
            <a:r>
              <a:rPr lang="en-GB" dirty="0"/>
              <a:t>  </a:t>
            </a:r>
          </a:p>
        </p:txBody>
      </p:sp>
      <p:sp>
        <p:nvSpPr>
          <p:cNvPr id="5" name="Footer Placeholder 3">
            <a:extLst>
              <a:ext uri="{FF2B5EF4-FFF2-40B4-BE49-F238E27FC236}">
                <a16:creationId xmlns="" xmlns:a16="http://schemas.microsoft.com/office/drawing/2014/main" id="{9325BD88-8307-4E64-93DA-4C4A3BD1099B}"/>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16036650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Aim of today’s meeting </a:t>
            </a:r>
            <a:endParaRPr lang="en-GB" sz="4000" dirty="0"/>
          </a:p>
        </p:txBody>
      </p:sp>
      <p:sp>
        <p:nvSpPr>
          <p:cNvPr id="3" name="Content Placeholder 2"/>
          <p:cNvSpPr>
            <a:spLocks noGrp="1"/>
          </p:cNvSpPr>
          <p:nvPr>
            <p:ph idx="1"/>
          </p:nvPr>
        </p:nvSpPr>
        <p:spPr>
          <a:xfrm>
            <a:off x="1343608" y="2133600"/>
            <a:ext cx="10010192" cy="4565876"/>
          </a:xfrm>
        </p:spPr>
        <p:txBody>
          <a:bodyPr/>
          <a:lstStyle/>
          <a:p>
            <a:r>
              <a:rPr lang="en-GB" dirty="0" smtClean="0"/>
              <a:t>update users on upcoming changes to data collection and outputs</a:t>
            </a:r>
          </a:p>
          <a:p>
            <a:r>
              <a:rPr lang="en-GB" dirty="0"/>
              <a:t>provide an overview of the labour market consultation </a:t>
            </a:r>
            <a:endParaRPr lang="en-GB" dirty="0" smtClean="0"/>
          </a:p>
          <a:p>
            <a:endParaRPr lang="en-GB" dirty="0" smtClean="0"/>
          </a:p>
          <a:p>
            <a:r>
              <a:rPr lang="en-GB" dirty="0"/>
              <a:t>o</a:t>
            </a:r>
            <a:r>
              <a:rPr lang="en-GB" dirty="0" smtClean="0"/>
              <a:t>btain feedback from users on proposed changes</a:t>
            </a:r>
          </a:p>
          <a:p>
            <a:r>
              <a:rPr lang="en-GB" dirty="0"/>
              <a:t>o</a:t>
            </a:r>
            <a:r>
              <a:rPr lang="en-GB" dirty="0" smtClean="0"/>
              <a:t>btain feedback from users on information needs</a:t>
            </a:r>
          </a:p>
          <a:p>
            <a:pPr marL="0" indent="0">
              <a:buNone/>
            </a:pPr>
            <a:endParaRPr lang="en-GB" dirty="0"/>
          </a:p>
        </p:txBody>
      </p:sp>
    </p:spTree>
    <p:extLst>
      <p:ext uri="{BB962C8B-B14F-4D97-AF65-F5344CB8AC3E}">
        <p14:creationId xmlns:p14="http://schemas.microsoft.com/office/powerpoint/2010/main" val="24406331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8166B-C579-DF48-900E-C835F581A794}"/>
              </a:ext>
            </a:extLst>
          </p:cNvPr>
          <p:cNvSpPr>
            <a:spLocks noGrp="1"/>
          </p:cNvSpPr>
          <p:nvPr>
            <p:ph type="title"/>
          </p:nvPr>
        </p:nvSpPr>
        <p:spPr>
          <a:xfrm>
            <a:off x="234887" y="411667"/>
            <a:ext cx="11722225" cy="978729"/>
          </a:xfrm>
        </p:spPr>
        <p:txBody>
          <a:bodyPr/>
          <a:lstStyle/>
          <a:p>
            <a:r>
              <a:rPr lang="en-US" sz="3200" dirty="0"/>
              <a:t>From a statistical perspective Social Survey Transformation</a:t>
            </a:r>
          </a:p>
        </p:txBody>
      </p:sp>
      <p:sp>
        <p:nvSpPr>
          <p:cNvPr id="4" name="Footer Placeholder 3">
            <a:extLst>
              <a:ext uri="{FF2B5EF4-FFF2-40B4-BE49-F238E27FC236}">
                <a16:creationId xmlns="" xmlns:a16="http://schemas.microsoft.com/office/drawing/2014/main" id="{67A9B15D-06A2-2844-94E2-47E48B0CFFC0}"/>
              </a:ext>
            </a:extLst>
          </p:cNvPr>
          <p:cNvSpPr>
            <a:spLocks noGrp="1"/>
          </p:cNvSpPr>
          <p:nvPr>
            <p:ph type="ftr" sz="quarter" idx="3"/>
          </p:nvPr>
        </p:nvSpPr>
        <p:spPr/>
        <p:txBody>
          <a:bodyPr/>
          <a:lstStyle/>
          <a:p>
            <a:endParaRPr lang="en-US" dirty="0">
              <a:solidFill>
                <a:srgbClr val="FFFFFF"/>
              </a:solidFill>
            </a:endParaRPr>
          </a:p>
        </p:txBody>
      </p:sp>
      <p:sp>
        <p:nvSpPr>
          <p:cNvPr id="8" name="Content Placeholder 2">
            <a:extLst>
              <a:ext uri="{FF2B5EF4-FFF2-40B4-BE49-F238E27FC236}">
                <a16:creationId xmlns="" xmlns:a16="http://schemas.microsoft.com/office/drawing/2014/main" id="{75A7235C-2E87-430F-9141-08937E83FE90}"/>
              </a:ext>
            </a:extLst>
          </p:cNvPr>
          <p:cNvSpPr>
            <a:spLocks noGrp="1"/>
          </p:cNvSpPr>
          <p:nvPr>
            <p:ph idx="1"/>
          </p:nvPr>
        </p:nvSpPr>
        <p:spPr>
          <a:xfrm>
            <a:off x="725078" y="1248689"/>
            <a:ext cx="11232035" cy="5373960"/>
          </a:xfrm>
        </p:spPr>
        <p:txBody>
          <a:bodyPr>
            <a:normAutofit/>
          </a:bodyPr>
          <a:lstStyle/>
          <a:p>
            <a:pPr marL="342900" lvl="1" indent="-342900">
              <a:lnSpc>
                <a:spcPct val="100000"/>
              </a:lnSpc>
              <a:spcBef>
                <a:spcPct val="0"/>
              </a:spcBef>
              <a:spcAft>
                <a:spcPts val="600"/>
              </a:spcAft>
              <a:buChar char="•"/>
            </a:pPr>
            <a:r>
              <a:rPr lang="en-GB" b="1" kern="1200" dirty="0">
                <a:latin typeface="+mj-lt"/>
                <a:ea typeface="ＭＳ Ｐゴシック" pitchFamily="1" charset="-128"/>
                <a:cs typeface="+mn-cs"/>
              </a:rPr>
              <a:t>Admin data first </a:t>
            </a:r>
            <a:r>
              <a:rPr lang="en-GB" kern="1200" dirty="0">
                <a:latin typeface="+mj-lt"/>
                <a:ea typeface="ＭＳ Ｐゴシック" pitchFamily="1" charset="-128"/>
                <a:cs typeface="+mn-cs"/>
              </a:rPr>
              <a:t>approach but a</a:t>
            </a:r>
            <a:r>
              <a:rPr lang="en-GB" dirty="0">
                <a:latin typeface="+mj-lt"/>
              </a:rPr>
              <a:t> </a:t>
            </a:r>
            <a:r>
              <a:rPr lang="en-GB" kern="1200" dirty="0">
                <a:latin typeface="+mj-lt"/>
                <a:ea typeface="ＭＳ Ｐゴシック" pitchFamily="1" charset="-128"/>
                <a:cs typeface="+mn-cs"/>
              </a:rPr>
              <a:t>requirement for </a:t>
            </a:r>
            <a:r>
              <a:rPr lang="en-GB" b="1" kern="1200" dirty="0">
                <a:latin typeface="+mj-lt"/>
                <a:ea typeface="ＭＳ Ｐゴシック" pitchFamily="1" charset="-128"/>
                <a:cs typeface="+mn-cs"/>
              </a:rPr>
              <a:t>large scale social surveys </a:t>
            </a:r>
            <a:r>
              <a:rPr lang="en-GB" kern="1200" dirty="0">
                <a:latin typeface="+mj-lt"/>
                <a:ea typeface="ＭＳ Ｐゴシック" pitchFamily="1" charset="-128"/>
                <a:cs typeface="+mn-cs"/>
              </a:rPr>
              <a:t>will remain </a:t>
            </a:r>
          </a:p>
          <a:p>
            <a:pPr marL="342900" lvl="1" indent="-342900">
              <a:lnSpc>
                <a:spcPct val="100000"/>
              </a:lnSpc>
              <a:spcBef>
                <a:spcPct val="0"/>
              </a:spcBef>
              <a:spcAft>
                <a:spcPts val="600"/>
              </a:spcAft>
              <a:buFont typeface="Arial" panose="020B0604020202020204" pitchFamily="34" charset="0"/>
              <a:buChar char="•"/>
            </a:pPr>
            <a:r>
              <a:rPr lang="en-GB" dirty="0">
                <a:latin typeface="+mj-lt"/>
                <a:ea typeface="ＭＳ Ｐゴシック" pitchFamily="1" charset="-128"/>
              </a:rPr>
              <a:t>New modes of collection - </a:t>
            </a:r>
            <a:r>
              <a:rPr lang="en-GB" b="1" i="1" dirty="0">
                <a:latin typeface="+mj-lt"/>
                <a:ea typeface="ＭＳ Ｐゴシック" pitchFamily="1" charset="-128"/>
              </a:rPr>
              <a:t>Digital by Default</a:t>
            </a:r>
          </a:p>
          <a:p>
            <a:pPr marL="342900" lvl="1" indent="-342900">
              <a:lnSpc>
                <a:spcPct val="100000"/>
              </a:lnSpc>
              <a:spcBef>
                <a:spcPct val="0"/>
              </a:spcBef>
              <a:spcAft>
                <a:spcPts val="600"/>
              </a:spcAft>
              <a:buFont typeface="Arial" panose="020B0604020202020204" pitchFamily="34" charset="0"/>
              <a:buChar char="•"/>
            </a:pPr>
            <a:r>
              <a:rPr lang="en-GB" kern="1200" dirty="0">
                <a:latin typeface="+mj-lt"/>
                <a:ea typeface="ＭＳ Ｐゴシック" pitchFamily="1" charset="-128"/>
                <a:cs typeface="+mn-cs"/>
              </a:rPr>
              <a:t>Re-design of questionnaire content to be </a:t>
            </a:r>
            <a:r>
              <a:rPr lang="en-GB" b="1" kern="1200" dirty="0">
                <a:latin typeface="+mj-lt"/>
                <a:ea typeface="ＭＳ Ｐゴシック" pitchFamily="1" charset="-128"/>
                <a:cs typeface="+mn-cs"/>
              </a:rPr>
              <a:t>respondent centric</a:t>
            </a:r>
          </a:p>
          <a:p>
            <a:pPr marL="342900" lvl="1" indent="-342900">
              <a:lnSpc>
                <a:spcPct val="100000"/>
              </a:lnSpc>
              <a:spcBef>
                <a:spcPct val="0"/>
              </a:spcBef>
              <a:spcAft>
                <a:spcPts val="600"/>
              </a:spcAft>
            </a:pPr>
            <a:r>
              <a:rPr lang="en-GB" dirty="0">
                <a:ea typeface="ＭＳ Ｐゴシック" pitchFamily="1" charset="-128"/>
              </a:rPr>
              <a:t>New focus</a:t>
            </a:r>
          </a:p>
          <a:p>
            <a:pPr lvl="2">
              <a:lnSpc>
                <a:spcPct val="100000"/>
              </a:lnSpc>
              <a:spcAft>
                <a:spcPts val="600"/>
              </a:spcAft>
            </a:pPr>
            <a:r>
              <a:rPr lang="en-GB" sz="2800" b="1" dirty="0">
                <a:ea typeface="ＭＳ Ｐゴシック" pitchFamily="1" charset="-128"/>
              </a:rPr>
              <a:t>to fill evidence gaps and fulfil user needs </a:t>
            </a:r>
            <a:r>
              <a:rPr lang="en-GB" sz="2800" dirty="0">
                <a:ea typeface="ＭＳ Ｐゴシック" pitchFamily="1" charset="-128"/>
              </a:rPr>
              <a:t>for info that admin data cannot provide</a:t>
            </a:r>
          </a:p>
          <a:p>
            <a:pPr lvl="2">
              <a:lnSpc>
                <a:spcPct val="100000"/>
              </a:lnSpc>
              <a:spcAft>
                <a:spcPts val="600"/>
              </a:spcAft>
            </a:pPr>
            <a:r>
              <a:rPr lang="en-GB" sz="2800" dirty="0">
                <a:ea typeface="ＭＳ Ｐゴシック" pitchFamily="1" charset="-128"/>
              </a:rPr>
              <a:t>to assess the</a:t>
            </a:r>
            <a:r>
              <a:rPr lang="en-GB" sz="2800" b="1" dirty="0">
                <a:ea typeface="ＭＳ Ｐゴシック" pitchFamily="1" charset="-128"/>
              </a:rPr>
              <a:t> coverage </a:t>
            </a:r>
            <a:r>
              <a:rPr lang="en-GB" sz="2800" dirty="0">
                <a:ea typeface="ＭＳ Ｐゴシック" pitchFamily="1" charset="-128"/>
              </a:rPr>
              <a:t>of admin data sources</a:t>
            </a:r>
          </a:p>
          <a:p>
            <a:pPr marL="342900" lvl="1" indent="-342900">
              <a:lnSpc>
                <a:spcPct val="100000"/>
              </a:lnSpc>
              <a:spcBef>
                <a:spcPct val="0"/>
              </a:spcBef>
              <a:spcAft>
                <a:spcPts val="600"/>
              </a:spcAft>
            </a:pPr>
            <a:r>
              <a:rPr lang="en-GB" b="1" dirty="0">
                <a:ea typeface="ＭＳ Ｐゴシック" pitchFamily="1" charset="-128"/>
              </a:rPr>
              <a:t>Integration</a:t>
            </a:r>
            <a:endParaRPr lang="en-GB" dirty="0">
              <a:ea typeface="ＭＳ Ｐゴシック" pitchFamily="1" charset="-128"/>
            </a:endParaRPr>
          </a:p>
          <a:p>
            <a:pPr marL="342900" lvl="1" indent="-342900">
              <a:lnSpc>
                <a:spcPct val="100000"/>
              </a:lnSpc>
              <a:spcBef>
                <a:spcPct val="0"/>
              </a:spcBef>
              <a:spcAft>
                <a:spcPts val="600"/>
              </a:spcAft>
              <a:buFont typeface="Arial" panose="020B0604020202020204" pitchFamily="34" charset="0"/>
              <a:buChar char="•"/>
            </a:pPr>
            <a:endParaRPr lang="en-GB" kern="1200" dirty="0">
              <a:latin typeface="+mj-lt"/>
              <a:ea typeface="ＭＳ Ｐゴシック" pitchFamily="1" charset="-128"/>
              <a:cs typeface="+mn-cs"/>
            </a:endParaRPr>
          </a:p>
        </p:txBody>
      </p:sp>
      <p:sp>
        <p:nvSpPr>
          <p:cNvPr id="5" name="Footer Placeholder 3">
            <a:extLst>
              <a:ext uri="{FF2B5EF4-FFF2-40B4-BE49-F238E27FC236}">
                <a16:creationId xmlns="" xmlns:a16="http://schemas.microsoft.com/office/drawing/2014/main" id="{908D1B68-C3DE-4605-B6DC-2C13DF13DD6D}"/>
              </a:ext>
            </a:extLst>
          </p:cNvPr>
          <p:cNvSpPr txBox="1">
            <a:spLocks/>
          </p:cNvSpPr>
          <p:nvPr/>
        </p:nvSpPr>
        <p:spPr>
          <a:xfrm>
            <a:off x="7682313" y="6403290"/>
            <a:ext cx="3842030" cy="365125"/>
          </a:xfrm>
          <a:prstGeom prst="rect">
            <a:avLst/>
          </a:prstGeom>
        </p:spPr>
        <p:txBody>
          <a:bodyPr vert="horz" lIns="91440" tIns="45720" rIns="0" bIns="45720" rtlCol="0" anchor="t" anchorCtr="0"/>
          <a:lstStyle>
            <a:defPPr>
              <a:defRPr lang="en-US"/>
            </a:defPPr>
            <a:lvl1pPr marL="0" algn="r" defTabSz="914400" rtl="0" eaLnBrk="1" latinLnBrk="0" hangingPunct="1">
              <a:defRPr sz="2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4107332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ACEBB7-6711-4E26-B0BC-03EE54035A43}"/>
              </a:ext>
            </a:extLst>
          </p:cNvPr>
          <p:cNvSpPr>
            <a:spLocks noGrp="1"/>
          </p:cNvSpPr>
          <p:nvPr>
            <p:ph type="title"/>
          </p:nvPr>
        </p:nvSpPr>
        <p:spPr>
          <a:xfrm>
            <a:off x="820057" y="390499"/>
            <a:ext cx="10515600" cy="757130"/>
          </a:xfrm>
        </p:spPr>
        <p:txBody>
          <a:bodyPr/>
          <a:lstStyle/>
          <a:p>
            <a:r>
              <a:rPr lang="en-GB" dirty="0"/>
              <a:t>Population Coverage Survey</a:t>
            </a:r>
          </a:p>
        </p:txBody>
      </p:sp>
      <p:sp>
        <p:nvSpPr>
          <p:cNvPr id="3" name="Content Placeholder 2">
            <a:extLst>
              <a:ext uri="{FF2B5EF4-FFF2-40B4-BE49-F238E27FC236}">
                <a16:creationId xmlns="" xmlns:a16="http://schemas.microsoft.com/office/drawing/2014/main" id="{A53B29D7-82A3-4273-8BB4-000F39556C00}"/>
              </a:ext>
            </a:extLst>
          </p:cNvPr>
          <p:cNvSpPr>
            <a:spLocks noGrp="1"/>
          </p:cNvSpPr>
          <p:nvPr>
            <p:ph idx="1"/>
          </p:nvPr>
        </p:nvSpPr>
        <p:spPr>
          <a:xfrm>
            <a:off x="820057" y="1291549"/>
            <a:ext cx="10515600" cy="5451236"/>
          </a:xfrm>
        </p:spPr>
        <p:txBody>
          <a:bodyPr/>
          <a:lstStyle/>
          <a:p>
            <a:pPr marL="514350" indent="-514350">
              <a:buFont typeface="Arial" panose="020B0604020202020204" pitchFamily="34" charset="0"/>
              <a:buChar char="•"/>
            </a:pPr>
            <a:r>
              <a:rPr lang="en-GB" dirty="0"/>
              <a:t>Admin data population and migration system requires a Population Coverage Survey (PCS)</a:t>
            </a:r>
          </a:p>
          <a:p>
            <a:pPr marL="514350" indent="-514350">
              <a:buFont typeface="Arial" panose="020B0604020202020204" pitchFamily="34" charset="0"/>
              <a:buChar char="•"/>
            </a:pPr>
            <a:r>
              <a:rPr lang="en-GB" dirty="0"/>
              <a:t>Large scale sample required to assess the quality of the admin data; fill the gaps etc</a:t>
            </a:r>
          </a:p>
          <a:p>
            <a:pPr marL="514350" indent="-514350">
              <a:buFont typeface="Arial" panose="020B0604020202020204" pitchFamily="34" charset="0"/>
              <a:buChar char="•"/>
            </a:pPr>
            <a:r>
              <a:rPr lang="en-GB" dirty="0"/>
              <a:t>Can we merge additional requirements into this PCS questionnaire?</a:t>
            </a:r>
          </a:p>
          <a:p>
            <a:pPr marL="514350" indent="-514350">
              <a:buFont typeface="Arial" panose="020B0604020202020204" pitchFamily="34" charset="0"/>
              <a:buChar char="•"/>
            </a:pPr>
            <a:r>
              <a:rPr lang="en-GB" dirty="0"/>
              <a:t>Karlberg, Reis, </a:t>
            </a:r>
            <a:r>
              <a:rPr lang="en-GB" dirty="0" err="1"/>
              <a:t>Calizzani</a:t>
            </a:r>
            <a:r>
              <a:rPr lang="en-GB" dirty="0"/>
              <a:t>, and Gras (2015)</a:t>
            </a:r>
          </a:p>
          <a:p>
            <a:pPr marL="1028700" lvl="1" indent="-342900"/>
            <a:r>
              <a:rPr lang="en-GB" sz="2400" i="1" dirty="0"/>
              <a:t>A toolbox for a modular design and pooled analysis of sample survey programmes</a:t>
            </a:r>
            <a:r>
              <a:rPr lang="en-GB" sz="2400" dirty="0"/>
              <a:t>”</a:t>
            </a:r>
          </a:p>
          <a:p>
            <a:pPr marL="514350" indent="-514350">
              <a:buFont typeface="+mj-lt"/>
              <a:buAutoNum type="arabicPeriod"/>
            </a:pPr>
            <a:endParaRPr lang="en-GB" dirty="0"/>
          </a:p>
          <a:p>
            <a:pPr marL="514350" indent="-514350">
              <a:buFont typeface="+mj-lt"/>
              <a:buAutoNum type="arabicPeriod"/>
            </a:pPr>
            <a:endParaRPr lang="en-GB" dirty="0"/>
          </a:p>
        </p:txBody>
      </p:sp>
      <p:sp>
        <p:nvSpPr>
          <p:cNvPr id="5" name="Footer Placeholder 3">
            <a:extLst>
              <a:ext uri="{FF2B5EF4-FFF2-40B4-BE49-F238E27FC236}">
                <a16:creationId xmlns="" xmlns:a16="http://schemas.microsoft.com/office/drawing/2014/main" id="{F64F26DA-85B0-4D80-9197-AB5BDF502F3D}"/>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27289892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8166B-C579-DF48-900E-C835F581A794}"/>
              </a:ext>
            </a:extLst>
          </p:cNvPr>
          <p:cNvSpPr>
            <a:spLocks noGrp="1"/>
          </p:cNvSpPr>
          <p:nvPr>
            <p:ph type="title"/>
          </p:nvPr>
        </p:nvSpPr>
        <p:spPr>
          <a:xfrm>
            <a:off x="838200" y="241985"/>
            <a:ext cx="11063990" cy="701731"/>
          </a:xfrm>
        </p:spPr>
        <p:txBody>
          <a:bodyPr/>
          <a:lstStyle/>
          <a:p>
            <a:r>
              <a:rPr lang="en-US" sz="4400" dirty="0"/>
              <a:t>Bias in Admin Data Population Estimates</a:t>
            </a:r>
          </a:p>
        </p:txBody>
      </p:sp>
      <p:sp>
        <p:nvSpPr>
          <p:cNvPr id="5" name="Content Placeholder 2">
            <a:extLst>
              <a:ext uri="{FF2B5EF4-FFF2-40B4-BE49-F238E27FC236}">
                <a16:creationId xmlns="" xmlns:a16="http://schemas.microsoft.com/office/drawing/2014/main" id="{09E55476-11B0-4BCF-AF15-8B794F39F131}"/>
              </a:ext>
            </a:extLst>
          </p:cNvPr>
          <p:cNvSpPr>
            <a:spLocks noGrp="1"/>
          </p:cNvSpPr>
          <p:nvPr>
            <p:ph idx="1"/>
          </p:nvPr>
        </p:nvSpPr>
        <p:spPr>
          <a:xfrm>
            <a:off x="419725" y="878186"/>
            <a:ext cx="11482465" cy="5175891"/>
          </a:xfrm>
        </p:spPr>
        <p:txBody>
          <a:bodyPr/>
          <a:lstStyle/>
          <a:p>
            <a:pPr marL="457200" lvl="1" indent="0">
              <a:lnSpc>
                <a:spcPct val="100000"/>
              </a:lnSpc>
              <a:spcAft>
                <a:spcPts val="600"/>
              </a:spcAft>
              <a:buNone/>
            </a:pPr>
            <a:r>
              <a:rPr lang="en-GB" sz="2200" b="1" u="sng" dirty="0">
                <a:latin typeface="Arial (body)"/>
              </a:rPr>
              <a:t>Under-coverage</a:t>
            </a:r>
          </a:p>
          <a:p>
            <a:pPr marL="820738" lvl="1" indent="-342900">
              <a:lnSpc>
                <a:spcPct val="100000"/>
              </a:lnSpc>
              <a:spcBef>
                <a:spcPts val="600"/>
              </a:spcBef>
              <a:buFont typeface="Arial" panose="020B0604020202020204" pitchFamily="34" charset="0"/>
              <a:buChar char="•"/>
            </a:pPr>
            <a:r>
              <a:rPr lang="en-GB" sz="2200" dirty="0">
                <a:latin typeface="Arial (body)"/>
              </a:rPr>
              <a:t>Persons not registered with government departments (e.g. recent migrants, people de-registered due to inactivity)</a:t>
            </a:r>
          </a:p>
          <a:p>
            <a:pPr marL="820738" lvl="1" indent="-342900">
              <a:lnSpc>
                <a:spcPct val="100000"/>
              </a:lnSpc>
              <a:spcBef>
                <a:spcPts val="600"/>
              </a:spcBef>
              <a:buFont typeface="Arial" panose="020B0604020202020204" pitchFamily="34" charset="0"/>
              <a:buChar char="•"/>
            </a:pPr>
            <a:r>
              <a:rPr lang="en-GB" sz="2200" dirty="0">
                <a:latin typeface="Arial (body)"/>
              </a:rPr>
              <a:t>Statistical framework established for measuring under-coverage (dual system estimation)</a:t>
            </a:r>
          </a:p>
          <a:p>
            <a:pPr marL="477838" lvl="1" indent="0">
              <a:lnSpc>
                <a:spcPct val="100000"/>
              </a:lnSpc>
            </a:pPr>
            <a:endParaRPr lang="en-GB" sz="2200" dirty="0">
              <a:latin typeface="Arial (body)"/>
            </a:endParaRPr>
          </a:p>
          <a:p>
            <a:pPr marL="477838" lvl="1" indent="0">
              <a:lnSpc>
                <a:spcPct val="100000"/>
              </a:lnSpc>
              <a:spcAft>
                <a:spcPts val="600"/>
              </a:spcAft>
              <a:buNone/>
            </a:pPr>
            <a:r>
              <a:rPr lang="en-GB" sz="2200" b="1" u="sng" dirty="0">
                <a:latin typeface="Arial (body)"/>
              </a:rPr>
              <a:t>Over-coverage</a:t>
            </a:r>
          </a:p>
          <a:p>
            <a:pPr marL="820738" lvl="1" indent="-342900">
              <a:lnSpc>
                <a:spcPct val="100000"/>
              </a:lnSpc>
              <a:buFont typeface="Arial" panose="020B0604020202020204" pitchFamily="34" charset="0"/>
              <a:buChar char="•"/>
            </a:pPr>
            <a:r>
              <a:rPr lang="en-GB" sz="2200" dirty="0">
                <a:latin typeface="Arial (body)"/>
              </a:rPr>
              <a:t>Persons that have emigrated or moved out of area still registered at</a:t>
            </a:r>
          </a:p>
          <a:p>
            <a:pPr marL="820738" lvl="1" indent="-342900">
              <a:lnSpc>
                <a:spcPct val="100000"/>
              </a:lnSpc>
              <a:buFont typeface="Arial" panose="020B0604020202020204" pitchFamily="34" charset="0"/>
              <a:buChar char="•"/>
            </a:pPr>
            <a:r>
              <a:rPr lang="en-GB" sz="2200" dirty="0">
                <a:latin typeface="Arial (body)"/>
              </a:rPr>
              <a:t>Statistical framework not yet established</a:t>
            </a:r>
          </a:p>
          <a:p>
            <a:pPr marL="820738" lvl="1" indent="-342900">
              <a:lnSpc>
                <a:spcPct val="100000"/>
              </a:lnSpc>
              <a:buFont typeface="Arial" panose="020B0604020202020204" pitchFamily="34" charset="0"/>
              <a:buChar char="•"/>
            </a:pPr>
            <a:r>
              <a:rPr lang="en-GB" sz="2200" dirty="0">
                <a:latin typeface="Arial (body)"/>
              </a:rPr>
              <a:t>Dependent Interviewing – no longer pursuing</a:t>
            </a:r>
          </a:p>
          <a:p>
            <a:pPr marL="820738" lvl="1" indent="-342900">
              <a:lnSpc>
                <a:spcPct val="100000"/>
              </a:lnSpc>
              <a:buFont typeface="Arial" panose="020B0604020202020204" pitchFamily="34" charset="0"/>
              <a:buChar char="•"/>
            </a:pPr>
            <a:endParaRPr lang="en-GB" sz="2200" dirty="0">
              <a:latin typeface="Arial (body)"/>
            </a:endParaRPr>
          </a:p>
          <a:p>
            <a:pPr marL="820738" lvl="1" indent="-342900">
              <a:lnSpc>
                <a:spcPct val="100000"/>
              </a:lnSpc>
              <a:buFont typeface="Arial" panose="020B0604020202020204" pitchFamily="34" charset="0"/>
              <a:buChar char="•"/>
            </a:pPr>
            <a:r>
              <a:rPr lang="en-GB" sz="2200" dirty="0">
                <a:latin typeface="Arial (body)"/>
              </a:rPr>
              <a:t>Under and over-coverage to be measured and adjusted from the same survey collection</a:t>
            </a:r>
          </a:p>
        </p:txBody>
      </p:sp>
      <p:sp>
        <p:nvSpPr>
          <p:cNvPr id="6" name="Footer Placeholder 3">
            <a:extLst>
              <a:ext uri="{FF2B5EF4-FFF2-40B4-BE49-F238E27FC236}">
                <a16:creationId xmlns="" xmlns:a16="http://schemas.microsoft.com/office/drawing/2014/main" id="{85209C23-2EEF-4D7E-8A52-71E1BC9F1C32}"/>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35976356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8166B-C579-DF48-900E-C835F581A794}"/>
              </a:ext>
            </a:extLst>
          </p:cNvPr>
          <p:cNvSpPr>
            <a:spLocks noGrp="1"/>
          </p:cNvSpPr>
          <p:nvPr>
            <p:ph type="title"/>
          </p:nvPr>
        </p:nvSpPr>
        <p:spPr>
          <a:xfrm>
            <a:off x="845991" y="401411"/>
            <a:ext cx="11346009" cy="1200329"/>
          </a:xfrm>
        </p:spPr>
        <p:txBody>
          <a:bodyPr/>
          <a:lstStyle/>
          <a:p>
            <a:r>
              <a:rPr lang="en-GB" sz="4000" dirty="0"/>
              <a:t>Integrated Population and Characteristics Survey (IPACS)</a:t>
            </a:r>
            <a:endParaRPr lang="en-US" sz="4000" dirty="0"/>
          </a:p>
        </p:txBody>
      </p:sp>
      <p:sp>
        <p:nvSpPr>
          <p:cNvPr id="5" name="Content Placeholder 2">
            <a:extLst>
              <a:ext uri="{FF2B5EF4-FFF2-40B4-BE49-F238E27FC236}">
                <a16:creationId xmlns="" xmlns:a16="http://schemas.microsoft.com/office/drawing/2014/main" id="{09E55476-11B0-4BCF-AF15-8B794F39F131}"/>
              </a:ext>
            </a:extLst>
          </p:cNvPr>
          <p:cNvSpPr>
            <a:spLocks noGrp="1"/>
          </p:cNvSpPr>
          <p:nvPr>
            <p:ph idx="1"/>
          </p:nvPr>
        </p:nvSpPr>
        <p:spPr>
          <a:xfrm>
            <a:off x="291020" y="1713008"/>
            <a:ext cx="11609959" cy="4755148"/>
          </a:xfrm>
        </p:spPr>
        <p:txBody>
          <a:bodyPr/>
          <a:lstStyle/>
          <a:p>
            <a:pPr marL="820800" lvl="0" indent="-285750">
              <a:lnSpc>
                <a:spcPct val="100000"/>
              </a:lnSpc>
              <a:spcBef>
                <a:spcPts val="600"/>
              </a:spcBef>
              <a:buFont typeface="Arial" panose="020B0604020202020204" pitchFamily="34" charset="0"/>
              <a:buChar char="•"/>
            </a:pPr>
            <a:r>
              <a:rPr lang="en-GB" dirty="0"/>
              <a:t>An Integrated Population and Characteristics Survey (IPACS) would </a:t>
            </a:r>
            <a:r>
              <a:rPr lang="en-GB" u="sng" dirty="0"/>
              <a:t>support</a:t>
            </a:r>
            <a:r>
              <a:rPr lang="en-GB" dirty="0"/>
              <a:t> the production of Population, Migration and Social Data from non-survey data sources </a:t>
            </a:r>
          </a:p>
          <a:p>
            <a:pPr marL="820800" lvl="0" indent="-285750">
              <a:lnSpc>
                <a:spcPct val="100000"/>
              </a:lnSpc>
              <a:spcBef>
                <a:spcPts val="600"/>
              </a:spcBef>
              <a:buFont typeface="Arial" panose="020B0604020202020204" pitchFamily="34" charset="0"/>
              <a:buChar char="•"/>
            </a:pPr>
            <a:endParaRPr lang="en-GB" dirty="0"/>
          </a:p>
          <a:p>
            <a:pPr marL="820800" lvl="0" indent="-285750">
              <a:lnSpc>
                <a:spcPct val="100000"/>
              </a:lnSpc>
              <a:spcBef>
                <a:spcPts val="600"/>
              </a:spcBef>
              <a:buFont typeface="Arial" panose="020B0604020202020204" pitchFamily="34" charset="0"/>
              <a:buChar char="•"/>
            </a:pPr>
            <a:r>
              <a:rPr lang="en-GB" dirty="0"/>
              <a:t>The IPACS can also be used as the future sourcing model for any residual population, migration and social data collection – for whatever purposes these residual data are required.</a:t>
            </a:r>
          </a:p>
          <a:p>
            <a:pPr marL="820800" lvl="0" indent="-285750">
              <a:lnSpc>
                <a:spcPct val="100000"/>
              </a:lnSpc>
              <a:spcBef>
                <a:spcPts val="600"/>
              </a:spcBef>
              <a:buFont typeface="Arial" panose="020B0604020202020204" pitchFamily="34" charset="0"/>
              <a:buChar char="•"/>
            </a:pPr>
            <a:endParaRPr lang="en-GB" dirty="0"/>
          </a:p>
        </p:txBody>
      </p:sp>
      <p:sp>
        <p:nvSpPr>
          <p:cNvPr id="6" name="Footer Placeholder 3">
            <a:extLst>
              <a:ext uri="{FF2B5EF4-FFF2-40B4-BE49-F238E27FC236}">
                <a16:creationId xmlns="" xmlns:a16="http://schemas.microsoft.com/office/drawing/2014/main" id="{09CA4C45-7AE8-4CB5-9E56-5A4DDF6A4C65}"/>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31266303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1F06BA-7E0B-4E35-8304-4BDBE4AC847D}"/>
              </a:ext>
            </a:extLst>
          </p:cNvPr>
          <p:cNvSpPr>
            <a:spLocks noGrp="1"/>
          </p:cNvSpPr>
          <p:nvPr>
            <p:ph type="title"/>
          </p:nvPr>
        </p:nvSpPr>
        <p:spPr>
          <a:xfrm>
            <a:off x="387275" y="241985"/>
            <a:ext cx="10966525" cy="646331"/>
          </a:xfrm>
        </p:spPr>
        <p:txBody>
          <a:bodyPr/>
          <a:lstStyle/>
          <a:p>
            <a:r>
              <a:rPr lang="en-GB" sz="4000" dirty="0"/>
              <a:t>How did we come up with the idea of IPACS?</a:t>
            </a:r>
          </a:p>
        </p:txBody>
      </p:sp>
      <p:sp>
        <p:nvSpPr>
          <p:cNvPr id="3" name="Content Placeholder 2">
            <a:extLst>
              <a:ext uri="{FF2B5EF4-FFF2-40B4-BE49-F238E27FC236}">
                <a16:creationId xmlns="" xmlns:a16="http://schemas.microsoft.com/office/drawing/2014/main" id="{6C9B41FF-45D7-4D93-9B0F-4EAA483C8E22}"/>
              </a:ext>
            </a:extLst>
          </p:cNvPr>
          <p:cNvSpPr>
            <a:spLocks noGrp="1"/>
          </p:cNvSpPr>
          <p:nvPr>
            <p:ph idx="1"/>
          </p:nvPr>
        </p:nvSpPr>
        <p:spPr>
          <a:xfrm>
            <a:off x="698351" y="976961"/>
            <a:ext cx="10515600" cy="4795159"/>
          </a:xfrm>
        </p:spPr>
        <p:txBody>
          <a:bodyPr/>
          <a:lstStyle/>
          <a:p>
            <a:pPr marL="514350" indent="-514350">
              <a:buFont typeface="+mj-lt"/>
              <a:buAutoNum type="arabicPeriod"/>
            </a:pPr>
            <a:r>
              <a:rPr lang="en-GB" sz="2800" dirty="0"/>
              <a:t>Admin data population and migration system requires a Population Coverage Survey – new survey requirement.</a:t>
            </a:r>
          </a:p>
          <a:p>
            <a:pPr marL="514350" indent="-514350">
              <a:buFont typeface="+mj-lt"/>
              <a:buAutoNum type="arabicPeriod"/>
            </a:pPr>
            <a:r>
              <a:rPr lang="en-GB" sz="2800" dirty="0"/>
              <a:t>Assess the quality of the admin data; fill the gaps etc</a:t>
            </a:r>
          </a:p>
          <a:p>
            <a:pPr marL="514350" indent="-514350">
              <a:buFont typeface="+mj-lt"/>
              <a:buAutoNum type="arabicPeriod"/>
            </a:pPr>
            <a:r>
              <a:rPr lang="en-GB" sz="2800" dirty="0"/>
              <a:t>Sample of 500,000 households</a:t>
            </a:r>
          </a:p>
          <a:p>
            <a:pPr marL="514350" indent="-514350">
              <a:buFont typeface="+mj-lt"/>
              <a:buAutoNum type="arabicPeriod"/>
            </a:pPr>
            <a:r>
              <a:rPr lang="en-GB" sz="2800" dirty="0"/>
              <a:t>Cost between £20- £25 million</a:t>
            </a:r>
          </a:p>
          <a:p>
            <a:pPr marL="514350" indent="-514350">
              <a:buFont typeface="+mj-lt"/>
              <a:buAutoNum type="arabicPeriod"/>
            </a:pPr>
            <a:r>
              <a:rPr lang="en-GB" sz="2800" dirty="0"/>
              <a:t>Most of the cost driven by face-to-face collection</a:t>
            </a:r>
          </a:p>
          <a:p>
            <a:pPr marL="514350" indent="-514350">
              <a:buFont typeface="+mj-lt"/>
              <a:buAutoNum type="arabicPeriod"/>
            </a:pPr>
            <a:r>
              <a:rPr lang="en-GB" sz="2800" dirty="0"/>
              <a:t>Merge additional requirements (Labour Market) into a PCS questionnaire could make it more efficient? Economies of scale.</a:t>
            </a:r>
          </a:p>
          <a:p>
            <a:endParaRPr lang="en-GB" dirty="0"/>
          </a:p>
        </p:txBody>
      </p:sp>
      <p:sp>
        <p:nvSpPr>
          <p:cNvPr id="5" name="Footer Placeholder 3">
            <a:extLst>
              <a:ext uri="{FF2B5EF4-FFF2-40B4-BE49-F238E27FC236}">
                <a16:creationId xmlns="" xmlns:a16="http://schemas.microsoft.com/office/drawing/2014/main" id="{D1AEE5CE-C6F8-4A88-8741-ACCDDB8CA98B}"/>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27925602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8166B-C579-DF48-900E-C835F581A794}"/>
              </a:ext>
            </a:extLst>
          </p:cNvPr>
          <p:cNvSpPr>
            <a:spLocks noGrp="1"/>
          </p:cNvSpPr>
          <p:nvPr>
            <p:ph type="title"/>
          </p:nvPr>
        </p:nvSpPr>
        <p:spPr>
          <a:xfrm>
            <a:off x="838200" y="241985"/>
            <a:ext cx="10689236" cy="757130"/>
          </a:xfrm>
        </p:spPr>
        <p:txBody>
          <a:bodyPr/>
          <a:lstStyle/>
          <a:p>
            <a:r>
              <a:rPr lang="en-US" dirty="0"/>
              <a:t>IPACS: Benefits and Challenges</a:t>
            </a:r>
          </a:p>
        </p:txBody>
      </p:sp>
      <p:sp>
        <p:nvSpPr>
          <p:cNvPr id="4" name="Footer Placeholder 3">
            <a:extLst>
              <a:ext uri="{FF2B5EF4-FFF2-40B4-BE49-F238E27FC236}">
                <a16:creationId xmlns="" xmlns:a16="http://schemas.microsoft.com/office/drawing/2014/main" id="{67A9B15D-06A2-2844-94E2-47E48B0CFFC0}"/>
              </a:ext>
            </a:extLst>
          </p:cNvPr>
          <p:cNvSpPr>
            <a:spLocks noGrp="1"/>
          </p:cNvSpPr>
          <p:nvPr>
            <p:ph type="ftr" sz="quarter" idx="3"/>
          </p:nvPr>
        </p:nvSpPr>
        <p:spPr/>
        <p:txBody>
          <a:bodyPr/>
          <a:lstStyle/>
          <a:p>
            <a:endParaRPr lang="en-US" dirty="0">
              <a:solidFill>
                <a:srgbClr val="FFFFFF"/>
              </a:solidFill>
            </a:endParaRPr>
          </a:p>
        </p:txBody>
      </p:sp>
      <p:sp>
        <p:nvSpPr>
          <p:cNvPr id="5" name="Content Placeholder 2">
            <a:extLst>
              <a:ext uri="{FF2B5EF4-FFF2-40B4-BE49-F238E27FC236}">
                <a16:creationId xmlns="" xmlns:a16="http://schemas.microsoft.com/office/drawing/2014/main" id="{8B59A4C3-3A7E-480D-92E2-859F7A2A6E24}"/>
              </a:ext>
            </a:extLst>
          </p:cNvPr>
          <p:cNvSpPr txBox="1">
            <a:spLocks noGrp="1"/>
          </p:cNvSpPr>
          <p:nvPr>
            <p:ph idx="1"/>
          </p:nvPr>
        </p:nvSpPr>
        <p:spPr bwMode="auto">
          <a:xfrm>
            <a:off x="522979" y="1323081"/>
            <a:ext cx="5687697" cy="32747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2D46"/>
                </a:solidFill>
                <a:latin typeface="+mn-lt"/>
                <a:ea typeface="+mn-ea"/>
                <a:cs typeface="+mn-cs"/>
              </a:defRPr>
            </a:lvl1pPr>
            <a:lvl2pPr marL="763588" indent="-285750" algn="l" rtl="0" eaLnBrk="0" fontAlgn="base" hangingPunct="0">
              <a:spcBef>
                <a:spcPct val="20000"/>
              </a:spcBef>
              <a:spcAft>
                <a:spcPct val="0"/>
              </a:spcAft>
              <a:defRPr sz="2400">
                <a:solidFill>
                  <a:srgbClr val="002D46"/>
                </a:solidFill>
                <a:latin typeface="+mn-lt"/>
                <a:ea typeface="+mn-ea"/>
              </a:defRPr>
            </a:lvl2pPr>
            <a:lvl3pPr marL="1182688" indent="-228600" algn="l" rtl="0" eaLnBrk="0" fontAlgn="base" hangingPunct="0">
              <a:spcBef>
                <a:spcPct val="20000"/>
              </a:spcBef>
              <a:spcAft>
                <a:spcPct val="0"/>
              </a:spcAft>
              <a:buChar char="•"/>
              <a:defRPr sz="2000">
                <a:solidFill>
                  <a:srgbClr val="002D46"/>
                </a:solidFill>
                <a:latin typeface="+mn-lt"/>
                <a:ea typeface="+mn-ea"/>
              </a:defRPr>
            </a:lvl3pPr>
            <a:lvl4pPr marL="1619250" indent="-246063" algn="l" rtl="0" eaLnBrk="0" fontAlgn="base" hangingPunct="0">
              <a:spcBef>
                <a:spcPct val="20000"/>
              </a:spcBef>
              <a:spcAft>
                <a:spcPct val="0"/>
              </a:spcAft>
              <a:defRPr>
                <a:solidFill>
                  <a:srgbClr val="002D46"/>
                </a:solidFill>
                <a:latin typeface="+mn-lt"/>
                <a:ea typeface="+mn-ea"/>
              </a:defRPr>
            </a:lvl4pPr>
            <a:lvl5pPr marL="2057400" indent="-228600" algn="l" rtl="0" eaLnBrk="0" fontAlgn="base" hangingPunct="0">
              <a:spcBef>
                <a:spcPct val="20000"/>
              </a:spcBef>
              <a:spcAft>
                <a:spcPct val="0"/>
              </a:spcAft>
              <a:defRPr sz="2000">
                <a:solidFill>
                  <a:schemeClr val="tx1"/>
                </a:solidFill>
                <a:latin typeface="+mn-lt"/>
                <a:ea typeface="+mn-ea"/>
              </a:defRPr>
            </a:lvl5pPr>
            <a:lvl6pPr marL="2514600" indent="-228600" algn="l" rtl="0" fontAlgn="base">
              <a:spcBef>
                <a:spcPct val="20000"/>
              </a:spcBef>
              <a:spcAft>
                <a:spcPct val="0"/>
              </a:spcAft>
              <a:defRPr sz="2000">
                <a:solidFill>
                  <a:schemeClr val="tx1"/>
                </a:solidFill>
                <a:latin typeface="+mn-lt"/>
                <a:ea typeface="+mn-ea"/>
              </a:defRPr>
            </a:lvl6pPr>
            <a:lvl7pPr marL="2971800" indent="-228600" algn="l" rtl="0" fontAlgn="base">
              <a:spcBef>
                <a:spcPct val="20000"/>
              </a:spcBef>
              <a:spcAft>
                <a:spcPct val="0"/>
              </a:spcAft>
              <a:defRPr sz="2000">
                <a:solidFill>
                  <a:schemeClr val="tx1"/>
                </a:solidFill>
                <a:latin typeface="+mn-lt"/>
                <a:ea typeface="+mn-ea"/>
              </a:defRPr>
            </a:lvl7pPr>
            <a:lvl8pPr marL="3429000" indent="-228600" algn="l" rtl="0" fontAlgn="base">
              <a:spcBef>
                <a:spcPct val="20000"/>
              </a:spcBef>
              <a:spcAft>
                <a:spcPct val="0"/>
              </a:spcAft>
              <a:defRPr sz="2000">
                <a:solidFill>
                  <a:schemeClr val="tx1"/>
                </a:solidFill>
                <a:latin typeface="+mn-lt"/>
                <a:ea typeface="+mn-ea"/>
              </a:defRPr>
            </a:lvl8pPr>
            <a:lvl9pPr marL="3886200" indent="-228600" algn="l" rtl="0" fontAlgn="base">
              <a:spcBef>
                <a:spcPct val="20000"/>
              </a:spcBef>
              <a:spcAft>
                <a:spcPct val="0"/>
              </a:spcAft>
              <a:defRPr sz="2000">
                <a:solidFill>
                  <a:schemeClr val="tx1"/>
                </a:solidFill>
                <a:latin typeface="+mn-lt"/>
                <a:ea typeface="+mn-ea"/>
              </a:defRPr>
            </a:lvl9pPr>
          </a:lstStyle>
          <a:p>
            <a:pPr marL="0" lvl="0" indent="0">
              <a:lnSpc>
                <a:spcPct val="100000"/>
              </a:lnSpc>
              <a:buNone/>
            </a:pPr>
            <a:r>
              <a:rPr lang="en-GB" sz="2200" b="1" u="sng" dirty="0">
                <a:solidFill>
                  <a:schemeClr val="tx2"/>
                </a:solidFill>
              </a:rPr>
              <a:t>Benefits</a:t>
            </a:r>
          </a:p>
          <a:p>
            <a:pPr lvl="0">
              <a:lnSpc>
                <a:spcPct val="100000"/>
              </a:lnSpc>
            </a:pPr>
            <a:r>
              <a:rPr lang="en-GB" sz="2200" dirty="0">
                <a:solidFill>
                  <a:schemeClr val="tx2"/>
                </a:solidFill>
              </a:rPr>
              <a:t>Cost efficient</a:t>
            </a:r>
          </a:p>
          <a:p>
            <a:pPr lvl="0">
              <a:lnSpc>
                <a:spcPct val="100000"/>
              </a:lnSpc>
            </a:pPr>
            <a:r>
              <a:rPr lang="en-GB" sz="2200" dirty="0">
                <a:solidFill>
                  <a:schemeClr val="tx2"/>
                </a:solidFill>
              </a:rPr>
              <a:t>Increased precision for smaller geographies</a:t>
            </a:r>
          </a:p>
          <a:p>
            <a:pPr lvl="0">
              <a:lnSpc>
                <a:spcPct val="100000"/>
              </a:lnSpc>
            </a:pPr>
            <a:r>
              <a:rPr lang="en-GB" sz="2200" dirty="0">
                <a:solidFill>
                  <a:schemeClr val="tx2"/>
                </a:solidFill>
              </a:rPr>
              <a:t>Reduce respondent burden</a:t>
            </a:r>
          </a:p>
          <a:p>
            <a:pPr lvl="0">
              <a:lnSpc>
                <a:spcPct val="100000"/>
              </a:lnSpc>
            </a:pPr>
            <a:r>
              <a:rPr lang="en-GB" sz="2200" dirty="0">
                <a:solidFill>
                  <a:schemeClr val="tx2"/>
                </a:solidFill>
              </a:rPr>
              <a:t>Flexible to user needs</a:t>
            </a:r>
          </a:p>
          <a:p>
            <a:pPr lvl="0">
              <a:lnSpc>
                <a:spcPct val="100000"/>
              </a:lnSpc>
            </a:pPr>
            <a:r>
              <a:rPr lang="en-GB" sz="2200" dirty="0">
                <a:solidFill>
                  <a:schemeClr val="tx2"/>
                </a:solidFill>
              </a:rPr>
              <a:t>Improved opportunities for cross-analysis</a:t>
            </a:r>
          </a:p>
          <a:p>
            <a:pPr marL="0" indent="0">
              <a:buFontTx/>
              <a:buNone/>
            </a:pPr>
            <a:endParaRPr lang="en-GB" sz="2400" kern="0" dirty="0"/>
          </a:p>
        </p:txBody>
      </p:sp>
      <p:sp>
        <p:nvSpPr>
          <p:cNvPr id="6" name="Content Placeholder 2">
            <a:extLst>
              <a:ext uri="{FF2B5EF4-FFF2-40B4-BE49-F238E27FC236}">
                <a16:creationId xmlns="" xmlns:a16="http://schemas.microsoft.com/office/drawing/2014/main" id="{982921CC-5C6A-4F44-9FD1-C5BCF9E2829E}"/>
              </a:ext>
            </a:extLst>
          </p:cNvPr>
          <p:cNvSpPr txBox="1">
            <a:spLocks/>
          </p:cNvSpPr>
          <p:nvPr/>
        </p:nvSpPr>
        <p:spPr bwMode="auto">
          <a:xfrm>
            <a:off x="6414410" y="1323081"/>
            <a:ext cx="5777589" cy="521989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lvl1pPr marL="342900" indent="-342900" algn="l" defTabSz="914400" rtl="0" eaLnBrk="0" fontAlgn="base" latinLnBrk="0" hangingPunct="0">
              <a:lnSpc>
                <a:spcPct val="90000"/>
              </a:lnSpc>
              <a:spcBef>
                <a:spcPct val="20000"/>
              </a:spcBef>
              <a:spcAft>
                <a:spcPct val="0"/>
              </a:spcAft>
              <a:buFont typeface="Arial" panose="020B0604020202020204" pitchFamily="34" charset="0"/>
              <a:buChar char="•"/>
              <a:defRPr sz="2800" kern="1200">
                <a:solidFill>
                  <a:srgbClr val="002D46"/>
                </a:solidFill>
                <a:latin typeface="+mn-lt"/>
                <a:ea typeface="+mn-ea"/>
                <a:cs typeface="+mn-cs"/>
              </a:defRPr>
            </a:lvl1pPr>
            <a:lvl2pPr marL="763588" indent="-285750" algn="l" defTabSz="914400" rtl="0" eaLnBrk="0" fontAlgn="base" latinLnBrk="0" hangingPunct="0">
              <a:lnSpc>
                <a:spcPct val="90000"/>
              </a:lnSpc>
              <a:spcBef>
                <a:spcPct val="20000"/>
              </a:spcBef>
              <a:spcAft>
                <a:spcPct val="0"/>
              </a:spcAft>
              <a:buFont typeface="Arial" panose="020B0604020202020204" pitchFamily="34" charset="0"/>
              <a:buChar char="•"/>
              <a:defRPr sz="2400" kern="1200">
                <a:solidFill>
                  <a:srgbClr val="002D46"/>
                </a:solidFill>
                <a:latin typeface="+mn-lt"/>
                <a:ea typeface="+mn-ea"/>
                <a:cs typeface="+mn-cs"/>
              </a:defRPr>
            </a:lvl2pPr>
            <a:lvl3pPr marL="1182688" indent="-228600" algn="l" defTabSz="914400" rtl="0" eaLnBrk="0" fontAlgn="base" latinLnBrk="0" hangingPunct="0">
              <a:lnSpc>
                <a:spcPct val="90000"/>
              </a:lnSpc>
              <a:spcBef>
                <a:spcPct val="20000"/>
              </a:spcBef>
              <a:spcAft>
                <a:spcPct val="0"/>
              </a:spcAft>
              <a:buFont typeface="Arial" panose="020B0604020202020204" pitchFamily="34" charset="0"/>
              <a:buChar char="•"/>
              <a:defRPr sz="2000" kern="1200">
                <a:solidFill>
                  <a:srgbClr val="002D46"/>
                </a:solidFill>
                <a:latin typeface="+mn-lt"/>
                <a:ea typeface="+mn-ea"/>
                <a:cs typeface="+mn-cs"/>
              </a:defRPr>
            </a:lvl3pPr>
            <a:lvl4pPr marL="1619250" indent="-246063" algn="l" defTabSz="914400" rtl="0" eaLnBrk="0" fontAlgn="base" latinLnBrk="0" hangingPunct="0">
              <a:lnSpc>
                <a:spcPct val="90000"/>
              </a:lnSpc>
              <a:spcBef>
                <a:spcPct val="20000"/>
              </a:spcBef>
              <a:spcAft>
                <a:spcPct val="0"/>
              </a:spcAft>
              <a:buFont typeface="Arial" panose="020B0604020202020204" pitchFamily="34" charset="0"/>
              <a:buChar char="•"/>
              <a:defRPr sz="2000" kern="1200">
                <a:solidFill>
                  <a:srgbClr val="002D46"/>
                </a:solidFill>
                <a:latin typeface="+mn-lt"/>
                <a:ea typeface="+mn-ea"/>
                <a:cs typeface="+mn-cs"/>
              </a:defRPr>
            </a:lvl4pPr>
            <a:lvl5pPr marL="2057400" indent="-228600" algn="l" defTabSz="914400" rtl="0" eaLnBrk="0" fontAlgn="base" latinLnBrk="0" hangingPunct="0">
              <a:lnSpc>
                <a:spcPct val="90000"/>
              </a:lnSpc>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fontAlgn="base" latinLnBrk="0" hangingPunct="1">
              <a:lnSpc>
                <a:spcPct val="90000"/>
              </a:lnSpc>
              <a:spcBef>
                <a:spcPct val="20000"/>
              </a:spcBef>
              <a:spcAft>
                <a:spcPct val="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fontAlgn="base" latinLnBrk="0" hangingPunct="1">
              <a:lnSpc>
                <a:spcPct val="90000"/>
              </a:lnSpc>
              <a:spcBef>
                <a:spcPct val="20000"/>
              </a:spcBef>
              <a:spcAft>
                <a:spcPct val="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fontAlgn="base" latinLnBrk="0" hangingPunct="1">
              <a:lnSpc>
                <a:spcPct val="90000"/>
              </a:lnSpc>
              <a:spcBef>
                <a:spcPct val="20000"/>
              </a:spcBef>
              <a:spcAft>
                <a:spcPct val="0"/>
              </a:spcAft>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fontAlgn="base" latinLnBrk="0" hangingPunct="1">
              <a:lnSpc>
                <a:spcPct val="90000"/>
              </a:lnSpc>
              <a:spcBef>
                <a:spcPct val="20000"/>
              </a:spcBef>
              <a:spcAft>
                <a:spcPct val="0"/>
              </a:spcAft>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200" b="1" u="sng" dirty="0">
                <a:solidFill>
                  <a:srgbClr val="414041"/>
                </a:solidFill>
                <a:latin typeface="Arial (body)"/>
              </a:rPr>
              <a:t>Challenges</a:t>
            </a:r>
          </a:p>
          <a:p>
            <a:pPr>
              <a:lnSpc>
                <a:spcPct val="100000"/>
              </a:lnSpc>
            </a:pPr>
            <a:r>
              <a:rPr lang="en-GB" sz="2200" dirty="0">
                <a:solidFill>
                  <a:srgbClr val="414041"/>
                </a:solidFill>
                <a:latin typeface="Arial (body)"/>
              </a:rPr>
              <a:t>Harmonisation of sample designs</a:t>
            </a:r>
          </a:p>
          <a:p>
            <a:pPr>
              <a:lnSpc>
                <a:spcPct val="100000"/>
              </a:lnSpc>
            </a:pPr>
            <a:r>
              <a:rPr lang="en-GB" sz="2200" dirty="0">
                <a:solidFill>
                  <a:srgbClr val="414041"/>
                </a:solidFill>
                <a:latin typeface="Arial (body)"/>
              </a:rPr>
              <a:t>Harmonisation of questions and definitions </a:t>
            </a:r>
          </a:p>
          <a:p>
            <a:pPr>
              <a:lnSpc>
                <a:spcPct val="100000"/>
              </a:lnSpc>
            </a:pPr>
            <a:r>
              <a:rPr lang="en-GB" sz="2200" dirty="0">
                <a:solidFill>
                  <a:srgbClr val="414041"/>
                </a:solidFill>
                <a:latin typeface="Arial (body)"/>
              </a:rPr>
              <a:t>Understanding user requirements</a:t>
            </a:r>
          </a:p>
          <a:p>
            <a:pPr>
              <a:lnSpc>
                <a:spcPct val="100000"/>
              </a:lnSpc>
            </a:pPr>
            <a:r>
              <a:rPr lang="en-GB" sz="2200" dirty="0">
                <a:solidFill>
                  <a:srgbClr val="414041"/>
                </a:solidFill>
                <a:latin typeface="Arial (body)"/>
              </a:rPr>
              <a:t>Reference dates</a:t>
            </a:r>
          </a:p>
          <a:p>
            <a:pPr>
              <a:lnSpc>
                <a:spcPct val="100000"/>
              </a:lnSpc>
            </a:pPr>
            <a:r>
              <a:rPr lang="en-GB" sz="2200" dirty="0">
                <a:solidFill>
                  <a:srgbClr val="414041"/>
                </a:solidFill>
                <a:latin typeface="Arial (body)"/>
              </a:rPr>
              <a:t>Interviewer challenges</a:t>
            </a:r>
          </a:p>
          <a:p>
            <a:pPr>
              <a:lnSpc>
                <a:spcPct val="100000"/>
              </a:lnSpc>
            </a:pPr>
            <a:r>
              <a:rPr lang="en-GB" sz="2200" dirty="0">
                <a:solidFill>
                  <a:srgbClr val="414041"/>
                </a:solidFill>
                <a:latin typeface="Arial (body)"/>
              </a:rPr>
              <a:t>Mode effects</a:t>
            </a:r>
          </a:p>
          <a:p>
            <a:pPr>
              <a:lnSpc>
                <a:spcPct val="100000"/>
              </a:lnSpc>
            </a:pPr>
            <a:r>
              <a:rPr lang="en-GB" sz="2200" dirty="0">
                <a:solidFill>
                  <a:srgbClr val="414041"/>
                </a:solidFill>
                <a:latin typeface="Arial (body)"/>
              </a:rPr>
              <a:t>Attrition </a:t>
            </a:r>
          </a:p>
          <a:p>
            <a:pPr>
              <a:lnSpc>
                <a:spcPct val="100000"/>
              </a:lnSpc>
            </a:pPr>
            <a:r>
              <a:rPr lang="en-GB" sz="2200" dirty="0">
                <a:solidFill>
                  <a:srgbClr val="414041"/>
                </a:solidFill>
                <a:latin typeface="Arial (body)"/>
              </a:rPr>
              <a:t>Non-response</a:t>
            </a:r>
          </a:p>
          <a:p>
            <a:pPr>
              <a:spcBef>
                <a:spcPts val="600"/>
              </a:spcBef>
            </a:pPr>
            <a:endParaRPr lang="en-GB" sz="1800" kern="0" dirty="0"/>
          </a:p>
          <a:p>
            <a:pPr marL="0" indent="0">
              <a:spcBef>
                <a:spcPts val="600"/>
              </a:spcBef>
              <a:buFont typeface="Arial" panose="020B0604020202020204" pitchFamily="34" charset="0"/>
              <a:buNone/>
            </a:pPr>
            <a:endParaRPr lang="en-GB" sz="1600" kern="0" dirty="0"/>
          </a:p>
          <a:p>
            <a:pPr lvl="1"/>
            <a:endParaRPr lang="en-GB" sz="1000" kern="0" dirty="0"/>
          </a:p>
          <a:p>
            <a:pPr marL="0" indent="0">
              <a:buFontTx/>
              <a:buNone/>
            </a:pPr>
            <a:endParaRPr lang="en-GB" sz="2400" kern="0" dirty="0"/>
          </a:p>
        </p:txBody>
      </p:sp>
      <p:sp>
        <p:nvSpPr>
          <p:cNvPr id="7" name="Footer Placeholder 3">
            <a:extLst>
              <a:ext uri="{FF2B5EF4-FFF2-40B4-BE49-F238E27FC236}">
                <a16:creationId xmlns="" xmlns:a16="http://schemas.microsoft.com/office/drawing/2014/main" id="{520AD6E5-B597-47BB-AD58-80CAB82677DC}"/>
              </a:ext>
            </a:extLst>
          </p:cNvPr>
          <p:cNvSpPr txBox="1">
            <a:spLocks/>
          </p:cNvSpPr>
          <p:nvPr/>
        </p:nvSpPr>
        <p:spPr>
          <a:xfrm>
            <a:off x="7682313" y="6403290"/>
            <a:ext cx="3842030" cy="365125"/>
          </a:xfrm>
          <a:prstGeom prst="rect">
            <a:avLst/>
          </a:prstGeom>
        </p:spPr>
        <p:txBody>
          <a:bodyPr vert="horz" lIns="91440" tIns="45720" rIns="0" bIns="45720" rtlCol="0" anchor="t" anchorCtr="0"/>
          <a:lstStyle>
            <a:defPPr>
              <a:defRPr lang="en-US"/>
            </a:defPPr>
            <a:lvl1pPr marL="0" algn="r" defTabSz="914400" rtl="0" eaLnBrk="1" latinLnBrk="0" hangingPunct="1">
              <a:defRPr sz="2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FFFFFF"/>
                </a:solidFill>
              </a:rPr>
              <a:t>23</a:t>
            </a:r>
            <a:r>
              <a:rPr lang="en-US" baseline="30000">
                <a:solidFill>
                  <a:srgbClr val="FFFFFF"/>
                </a:solidFill>
              </a:rPr>
              <a:t>rd</a:t>
            </a:r>
            <a:r>
              <a:rPr lang="en-US">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357257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D94B8A-8A5D-46F3-9A88-9F2CE3000B48}"/>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 xmlns:a16="http://schemas.microsoft.com/office/drawing/2014/main" id="{12FDA2CA-5C2E-43AC-87E0-AD37FE03D77F}"/>
              </a:ext>
            </a:extLst>
          </p:cNvPr>
          <p:cNvSpPr>
            <a:spLocks noGrp="1"/>
          </p:cNvSpPr>
          <p:nvPr>
            <p:ph idx="1"/>
          </p:nvPr>
        </p:nvSpPr>
        <p:spPr/>
        <p:txBody>
          <a:bodyPr/>
          <a:lstStyle/>
          <a:p>
            <a:endParaRPr lang="en-GB"/>
          </a:p>
        </p:txBody>
      </p:sp>
      <p:pic>
        <p:nvPicPr>
          <p:cNvPr id="5" name="Picture 4">
            <a:extLst>
              <a:ext uri="{FF2B5EF4-FFF2-40B4-BE49-F238E27FC236}">
                <a16:creationId xmlns="" xmlns:a16="http://schemas.microsoft.com/office/drawing/2014/main" id="{49156D50-66DD-4D72-BD1A-B29C69579EA0}"/>
              </a:ext>
            </a:extLst>
          </p:cNvPr>
          <p:cNvPicPr>
            <a:picLocks noChangeAspect="1"/>
          </p:cNvPicPr>
          <p:nvPr/>
        </p:nvPicPr>
        <p:blipFill>
          <a:blip r:embed="rId2"/>
          <a:stretch>
            <a:fillRect/>
          </a:stretch>
        </p:blipFill>
        <p:spPr>
          <a:xfrm>
            <a:off x="1491449" y="363985"/>
            <a:ext cx="8105312" cy="5609866"/>
          </a:xfrm>
          <a:prstGeom prst="rect">
            <a:avLst/>
          </a:prstGeom>
        </p:spPr>
      </p:pic>
      <p:sp>
        <p:nvSpPr>
          <p:cNvPr id="6" name="Footer Placeholder 3">
            <a:extLst>
              <a:ext uri="{FF2B5EF4-FFF2-40B4-BE49-F238E27FC236}">
                <a16:creationId xmlns="" xmlns:a16="http://schemas.microsoft.com/office/drawing/2014/main" id="{21ACDEE0-6949-4D51-9D24-A7CA383F6728}"/>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33155497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8166B-C579-DF48-900E-C835F581A794}"/>
              </a:ext>
            </a:extLst>
          </p:cNvPr>
          <p:cNvSpPr>
            <a:spLocks noGrp="1"/>
          </p:cNvSpPr>
          <p:nvPr>
            <p:ph type="title"/>
          </p:nvPr>
        </p:nvSpPr>
        <p:spPr>
          <a:xfrm>
            <a:off x="751382" y="438071"/>
            <a:ext cx="10689236" cy="1421928"/>
          </a:xfrm>
        </p:spPr>
        <p:txBody>
          <a:bodyPr/>
          <a:lstStyle/>
          <a:p>
            <a:r>
              <a:rPr lang="en-US" dirty="0"/>
              <a:t>Concept of the IPACS ‘Master Wave’</a:t>
            </a:r>
          </a:p>
        </p:txBody>
      </p:sp>
      <p:sp>
        <p:nvSpPr>
          <p:cNvPr id="9" name="Rectangle 8">
            <a:extLst>
              <a:ext uri="{FF2B5EF4-FFF2-40B4-BE49-F238E27FC236}">
                <a16:creationId xmlns="" xmlns:a16="http://schemas.microsoft.com/office/drawing/2014/main" id="{4091F885-726B-4B09-BC05-9732B77C0AF2}"/>
              </a:ext>
            </a:extLst>
          </p:cNvPr>
          <p:cNvSpPr/>
          <p:nvPr/>
        </p:nvSpPr>
        <p:spPr>
          <a:xfrm>
            <a:off x="751382" y="1149035"/>
            <a:ext cx="10689235" cy="4286558"/>
          </a:xfrm>
          <a:prstGeom prst="rect">
            <a:avLst/>
          </a:prstGeom>
        </p:spPr>
        <p:txBody>
          <a:bodyPr wrap="square">
            <a:spAutoFit/>
          </a:bodyPr>
          <a:lstStyle/>
          <a:p>
            <a:pPr marL="285750" indent="-285750" eaLnBrk="0" fontAlgn="base" hangingPunct="0">
              <a:lnSpc>
                <a:spcPct val="150000"/>
              </a:lnSpc>
              <a:spcBef>
                <a:spcPts val="600"/>
              </a:spcBef>
              <a:spcAft>
                <a:spcPct val="0"/>
              </a:spcAft>
              <a:buFont typeface="Arial" panose="020B0604020202020204" pitchFamily="34" charset="0"/>
              <a:buChar char="•"/>
            </a:pPr>
            <a:r>
              <a:rPr lang="en-GB" sz="2400" dirty="0">
                <a:solidFill>
                  <a:srgbClr val="414041"/>
                </a:solidFill>
                <a:ea typeface="ＭＳ Ｐゴシック" pitchFamily="1" charset="-128"/>
              </a:rPr>
              <a:t>Sample size - circa 500,000 households per annum</a:t>
            </a:r>
          </a:p>
          <a:p>
            <a:pPr marL="285750" indent="-285750" eaLnBrk="0" fontAlgn="base" hangingPunct="0">
              <a:lnSpc>
                <a:spcPct val="150000"/>
              </a:lnSpc>
              <a:spcBef>
                <a:spcPts val="600"/>
              </a:spcBef>
              <a:spcAft>
                <a:spcPct val="0"/>
              </a:spcAft>
              <a:buFont typeface="Arial" panose="020B0604020202020204" pitchFamily="34" charset="0"/>
              <a:buChar char="•"/>
            </a:pPr>
            <a:r>
              <a:rPr lang="en-GB" sz="2400" dirty="0">
                <a:solidFill>
                  <a:srgbClr val="414041"/>
                </a:solidFill>
                <a:ea typeface="ＭＳ Ｐゴシック" pitchFamily="1" charset="-128"/>
              </a:rPr>
              <a:t>Integrate questions required for PCS and Labour Market estimates</a:t>
            </a:r>
          </a:p>
          <a:p>
            <a:pPr marL="285750" indent="-285750" eaLnBrk="0" fontAlgn="base" hangingPunct="0">
              <a:lnSpc>
                <a:spcPct val="150000"/>
              </a:lnSpc>
              <a:spcBef>
                <a:spcPts val="600"/>
              </a:spcBef>
              <a:spcAft>
                <a:spcPct val="0"/>
              </a:spcAft>
              <a:buFont typeface="Arial" panose="020B0604020202020204" pitchFamily="34" charset="0"/>
              <a:buChar char="•"/>
            </a:pPr>
            <a:r>
              <a:rPr lang="en-GB" sz="2400" dirty="0">
                <a:solidFill>
                  <a:srgbClr val="414041"/>
                </a:solidFill>
                <a:ea typeface="ＭＳ Ｐゴシック" pitchFamily="1" charset="-128"/>
              </a:rPr>
              <a:t>Mixed mode collection</a:t>
            </a:r>
          </a:p>
          <a:p>
            <a:pPr marL="285750" indent="-285750" eaLnBrk="0" fontAlgn="base" hangingPunct="0">
              <a:lnSpc>
                <a:spcPct val="150000"/>
              </a:lnSpc>
              <a:spcBef>
                <a:spcPts val="600"/>
              </a:spcBef>
              <a:spcAft>
                <a:spcPct val="0"/>
              </a:spcAft>
              <a:buFont typeface="Arial" panose="020B0604020202020204" pitchFamily="34" charset="0"/>
              <a:buChar char="•"/>
            </a:pPr>
            <a:r>
              <a:rPr lang="en-GB" sz="2400" dirty="0">
                <a:solidFill>
                  <a:srgbClr val="414041"/>
                </a:solidFill>
                <a:ea typeface="ＭＳ Ｐゴシック" pitchFamily="1" charset="-128"/>
              </a:rPr>
              <a:t>Full household enumeration</a:t>
            </a:r>
          </a:p>
          <a:p>
            <a:pPr marL="285750" indent="-285750" eaLnBrk="0" fontAlgn="base" hangingPunct="0">
              <a:lnSpc>
                <a:spcPct val="150000"/>
              </a:lnSpc>
              <a:spcBef>
                <a:spcPts val="600"/>
              </a:spcBef>
              <a:spcAft>
                <a:spcPct val="0"/>
              </a:spcAft>
              <a:buFont typeface="Arial" panose="020B0604020202020204" pitchFamily="34" charset="0"/>
              <a:buChar char="•"/>
            </a:pPr>
            <a:r>
              <a:rPr lang="en-GB" sz="2400" dirty="0">
                <a:solidFill>
                  <a:srgbClr val="414041"/>
                </a:solidFill>
                <a:ea typeface="ＭＳ Ｐゴシック" pitchFamily="1" charset="-128"/>
              </a:rPr>
              <a:t>Sample design requires stratification for admin data coverage (under-coverage and over-coverage)</a:t>
            </a:r>
          </a:p>
          <a:p>
            <a:pPr marL="285750" indent="-285750" eaLnBrk="0" fontAlgn="base" hangingPunct="0">
              <a:lnSpc>
                <a:spcPct val="150000"/>
              </a:lnSpc>
              <a:spcBef>
                <a:spcPts val="600"/>
              </a:spcBef>
              <a:spcAft>
                <a:spcPct val="0"/>
              </a:spcAft>
              <a:buFont typeface="Arial" panose="020B0604020202020204" pitchFamily="34" charset="0"/>
              <a:buChar char="•"/>
            </a:pPr>
            <a:r>
              <a:rPr lang="en-GB" sz="2400" dirty="0">
                <a:solidFill>
                  <a:srgbClr val="414041"/>
                </a:solidFill>
                <a:ea typeface="ＭＳ Ｐゴシック" pitchFamily="1" charset="-128"/>
              </a:rPr>
              <a:t>Will have a design effect on current LFS estimates </a:t>
            </a:r>
          </a:p>
        </p:txBody>
      </p:sp>
      <p:sp>
        <p:nvSpPr>
          <p:cNvPr id="5" name="Footer Placeholder 3">
            <a:extLst>
              <a:ext uri="{FF2B5EF4-FFF2-40B4-BE49-F238E27FC236}">
                <a16:creationId xmlns="" xmlns:a16="http://schemas.microsoft.com/office/drawing/2014/main" id="{6529DD3D-514A-4C3B-AAD5-90578CC41945}"/>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5415590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 xmlns:a16="http://schemas.microsoft.com/office/drawing/2014/main" id="{C790668D-C11C-46E4-81E9-13F4B418029A}"/>
              </a:ext>
            </a:extLst>
          </p:cNvPr>
          <p:cNvSpPr>
            <a:spLocks noChangeAspect="1" noChangeArrowheads="1"/>
          </p:cNvSpPr>
          <p:nvPr/>
        </p:nvSpPr>
        <p:spPr bwMode="auto">
          <a:xfrm>
            <a:off x="3349782" y="1539089"/>
            <a:ext cx="1940387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solidFill>
                <a:srgbClr val="003B57"/>
              </a:solidFill>
            </a:endParaRPr>
          </a:p>
        </p:txBody>
      </p:sp>
      <p:pic>
        <p:nvPicPr>
          <p:cNvPr id="3" name="Picture 2">
            <a:extLst>
              <a:ext uri="{FF2B5EF4-FFF2-40B4-BE49-F238E27FC236}">
                <a16:creationId xmlns="" xmlns:a16="http://schemas.microsoft.com/office/drawing/2014/main" id="{4B3C5DA4-0500-4A37-B156-5B33EDF76D96}"/>
              </a:ext>
            </a:extLst>
          </p:cNvPr>
          <p:cNvPicPr>
            <a:picLocks noChangeAspect="1"/>
          </p:cNvPicPr>
          <p:nvPr/>
        </p:nvPicPr>
        <p:blipFill>
          <a:blip r:embed="rId2"/>
          <a:stretch>
            <a:fillRect/>
          </a:stretch>
        </p:blipFill>
        <p:spPr>
          <a:xfrm>
            <a:off x="1436368" y="1290744"/>
            <a:ext cx="9319261" cy="4680000"/>
          </a:xfrm>
          <a:prstGeom prst="rect">
            <a:avLst/>
          </a:prstGeom>
        </p:spPr>
      </p:pic>
      <p:sp>
        <p:nvSpPr>
          <p:cNvPr id="8" name="Title 1">
            <a:extLst>
              <a:ext uri="{FF2B5EF4-FFF2-40B4-BE49-F238E27FC236}">
                <a16:creationId xmlns="" xmlns:a16="http://schemas.microsoft.com/office/drawing/2014/main" id="{EDDE6DAF-5DD6-476E-8D38-DD3BD225F606}"/>
              </a:ext>
            </a:extLst>
          </p:cNvPr>
          <p:cNvSpPr>
            <a:spLocks noGrp="1"/>
          </p:cNvSpPr>
          <p:nvPr>
            <p:ph type="title"/>
          </p:nvPr>
        </p:nvSpPr>
        <p:spPr>
          <a:xfrm>
            <a:off x="751381" y="364032"/>
            <a:ext cx="10689236" cy="757130"/>
          </a:xfrm>
        </p:spPr>
        <p:txBody>
          <a:bodyPr/>
          <a:lstStyle/>
          <a:p>
            <a:r>
              <a:rPr lang="en-US" dirty="0"/>
              <a:t>IPACS Structure</a:t>
            </a:r>
          </a:p>
        </p:txBody>
      </p:sp>
      <p:sp>
        <p:nvSpPr>
          <p:cNvPr id="7" name="Footer Placeholder 3">
            <a:extLst>
              <a:ext uri="{FF2B5EF4-FFF2-40B4-BE49-F238E27FC236}">
                <a16:creationId xmlns="" xmlns:a16="http://schemas.microsoft.com/office/drawing/2014/main" id="{2CC9FCAE-F58E-4769-87AE-F65B16386DBB}"/>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7997679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8166B-C579-DF48-900E-C835F581A794}"/>
              </a:ext>
            </a:extLst>
          </p:cNvPr>
          <p:cNvSpPr>
            <a:spLocks noGrp="1"/>
          </p:cNvSpPr>
          <p:nvPr>
            <p:ph type="title"/>
          </p:nvPr>
        </p:nvSpPr>
        <p:spPr>
          <a:xfrm>
            <a:off x="838200" y="412409"/>
            <a:ext cx="10515600" cy="757130"/>
          </a:xfrm>
        </p:spPr>
        <p:txBody>
          <a:bodyPr/>
          <a:lstStyle/>
          <a:p>
            <a:r>
              <a:rPr lang="en-US" dirty="0"/>
              <a:t>IPACS – Example Wave 2 Structure</a:t>
            </a:r>
          </a:p>
        </p:txBody>
      </p:sp>
      <p:pic>
        <p:nvPicPr>
          <p:cNvPr id="9" name="Picture 8">
            <a:extLst>
              <a:ext uri="{FF2B5EF4-FFF2-40B4-BE49-F238E27FC236}">
                <a16:creationId xmlns="" xmlns:a16="http://schemas.microsoft.com/office/drawing/2014/main" id="{2CBEEA65-01B9-40F9-86A3-F9AF72569078}"/>
              </a:ext>
            </a:extLst>
          </p:cNvPr>
          <p:cNvPicPr>
            <a:picLocks noChangeAspect="1"/>
          </p:cNvPicPr>
          <p:nvPr/>
        </p:nvPicPr>
        <p:blipFill>
          <a:blip r:embed="rId2"/>
          <a:stretch>
            <a:fillRect/>
          </a:stretch>
        </p:blipFill>
        <p:spPr>
          <a:xfrm>
            <a:off x="1988654" y="1314751"/>
            <a:ext cx="8214692" cy="4645715"/>
          </a:xfrm>
          <a:prstGeom prst="rect">
            <a:avLst/>
          </a:prstGeom>
        </p:spPr>
      </p:pic>
      <p:sp>
        <p:nvSpPr>
          <p:cNvPr id="5" name="Footer Placeholder 3">
            <a:extLst>
              <a:ext uri="{FF2B5EF4-FFF2-40B4-BE49-F238E27FC236}">
                <a16:creationId xmlns="" xmlns:a16="http://schemas.microsoft.com/office/drawing/2014/main" id="{1F9C5DFC-514A-4741-9F92-00CE9767B716}"/>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1690969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Labour Market Statistics Consultation</a:t>
            </a:r>
            <a:endParaRPr lang="en-GB" dirty="0"/>
          </a:p>
        </p:txBody>
      </p:sp>
      <p:sp>
        <p:nvSpPr>
          <p:cNvPr id="3" name="Content Placeholder 2"/>
          <p:cNvSpPr>
            <a:spLocks noGrp="1"/>
          </p:cNvSpPr>
          <p:nvPr>
            <p:ph idx="1"/>
          </p:nvPr>
        </p:nvSpPr>
        <p:spPr/>
        <p:txBody>
          <a:bodyPr/>
          <a:lstStyle/>
          <a:p>
            <a:r>
              <a:rPr lang="en-GB" dirty="0" smtClean="0"/>
              <a:t>Launched on 8</a:t>
            </a:r>
            <a:r>
              <a:rPr lang="en-GB" baseline="30000" dirty="0" smtClean="0"/>
              <a:t>th</a:t>
            </a:r>
            <a:r>
              <a:rPr lang="en-GB" dirty="0" smtClean="0"/>
              <a:t> July to 16</a:t>
            </a:r>
            <a:r>
              <a:rPr lang="en-GB" baseline="30000" dirty="0" smtClean="0"/>
              <a:t>th</a:t>
            </a:r>
            <a:r>
              <a:rPr lang="en-GB" dirty="0" smtClean="0"/>
              <a:t> August</a:t>
            </a:r>
          </a:p>
          <a:p>
            <a:r>
              <a:rPr lang="en-GB" dirty="0" smtClean="0"/>
              <a:t>Accessed via NISRA website, DoF website, twitter, circulation list</a:t>
            </a:r>
          </a:p>
          <a:p>
            <a:endParaRPr lang="en-GB" dirty="0"/>
          </a:p>
          <a:p>
            <a:r>
              <a:rPr lang="en-GB" dirty="0" smtClean="0"/>
              <a:t>Questions covered </a:t>
            </a:r>
          </a:p>
          <a:p>
            <a:pPr marL="0" indent="0">
              <a:buNone/>
            </a:pPr>
            <a:r>
              <a:rPr lang="en-GB" dirty="0"/>
              <a:t>	</a:t>
            </a:r>
            <a:r>
              <a:rPr lang="en-GB" dirty="0" smtClean="0"/>
              <a:t>use of main labour market outputs</a:t>
            </a:r>
          </a:p>
          <a:p>
            <a:pPr marL="0" indent="0">
              <a:buNone/>
            </a:pPr>
            <a:r>
              <a:rPr lang="en-GB" dirty="0"/>
              <a:t>	L</a:t>
            </a:r>
            <a:r>
              <a:rPr lang="en-GB" dirty="0" smtClean="0"/>
              <a:t>FS publications</a:t>
            </a:r>
          </a:p>
          <a:p>
            <a:pPr marL="0" indent="0">
              <a:buNone/>
            </a:pPr>
            <a:r>
              <a:rPr lang="en-GB" dirty="0"/>
              <a:t>	</a:t>
            </a:r>
            <a:r>
              <a:rPr lang="en-GB" dirty="0" smtClean="0"/>
              <a:t>proposed changes to Business Register &amp; Employment Survey</a:t>
            </a:r>
          </a:p>
          <a:p>
            <a:pPr marL="0" indent="0">
              <a:buNone/>
            </a:pPr>
            <a:r>
              <a:rPr lang="en-GB" dirty="0"/>
              <a:t>	</a:t>
            </a:r>
            <a:r>
              <a:rPr lang="en-GB" dirty="0" smtClean="0"/>
              <a:t>benchmarking of Quarterly Employment Survey</a:t>
            </a:r>
          </a:p>
          <a:p>
            <a:pPr marL="0" indent="0">
              <a:buNone/>
            </a:pPr>
            <a:r>
              <a:rPr lang="en-GB" dirty="0"/>
              <a:t>	</a:t>
            </a:r>
            <a:r>
              <a:rPr lang="en-GB" dirty="0" smtClean="0"/>
              <a:t>information gaps </a:t>
            </a:r>
          </a:p>
          <a:p>
            <a:pPr marL="0" indent="0">
              <a:buNone/>
            </a:pPr>
            <a:endParaRPr lang="en-GB" dirty="0" smtClean="0"/>
          </a:p>
        </p:txBody>
      </p:sp>
    </p:spTree>
    <p:extLst>
      <p:ext uri="{BB962C8B-B14F-4D97-AF65-F5344CB8AC3E}">
        <p14:creationId xmlns:p14="http://schemas.microsoft.com/office/powerpoint/2010/main" val="4368224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 xmlns:a16="http://schemas.microsoft.com/office/drawing/2014/main" id="{F0282AF6-9646-4C9F-858D-30A8C2654414}"/>
              </a:ext>
            </a:extLst>
          </p:cNvPr>
          <p:cNvSpPr>
            <a:spLocks noGrp="1"/>
          </p:cNvSpPr>
          <p:nvPr>
            <p:ph type="subTitle" idx="1"/>
          </p:nvPr>
        </p:nvSpPr>
        <p:spPr/>
        <p:txBody>
          <a:bodyPr/>
          <a:lstStyle/>
          <a:p>
            <a:endParaRPr lang="en-GB"/>
          </a:p>
        </p:txBody>
      </p:sp>
      <p:sp>
        <p:nvSpPr>
          <p:cNvPr id="3" name="Title 2">
            <a:extLst>
              <a:ext uri="{FF2B5EF4-FFF2-40B4-BE49-F238E27FC236}">
                <a16:creationId xmlns="" xmlns:a16="http://schemas.microsoft.com/office/drawing/2014/main" id="{1E514857-5B0A-4095-98A1-7D2A41B95785}"/>
              </a:ext>
            </a:extLst>
          </p:cNvPr>
          <p:cNvSpPr>
            <a:spLocks noGrp="1"/>
          </p:cNvSpPr>
          <p:nvPr>
            <p:ph type="title"/>
          </p:nvPr>
        </p:nvSpPr>
        <p:spPr/>
        <p:txBody>
          <a:bodyPr/>
          <a:lstStyle/>
          <a:p>
            <a:r>
              <a:rPr lang="en-GB" dirty="0"/>
              <a:t>Progress so far</a:t>
            </a:r>
          </a:p>
        </p:txBody>
      </p:sp>
      <p:sp>
        <p:nvSpPr>
          <p:cNvPr id="5" name="Slide Number Placeholder 4">
            <a:extLst>
              <a:ext uri="{FF2B5EF4-FFF2-40B4-BE49-F238E27FC236}">
                <a16:creationId xmlns="" xmlns:a16="http://schemas.microsoft.com/office/drawing/2014/main" id="{3DB0C9FE-0DC0-4B42-91C4-28A6D46F4670}"/>
              </a:ext>
            </a:extLst>
          </p:cNvPr>
          <p:cNvSpPr>
            <a:spLocks noGrp="1"/>
          </p:cNvSpPr>
          <p:nvPr>
            <p:ph type="sldNum" sz="quarter" idx="4"/>
          </p:nvPr>
        </p:nvSpPr>
        <p:spPr/>
        <p:txBody>
          <a:bodyPr/>
          <a:lstStyle/>
          <a:p>
            <a:pPr algn="ctr"/>
            <a:endParaRPr lang="en-US" dirty="0">
              <a:solidFill>
                <a:srgbClr val="FFFFFF"/>
              </a:solidFill>
            </a:endParaRPr>
          </a:p>
        </p:txBody>
      </p:sp>
    </p:spTree>
    <p:extLst>
      <p:ext uri="{BB962C8B-B14F-4D97-AF65-F5344CB8AC3E}">
        <p14:creationId xmlns:p14="http://schemas.microsoft.com/office/powerpoint/2010/main" val="21826505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8166B-C579-DF48-900E-C835F581A794}"/>
              </a:ext>
            </a:extLst>
          </p:cNvPr>
          <p:cNvSpPr>
            <a:spLocks noGrp="1"/>
          </p:cNvSpPr>
          <p:nvPr>
            <p:ph type="title"/>
          </p:nvPr>
        </p:nvSpPr>
        <p:spPr>
          <a:xfrm>
            <a:off x="682707" y="547861"/>
            <a:ext cx="10689236" cy="757130"/>
          </a:xfrm>
        </p:spPr>
        <p:txBody>
          <a:bodyPr/>
          <a:lstStyle/>
          <a:p>
            <a:r>
              <a:rPr lang="en-GB" dirty="0"/>
              <a:t>Key statistical challenges</a:t>
            </a:r>
            <a:endParaRPr lang="en-US" dirty="0"/>
          </a:p>
        </p:txBody>
      </p:sp>
      <p:sp>
        <p:nvSpPr>
          <p:cNvPr id="9" name="Rectangle 8">
            <a:extLst>
              <a:ext uri="{FF2B5EF4-FFF2-40B4-BE49-F238E27FC236}">
                <a16:creationId xmlns="" xmlns:a16="http://schemas.microsoft.com/office/drawing/2014/main" id="{4091F885-726B-4B09-BC05-9732B77C0AF2}"/>
              </a:ext>
            </a:extLst>
          </p:cNvPr>
          <p:cNvSpPr/>
          <p:nvPr/>
        </p:nvSpPr>
        <p:spPr>
          <a:xfrm>
            <a:off x="521342" y="1445925"/>
            <a:ext cx="10689235" cy="5078313"/>
          </a:xfrm>
          <a:prstGeom prst="rect">
            <a:avLst/>
          </a:prstGeom>
        </p:spPr>
        <p:txBody>
          <a:bodyPr wrap="square">
            <a:spAutoFit/>
          </a:bodyPr>
          <a:lstStyle/>
          <a:p>
            <a:pPr marL="571500" indent="-571500">
              <a:buFont typeface="Arial" panose="020B0604020202020204" pitchFamily="34" charset="0"/>
              <a:buChar char="•"/>
            </a:pPr>
            <a:r>
              <a:rPr lang="en-GB" sz="3600" dirty="0">
                <a:solidFill>
                  <a:srgbClr val="003B57"/>
                </a:solidFill>
              </a:rPr>
              <a:t>Online uptake</a:t>
            </a:r>
          </a:p>
          <a:p>
            <a:pPr marL="571500" indent="-571500">
              <a:buFont typeface="Arial" panose="020B0604020202020204" pitchFamily="34" charset="0"/>
              <a:buChar char="•"/>
            </a:pPr>
            <a:r>
              <a:rPr lang="en-GB" sz="3600" dirty="0">
                <a:solidFill>
                  <a:srgbClr val="003B57"/>
                </a:solidFill>
              </a:rPr>
              <a:t>Mixed-mode response</a:t>
            </a:r>
          </a:p>
          <a:p>
            <a:pPr marL="571500" indent="-571500">
              <a:buFont typeface="Arial" panose="020B0604020202020204" pitchFamily="34" charset="0"/>
              <a:buChar char="•"/>
            </a:pPr>
            <a:r>
              <a:rPr lang="en-GB" sz="3600" dirty="0">
                <a:solidFill>
                  <a:srgbClr val="003B57"/>
                </a:solidFill>
              </a:rPr>
              <a:t>Longitudinal design – attrition/retention </a:t>
            </a:r>
          </a:p>
          <a:p>
            <a:pPr marL="571500" indent="-571500">
              <a:buFont typeface="Arial" panose="020B0604020202020204" pitchFamily="34" charset="0"/>
              <a:buChar char="•"/>
            </a:pPr>
            <a:r>
              <a:rPr lang="en-GB" sz="3600" dirty="0">
                <a:solidFill>
                  <a:srgbClr val="003B57"/>
                </a:solidFill>
              </a:rPr>
              <a:t>Sample design – integrating LMS and PCS (and other modules)</a:t>
            </a:r>
          </a:p>
          <a:p>
            <a:pPr marL="571500" indent="-571500">
              <a:buFont typeface="Arial" panose="020B0604020202020204" pitchFamily="34" charset="0"/>
              <a:buChar char="•"/>
            </a:pPr>
            <a:r>
              <a:rPr lang="en-GB" sz="3600" dirty="0">
                <a:solidFill>
                  <a:srgbClr val="003B57"/>
                </a:solidFill>
              </a:rPr>
              <a:t>Bias</a:t>
            </a:r>
          </a:p>
          <a:p>
            <a:pPr marL="571500" indent="-571500">
              <a:buFont typeface="Arial" panose="020B0604020202020204" pitchFamily="34" charset="0"/>
              <a:buChar char="•"/>
            </a:pPr>
            <a:r>
              <a:rPr lang="en-GB" sz="3600" dirty="0">
                <a:solidFill>
                  <a:srgbClr val="003B57"/>
                </a:solidFill>
              </a:rPr>
              <a:t>Breaks in time series</a:t>
            </a:r>
          </a:p>
          <a:p>
            <a:pPr marL="571500" indent="-571500">
              <a:buFont typeface="Arial" panose="020B0604020202020204" pitchFamily="34" charset="0"/>
              <a:buChar char="•"/>
            </a:pPr>
            <a:endParaRPr lang="en-GB" sz="3600" dirty="0">
              <a:solidFill>
                <a:srgbClr val="003B57"/>
              </a:solidFill>
            </a:endParaRPr>
          </a:p>
          <a:p>
            <a:pPr marL="571500" indent="-571500">
              <a:buFont typeface="Arial" panose="020B0604020202020204" pitchFamily="34" charset="0"/>
              <a:buChar char="•"/>
            </a:pPr>
            <a:endParaRPr lang="en-GB" sz="3600" dirty="0">
              <a:solidFill>
                <a:srgbClr val="003B57"/>
              </a:solidFill>
            </a:endParaRPr>
          </a:p>
        </p:txBody>
      </p:sp>
      <p:sp>
        <p:nvSpPr>
          <p:cNvPr id="5" name="Footer Placeholder 3">
            <a:extLst>
              <a:ext uri="{FF2B5EF4-FFF2-40B4-BE49-F238E27FC236}">
                <a16:creationId xmlns="" xmlns:a16="http://schemas.microsoft.com/office/drawing/2014/main" id="{1E2C41FB-C24E-495E-B972-933408B077A2}"/>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40922389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8166B-C579-DF48-900E-C835F581A794}"/>
              </a:ext>
            </a:extLst>
          </p:cNvPr>
          <p:cNvSpPr>
            <a:spLocks noGrp="1"/>
          </p:cNvSpPr>
          <p:nvPr>
            <p:ph type="title"/>
          </p:nvPr>
        </p:nvSpPr>
        <p:spPr>
          <a:xfrm>
            <a:off x="838200" y="241985"/>
            <a:ext cx="10689236" cy="757130"/>
          </a:xfrm>
        </p:spPr>
        <p:txBody>
          <a:bodyPr/>
          <a:lstStyle/>
          <a:p>
            <a:r>
              <a:rPr lang="en-US" dirty="0"/>
              <a:t>Results: Engagement Strategy</a:t>
            </a:r>
          </a:p>
        </p:txBody>
      </p:sp>
      <p:sp>
        <p:nvSpPr>
          <p:cNvPr id="7" name="Circle: Hollow 6">
            <a:extLst>
              <a:ext uri="{FF2B5EF4-FFF2-40B4-BE49-F238E27FC236}">
                <a16:creationId xmlns="" xmlns:a16="http://schemas.microsoft.com/office/drawing/2014/main" id="{0068257D-298A-4FC4-8D9F-7B2016C1A11B}"/>
              </a:ext>
            </a:extLst>
          </p:cNvPr>
          <p:cNvSpPr/>
          <p:nvPr/>
        </p:nvSpPr>
        <p:spPr bwMode="auto">
          <a:xfrm>
            <a:off x="2665247" y="3991379"/>
            <a:ext cx="1800000" cy="1800000"/>
          </a:xfrm>
          <a:prstGeom prst="donut">
            <a:avLst>
              <a:gd name="adj" fmla="val 10511"/>
            </a:avLst>
          </a:prstGeom>
          <a:solidFill>
            <a:srgbClr val="053E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solidFill>
                <a:srgbClr val="053E59"/>
              </a:solidFill>
              <a:ea typeface="ＭＳ Ｐゴシック" pitchFamily="1" charset="-128"/>
            </a:endParaRPr>
          </a:p>
        </p:txBody>
      </p:sp>
      <p:sp>
        <p:nvSpPr>
          <p:cNvPr id="9" name="TextBox 8">
            <a:extLst>
              <a:ext uri="{FF2B5EF4-FFF2-40B4-BE49-F238E27FC236}">
                <a16:creationId xmlns="" xmlns:a16="http://schemas.microsoft.com/office/drawing/2014/main" id="{347D2436-60A7-47DE-A6EE-1424B4725166}"/>
              </a:ext>
            </a:extLst>
          </p:cNvPr>
          <p:cNvSpPr txBox="1"/>
          <p:nvPr/>
        </p:nvSpPr>
        <p:spPr>
          <a:xfrm>
            <a:off x="2962201" y="4598991"/>
            <a:ext cx="1427136" cy="584775"/>
          </a:xfrm>
          <a:prstGeom prst="rect">
            <a:avLst/>
          </a:prstGeom>
          <a:noFill/>
        </p:spPr>
        <p:txBody>
          <a:bodyPr wrap="square" rtlCol="0">
            <a:spAutoFit/>
          </a:bodyPr>
          <a:lstStyle/>
          <a:p>
            <a:r>
              <a:rPr lang="en-GB" sz="3200" b="1" dirty="0">
                <a:solidFill>
                  <a:srgbClr val="053E59"/>
                </a:solidFill>
              </a:rPr>
              <a:t>18.8%</a:t>
            </a:r>
          </a:p>
        </p:txBody>
      </p:sp>
      <p:sp>
        <p:nvSpPr>
          <p:cNvPr id="10" name="TextBox 9">
            <a:extLst>
              <a:ext uri="{FF2B5EF4-FFF2-40B4-BE49-F238E27FC236}">
                <a16:creationId xmlns="" xmlns:a16="http://schemas.microsoft.com/office/drawing/2014/main" id="{5D341BA2-37D1-4723-8644-1101653B2828}"/>
              </a:ext>
            </a:extLst>
          </p:cNvPr>
          <p:cNvSpPr txBox="1"/>
          <p:nvPr/>
        </p:nvSpPr>
        <p:spPr>
          <a:xfrm>
            <a:off x="4519503" y="4713839"/>
            <a:ext cx="1719518" cy="400110"/>
          </a:xfrm>
          <a:prstGeom prst="rect">
            <a:avLst/>
          </a:prstGeom>
          <a:noFill/>
        </p:spPr>
        <p:txBody>
          <a:bodyPr wrap="square" rtlCol="0">
            <a:spAutoFit/>
          </a:bodyPr>
          <a:lstStyle/>
          <a:p>
            <a:r>
              <a:rPr lang="en-GB" sz="2000" b="1" dirty="0">
                <a:solidFill>
                  <a:srgbClr val="053E59"/>
                </a:solidFill>
              </a:rPr>
              <a:t>Wednesday</a:t>
            </a:r>
          </a:p>
        </p:txBody>
      </p:sp>
      <p:sp>
        <p:nvSpPr>
          <p:cNvPr id="11" name="Circle: Hollow 10">
            <a:extLst>
              <a:ext uri="{FF2B5EF4-FFF2-40B4-BE49-F238E27FC236}">
                <a16:creationId xmlns="" xmlns:a16="http://schemas.microsoft.com/office/drawing/2014/main" id="{444CDC2A-EB71-4191-8918-3CF0723CBED2}"/>
              </a:ext>
            </a:extLst>
          </p:cNvPr>
          <p:cNvSpPr/>
          <p:nvPr/>
        </p:nvSpPr>
        <p:spPr bwMode="auto">
          <a:xfrm>
            <a:off x="6922190" y="4261379"/>
            <a:ext cx="1260000" cy="1260000"/>
          </a:xfrm>
          <a:prstGeom prst="donut">
            <a:avLst>
              <a:gd name="adj" fmla="val 10511"/>
            </a:avLst>
          </a:prstGeom>
          <a:solidFill>
            <a:srgbClr val="A9BE3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solidFill>
                <a:srgbClr val="053E59"/>
              </a:solidFill>
              <a:ea typeface="ＭＳ Ｐゴシック" pitchFamily="1" charset="-128"/>
            </a:endParaRPr>
          </a:p>
        </p:txBody>
      </p:sp>
      <p:sp>
        <p:nvSpPr>
          <p:cNvPr id="12" name="TextBox 11">
            <a:extLst>
              <a:ext uri="{FF2B5EF4-FFF2-40B4-BE49-F238E27FC236}">
                <a16:creationId xmlns="" xmlns:a16="http://schemas.microsoft.com/office/drawing/2014/main" id="{1B461E48-B441-4A35-B4F6-C8CFB2EFA014}"/>
              </a:ext>
            </a:extLst>
          </p:cNvPr>
          <p:cNvSpPr txBox="1"/>
          <p:nvPr/>
        </p:nvSpPr>
        <p:spPr>
          <a:xfrm>
            <a:off x="7139656" y="4706712"/>
            <a:ext cx="1427136" cy="369332"/>
          </a:xfrm>
          <a:prstGeom prst="rect">
            <a:avLst/>
          </a:prstGeom>
          <a:noFill/>
        </p:spPr>
        <p:txBody>
          <a:bodyPr wrap="square" rtlCol="0">
            <a:spAutoFit/>
          </a:bodyPr>
          <a:lstStyle/>
          <a:p>
            <a:r>
              <a:rPr lang="en-GB" b="1" dirty="0">
                <a:solidFill>
                  <a:srgbClr val="053E59"/>
                </a:solidFill>
              </a:rPr>
              <a:t>17.4%</a:t>
            </a:r>
          </a:p>
        </p:txBody>
      </p:sp>
      <p:sp>
        <p:nvSpPr>
          <p:cNvPr id="13" name="TextBox 12">
            <a:extLst>
              <a:ext uri="{FF2B5EF4-FFF2-40B4-BE49-F238E27FC236}">
                <a16:creationId xmlns="" xmlns:a16="http://schemas.microsoft.com/office/drawing/2014/main" id="{68B34D9D-A544-47FF-9536-C89E37EF4368}"/>
              </a:ext>
            </a:extLst>
          </p:cNvPr>
          <p:cNvSpPr txBox="1"/>
          <p:nvPr/>
        </p:nvSpPr>
        <p:spPr>
          <a:xfrm>
            <a:off x="8249988" y="4819611"/>
            <a:ext cx="1719518" cy="400110"/>
          </a:xfrm>
          <a:prstGeom prst="rect">
            <a:avLst/>
          </a:prstGeom>
          <a:noFill/>
        </p:spPr>
        <p:txBody>
          <a:bodyPr wrap="square" rtlCol="0">
            <a:spAutoFit/>
          </a:bodyPr>
          <a:lstStyle/>
          <a:p>
            <a:r>
              <a:rPr lang="en-GB" sz="2000" dirty="0">
                <a:solidFill>
                  <a:srgbClr val="053E59"/>
                </a:solidFill>
              </a:rPr>
              <a:t>Friday</a:t>
            </a:r>
          </a:p>
        </p:txBody>
      </p:sp>
      <p:sp>
        <p:nvSpPr>
          <p:cNvPr id="14" name="Circle: Hollow 13">
            <a:extLst>
              <a:ext uri="{FF2B5EF4-FFF2-40B4-BE49-F238E27FC236}">
                <a16:creationId xmlns="" xmlns:a16="http://schemas.microsoft.com/office/drawing/2014/main" id="{C6CDA571-0DB9-44BC-BAAA-61D1BB7C84EF}"/>
              </a:ext>
            </a:extLst>
          </p:cNvPr>
          <p:cNvSpPr/>
          <p:nvPr/>
        </p:nvSpPr>
        <p:spPr bwMode="auto">
          <a:xfrm>
            <a:off x="1765247" y="1548335"/>
            <a:ext cx="1800000" cy="1800000"/>
          </a:xfrm>
          <a:prstGeom prst="donut">
            <a:avLst>
              <a:gd name="adj" fmla="val 10511"/>
            </a:avLst>
          </a:prstGeom>
          <a:solidFill>
            <a:srgbClr val="053E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solidFill>
                <a:srgbClr val="053E59"/>
              </a:solidFill>
              <a:ea typeface="ＭＳ Ｐゴシック" pitchFamily="1" charset="-128"/>
            </a:endParaRPr>
          </a:p>
        </p:txBody>
      </p:sp>
      <p:sp>
        <p:nvSpPr>
          <p:cNvPr id="15" name="TextBox 14">
            <a:extLst>
              <a:ext uri="{FF2B5EF4-FFF2-40B4-BE49-F238E27FC236}">
                <a16:creationId xmlns="" xmlns:a16="http://schemas.microsoft.com/office/drawing/2014/main" id="{85936B36-D477-4A0F-BE78-D09F01FF646E}"/>
              </a:ext>
            </a:extLst>
          </p:cNvPr>
          <p:cNvSpPr txBox="1"/>
          <p:nvPr/>
        </p:nvSpPr>
        <p:spPr>
          <a:xfrm>
            <a:off x="2036820" y="2155947"/>
            <a:ext cx="1427136" cy="584775"/>
          </a:xfrm>
          <a:prstGeom prst="rect">
            <a:avLst/>
          </a:prstGeom>
          <a:noFill/>
        </p:spPr>
        <p:txBody>
          <a:bodyPr wrap="square" rtlCol="0">
            <a:spAutoFit/>
          </a:bodyPr>
          <a:lstStyle/>
          <a:p>
            <a:r>
              <a:rPr lang="en-GB" sz="3200" dirty="0">
                <a:solidFill>
                  <a:srgbClr val="053E59"/>
                </a:solidFill>
              </a:rPr>
              <a:t>19.5%</a:t>
            </a:r>
          </a:p>
        </p:txBody>
      </p:sp>
      <p:sp>
        <p:nvSpPr>
          <p:cNvPr id="16" name="TextBox 15">
            <a:extLst>
              <a:ext uri="{FF2B5EF4-FFF2-40B4-BE49-F238E27FC236}">
                <a16:creationId xmlns="" xmlns:a16="http://schemas.microsoft.com/office/drawing/2014/main" id="{3A6051CE-BB33-438C-ADBD-CE75D13A91C9}"/>
              </a:ext>
            </a:extLst>
          </p:cNvPr>
          <p:cNvSpPr txBox="1"/>
          <p:nvPr/>
        </p:nvSpPr>
        <p:spPr>
          <a:xfrm>
            <a:off x="3565247" y="2075916"/>
            <a:ext cx="1719518" cy="646331"/>
          </a:xfrm>
          <a:prstGeom prst="rect">
            <a:avLst/>
          </a:prstGeom>
          <a:noFill/>
        </p:spPr>
        <p:txBody>
          <a:bodyPr wrap="square" rtlCol="0">
            <a:spAutoFit/>
          </a:bodyPr>
          <a:lstStyle/>
          <a:p>
            <a:r>
              <a:rPr lang="en-GB" b="1" dirty="0">
                <a:solidFill>
                  <a:srgbClr val="053E59"/>
                </a:solidFill>
              </a:rPr>
              <a:t>Invitation</a:t>
            </a:r>
          </a:p>
          <a:p>
            <a:r>
              <a:rPr lang="en-GB" b="1" dirty="0">
                <a:solidFill>
                  <a:srgbClr val="053E59"/>
                </a:solidFill>
              </a:rPr>
              <a:t>2 Reminders</a:t>
            </a:r>
          </a:p>
        </p:txBody>
      </p:sp>
      <p:sp>
        <p:nvSpPr>
          <p:cNvPr id="17" name="Circle: Hollow 16">
            <a:extLst>
              <a:ext uri="{FF2B5EF4-FFF2-40B4-BE49-F238E27FC236}">
                <a16:creationId xmlns="" xmlns:a16="http://schemas.microsoft.com/office/drawing/2014/main" id="{34B315DA-52C4-429C-95E4-9FA75582E5D2}"/>
              </a:ext>
            </a:extLst>
          </p:cNvPr>
          <p:cNvSpPr/>
          <p:nvPr/>
        </p:nvSpPr>
        <p:spPr bwMode="auto">
          <a:xfrm>
            <a:off x="5148546" y="1864150"/>
            <a:ext cx="1260000" cy="1260000"/>
          </a:xfrm>
          <a:prstGeom prst="donut">
            <a:avLst>
              <a:gd name="adj" fmla="val 10511"/>
            </a:avLst>
          </a:prstGeom>
          <a:solidFill>
            <a:srgbClr val="A9BE3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solidFill>
                <a:srgbClr val="053E59"/>
              </a:solidFill>
              <a:ea typeface="ＭＳ Ｐゴシック" pitchFamily="1" charset="-128"/>
            </a:endParaRPr>
          </a:p>
        </p:txBody>
      </p:sp>
      <p:sp>
        <p:nvSpPr>
          <p:cNvPr id="18" name="TextBox 17">
            <a:extLst>
              <a:ext uri="{FF2B5EF4-FFF2-40B4-BE49-F238E27FC236}">
                <a16:creationId xmlns="" xmlns:a16="http://schemas.microsoft.com/office/drawing/2014/main" id="{756D492A-F94C-4F52-8928-B9484F530441}"/>
              </a:ext>
            </a:extLst>
          </p:cNvPr>
          <p:cNvSpPr txBox="1"/>
          <p:nvPr/>
        </p:nvSpPr>
        <p:spPr>
          <a:xfrm>
            <a:off x="5382432" y="2279057"/>
            <a:ext cx="1427136" cy="461665"/>
          </a:xfrm>
          <a:prstGeom prst="rect">
            <a:avLst/>
          </a:prstGeom>
          <a:noFill/>
        </p:spPr>
        <p:txBody>
          <a:bodyPr wrap="square" rtlCol="0">
            <a:spAutoFit/>
          </a:bodyPr>
          <a:lstStyle/>
          <a:p>
            <a:r>
              <a:rPr lang="en-GB" dirty="0">
                <a:solidFill>
                  <a:srgbClr val="053E59"/>
                </a:solidFill>
              </a:rPr>
              <a:t>18.4%</a:t>
            </a:r>
          </a:p>
        </p:txBody>
      </p:sp>
      <p:sp>
        <p:nvSpPr>
          <p:cNvPr id="19" name="TextBox 18">
            <a:extLst>
              <a:ext uri="{FF2B5EF4-FFF2-40B4-BE49-F238E27FC236}">
                <a16:creationId xmlns="" xmlns:a16="http://schemas.microsoft.com/office/drawing/2014/main" id="{188AD7BC-5C4A-43DE-8F1A-B3F948A9617F}"/>
              </a:ext>
            </a:extLst>
          </p:cNvPr>
          <p:cNvSpPr txBox="1"/>
          <p:nvPr/>
        </p:nvSpPr>
        <p:spPr>
          <a:xfrm>
            <a:off x="6378273" y="1998265"/>
            <a:ext cx="1719518" cy="923330"/>
          </a:xfrm>
          <a:prstGeom prst="rect">
            <a:avLst/>
          </a:prstGeom>
          <a:noFill/>
        </p:spPr>
        <p:txBody>
          <a:bodyPr wrap="square" rtlCol="0">
            <a:spAutoFit/>
          </a:bodyPr>
          <a:lstStyle/>
          <a:p>
            <a:r>
              <a:rPr lang="en-GB" dirty="0">
                <a:solidFill>
                  <a:srgbClr val="053E59"/>
                </a:solidFill>
              </a:rPr>
              <a:t>Pre-Note</a:t>
            </a:r>
          </a:p>
          <a:p>
            <a:r>
              <a:rPr lang="en-GB" dirty="0">
                <a:solidFill>
                  <a:srgbClr val="053E59"/>
                </a:solidFill>
              </a:rPr>
              <a:t>Invitation</a:t>
            </a:r>
          </a:p>
          <a:p>
            <a:r>
              <a:rPr lang="en-GB" dirty="0">
                <a:solidFill>
                  <a:srgbClr val="053E59"/>
                </a:solidFill>
              </a:rPr>
              <a:t>1 Reminder</a:t>
            </a:r>
          </a:p>
        </p:txBody>
      </p:sp>
      <p:sp>
        <p:nvSpPr>
          <p:cNvPr id="20" name="Circle: Hollow 19">
            <a:extLst>
              <a:ext uri="{FF2B5EF4-FFF2-40B4-BE49-F238E27FC236}">
                <a16:creationId xmlns="" xmlns:a16="http://schemas.microsoft.com/office/drawing/2014/main" id="{1206876D-0D17-43FB-B35C-7F7F96513791}"/>
              </a:ext>
            </a:extLst>
          </p:cNvPr>
          <p:cNvSpPr/>
          <p:nvPr/>
        </p:nvSpPr>
        <p:spPr bwMode="auto">
          <a:xfrm>
            <a:off x="7855563" y="1864150"/>
            <a:ext cx="1260000" cy="1260000"/>
          </a:xfrm>
          <a:prstGeom prst="donut">
            <a:avLst>
              <a:gd name="adj" fmla="val 10511"/>
            </a:avLst>
          </a:prstGeom>
          <a:solidFill>
            <a:srgbClr val="A9BE3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solidFill>
                <a:srgbClr val="053E59"/>
              </a:solidFill>
              <a:ea typeface="ＭＳ Ｐゴシック" pitchFamily="1" charset="-128"/>
            </a:endParaRPr>
          </a:p>
        </p:txBody>
      </p:sp>
      <p:sp>
        <p:nvSpPr>
          <p:cNvPr id="21" name="TextBox 20">
            <a:extLst>
              <a:ext uri="{FF2B5EF4-FFF2-40B4-BE49-F238E27FC236}">
                <a16:creationId xmlns="" xmlns:a16="http://schemas.microsoft.com/office/drawing/2014/main" id="{9985CEE5-B7D8-4727-8C4C-C259D364FE99}"/>
              </a:ext>
            </a:extLst>
          </p:cNvPr>
          <p:cNvSpPr txBox="1"/>
          <p:nvPr/>
        </p:nvSpPr>
        <p:spPr>
          <a:xfrm>
            <a:off x="8055415" y="2287021"/>
            <a:ext cx="1427136" cy="461665"/>
          </a:xfrm>
          <a:prstGeom prst="rect">
            <a:avLst/>
          </a:prstGeom>
          <a:noFill/>
        </p:spPr>
        <p:txBody>
          <a:bodyPr wrap="square" rtlCol="0">
            <a:spAutoFit/>
          </a:bodyPr>
          <a:lstStyle/>
          <a:p>
            <a:r>
              <a:rPr lang="en-GB" dirty="0">
                <a:solidFill>
                  <a:srgbClr val="053E59"/>
                </a:solidFill>
              </a:rPr>
              <a:t>16.3%</a:t>
            </a:r>
          </a:p>
        </p:txBody>
      </p:sp>
      <p:sp>
        <p:nvSpPr>
          <p:cNvPr id="22" name="TextBox 21">
            <a:extLst>
              <a:ext uri="{FF2B5EF4-FFF2-40B4-BE49-F238E27FC236}">
                <a16:creationId xmlns="" xmlns:a16="http://schemas.microsoft.com/office/drawing/2014/main" id="{E82CDA8A-B824-403F-9BD0-EB6A48D56486}"/>
              </a:ext>
            </a:extLst>
          </p:cNvPr>
          <p:cNvSpPr txBox="1"/>
          <p:nvPr/>
        </p:nvSpPr>
        <p:spPr>
          <a:xfrm>
            <a:off x="9071975" y="2127114"/>
            <a:ext cx="1719518" cy="646331"/>
          </a:xfrm>
          <a:prstGeom prst="rect">
            <a:avLst/>
          </a:prstGeom>
          <a:noFill/>
        </p:spPr>
        <p:txBody>
          <a:bodyPr wrap="square" rtlCol="0">
            <a:spAutoFit/>
          </a:bodyPr>
          <a:lstStyle/>
          <a:p>
            <a:r>
              <a:rPr lang="en-GB" dirty="0">
                <a:solidFill>
                  <a:srgbClr val="053E59"/>
                </a:solidFill>
              </a:rPr>
              <a:t>Invitation</a:t>
            </a:r>
          </a:p>
          <a:p>
            <a:r>
              <a:rPr lang="en-GB" dirty="0">
                <a:solidFill>
                  <a:srgbClr val="053E59"/>
                </a:solidFill>
              </a:rPr>
              <a:t>1 Reminder</a:t>
            </a:r>
          </a:p>
        </p:txBody>
      </p:sp>
      <p:sp>
        <p:nvSpPr>
          <p:cNvPr id="23" name="TextBox 22">
            <a:extLst>
              <a:ext uri="{FF2B5EF4-FFF2-40B4-BE49-F238E27FC236}">
                <a16:creationId xmlns="" xmlns:a16="http://schemas.microsoft.com/office/drawing/2014/main" id="{92B23442-CAA5-4A41-A5D7-4C18614EFC7B}"/>
              </a:ext>
            </a:extLst>
          </p:cNvPr>
          <p:cNvSpPr txBox="1"/>
          <p:nvPr/>
        </p:nvSpPr>
        <p:spPr>
          <a:xfrm>
            <a:off x="838200" y="1071871"/>
            <a:ext cx="7377344" cy="369332"/>
          </a:xfrm>
          <a:prstGeom prst="rect">
            <a:avLst/>
          </a:prstGeom>
          <a:noFill/>
        </p:spPr>
        <p:txBody>
          <a:bodyPr wrap="square" rtlCol="0">
            <a:spAutoFit/>
          </a:bodyPr>
          <a:lstStyle/>
          <a:p>
            <a:r>
              <a:rPr lang="en-GB" b="1" dirty="0">
                <a:solidFill>
                  <a:srgbClr val="003B57"/>
                </a:solidFill>
              </a:rPr>
              <a:t>Letter Combinations:</a:t>
            </a:r>
          </a:p>
        </p:txBody>
      </p:sp>
      <p:sp>
        <p:nvSpPr>
          <p:cNvPr id="24" name="TextBox 23">
            <a:extLst>
              <a:ext uri="{FF2B5EF4-FFF2-40B4-BE49-F238E27FC236}">
                <a16:creationId xmlns="" xmlns:a16="http://schemas.microsoft.com/office/drawing/2014/main" id="{9E1FBA45-1B35-4C10-A894-97F51F4DF11E}"/>
              </a:ext>
            </a:extLst>
          </p:cNvPr>
          <p:cNvSpPr txBox="1"/>
          <p:nvPr/>
        </p:nvSpPr>
        <p:spPr>
          <a:xfrm>
            <a:off x="838200" y="3478657"/>
            <a:ext cx="7377344" cy="369332"/>
          </a:xfrm>
          <a:prstGeom prst="rect">
            <a:avLst/>
          </a:prstGeom>
          <a:noFill/>
        </p:spPr>
        <p:txBody>
          <a:bodyPr wrap="square" rtlCol="0">
            <a:spAutoFit/>
          </a:bodyPr>
          <a:lstStyle/>
          <a:p>
            <a:r>
              <a:rPr lang="en-GB" b="1" dirty="0">
                <a:solidFill>
                  <a:srgbClr val="003B57"/>
                </a:solidFill>
              </a:rPr>
              <a:t>Letter Dispatch Day:</a:t>
            </a:r>
          </a:p>
        </p:txBody>
      </p:sp>
      <p:sp>
        <p:nvSpPr>
          <p:cNvPr id="25" name="Footer Placeholder 3">
            <a:extLst>
              <a:ext uri="{FF2B5EF4-FFF2-40B4-BE49-F238E27FC236}">
                <a16:creationId xmlns="" xmlns:a16="http://schemas.microsoft.com/office/drawing/2014/main" id="{A3FA7DFF-5C34-4328-B63F-26D0A7AE6ABF}"/>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38050819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8166B-C579-DF48-900E-C835F581A794}"/>
              </a:ext>
            </a:extLst>
          </p:cNvPr>
          <p:cNvSpPr>
            <a:spLocks noGrp="1"/>
          </p:cNvSpPr>
          <p:nvPr>
            <p:ph type="title"/>
          </p:nvPr>
        </p:nvSpPr>
        <p:spPr>
          <a:xfrm>
            <a:off x="838200" y="241985"/>
            <a:ext cx="10689236" cy="757130"/>
          </a:xfrm>
        </p:spPr>
        <p:txBody>
          <a:bodyPr/>
          <a:lstStyle/>
          <a:p>
            <a:r>
              <a:rPr lang="en-US" dirty="0"/>
              <a:t>Results: Incentives Testing</a:t>
            </a:r>
          </a:p>
        </p:txBody>
      </p:sp>
      <p:sp>
        <p:nvSpPr>
          <p:cNvPr id="9" name="TextBox 8">
            <a:extLst>
              <a:ext uri="{FF2B5EF4-FFF2-40B4-BE49-F238E27FC236}">
                <a16:creationId xmlns="" xmlns:a16="http://schemas.microsoft.com/office/drawing/2014/main" id="{95EAAD59-99D4-4D8E-99BA-187B102D313F}"/>
              </a:ext>
            </a:extLst>
          </p:cNvPr>
          <p:cNvSpPr txBox="1"/>
          <p:nvPr/>
        </p:nvSpPr>
        <p:spPr>
          <a:xfrm>
            <a:off x="838200" y="1267271"/>
            <a:ext cx="7377344" cy="2862322"/>
          </a:xfrm>
          <a:prstGeom prst="rect">
            <a:avLst/>
          </a:prstGeom>
          <a:noFill/>
        </p:spPr>
        <p:txBody>
          <a:bodyPr wrap="square" rtlCol="0">
            <a:spAutoFit/>
          </a:bodyPr>
          <a:lstStyle/>
          <a:p>
            <a:r>
              <a:rPr lang="en-GB" sz="2000" b="1" dirty="0">
                <a:solidFill>
                  <a:srgbClr val="414041"/>
                </a:solidFill>
              </a:rPr>
              <a:t>4 Experimental Conditions:</a:t>
            </a:r>
          </a:p>
          <a:p>
            <a:pPr marL="342900" indent="-342900">
              <a:buFont typeface="Arial" panose="020B0604020202020204" pitchFamily="34" charset="0"/>
              <a:buChar char="•"/>
            </a:pPr>
            <a:endParaRPr lang="en-GB" sz="2000" dirty="0">
              <a:solidFill>
                <a:srgbClr val="414041"/>
              </a:solidFill>
            </a:endParaRPr>
          </a:p>
          <a:p>
            <a:pPr marL="342900" indent="-342900">
              <a:buFont typeface="Arial" panose="020B0604020202020204" pitchFamily="34" charset="0"/>
              <a:buChar char="•"/>
            </a:pPr>
            <a:r>
              <a:rPr lang="en-GB" sz="2000" dirty="0">
                <a:solidFill>
                  <a:srgbClr val="414041"/>
                </a:solidFill>
              </a:rPr>
              <a:t>No incentive</a:t>
            </a:r>
          </a:p>
          <a:p>
            <a:pPr marL="342900" indent="-342900">
              <a:buFont typeface="Arial" panose="020B0604020202020204" pitchFamily="34" charset="0"/>
              <a:buChar char="•"/>
            </a:pPr>
            <a:endParaRPr lang="en-GB" sz="2000" dirty="0">
              <a:solidFill>
                <a:srgbClr val="414041"/>
              </a:solidFill>
            </a:endParaRPr>
          </a:p>
          <a:p>
            <a:pPr marL="342900" indent="-342900">
              <a:buFont typeface="Arial" panose="020B0604020202020204" pitchFamily="34" charset="0"/>
              <a:buChar char="•"/>
            </a:pPr>
            <a:r>
              <a:rPr lang="en-GB" sz="2000" dirty="0">
                <a:solidFill>
                  <a:srgbClr val="414041"/>
                </a:solidFill>
              </a:rPr>
              <a:t>£5 voucher (unconditional)</a:t>
            </a:r>
          </a:p>
          <a:p>
            <a:pPr marL="342900" indent="-342900">
              <a:buFont typeface="Arial" panose="020B0604020202020204" pitchFamily="34" charset="0"/>
              <a:buChar char="•"/>
            </a:pPr>
            <a:endParaRPr lang="en-GB" sz="2000" dirty="0">
              <a:solidFill>
                <a:srgbClr val="414041"/>
              </a:solidFill>
            </a:endParaRPr>
          </a:p>
          <a:p>
            <a:pPr marL="342900" indent="-342900">
              <a:buFont typeface="Arial" panose="020B0604020202020204" pitchFamily="34" charset="0"/>
              <a:buChar char="•"/>
            </a:pPr>
            <a:r>
              <a:rPr lang="en-GB" sz="2000" dirty="0">
                <a:solidFill>
                  <a:srgbClr val="414041"/>
                </a:solidFill>
              </a:rPr>
              <a:t>£5 voucher (unconditional) &amp; £10 voucher (conditional)</a:t>
            </a:r>
          </a:p>
          <a:p>
            <a:pPr marL="342900" indent="-342900">
              <a:buFont typeface="Arial" panose="020B0604020202020204" pitchFamily="34" charset="0"/>
              <a:buChar char="•"/>
            </a:pPr>
            <a:endParaRPr lang="en-GB" sz="2000" dirty="0">
              <a:solidFill>
                <a:srgbClr val="414041"/>
              </a:solidFill>
            </a:endParaRPr>
          </a:p>
          <a:p>
            <a:pPr marL="342900" indent="-342900">
              <a:buFont typeface="Arial" panose="020B0604020202020204" pitchFamily="34" charset="0"/>
              <a:buChar char="•"/>
            </a:pPr>
            <a:r>
              <a:rPr lang="en-GB" sz="2000" dirty="0">
                <a:solidFill>
                  <a:srgbClr val="414041"/>
                </a:solidFill>
              </a:rPr>
              <a:t>A tote bag</a:t>
            </a:r>
          </a:p>
        </p:txBody>
      </p:sp>
      <p:pic>
        <p:nvPicPr>
          <p:cNvPr id="13" name="Picture 12">
            <a:extLst>
              <a:ext uri="{FF2B5EF4-FFF2-40B4-BE49-F238E27FC236}">
                <a16:creationId xmlns="" xmlns:a16="http://schemas.microsoft.com/office/drawing/2014/main" id="{649E72C6-5654-427A-90A6-1DA23DA0F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5544" y="2022305"/>
            <a:ext cx="2547296" cy="1137792"/>
          </a:xfrm>
          <a:prstGeom prst="rect">
            <a:avLst/>
          </a:prstGeom>
        </p:spPr>
      </p:pic>
      <p:pic>
        <p:nvPicPr>
          <p:cNvPr id="14" name="Picture 13">
            <a:extLst>
              <a:ext uri="{FF2B5EF4-FFF2-40B4-BE49-F238E27FC236}">
                <a16:creationId xmlns="" xmlns:a16="http://schemas.microsoft.com/office/drawing/2014/main" id="{271CFF96-3B2A-456A-B27D-C8A0A3FC3902}"/>
              </a:ext>
            </a:extLst>
          </p:cNvPr>
          <p:cNvPicPr>
            <a:picLocks noChangeAspect="1"/>
          </p:cNvPicPr>
          <p:nvPr/>
        </p:nvPicPr>
        <p:blipFill>
          <a:blip r:embed="rId3"/>
          <a:stretch>
            <a:fillRect/>
          </a:stretch>
        </p:blipFill>
        <p:spPr>
          <a:xfrm>
            <a:off x="3087974" y="3613986"/>
            <a:ext cx="1438898" cy="2415834"/>
          </a:xfrm>
          <a:prstGeom prst="rect">
            <a:avLst/>
          </a:prstGeom>
        </p:spPr>
      </p:pic>
      <p:sp>
        <p:nvSpPr>
          <p:cNvPr id="7" name="Footer Placeholder 3">
            <a:extLst>
              <a:ext uri="{FF2B5EF4-FFF2-40B4-BE49-F238E27FC236}">
                <a16:creationId xmlns="" xmlns:a16="http://schemas.microsoft.com/office/drawing/2014/main" id="{3481433E-4F17-41AF-AD26-E9AA6F4111BD}"/>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22639601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8166B-C579-DF48-900E-C835F581A794}"/>
              </a:ext>
            </a:extLst>
          </p:cNvPr>
          <p:cNvSpPr>
            <a:spLocks noGrp="1"/>
          </p:cNvSpPr>
          <p:nvPr>
            <p:ph type="title"/>
          </p:nvPr>
        </p:nvSpPr>
        <p:spPr>
          <a:xfrm>
            <a:off x="838200" y="241985"/>
            <a:ext cx="10689236" cy="757130"/>
          </a:xfrm>
        </p:spPr>
        <p:txBody>
          <a:bodyPr/>
          <a:lstStyle/>
          <a:p>
            <a:endParaRPr lang="en-US" dirty="0"/>
          </a:p>
        </p:txBody>
      </p:sp>
      <p:sp>
        <p:nvSpPr>
          <p:cNvPr id="22" name="TextBox 21">
            <a:extLst>
              <a:ext uri="{FF2B5EF4-FFF2-40B4-BE49-F238E27FC236}">
                <a16:creationId xmlns="" xmlns:a16="http://schemas.microsoft.com/office/drawing/2014/main" id="{2AD68806-5CC5-4573-BD47-8CCB47307679}"/>
              </a:ext>
            </a:extLst>
          </p:cNvPr>
          <p:cNvSpPr txBox="1"/>
          <p:nvPr/>
        </p:nvSpPr>
        <p:spPr>
          <a:xfrm>
            <a:off x="722123" y="1138121"/>
            <a:ext cx="7377344" cy="461665"/>
          </a:xfrm>
          <a:prstGeom prst="rect">
            <a:avLst/>
          </a:prstGeom>
          <a:noFill/>
        </p:spPr>
        <p:txBody>
          <a:bodyPr wrap="square" rtlCol="0">
            <a:spAutoFit/>
          </a:bodyPr>
          <a:lstStyle/>
          <a:p>
            <a:r>
              <a:rPr lang="en-GB" sz="2400" b="1" dirty="0">
                <a:solidFill>
                  <a:srgbClr val="053E59"/>
                </a:solidFill>
              </a:rPr>
              <a:t>Overall (adjusted for 95% eligibility):</a:t>
            </a:r>
          </a:p>
        </p:txBody>
      </p:sp>
      <p:sp>
        <p:nvSpPr>
          <p:cNvPr id="35" name="Circle: Hollow 34">
            <a:extLst>
              <a:ext uri="{FF2B5EF4-FFF2-40B4-BE49-F238E27FC236}">
                <a16:creationId xmlns="" xmlns:a16="http://schemas.microsoft.com/office/drawing/2014/main" id="{7CF5319B-8F63-4ED4-9C6D-9DA033887027}"/>
              </a:ext>
            </a:extLst>
          </p:cNvPr>
          <p:cNvSpPr/>
          <p:nvPr/>
        </p:nvSpPr>
        <p:spPr bwMode="auto">
          <a:xfrm>
            <a:off x="3196999" y="4414378"/>
            <a:ext cx="1260000" cy="1260000"/>
          </a:xfrm>
          <a:prstGeom prst="donut">
            <a:avLst>
              <a:gd name="adj" fmla="val 10511"/>
            </a:avLst>
          </a:prstGeom>
          <a:solidFill>
            <a:srgbClr val="A9BE3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solidFill>
                <a:srgbClr val="053E59"/>
              </a:solidFill>
              <a:ea typeface="ＭＳ Ｐゴシック" pitchFamily="1" charset="-128"/>
            </a:endParaRPr>
          </a:p>
        </p:txBody>
      </p:sp>
      <p:sp>
        <p:nvSpPr>
          <p:cNvPr id="36" name="TextBox 35">
            <a:extLst>
              <a:ext uri="{FF2B5EF4-FFF2-40B4-BE49-F238E27FC236}">
                <a16:creationId xmlns="" xmlns:a16="http://schemas.microsoft.com/office/drawing/2014/main" id="{0C7B164F-2C60-462B-AD2F-3D1278703FDA}"/>
              </a:ext>
            </a:extLst>
          </p:cNvPr>
          <p:cNvSpPr txBox="1"/>
          <p:nvPr/>
        </p:nvSpPr>
        <p:spPr>
          <a:xfrm>
            <a:off x="3327165" y="4798156"/>
            <a:ext cx="1427136" cy="461665"/>
          </a:xfrm>
          <a:prstGeom prst="rect">
            <a:avLst/>
          </a:prstGeom>
          <a:noFill/>
        </p:spPr>
        <p:txBody>
          <a:bodyPr wrap="square" rtlCol="0">
            <a:spAutoFit/>
          </a:bodyPr>
          <a:lstStyle/>
          <a:p>
            <a:pPr eaLnBrk="0" fontAlgn="base" hangingPunct="0">
              <a:spcBef>
                <a:spcPct val="0"/>
              </a:spcBef>
              <a:spcAft>
                <a:spcPct val="0"/>
              </a:spcAft>
            </a:pPr>
            <a:r>
              <a:rPr lang="en-GB" sz="2400" b="1" dirty="0">
                <a:solidFill>
                  <a:srgbClr val="053E59"/>
                </a:solidFill>
                <a:ea typeface="ＭＳ Ｐゴシック"/>
              </a:rPr>
              <a:t>27.5%</a:t>
            </a:r>
          </a:p>
        </p:txBody>
      </p:sp>
      <p:sp>
        <p:nvSpPr>
          <p:cNvPr id="37" name="TextBox 36">
            <a:extLst>
              <a:ext uri="{FF2B5EF4-FFF2-40B4-BE49-F238E27FC236}">
                <a16:creationId xmlns="" xmlns:a16="http://schemas.microsoft.com/office/drawing/2014/main" id="{02817D5B-61C1-4838-8288-4C4B9FDAF5D3}"/>
              </a:ext>
            </a:extLst>
          </p:cNvPr>
          <p:cNvSpPr txBox="1"/>
          <p:nvPr/>
        </p:nvSpPr>
        <p:spPr>
          <a:xfrm>
            <a:off x="4456999" y="4828526"/>
            <a:ext cx="1719518" cy="400110"/>
          </a:xfrm>
          <a:prstGeom prst="rect">
            <a:avLst/>
          </a:prstGeom>
          <a:noFill/>
        </p:spPr>
        <p:txBody>
          <a:bodyPr wrap="square" rtlCol="0">
            <a:spAutoFit/>
          </a:bodyPr>
          <a:lstStyle/>
          <a:p>
            <a:pPr eaLnBrk="0" fontAlgn="base" hangingPunct="0">
              <a:spcBef>
                <a:spcPct val="0"/>
              </a:spcBef>
              <a:spcAft>
                <a:spcPct val="0"/>
              </a:spcAft>
            </a:pPr>
            <a:r>
              <a:rPr lang="en-GB" sz="2000" b="1" dirty="0">
                <a:solidFill>
                  <a:srgbClr val="053E59"/>
                </a:solidFill>
                <a:ea typeface="ＭＳ Ｐゴシック"/>
              </a:rPr>
              <a:t>Tote Bag</a:t>
            </a:r>
          </a:p>
        </p:txBody>
      </p:sp>
      <p:sp>
        <p:nvSpPr>
          <p:cNvPr id="38" name="Circle: Hollow 37">
            <a:extLst>
              <a:ext uri="{FF2B5EF4-FFF2-40B4-BE49-F238E27FC236}">
                <a16:creationId xmlns="" xmlns:a16="http://schemas.microsoft.com/office/drawing/2014/main" id="{AB25FDAA-726E-40EC-85F1-4C8CAB44867A}"/>
              </a:ext>
            </a:extLst>
          </p:cNvPr>
          <p:cNvSpPr/>
          <p:nvPr/>
        </p:nvSpPr>
        <p:spPr bwMode="auto">
          <a:xfrm>
            <a:off x="2474726" y="1878735"/>
            <a:ext cx="1800000" cy="1800000"/>
          </a:xfrm>
          <a:prstGeom prst="donut">
            <a:avLst>
              <a:gd name="adj" fmla="val 10511"/>
            </a:avLst>
          </a:prstGeom>
          <a:solidFill>
            <a:srgbClr val="053E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solidFill>
                <a:srgbClr val="053E59"/>
              </a:solidFill>
              <a:ea typeface="ＭＳ Ｐゴシック" pitchFamily="1" charset="-128"/>
            </a:endParaRPr>
          </a:p>
        </p:txBody>
      </p:sp>
      <p:sp>
        <p:nvSpPr>
          <p:cNvPr id="39" name="TextBox 38">
            <a:extLst>
              <a:ext uri="{FF2B5EF4-FFF2-40B4-BE49-F238E27FC236}">
                <a16:creationId xmlns="" xmlns:a16="http://schemas.microsoft.com/office/drawing/2014/main" id="{A3317BCF-67CC-4245-9E57-B37AFD06A257}"/>
              </a:ext>
            </a:extLst>
          </p:cNvPr>
          <p:cNvSpPr txBox="1"/>
          <p:nvPr/>
        </p:nvSpPr>
        <p:spPr>
          <a:xfrm>
            <a:off x="2746299" y="2486347"/>
            <a:ext cx="1427136" cy="584775"/>
          </a:xfrm>
          <a:prstGeom prst="rect">
            <a:avLst/>
          </a:prstGeom>
          <a:noFill/>
        </p:spPr>
        <p:txBody>
          <a:bodyPr wrap="square" rtlCol="0">
            <a:spAutoFit/>
          </a:bodyPr>
          <a:lstStyle/>
          <a:p>
            <a:pPr eaLnBrk="0" fontAlgn="base" hangingPunct="0">
              <a:spcBef>
                <a:spcPct val="0"/>
              </a:spcBef>
              <a:spcAft>
                <a:spcPct val="0"/>
              </a:spcAft>
            </a:pPr>
            <a:r>
              <a:rPr lang="en-GB" sz="3200" b="1" dirty="0">
                <a:solidFill>
                  <a:srgbClr val="053E59"/>
                </a:solidFill>
                <a:ea typeface="ＭＳ Ｐゴシック"/>
              </a:rPr>
              <a:t>30.5%</a:t>
            </a:r>
          </a:p>
        </p:txBody>
      </p:sp>
      <p:sp>
        <p:nvSpPr>
          <p:cNvPr id="40" name="TextBox 39">
            <a:extLst>
              <a:ext uri="{FF2B5EF4-FFF2-40B4-BE49-F238E27FC236}">
                <a16:creationId xmlns="" xmlns:a16="http://schemas.microsoft.com/office/drawing/2014/main" id="{33BDCB24-C280-4C13-BCEF-E3F2FF9C5ED7}"/>
              </a:ext>
            </a:extLst>
          </p:cNvPr>
          <p:cNvSpPr txBox="1"/>
          <p:nvPr/>
        </p:nvSpPr>
        <p:spPr>
          <a:xfrm>
            <a:off x="4363694" y="2455569"/>
            <a:ext cx="2281517" cy="707886"/>
          </a:xfrm>
          <a:prstGeom prst="rect">
            <a:avLst/>
          </a:prstGeom>
          <a:noFill/>
        </p:spPr>
        <p:txBody>
          <a:bodyPr wrap="square" rtlCol="0">
            <a:spAutoFit/>
          </a:bodyPr>
          <a:lstStyle/>
          <a:p>
            <a:pPr eaLnBrk="0" fontAlgn="base" hangingPunct="0">
              <a:spcBef>
                <a:spcPct val="0"/>
              </a:spcBef>
              <a:spcAft>
                <a:spcPct val="0"/>
              </a:spcAft>
            </a:pPr>
            <a:r>
              <a:rPr lang="en-GB" sz="2000" b="1" dirty="0">
                <a:solidFill>
                  <a:srgbClr val="053E59"/>
                </a:solidFill>
                <a:ea typeface="ＭＳ Ｐゴシック"/>
              </a:rPr>
              <a:t>£5 unconditional / £10 conditional</a:t>
            </a:r>
          </a:p>
        </p:txBody>
      </p:sp>
      <p:sp>
        <p:nvSpPr>
          <p:cNvPr id="41" name="Circle: Hollow 40">
            <a:extLst>
              <a:ext uri="{FF2B5EF4-FFF2-40B4-BE49-F238E27FC236}">
                <a16:creationId xmlns="" xmlns:a16="http://schemas.microsoft.com/office/drawing/2014/main" id="{225F5529-DB8F-415C-87AF-FF5D76CA55E8}"/>
              </a:ext>
            </a:extLst>
          </p:cNvPr>
          <p:cNvSpPr/>
          <p:nvPr/>
        </p:nvSpPr>
        <p:spPr bwMode="auto">
          <a:xfrm>
            <a:off x="6897961" y="2144145"/>
            <a:ext cx="1260000" cy="1260000"/>
          </a:xfrm>
          <a:prstGeom prst="donut">
            <a:avLst>
              <a:gd name="adj" fmla="val 10511"/>
            </a:avLst>
          </a:prstGeom>
          <a:solidFill>
            <a:srgbClr val="A9BE3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solidFill>
                <a:srgbClr val="053E59"/>
              </a:solidFill>
              <a:ea typeface="ＭＳ Ｐゴシック" pitchFamily="1" charset="-128"/>
            </a:endParaRPr>
          </a:p>
        </p:txBody>
      </p:sp>
      <p:sp>
        <p:nvSpPr>
          <p:cNvPr id="42" name="TextBox 41">
            <a:extLst>
              <a:ext uri="{FF2B5EF4-FFF2-40B4-BE49-F238E27FC236}">
                <a16:creationId xmlns="" xmlns:a16="http://schemas.microsoft.com/office/drawing/2014/main" id="{CD6D74C2-904B-47D5-ACB3-D4DA5779B4DC}"/>
              </a:ext>
            </a:extLst>
          </p:cNvPr>
          <p:cNvSpPr txBox="1"/>
          <p:nvPr/>
        </p:nvSpPr>
        <p:spPr>
          <a:xfrm>
            <a:off x="6999610" y="2521790"/>
            <a:ext cx="1427136" cy="461665"/>
          </a:xfrm>
          <a:prstGeom prst="rect">
            <a:avLst/>
          </a:prstGeom>
          <a:noFill/>
        </p:spPr>
        <p:txBody>
          <a:bodyPr wrap="square" rtlCol="0">
            <a:spAutoFit/>
          </a:bodyPr>
          <a:lstStyle/>
          <a:p>
            <a:pPr eaLnBrk="0" fontAlgn="base" hangingPunct="0">
              <a:spcBef>
                <a:spcPct val="0"/>
              </a:spcBef>
              <a:spcAft>
                <a:spcPct val="0"/>
              </a:spcAft>
            </a:pPr>
            <a:r>
              <a:rPr lang="en-GB" sz="2400" b="1" dirty="0">
                <a:solidFill>
                  <a:srgbClr val="053E59"/>
                </a:solidFill>
                <a:ea typeface="ＭＳ Ｐゴシック"/>
              </a:rPr>
              <a:t>28.9%</a:t>
            </a:r>
          </a:p>
        </p:txBody>
      </p:sp>
      <p:sp>
        <p:nvSpPr>
          <p:cNvPr id="43" name="TextBox 42">
            <a:extLst>
              <a:ext uri="{FF2B5EF4-FFF2-40B4-BE49-F238E27FC236}">
                <a16:creationId xmlns="" xmlns:a16="http://schemas.microsoft.com/office/drawing/2014/main" id="{E8C5EC73-2D74-4844-A7AF-0239FC8C25BE}"/>
              </a:ext>
            </a:extLst>
          </p:cNvPr>
          <p:cNvSpPr txBox="1"/>
          <p:nvPr/>
        </p:nvSpPr>
        <p:spPr>
          <a:xfrm>
            <a:off x="8204206" y="2574090"/>
            <a:ext cx="2267517" cy="400110"/>
          </a:xfrm>
          <a:prstGeom prst="rect">
            <a:avLst/>
          </a:prstGeom>
          <a:noFill/>
        </p:spPr>
        <p:txBody>
          <a:bodyPr wrap="square" rtlCol="0">
            <a:spAutoFit/>
          </a:bodyPr>
          <a:lstStyle/>
          <a:p>
            <a:pPr eaLnBrk="0" fontAlgn="base" hangingPunct="0">
              <a:spcBef>
                <a:spcPct val="0"/>
              </a:spcBef>
              <a:spcAft>
                <a:spcPct val="0"/>
              </a:spcAft>
            </a:pPr>
            <a:r>
              <a:rPr lang="en-GB" sz="2000" b="1" dirty="0">
                <a:solidFill>
                  <a:srgbClr val="053E59"/>
                </a:solidFill>
                <a:ea typeface="ＭＳ Ｐゴシック"/>
              </a:rPr>
              <a:t>£5 unconditional</a:t>
            </a:r>
          </a:p>
        </p:txBody>
      </p:sp>
      <p:sp>
        <p:nvSpPr>
          <p:cNvPr id="44" name="Circle: Hollow 43">
            <a:extLst>
              <a:ext uri="{FF2B5EF4-FFF2-40B4-BE49-F238E27FC236}">
                <a16:creationId xmlns="" xmlns:a16="http://schemas.microsoft.com/office/drawing/2014/main" id="{4C3D99C5-D247-4964-B34D-DD0198740DA9}"/>
              </a:ext>
            </a:extLst>
          </p:cNvPr>
          <p:cNvSpPr/>
          <p:nvPr/>
        </p:nvSpPr>
        <p:spPr bwMode="auto">
          <a:xfrm>
            <a:off x="6663872" y="4414378"/>
            <a:ext cx="1260000" cy="1260000"/>
          </a:xfrm>
          <a:prstGeom prst="donut">
            <a:avLst>
              <a:gd name="adj" fmla="val 10511"/>
            </a:avLst>
          </a:prstGeom>
          <a:solidFill>
            <a:srgbClr val="A9BE3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a:solidFill>
                <a:srgbClr val="053E59"/>
              </a:solidFill>
              <a:ea typeface="ＭＳ Ｐゴシック" pitchFamily="1" charset="-128"/>
            </a:endParaRPr>
          </a:p>
        </p:txBody>
      </p:sp>
      <p:sp>
        <p:nvSpPr>
          <p:cNvPr id="45" name="TextBox 44">
            <a:extLst>
              <a:ext uri="{FF2B5EF4-FFF2-40B4-BE49-F238E27FC236}">
                <a16:creationId xmlns="" xmlns:a16="http://schemas.microsoft.com/office/drawing/2014/main" id="{55D63316-C588-4096-B0C4-84A10302F010}"/>
              </a:ext>
            </a:extLst>
          </p:cNvPr>
          <p:cNvSpPr txBox="1"/>
          <p:nvPr/>
        </p:nvSpPr>
        <p:spPr>
          <a:xfrm>
            <a:off x="6812099" y="4806528"/>
            <a:ext cx="1427136" cy="461665"/>
          </a:xfrm>
          <a:prstGeom prst="rect">
            <a:avLst/>
          </a:prstGeom>
          <a:noFill/>
        </p:spPr>
        <p:txBody>
          <a:bodyPr wrap="square" rtlCol="0">
            <a:spAutoFit/>
          </a:bodyPr>
          <a:lstStyle/>
          <a:p>
            <a:pPr eaLnBrk="0" fontAlgn="base" hangingPunct="0">
              <a:spcBef>
                <a:spcPct val="0"/>
              </a:spcBef>
              <a:spcAft>
                <a:spcPct val="0"/>
              </a:spcAft>
            </a:pPr>
            <a:r>
              <a:rPr lang="en-GB" sz="2400" b="1" dirty="0">
                <a:solidFill>
                  <a:srgbClr val="053E59"/>
                </a:solidFill>
                <a:ea typeface="ＭＳ Ｐゴシック"/>
              </a:rPr>
              <a:t>22.3%</a:t>
            </a:r>
          </a:p>
        </p:txBody>
      </p:sp>
      <p:sp>
        <p:nvSpPr>
          <p:cNvPr id="46" name="TextBox 45">
            <a:extLst>
              <a:ext uri="{FF2B5EF4-FFF2-40B4-BE49-F238E27FC236}">
                <a16:creationId xmlns="" xmlns:a16="http://schemas.microsoft.com/office/drawing/2014/main" id="{C6D3A5DF-66C7-4CDF-9CC6-BF52043BFFF8}"/>
              </a:ext>
            </a:extLst>
          </p:cNvPr>
          <p:cNvSpPr txBox="1"/>
          <p:nvPr/>
        </p:nvSpPr>
        <p:spPr>
          <a:xfrm>
            <a:off x="7923872" y="4859712"/>
            <a:ext cx="1719518" cy="400110"/>
          </a:xfrm>
          <a:prstGeom prst="rect">
            <a:avLst/>
          </a:prstGeom>
          <a:noFill/>
        </p:spPr>
        <p:txBody>
          <a:bodyPr wrap="square" rtlCol="0">
            <a:spAutoFit/>
          </a:bodyPr>
          <a:lstStyle/>
          <a:p>
            <a:pPr eaLnBrk="0" fontAlgn="base" hangingPunct="0">
              <a:spcBef>
                <a:spcPct val="0"/>
              </a:spcBef>
              <a:spcAft>
                <a:spcPct val="0"/>
              </a:spcAft>
            </a:pPr>
            <a:r>
              <a:rPr lang="en-GB" sz="2000" b="1" dirty="0">
                <a:solidFill>
                  <a:srgbClr val="053E59"/>
                </a:solidFill>
                <a:ea typeface="ＭＳ Ｐゴシック"/>
              </a:rPr>
              <a:t>No Incentive</a:t>
            </a:r>
          </a:p>
        </p:txBody>
      </p:sp>
      <p:sp>
        <p:nvSpPr>
          <p:cNvPr id="17" name="Footer Placeholder 3">
            <a:extLst>
              <a:ext uri="{FF2B5EF4-FFF2-40B4-BE49-F238E27FC236}">
                <a16:creationId xmlns="" xmlns:a16="http://schemas.microsoft.com/office/drawing/2014/main" id="{E31675C7-3622-42B6-B728-94AFF1296D66}"/>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26941751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8166B-C579-DF48-900E-C835F581A794}"/>
              </a:ext>
            </a:extLst>
          </p:cNvPr>
          <p:cNvSpPr>
            <a:spLocks noGrp="1"/>
          </p:cNvSpPr>
          <p:nvPr>
            <p:ph type="title"/>
          </p:nvPr>
        </p:nvSpPr>
        <p:spPr>
          <a:xfrm>
            <a:off x="838200" y="241985"/>
            <a:ext cx="10689236" cy="757130"/>
          </a:xfrm>
        </p:spPr>
        <p:txBody>
          <a:bodyPr/>
          <a:lstStyle/>
          <a:p>
            <a:r>
              <a:rPr lang="en-US" dirty="0"/>
              <a:t>Merged LMS / PCS Testing – 2018/19</a:t>
            </a:r>
          </a:p>
        </p:txBody>
      </p:sp>
      <p:sp>
        <p:nvSpPr>
          <p:cNvPr id="8" name="Content Placeholder 2">
            <a:extLst>
              <a:ext uri="{FF2B5EF4-FFF2-40B4-BE49-F238E27FC236}">
                <a16:creationId xmlns="" xmlns:a16="http://schemas.microsoft.com/office/drawing/2014/main" id="{7B039B11-ED65-478B-950F-CD0285D590E6}"/>
              </a:ext>
            </a:extLst>
          </p:cNvPr>
          <p:cNvSpPr>
            <a:spLocks noGrp="1"/>
          </p:cNvSpPr>
          <p:nvPr>
            <p:ph idx="1"/>
          </p:nvPr>
        </p:nvSpPr>
        <p:spPr>
          <a:xfrm>
            <a:off x="838200" y="999115"/>
            <a:ext cx="11266283" cy="4647426"/>
          </a:xfrm>
        </p:spPr>
        <p:txBody>
          <a:bodyPr/>
          <a:lstStyle/>
          <a:p>
            <a:pPr>
              <a:lnSpc>
                <a:spcPct val="100000"/>
              </a:lnSpc>
              <a:spcBef>
                <a:spcPts val="0"/>
              </a:spcBef>
            </a:pPr>
            <a:r>
              <a:rPr lang="en-GB" sz="1800" b="1" u="sng" dirty="0"/>
              <a:t>‘Statistical’ Test</a:t>
            </a:r>
          </a:p>
          <a:p>
            <a:pPr>
              <a:lnSpc>
                <a:spcPct val="100000"/>
              </a:lnSpc>
              <a:spcBef>
                <a:spcPts val="0"/>
              </a:spcBef>
            </a:pPr>
            <a:endParaRPr lang="en-GB" sz="1800" b="1" u="sng" dirty="0"/>
          </a:p>
          <a:p>
            <a:pPr marL="285750" indent="-285750">
              <a:lnSpc>
                <a:spcPct val="100000"/>
              </a:lnSpc>
              <a:spcBef>
                <a:spcPts val="0"/>
              </a:spcBef>
              <a:buFont typeface="Arial" panose="020B0604020202020204" pitchFamily="34" charset="0"/>
              <a:buChar char="•"/>
            </a:pPr>
            <a:r>
              <a:rPr lang="en-GB" sz="2000" dirty="0"/>
              <a:t>Areas of research:</a:t>
            </a:r>
          </a:p>
          <a:p>
            <a:pPr marL="763588" lvl="1" indent="-285750">
              <a:lnSpc>
                <a:spcPct val="100000"/>
              </a:lnSpc>
              <a:spcBef>
                <a:spcPts val="0"/>
              </a:spcBef>
              <a:buFont typeface="Arial" panose="020B0604020202020204" pitchFamily="34" charset="0"/>
              <a:buChar char="-"/>
            </a:pPr>
            <a:r>
              <a:rPr lang="en-GB" sz="2000" dirty="0"/>
              <a:t>What is the mixed-mode response rate?</a:t>
            </a:r>
          </a:p>
          <a:p>
            <a:pPr marL="763588" lvl="1" indent="-285750">
              <a:lnSpc>
                <a:spcPct val="100000"/>
              </a:lnSpc>
              <a:spcBef>
                <a:spcPts val="0"/>
              </a:spcBef>
              <a:buFont typeface="Arial" panose="020B0604020202020204" pitchFamily="34" charset="0"/>
              <a:buChar char="-"/>
            </a:pPr>
            <a:r>
              <a:rPr lang="en-GB" sz="2000" dirty="0"/>
              <a:t>Mode bias investigation</a:t>
            </a:r>
          </a:p>
          <a:p>
            <a:pPr marL="763588" lvl="1" indent="-285750">
              <a:lnSpc>
                <a:spcPct val="100000"/>
              </a:lnSpc>
              <a:spcBef>
                <a:spcPts val="0"/>
              </a:spcBef>
              <a:buFont typeface="Arial" panose="020B0604020202020204" pitchFamily="34" charset="0"/>
              <a:buChar char="-"/>
            </a:pPr>
            <a:r>
              <a:rPr lang="en-GB" sz="2000" dirty="0"/>
              <a:t>Responding sample composition</a:t>
            </a:r>
          </a:p>
          <a:p>
            <a:pPr marL="763588" lvl="1" indent="-285750">
              <a:lnSpc>
                <a:spcPct val="100000"/>
              </a:lnSpc>
              <a:spcBef>
                <a:spcPts val="0"/>
              </a:spcBef>
              <a:buFont typeface="Arial" panose="020B0604020202020204" pitchFamily="34" charset="0"/>
              <a:buChar char="-"/>
            </a:pPr>
            <a:r>
              <a:rPr lang="en-GB" sz="2000" dirty="0"/>
              <a:t>What can we learn from the </a:t>
            </a:r>
            <a:r>
              <a:rPr lang="en-GB" sz="2000" dirty="0" err="1"/>
              <a:t>paradata</a:t>
            </a:r>
            <a:r>
              <a:rPr lang="en-GB" sz="2000" dirty="0"/>
              <a:t>?</a:t>
            </a:r>
          </a:p>
          <a:p>
            <a:pPr marL="763588" lvl="1" indent="-285750">
              <a:lnSpc>
                <a:spcPct val="100000"/>
              </a:lnSpc>
              <a:spcBef>
                <a:spcPts val="0"/>
              </a:spcBef>
              <a:buFont typeface="Arial" panose="020B0604020202020204" pitchFamily="34" charset="0"/>
              <a:buChar char="-"/>
            </a:pPr>
            <a:r>
              <a:rPr lang="en-GB" sz="2000" dirty="0"/>
              <a:t>Comparisons between transformed LMS employment estimates and ‘regular’ LFS data</a:t>
            </a:r>
          </a:p>
          <a:p>
            <a:pPr marL="763588" lvl="1" indent="-285750">
              <a:lnSpc>
                <a:spcPct val="100000"/>
              </a:lnSpc>
              <a:spcBef>
                <a:spcPts val="0"/>
              </a:spcBef>
              <a:buFont typeface="Arial" panose="020B0604020202020204" pitchFamily="34" charset="0"/>
              <a:buChar char="-"/>
            </a:pPr>
            <a:r>
              <a:rPr lang="en-GB" sz="2000" dirty="0"/>
              <a:t>Evidence of feasibility to support admin data population estimation system</a:t>
            </a:r>
          </a:p>
          <a:p>
            <a:pPr marL="0" lvl="1" indent="0">
              <a:lnSpc>
                <a:spcPct val="100000"/>
              </a:lnSpc>
              <a:spcBef>
                <a:spcPts val="0"/>
              </a:spcBef>
            </a:pPr>
            <a:endParaRPr lang="en-GB" sz="2000" dirty="0"/>
          </a:p>
          <a:p>
            <a:pPr marL="342900" lvl="1" indent="-342900">
              <a:lnSpc>
                <a:spcPct val="100000"/>
              </a:lnSpc>
              <a:spcBef>
                <a:spcPts val="0"/>
              </a:spcBef>
            </a:pPr>
            <a:r>
              <a:rPr lang="en-GB" sz="2000" dirty="0"/>
              <a:t>Sample of 14,149 households across Great Britain, issued over 15 weeks</a:t>
            </a:r>
          </a:p>
          <a:p>
            <a:pPr marL="342900" lvl="1" indent="-342900">
              <a:lnSpc>
                <a:spcPct val="100000"/>
              </a:lnSpc>
              <a:spcBef>
                <a:spcPts val="0"/>
              </a:spcBef>
            </a:pPr>
            <a:r>
              <a:rPr lang="en-GB" sz="2000" dirty="0"/>
              <a:t>Collection period: 01 Nov 18 – 02 April 19</a:t>
            </a:r>
          </a:p>
          <a:p>
            <a:pPr marL="342900" lvl="1" indent="-342900">
              <a:lnSpc>
                <a:spcPct val="100000"/>
              </a:lnSpc>
              <a:spcBef>
                <a:spcPts val="0"/>
              </a:spcBef>
            </a:pPr>
            <a:r>
              <a:rPr lang="en-GB" sz="2000" dirty="0"/>
              <a:t>Online first (2 weeks exclusive), Face-to-Face issued for non-responding households (6 weeks F2F/online)</a:t>
            </a:r>
          </a:p>
          <a:p>
            <a:pPr marL="342900" lvl="1" indent="-342900">
              <a:lnSpc>
                <a:spcPct val="100000"/>
              </a:lnSpc>
              <a:spcBef>
                <a:spcPts val="0"/>
              </a:spcBef>
            </a:pPr>
            <a:r>
              <a:rPr lang="en-GB" sz="2000" dirty="0"/>
              <a:t>Data collection contracted out to Ipsos Mori</a:t>
            </a:r>
          </a:p>
        </p:txBody>
      </p:sp>
      <p:sp>
        <p:nvSpPr>
          <p:cNvPr id="5" name="Footer Placeholder 3">
            <a:extLst>
              <a:ext uri="{FF2B5EF4-FFF2-40B4-BE49-F238E27FC236}">
                <a16:creationId xmlns="" xmlns:a16="http://schemas.microsoft.com/office/drawing/2014/main" id="{4A8BCEFC-E6AF-4183-B835-17C4C5A69A0A}"/>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17722986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8166B-C579-DF48-900E-C835F581A794}"/>
              </a:ext>
            </a:extLst>
          </p:cNvPr>
          <p:cNvSpPr>
            <a:spLocks noGrp="1"/>
          </p:cNvSpPr>
          <p:nvPr>
            <p:ph type="title"/>
          </p:nvPr>
        </p:nvSpPr>
        <p:spPr>
          <a:xfrm>
            <a:off x="838200" y="241985"/>
            <a:ext cx="10689236" cy="701731"/>
          </a:xfrm>
        </p:spPr>
        <p:txBody>
          <a:bodyPr/>
          <a:lstStyle/>
          <a:p>
            <a:r>
              <a:rPr lang="en-US" sz="4400" dirty="0"/>
              <a:t>Merged LMS / PCS Testing – 2018/2019</a:t>
            </a:r>
          </a:p>
        </p:txBody>
      </p:sp>
      <p:sp>
        <p:nvSpPr>
          <p:cNvPr id="8" name="Content Placeholder 2">
            <a:extLst>
              <a:ext uri="{FF2B5EF4-FFF2-40B4-BE49-F238E27FC236}">
                <a16:creationId xmlns="" xmlns:a16="http://schemas.microsoft.com/office/drawing/2014/main" id="{7B039B11-ED65-478B-950F-CD0285D590E6}"/>
              </a:ext>
            </a:extLst>
          </p:cNvPr>
          <p:cNvSpPr>
            <a:spLocks noGrp="1"/>
          </p:cNvSpPr>
          <p:nvPr>
            <p:ph idx="1"/>
          </p:nvPr>
        </p:nvSpPr>
        <p:spPr>
          <a:xfrm>
            <a:off x="838200" y="1269597"/>
            <a:ext cx="8486869" cy="4308872"/>
          </a:xfrm>
        </p:spPr>
        <p:txBody>
          <a:bodyPr anchor="t"/>
          <a:lstStyle/>
          <a:p>
            <a:pPr>
              <a:lnSpc>
                <a:spcPct val="100000"/>
              </a:lnSpc>
              <a:spcBef>
                <a:spcPts val="0"/>
              </a:spcBef>
            </a:pPr>
            <a:r>
              <a:rPr lang="en-GB" sz="1800" b="1" u="sng" dirty="0"/>
              <a:t>‘</a:t>
            </a:r>
            <a:r>
              <a:rPr lang="en-GB" b="1" u="sng" dirty="0"/>
              <a:t>Statistical’ Test – Uptake Rates</a:t>
            </a:r>
          </a:p>
          <a:p>
            <a:pPr>
              <a:lnSpc>
                <a:spcPct val="100000"/>
              </a:lnSpc>
              <a:spcBef>
                <a:spcPts val="0"/>
              </a:spcBef>
            </a:pPr>
            <a:endParaRPr lang="en-GB" b="1" u="sng" dirty="0"/>
          </a:p>
          <a:p>
            <a:pPr marL="285750" indent="-285750">
              <a:lnSpc>
                <a:spcPct val="100000"/>
              </a:lnSpc>
              <a:spcBef>
                <a:spcPts val="0"/>
              </a:spcBef>
              <a:buFont typeface="Arial" panose="020B0604020202020204" pitchFamily="34" charset="0"/>
              <a:buChar char="•"/>
            </a:pPr>
            <a:r>
              <a:rPr lang="en-GB" dirty="0"/>
              <a:t>Overall uptake: </a:t>
            </a:r>
            <a:r>
              <a:rPr lang="en-GB" b="1" u="sng" dirty="0">
                <a:solidFill>
                  <a:srgbClr val="D2376D"/>
                </a:solidFill>
              </a:rPr>
              <a:t>60.7%</a:t>
            </a:r>
          </a:p>
          <a:p>
            <a:pPr marL="285750" indent="-285750">
              <a:lnSpc>
                <a:spcPct val="100000"/>
              </a:lnSpc>
              <a:spcBef>
                <a:spcPts val="0"/>
              </a:spcBef>
              <a:buFont typeface="Arial" panose="020B0604020202020204" pitchFamily="34" charset="0"/>
              <a:buChar char="•"/>
            </a:pPr>
            <a:r>
              <a:rPr lang="en-GB" dirty="0"/>
              <a:t>Online uptake: </a:t>
            </a:r>
            <a:r>
              <a:rPr lang="en-GB" b="1" dirty="0">
                <a:solidFill>
                  <a:srgbClr val="D2376D"/>
                </a:solidFill>
              </a:rPr>
              <a:t>31.1%</a:t>
            </a:r>
          </a:p>
          <a:p>
            <a:pPr marL="285750" indent="-285750">
              <a:lnSpc>
                <a:spcPct val="100000"/>
              </a:lnSpc>
              <a:spcBef>
                <a:spcPts val="0"/>
              </a:spcBef>
              <a:buFont typeface="Arial" panose="020B0604020202020204" pitchFamily="34" charset="0"/>
              <a:buChar char="•"/>
            </a:pPr>
            <a:r>
              <a:rPr lang="en-GB" dirty="0"/>
              <a:t>F2F uptake: </a:t>
            </a:r>
            <a:r>
              <a:rPr lang="en-GB" b="1" dirty="0">
                <a:solidFill>
                  <a:srgbClr val="D2376D"/>
                </a:solidFill>
              </a:rPr>
              <a:t>29.6%</a:t>
            </a:r>
          </a:p>
          <a:p>
            <a:pPr marL="285750" indent="-285750">
              <a:lnSpc>
                <a:spcPct val="100000"/>
              </a:lnSpc>
              <a:spcBef>
                <a:spcPts val="0"/>
              </a:spcBef>
              <a:buFont typeface="Arial" panose="020B0604020202020204" pitchFamily="34" charset="0"/>
              <a:buChar char="•"/>
            </a:pPr>
            <a:endParaRPr lang="en-GB" b="1" dirty="0">
              <a:solidFill>
                <a:srgbClr val="D2376D"/>
              </a:solidFill>
            </a:endParaRPr>
          </a:p>
          <a:p>
            <a:pPr marL="285750" indent="-285750">
              <a:lnSpc>
                <a:spcPct val="100000"/>
              </a:lnSpc>
              <a:spcBef>
                <a:spcPts val="0"/>
              </a:spcBef>
              <a:buFont typeface="Arial" panose="020B0604020202020204" pitchFamily="34" charset="0"/>
              <a:buChar char="•"/>
            </a:pPr>
            <a:r>
              <a:rPr lang="en-GB" dirty="0"/>
              <a:t>Data is being analysed; results to be communicated in the Autumn</a:t>
            </a:r>
          </a:p>
          <a:p>
            <a:pPr>
              <a:lnSpc>
                <a:spcPct val="100000"/>
              </a:lnSpc>
              <a:spcBef>
                <a:spcPts val="0"/>
              </a:spcBef>
            </a:pPr>
            <a:endParaRPr lang="en-GB" sz="1800" b="1" dirty="0">
              <a:solidFill>
                <a:srgbClr val="D2376D"/>
              </a:solidFill>
            </a:endParaRPr>
          </a:p>
        </p:txBody>
      </p:sp>
      <p:sp>
        <p:nvSpPr>
          <p:cNvPr id="5" name="Footer Placeholder 3">
            <a:extLst>
              <a:ext uri="{FF2B5EF4-FFF2-40B4-BE49-F238E27FC236}">
                <a16:creationId xmlns="" xmlns:a16="http://schemas.microsoft.com/office/drawing/2014/main" id="{AFE8CDB7-E891-49D7-80B6-99D55E501ACA}"/>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32341520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8166B-C579-DF48-900E-C835F581A794}"/>
              </a:ext>
            </a:extLst>
          </p:cNvPr>
          <p:cNvSpPr>
            <a:spLocks noGrp="1"/>
          </p:cNvSpPr>
          <p:nvPr>
            <p:ph type="title"/>
          </p:nvPr>
        </p:nvSpPr>
        <p:spPr>
          <a:xfrm>
            <a:off x="838200" y="241985"/>
            <a:ext cx="10689236" cy="757130"/>
          </a:xfrm>
        </p:spPr>
        <p:txBody>
          <a:bodyPr/>
          <a:lstStyle/>
          <a:p>
            <a:r>
              <a:rPr lang="en-US" dirty="0"/>
              <a:t>Merged LMS / PCS Testing - 2019</a:t>
            </a:r>
          </a:p>
        </p:txBody>
      </p:sp>
      <p:sp>
        <p:nvSpPr>
          <p:cNvPr id="8" name="Content Placeholder 2">
            <a:extLst>
              <a:ext uri="{FF2B5EF4-FFF2-40B4-BE49-F238E27FC236}">
                <a16:creationId xmlns="" xmlns:a16="http://schemas.microsoft.com/office/drawing/2014/main" id="{7B039B11-ED65-478B-950F-CD0285D590E6}"/>
              </a:ext>
            </a:extLst>
          </p:cNvPr>
          <p:cNvSpPr>
            <a:spLocks noGrp="1"/>
          </p:cNvSpPr>
          <p:nvPr>
            <p:ph idx="1"/>
          </p:nvPr>
        </p:nvSpPr>
        <p:spPr>
          <a:xfrm>
            <a:off x="838200" y="986794"/>
            <a:ext cx="8486869" cy="646331"/>
          </a:xfrm>
        </p:spPr>
        <p:txBody>
          <a:bodyPr anchor="t"/>
          <a:lstStyle/>
          <a:p>
            <a:pPr>
              <a:lnSpc>
                <a:spcPct val="100000"/>
              </a:lnSpc>
              <a:spcBef>
                <a:spcPts val="0"/>
              </a:spcBef>
            </a:pPr>
            <a:r>
              <a:rPr lang="en-GB" sz="1800" b="1" u="sng" dirty="0"/>
              <a:t>Attrition Test</a:t>
            </a:r>
          </a:p>
          <a:p>
            <a:pPr>
              <a:lnSpc>
                <a:spcPct val="100000"/>
              </a:lnSpc>
              <a:spcBef>
                <a:spcPts val="0"/>
              </a:spcBef>
            </a:pPr>
            <a:endParaRPr lang="en-GB" sz="1800" dirty="0"/>
          </a:p>
        </p:txBody>
      </p:sp>
      <p:sp>
        <p:nvSpPr>
          <p:cNvPr id="5" name="Rectangle 3">
            <a:extLst>
              <a:ext uri="{FF2B5EF4-FFF2-40B4-BE49-F238E27FC236}">
                <a16:creationId xmlns="" xmlns:a16="http://schemas.microsoft.com/office/drawing/2014/main" id="{2D3B74B8-EB58-479A-A00F-466A8D939063}"/>
              </a:ext>
            </a:extLst>
          </p:cNvPr>
          <p:cNvSpPr txBox="1">
            <a:spLocks noChangeArrowheads="1"/>
          </p:cNvSpPr>
          <p:nvPr/>
        </p:nvSpPr>
        <p:spPr>
          <a:xfrm>
            <a:off x="1113770" y="1304129"/>
            <a:ext cx="7062160" cy="4073078"/>
          </a:xfrm>
          <a:prstGeom prst="rect">
            <a:avLst/>
          </a:prstGeom>
        </p:spPr>
        <p:txBody>
          <a:bodyPr vert="horz" lIns="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endParaRPr lang="en-GB" sz="1200">
              <a:solidFill>
                <a:srgbClr val="414041"/>
              </a:solidFill>
            </a:endParaRPr>
          </a:p>
          <a:p>
            <a:pPr marL="342900" lvl="1" indent="-342900"/>
            <a:endParaRPr lang="en-GB" sz="1200" dirty="0">
              <a:solidFill>
                <a:srgbClr val="414041"/>
              </a:solidFill>
            </a:endParaRPr>
          </a:p>
        </p:txBody>
      </p:sp>
      <p:sp>
        <p:nvSpPr>
          <p:cNvPr id="6" name="Rectangle: Rounded Corners 5">
            <a:extLst>
              <a:ext uri="{FF2B5EF4-FFF2-40B4-BE49-F238E27FC236}">
                <a16:creationId xmlns="" xmlns:a16="http://schemas.microsoft.com/office/drawing/2014/main" id="{6385209A-1A1F-4408-8023-A38A5DA580D4}"/>
              </a:ext>
            </a:extLst>
          </p:cNvPr>
          <p:cNvSpPr/>
          <p:nvPr/>
        </p:nvSpPr>
        <p:spPr bwMode="auto">
          <a:xfrm>
            <a:off x="753814" y="1764580"/>
            <a:ext cx="1036256" cy="3797864"/>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GB" sz="1200" b="1" dirty="0">
              <a:solidFill>
                <a:srgbClr val="FFFFFF"/>
              </a:solidFill>
              <a:ea typeface="ＭＳ Ｐゴシック" pitchFamily="1" charset="-128"/>
            </a:endParaRPr>
          </a:p>
          <a:p>
            <a:pPr algn="ctr" eaLnBrk="0" fontAlgn="base" hangingPunct="0">
              <a:spcBef>
                <a:spcPct val="0"/>
              </a:spcBef>
              <a:spcAft>
                <a:spcPct val="0"/>
              </a:spcAft>
            </a:pPr>
            <a:endParaRPr lang="en-GB" sz="1200" b="1" dirty="0">
              <a:solidFill>
                <a:srgbClr val="FFFFFF"/>
              </a:solidFill>
              <a:ea typeface="ＭＳ Ｐゴシック" pitchFamily="1" charset="-128"/>
            </a:endParaRPr>
          </a:p>
          <a:p>
            <a:pPr algn="ctr" eaLnBrk="0" fontAlgn="base" hangingPunct="0">
              <a:spcBef>
                <a:spcPct val="0"/>
              </a:spcBef>
              <a:spcAft>
                <a:spcPct val="0"/>
              </a:spcAft>
            </a:pPr>
            <a:r>
              <a:rPr lang="en-GB" sz="1200" b="1" dirty="0">
                <a:solidFill>
                  <a:srgbClr val="FFFFFF"/>
                </a:solidFill>
                <a:ea typeface="ＭＳ Ｐゴシック" pitchFamily="1" charset="-128"/>
              </a:rPr>
              <a:t>50,000 </a:t>
            </a:r>
            <a:r>
              <a:rPr lang="en-GB" sz="1200" b="1" dirty="0" err="1">
                <a:solidFill>
                  <a:srgbClr val="FFFFFF"/>
                </a:solidFill>
                <a:ea typeface="ＭＳ Ｐゴシック" pitchFamily="1" charset="-128"/>
              </a:rPr>
              <a:t>Hhlds</a:t>
            </a:r>
            <a:endParaRPr lang="en-GB" sz="1200" b="1" dirty="0">
              <a:solidFill>
                <a:srgbClr val="FFFFFF"/>
              </a:solidFill>
              <a:ea typeface="ＭＳ Ｐゴシック" pitchFamily="1" charset="-128"/>
            </a:endParaRPr>
          </a:p>
          <a:p>
            <a:pPr algn="ctr" eaLnBrk="0" fontAlgn="base" hangingPunct="0">
              <a:spcBef>
                <a:spcPct val="0"/>
              </a:spcBef>
              <a:spcAft>
                <a:spcPct val="0"/>
              </a:spcAft>
            </a:pPr>
            <a:endParaRPr lang="en-GB" sz="1200" b="1" dirty="0">
              <a:solidFill>
                <a:srgbClr val="FFFFFF"/>
              </a:solidFill>
              <a:ea typeface="ＭＳ Ｐゴシック" pitchFamily="1" charset="-128"/>
            </a:endParaRPr>
          </a:p>
          <a:p>
            <a:pPr algn="ctr" eaLnBrk="0" fontAlgn="base" hangingPunct="0">
              <a:spcBef>
                <a:spcPct val="0"/>
              </a:spcBef>
              <a:spcAft>
                <a:spcPct val="0"/>
              </a:spcAft>
            </a:pPr>
            <a:endParaRPr lang="en-GB" sz="1200" b="1" dirty="0">
              <a:solidFill>
                <a:srgbClr val="FFFFFF"/>
              </a:solidFill>
              <a:ea typeface="ＭＳ Ｐゴシック" pitchFamily="1" charset="-128"/>
            </a:endParaRPr>
          </a:p>
          <a:p>
            <a:pPr algn="ctr" eaLnBrk="0" fontAlgn="base" hangingPunct="0">
              <a:spcBef>
                <a:spcPct val="0"/>
              </a:spcBef>
              <a:spcAft>
                <a:spcPct val="0"/>
              </a:spcAft>
            </a:pPr>
            <a:endParaRPr lang="en-GB" sz="1200" b="1" dirty="0">
              <a:solidFill>
                <a:srgbClr val="FFFFFF"/>
              </a:solidFill>
              <a:ea typeface="ＭＳ Ｐゴシック" pitchFamily="1" charset="-128"/>
            </a:endParaRPr>
          </a:p>
          <a:p>
            <a:pPr algn="ctr" eaLnBrk="0" fontAlgn="base" hangingPunct="0">
              <a:spcBef>
                <a:spcPct val="0"/>
              </a:spcBef>
              <a:spcAft>
                <a:spcPct val="0"/>
              </a:spcAft>
            </a:pPr>
            <a:endParaRPr lang="en-GB" sz="1200" b="1" dirty="0">
              <a:solidFill>
                <a:srgbClr val="FFFFFF"/>
              </a:solidFill>
              <a:ea typeface="ＭＳ Ｐゴシック" pitchFamily="1" charset="-128"/>
            </a:endParaRPr>
          </a:p>
          <a:p>
            <a:pPr algn="ctr" eaLnBrk="0" fontAlgn="base" hangingPunct="0">
              <a:spcBef>
                <a:spcPct val="0"/>
              </a:spcBef>
              <a:spcAft>
                <a:spcPct val="0"/>
              </a:spcAft>
            </a:pPr>
            <a:endParaRPr lang="en-GB" sz="1200" b="1" dirty="0">
              <a:solidFill>
                <a:srgbClr val="FFFFFF"/>
              </a:solidFill>
              <a:ea typeface="ＭＳ Ｐゴシック" pitchFamily="1" charset="-128"/>
            </a:endParaRPr>
          </a:p>
          <a:p>
            <a:pPr algn="ctr" eaLnBrk="0" fontAlgn="base" hangingPunct="0">
              <a:spcBef>
                <a:spcPct val="0"/>
              </a:spcBef>
              <a:spcAft>
                <a:spcPct val="0"/>
              </a:spcAft>
            </a:pPr>
            <a:r>
              <a:rPr lang="en-GB" sz="1200" b="1" dirty="0">
                <a:solidFill>
                  <a:srgbClr val="FFFFFF"/>
                </a:solidFill>
                <a:ea typeface="ＭＳ Ｐゴシック" pitchFamily="1" charset="-128"/>
              </a:rPr>
              <a:t>Tote Bag</a:t>
            </a:r>
          </a:p>
          <a:p>
            <a:pPr algn="ctr" eaLnBrk="0" fontAlgn="base" hangingPunct="0">
              <a:spcBef>
                <a:spcPct val="0"/>
              </a:spcBef>
              <a:spcAft>
                <a:spcPct val="0"/>
              </a:spcAft>
            </a:pPr>
            <a:r>
              <a:rPr lang="en-GB" sz="1200" b="1" dirty="0">
                <a:solidFill>
                  <a:srgbClr val="FFFFFF"/>
                </a:solidFill>
                <a:ea typeface="ＭＳ Ｐゴシック" pitchFamily="1" charset="-128"/>
              </a:rPr>
              <a:t>Incentive</a:t>
            </a:r>
          </a:p>
        </p:txBody>
      </p:sp>
      <p:sp>
        <p:nvSpPr>
          <p:cNvPr id="7" name="Rectangle: Rounded Corners 6">
            <a:extLst>
              <a:ext uri="{FF2B5EF4-FFF2-40B4-BE49-F238E27FC236}">
                <a16:creationId xmlns="" xmlns:a16="http://schemas.microsoft.com/office/drawing/2014/main" id="{9CA46273-C8D1-41C3-A98C-F29E1B9B8C08}"/>
              </a:ext>
            </a:extLst>
          </p:cNvPr>
          <p:cNvSpPr/>
          <p:nvPr/>
        </p:nvSpPr>
        <p:spPr bwMode="auto">
          <a:xfrm>
            <a:off x="2159919" y="1757955"/>
            <a:ext cx="1184518" cy="799393"/>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200" b="1" dirty="0">
                <a:solidFill>
                  <a:srgbClr val="FFFFFF"/>
                </a:solidFill>
                <a:ea typeface="ＭＳ Ｐゴシック" pitchFamily="1" charset="-128"/>
              </a:rPr>
              <a:t>Email</a:t>
            </a:r>
          </a:p>
        </p:txBody>
      </p:sp>
      <p:sp>
        <p:nvSpPr>
          <p:cNvPr id="9" name="Rectangle: Rounded Corners 8">
            <a:extLst>
              <a:ext uri="{FF2B5EF4-FFF2-40B4-BE49-F238E27FC236}">
                <a16:creationId xmlns="" xmlns:a16="http://schemas.microsoft.com/office/drawing/2014/main" id="{8FBD5208-11E7-4BBE-83D1-B426A4EB15EA}"/>
              </a:ext>
            </a:extLst>
          </p:cNvPr>
          <p:cNvSpPr/>
          <p:nvPr/>
        </p:nvSpPr>
        <p:spPr bwMode="auto">
          <a:xfrm>
            <a:off x="2158369" y="2728932"/>
            <a:ext cx="1184518" cy="887602"/>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200" b="1" dirty="0">
                <a:solidFill>
                  <a:srgbClr val="FFFFFF"/>
                </a:solidFill>
                <a:ea typeface="ＭＳ Ｐゴシック" pitchFamily="1" charset="-128"/>
              </a:rPr>
              <a:t>Postcard</a:t>
            </a:r>
          </a:p>
        </p:txBody>
      </p:sp>
      <p:sp>
        <p:nvSpPr>
          <p:cNvPr id="10" name="Rectangle: Rounded Corners 9">
            <a:extLst>
              <a:ext uri="{FF2B5EF4-FFF2-40B4-BE49-F238E27FC236}">
                <a16:creationId xmlns="" xmlns:a16="http://schemas.microsoft.com/office/drawing/2014/main" id="{36BFA247-6445-43B8-B240-DADE2E779557}"/>
              </a:ext>
            </a:extLst>
          </p:cNvPr>
          <p:cNvSpPr/>
          <p:nvPr/>
        </p:nvSpPr>
        <p:spPr bwMode="auto">
          <a:xfrm>
            <a:off x="2172456" y="3782515"/>
            <a:ext cx="1184518" cy="1151953"/>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200" b="1" dirty="0">
                <a:solidFill>
                  <a:srgbClr val="FFFFFF"/>
                </a:solidFill>
                <a:ea typeface="ＭＳ Ｐゴシック" pitchFamily="1" charset="-128"/>
              </a:rPr>
              <a:t>No BWE</a:t>
            </a:r>
          </a:p>
        </p:txBody>
      </p:sp>
      <p:sp>
        <p:nvSpPr>
          <p:cNvPr id="11" name="Rectangle: Rounded Corners 10">
            <a:extLst>
              <a:ext uri="{FF2B5EF4-FFF2-40B4-BE49-F238E27FC236}">
                <a16:creationId xmlns="" xmlns:a16="http://schemas.microsoft.com/office/drawing/2014/main" id="{7589F896-60D9-4AE2-A88E-E642F5AE196D}"/>
              </a:ext>
            </a:extLst>
          </p:cNvPr>
          <p:cNvSpPr/>
          <p:nvPr/>
        </p:nvSpPr>
        <p:spPr bwMode="auto">
          <a:xfrm>
            <a:off x="3721762" y="1820952"/>
            <a:ext cx="1184518" cy="269479"/>
          </a:xfrm>
          <a:prstGeom prst="roundRect">
            <a:avLst/>
          </a:prstGeom>
          <a:solidFill>
            <a:srgbClr val="D2376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200" b="1" dirty="0">
                <a:solidFill>
                  <a:srgbClr val="FFFFFF"/>
                </a:solidFill>
                <a:ea typeface="ＭＳ Ｐゴシック" pitchFamily="1" charset="-128"/>
              </a:rPr>
              <a:t>£5 Incentive</a:t>
            </a:r>
          </a:p>
        </p:txBody>
      </p:sp>
      <p:sp>
        <p:nvSpPr>
          <p:cNvPr id="12" name="Rectangle: Rounded Corners 11">
            <a:extLst>
              <a:ext uri="{FF2B5EF4-FFF2-40B4-BE49-F238E27FC236}">
                <a16:creationId xmlns="" xmlns:a16="http://schemas.microsoft.com/office/drawing/2014/main" id="{6DD89DCD-395A-4DFB-BE66-9FDF9E53CF49}"/>
              </a:ext>
            </a:extLst>
          </p:cNvPr>
          <p:cNvSpPr/>
          <p:nvPr/>
        </p:nvSpPr>
        <p:spPr bwMode="auto">
          <a:xfrm>
            <a:off x="3721762" y="2275668"/>
            <a:ext cx="1184518" cy="269479"/>
          </a:xfrm>
          <a:prstGeom prst="roundRect">
            <a:avLst/>
          </a:prstGeom>
          <a:solidFill>
            <a:srgbClr val="183E56"/>
          </a:solidFill>
          <a:ln w="9525" cap="flat" cmpd="sng" algn="ctr">
            <a:solidFill>
              <a:srgbClr val="183E5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200" b="1" dirty="0">
                <a:solidFill>
                  <a:srgbClr val="FFFFFF"/>
                </a:solidFill>
                <a:ea typeface="ＭＳ Ｐゴシック" pitchFamily="1" charset="-128"/>
              </a:rPr>
              <a:t>No Incentive</a:t>
            </a:r>
          </a:p>
        </p:txBody>
      </p:sp>
      <p:sp>
        <p:nvSpPr>
          <p:cNvPr id="13" name="Rectangle: Rounded Corners 12">
            <a:extLst>
              <a:ext uri="{FF2B5EF4-FFF2-40B4-BE49-F238E27FC236}">
                <a16:creationId xmlns="" xmlns:a16="http://schemas.microsoft.com/office/drawing/2014/main" id="{C1AB8194-848D-410D-A7EC-BD7A05BF8F18}"/>
              </a:ext>
            </a:extLst>
          </p:cNvPr>
          <p:cNvSpPr/>
          <p:nvPr/>
        </p:nvSpPr>
        <p:spPr bwMode="auto">
          <a:xfrm>
            <a:off x="3721854" y="2818612"/>
            <a:ext cx="1184518" cy="269479"/>
          </a:xfrm>
          <a:prstGeom prst="roundRect">
            <a:avLst/>
          </a:prstGeom>
          <a:solidFill>
            <a:srgbClr val="D2376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£5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14" name="Rectangle: Rounded Corners 13">
            <a:extLst>
              <a:ext uri="{FF2B5EF4-FFF2-40B4-BE49-F238E27FC236}">
                <a16:creationId xmlns="" xmlns:a16="http://schemas.microsoft.com/office/drawing/2014/main" id="{038D88CE-8F53-468C-86C0-83DC5E000F96}"/>
              </a:ext>
            </a:extLst>
          </p:cNvPr>
          <p:cNvSpPr/>
          <p:nvPr/>
        </p:nvSpPr>
        <p:spPr bwMode="auto">
          <a:xfrm>
            <a:off x="3721854" y="3276057"/>
            <a:ext cx="1184518" cy="269479"/>
          </a:xfrm>
          <a:prstGeom prst="roundRect">
            <a:avLst/>
          </a:prstGeom>
          <a:solidFill>
            <a:srgbClr val="183E56"/>
          </a:solidFill>
          <a:ln w="9525" cap="flat" cmpd="sng" algn="ctr">
            <a:solidFill>
              <a:srgbClr val="183E5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No Incentive</a:t>
            </a:r>
          </a:p>
        </p:txBody>
      </p:sp>
      <p:sp>
        <p:nvSpPr>
          <p:cNvPr id="15" name="Rectangle: Rounded Corners 14">
            <a:extLst>
              <a:ext uri="{FF2B5EF4-FFF2-40B4-BE49-F238E27FC236}">
                <a16:creationId xmlns="" xmlns:a16="http://schemas.microsoft.com/office/drawing/2014/main" id="{C3DAD294-3939-40BF-B0D5-E758E59A59A8}"/>
              </a:ext>
            </a:extLst>
          </p:cNvPr>
          <p:cNvSpPr/>
          <p:nvPr/>
        </p:nvSpPr>
        <p:spPr bwMode="auto">
          <a:xfrm>
            <a:off x="3741524" y="3792351"/>
            <a:ext cx="1184518" cy="269479"/>
          </a:xfrm>
          <a:prstGeom prst="roundRect">
            <a:avLst/>
          </a:prstGeom>
          <a:solidFill>
            <a:srgbClr val="D2376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£5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16" name="Rectangle: Rounded Corners 15">
            <a:extLst>
              <a:ext uri="{FF2B5EF4-FFF2-40B4-BE49-F238E27FC236}">
                <a16:creationId xmlns="" xmlns:a16="http://schemas.microsoft.com/office/drawing/2014/main" id="{EA39544B-AE82-4BEF-B9F0-174CC5B0DF69}"/>
              </a:ext>
            </a:extLst>
          </p:cNvPr>
          <p:cNvSpPr/>
          <p:nvPr/>
        </p:nvSpPr>
        <p:spPr bwMode="auto">
          <a:xfrm>
            <a:off x="3741525" y="4198277"/>
            <a:ext cx="1184518" cy="269479"/>
          </a:xfrm>
          <a:prstGeom prst="roundRect">
            <a:avLst/>
          </a:prstGeom>
          <a:solidFill>
            <a:srgbClr val="183E56"/>
          </a:solidFill>
          <a:ln w="9525" cap="flat" cmpd="sng" algn="ctr">
            <a:solidFill>
              <a:srgbClr val="183E5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No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17" name="Rectangle: Rounded Corners 16">
            <a:extLst>
              <a:ext uri="{FF2B5EF4-FFF2-40B4-BE49-F238E27FC236}">
                <a16:creationId xmlns="" xmlns:a16="http://schemas.microsoft.com/office/drawing/2014/main" id="{4CCD012A-3AB3-47E1-A4E7-FAB727C808CF}"/>
              </a:ext>
            </a:extLst>
          </p:cNvPr>
          <p:cNvSpPr/>
          <p:nvPr/>
        </p:nvSpPr>
        <p:spPr bwMode="auto">
          <a:xfrm>
            <a:off x="3741522" y="4620746"/>
            <a:ext cx="1184518" cy="269479"/>
          </a:xfrm>
          <a:prstGeom prst="roundRect">
            <a:avLst/>
          </a:prstGeom>
          <a:solidFill>
            <a:srgbClr val="D2376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£5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18" name="Rectangle 17">
            <a:extLst>
              <a:ext uri="{FF2B5EF4-FFF2-40B4-BE49-F238E27FC236}">
                <a16:creationId xmlns="" xmlns:a16="http://schemas.microsoft.com/office/drawing/2014/main" id="{0D31BB76-316C-4B93-98BF-8F562149D3A0}"/>
              </a:ext>
            </a:extLst>
          </p:cNvPr>
          <p:cNvSpPr/>
          <p:nvPr/>
        </p:nvSpPr>
        <p:spPr bwMode="auto">
          <a:xfrm>
            <a:off x="2356043" y="3030396"/>
            <a:ext cx="790414" cy="502327"/>
          </a:xfrm>
          <a:prstGeom prst="rect">
            <a:avLst/>
          </a:prstGeom>
          <a:solidFill>
            <a:schemeClr val="bg1"/>
          </a:solidFill>
          <a:ln w="381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GB" sz="1200" b="1">
              <a:solidFill>
                <a:srgbClr val="003B57"/>
              </a:solidFill>
              <a:ea typeface="ＭＳ Ｐゴシック" pitchFamily="1" charset="-128"/>
            </a:endParaRPr>
          </a:p>
        </p:txBody>
      </p:sp>
      <p:pic>
        <p:nvPicPr>
          <p:cNvPr id="19" name="Graphic 18" descr="Stamp">
            <a:extLst>
              <a:ext uri="{FF2B5EF4-FFF2-40B4-BE49-F238E27FC236}">
                <a16:creationId xmlns="" xmlns:a16="http://schemas.microsoft.com/office/drawing/2014/main" id="{FAA5CB46-13BD-4687-B296-0197BEDEC6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950931" y="3051402"/>
            <a:ext cx="177639" cy="183294"/>
          </a:xfrm>
          <a:prstGeom prst="rect">
            <a:avLst/>
          </a:prstGeom>
        </p:spPr>
      </p:pic>
      <p:cxnSp>
        <p:nvCxnSpPr>
          <p:cNvPr id="20" name="Straight Connector 19">
            <a:extLst>
              <a:ext uri="{FF2B5EF4-FFF2-40B4-BE49-F238E27FC236}">
                <a16:creationId xmlns="" xmlns:a16="http://schemas.microsoft.com/office/drawing/2014/main" id="{663B96F3-0A9B-4E8B-B080-7EBD56260B04}"/>
              </a:ext>
            </a:extLst>
          </p:cNvPr>
          <p:cNvCxnSpPr>
            <a:cxnSpLocks/>
          </p:cNvCxnSpPr>
          <p:nvPr/>
        </p:nvCxnSpPr>
        <p:spPr bwMode="auto">
          <a:xfrm>
            <a:off x="2487931" y="3249935"/>
            <a:ext cx="388337" cy="0"/>
          </a:xfrm>
          <a:prstGeom prst="line">
            <a:avLst/>
          </a:prstGeom>
          <a:solidFill>
            <a:schemeClr val="accent1"/>
          </a:solidFill>
          <a:ln w="9525" cap="flat" cmpd="sng" algn="ctr">
            <a:solidFill>
              <a:srgbClr val="183E56"/>
            </a:solidFill>
            <a:prstDash val="solid"/>
            <a:round/>
            <a:headEnd type="none" w="med" len="med"/>
            <a:tailEnd type="none" w="med" len="med"/>
          </a:ln>
          <a:effectLst/>
        </p:spPr>
      </p:cxnSp>
      <p:cxnSp>
        <p:nvCxnSpPr>
          <p:cNvPr id="21" name="Straight Connector 20">
            <a:extLst>
              <a:ext uri="{FF2B5EF4-FFF2-40B4-BE49-F238E27FC236}">
                <a16:creationId xmlns="" xmlns:a16="http://schemas.microsoft.com/office/drawing/2014/main" id="{661AE45C-F6BC-4405-BE2F-3695EA70B29C}"/>
              </a:ext>
            </a:extLst>
          </p:cNvPr>
          <p:cNvCxnSpPr>
            <a:cxnSpLocks/>
          </p:cNvCxnSpPr>
          <p:nvPr/>
        </p:nvCxnSpPr>
        <p:spPr bwMode="auto">
          <a:xfrm>
            <a:off x="2487931" y="3294100"/>
            <a:ext cx="388337" cy="0"/>
          </a:xfrm>
          <a:prstGeom prst="line">
            <a:avLst/>
          </a:prstGeom>
          <a:solidFill>
            <a:schemeClr val="accent1"/>
          </a:solidFill>
          <a:ln w="9525" cap="flat" cmpd="sng" algn="ctr">
            <a:solidFill>
              <a:srgbClr val="183E56"/>
            </a:solidFill>
            <a:prstDash val="solid"/>
            <a:round/>
            <a:headEnd type="none" w="med" len="med"/>
            <a:tailEnd type="none" w="med" len="med"/>
          </a:ln>
          <a:effectLst/>
        </p:spPr>
      </p:cxnSp>
      <p:cxnSp>
        <p:nvCxnSpPr>
          <p:cNvPr id="22" name="Straight Connector 21">
            <a:extLst>
              <a:ext uri="{FF2B5EF4-FFF2-40B4-BE49-F238E27FC236}">
                <a16:creationId xmlns="" xmlns:a16="http://schemas.microsoft.com/office/drawing/2014/main" id="{CFB21AF3-B555-4533-8481-1EE438207B32}"/>
              </a:ext>
            </a:extLst>
          </p:cNvPr>
          <p:cNvCxnSpPr>
            <a:cxnSpLocks/>
          </p:cNvCxnSpPr>
          <p:nvPr/>
        </p:nvCxnSpPr>
        <p:spPr bwMode="auto">
          <a:xfrm>
            <a:off x="2487931" y="3340208"/>
            <a:ext cx="388337" cy="0"/>
          </a:xfrm>
          <a:prstGeom prst="line">
            <a:avLst/>
          </a:prstGeom>
          <a:solidFill>
            <a:schemeClr val="accent1"/>
          </a:solidFill>
          <a:ln w="9525" cap="flat" cmpd="sng" algn="ctr">
            <a:solidFill>
              <a:srgbClr val="183E56"/>
            </a:solidFill>
            <a:prstDash val="solid"/>
            <a:round/>
            <a:headEnd type="none" w="med" len="med"/>
            <a:tailEnd type="none" w="med" len="med"/>
          </a:ln>
          <a:effectLst/>
        </p:spPr>
      </p:cxnSp>
      <p:cxnSp>
        <p:nvCxnSpPr>
          <p:cNvPr id="23" name="Straight Connector 22">
            <a:extLst>
              <a:ext uri="{FF2B5EF4-FFF2-40B4-BE49-F238E27FC236}">
                <a16:creationId xmlns="" xmlns:a16="http://schemas.microsoft.com/office/drawing/2014/main" id="{CA2EBB89-A1A1-440C-B80D-C24D55363C6D}"/>
              </a:ext>
            </a:extLst>
          </p:cNvPr>
          <p:cNvCxnSpPr>
            <a:cxnSpLocks/>
          </p:cNvCxnSpPr>
          <p:nvPr/>
        </p:nvCxnSpPr>
        <p:spPr bwMode="auto">
          <a:xfrm>
            <a:off x="2487931" y="3386189"/>
            <a:ext cx="388337" cy="0"/>
          </a:xfrm>
          <a:prstGeom prst="line">
            <a:avLst/>
          </a:prstGeom>
          <a:solidFill>
            <a:schemeClr val="accent1"/>
          </a:solidFill>
          <a:ln w="9525" cap="flat" cmpd="sng" algn="ctr">
            <a:solidFill>
              <a:srgbClr val="183E56"/>
            </a:solidFill>
            <a:prstDash val="solid"/>
            <a:round/>
            <a:headEnd type="none" w="med" len="med"/>
            <a:tailEnd type="none" w="med" len="med"/>
          </a:ln>
          <a:effectLst/>
        </p:spPr>
      </p:cxnSp>
      <p:cxnSp>
        <p:nvCxnSpPr>
          <p:cNvPr id="24" name="Straight Connector 23">
            <a:extLst>
              <a:ext uri="{FF2B5EF4-FFF2-40B4-BE49-F238E27FC236}">
                <a16:creationId xmlns="" xmlns:a16="http://schemas.microsoft.com/office/drawing/2014/main" id="{100EF675-0D4F-48E4-8E26-BAE9D0E7A6CD}"/>
              </a:ext>
            </a:extLst>
          </p:cNvPr>
          <p:cNvCxnSpPr>
            <a:cxnSpLocks/>
          </p:cNvCxnSpPr>
          <p:nvPr/>
        </p:nvCxnSpPr>
        <p:spPr bwMode="auto">
          <a:xfrm>
            <a:off x="2487931" y="3431021"/>
            <a:ext cx="388337" cy="0"/>
          </a:xfrm>
          <a:prstGeom prst="line">
            <a:avLst/>
          </a:prstGeom>
          <a:solidFill>
            <a:schemeClr val="accent1"/>
          </a:solidFill>
          <a:ln w="9525" cap="flat" cmpd="sng" algn="ctr">
            <a:solidFill>
              <a:srgbClr val="183E56"/>
            </a:solidFill>
            <a:prstDash val="solid"/>
            <a:round/>
            <a:headEnd type="none" w="med" len="med"/>
            <a:tailEnd type="none" w="med" len="med"/>
          </a:ln>
          <a:effectLst/>
        </p:spPr>
      </p:cxnSp>
      <p:pic>
        <p:nvPicPr>
          <p:cNvPr id="25" name="Graphic 24" descr="Email">
            <a:extLst>
              <a:ext uri="{FF2B5EF4-FFF2-40B4-BE49-F238E27FC236}">
                <a16:creationId xmlns="" xmlns:a16="http://schemas.microsoft.com/office/drawing/2014/main" id="{9138FD91-BB8B-420F-9A0D-EC95347BD2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476491" y="2024156"/>
            <a:ext cx="570921" cy="511034"/>
          </a:xfrm>
          <a:prstGeom prst="rect">
            <a:avLst/>
          </a:prstGeom>
        </p:spPr>
      </p:pic>
      <p:sp>
        <p:nvSpPr>
          <p:cNvPr id="26" name="Rectangle: Rounded Corners 25">
            <a:extLst>
              <a:ext uri="{FF2B5EF4-FFF2-40B4-BE49-F238E27FC236}">
                <a16:creationId xmlns="" xmlns:a16="http://schemas.microsoft.com/office/drawing/2014/main" id="{DAF74DC8-8528-40CC-8856-DEE4B5BE586B}"/>
              </a:ext>
            </a:extLst>
          </p:cNvPr>
          <p:cNvSpPr/>
          <p:nvPr/>
        </p:nvSpPr>
        <p:spPr bwMode="auto">
          <a:xfrm>
            <a:off x="5326855" y="1753185"/>
            <a:ext cx="1184518" cy="804163"/>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200" b="1" dirty="0">
                <a:solidFill>
                  <a:srgbClr val="FFFFFF"/>
                </a:solidFill>
                <a:ea typeface="ＭＳ Ｐゴシック" pitchFamily="1" charset="-128"/>
              </a:rPr>
              <a:t>Email</a:t>
            </a:r>
          </a:p>
        </p:txBody>
      </p:sp>
      <p:sp>
        <p:nvSpPr>
          <p:cNvPr id="27" name="Rectangle: Rounded Corners 26">
            <a:extLst>
              <a:ext uri="{FF2B5EF4-FFF2-40B4-BE49-F238E27FC236}">
                <a16:creationId xmlns="" xmlns:a16="http://schemas.microsoft.com/office/drawing/2014/main" id="{2DBABDC4-C29D-4D40-B549-BF389470AEF9}"/>
              </a:ext>
            </a:extLst>
          </p:cNvPr>
          <p:cNvSpPr/>
          <p:nvPr/>
        </p:nvSpPr>
        <p:spPr bwMode="auto">
          <a:xfrm>
            <a:off x="5329605" y="3765444"/>
            <a:ext cx="1184518" cy="1169023"/>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200" b="1" dirty="0">
                <a:solidFill>
                  <a:srgbClr val="FFFFFF"/>
                </a:solidFill>
                <a:ea typeface="ＭＳ Ｐゴシック" pitchFamily="1" charset="-128"/>
              </a:rPr>
              <a:t>No BWE</a:t>
            </a:r>
          </a:p>
        </p:txBody>
      </p:sp>
      <p:sp>
        <p:nvSpPr>
          <p:cNvPr id="28" name="Rectangle: Rounded Corners 27">
            <a:extLst>
              <a:ext uri="{FF2B5EF4-FFF2-40B4-BE49-F238E27FC236}">
                <a16:creationId xmlns="" xmlns:a16="http://schemas.microsoft.com/office/drawing/2014/main" id="{8D7BBD70-F941-486F-9E20-F3AF1656C9FE}"/>
              </a:ext>
            </a:extLst>
          </p:cNvPr>
          <p:cNvSpPr/>
          <p:nvPr/>
        </p:nvSpPr>
        <p:spPr bwMode="auto">
          <a:xfrm>
            <a:off x="6918161" y="2275668"/>
            <a:ext cx="1184518" cy="269479"/>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200" b="1" dirty="0">
                <a:solidFill>
                  <a:srgbClr val="FFFFFF"/>
                </a:solidFill>
                <a:ea typeface="ＭＳ Ｐゴシック" pitchFamily="1" charset="-128"/>
              </a:rPr>
              <a:t>No Incentive</a:t>
            </a:r>
          </a:p>
        </p:txBody>
      </p:sp>
      <p:sp>
        <p:nvSpPr>
          <p:cNvPr id="29" name="Rectangle: Rounded Corners 28">
            <a:extLst>
              <a:ext uri="{FF2B5EF4-FFF2-40B4-BE49-F238E27FC236}">
                <a16:creationId xmlns="" xmlns:a16="http://schemas.microsoft.com/office/drawing/2014/main" id="{43D2E1EE-DF10-4A68-8F28-57D7F95F2DB7}"/>
              </a:ext>
            </a:extLst>
          </p:cNvPr>
          <p:cNvSpPr/>
          <p:nvPr/>
        </p:nvSpPr>
        <p:spPr bwMode="auto">
          <a:xfrm>
            <a:off x="6918624" y="3281647"/>
            <a:ext cx="1184518" cy="269479"/>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No Incentive</a:t>
            </a:r>
          </a:p>
        </p:txBody>
      </p:sp>
      <p:sp>
        <p:nvSpPr>
          <p:cNvPr id="30" name="Rectangle: Rounded Corners 29">
            <a:extLst>
              <a:ext uri="{FF2B5EF4-FFF2-40B4-BE49-F238E27FC236}">
                <a16:creationId xmlns="" xmlns:a16="http://schemas.microsoft.com/office/drawing/2014/main" id="{64E73B0D-FDD5-4D2D-BEFA-439ACA02C7B7}"/>
              </a:ext>
            </a:extLst>
          </p:cNvPr>
          <p:cNvSpPr/>
          <p:nvPr/>
        </p:nvSpPr>
        <p:spPr bwMode="auto">
          <a:xfrm>
            <a:off x="5330661" y="2728932"/>
            <a:ext cx="1184518" cy="887602"/>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200" b="1" dirty="0">
                <a:solidFill>
                  <a:srgbClr val="FFFFFF"/>
                </a:solidFill>
                <a:ea typeface="ＭＳ Ｐゴシック" pitchFamily="1" charset="-128"/>
              </a:rPr>
              <a:t>Postcard</a:t>
            </a:r>
          </a:p>
        </p:txBody>
      </p:sp>
      <p:sp>
        <p:nvSpPr>
          <p:cNvPr id="31" name="Rectangle: Rounded Corners 30">
            <a:extLst>
              <a:ext uri="{FF2B5EF4-FFF2-40B4-BE49-F238E27FC236}">
                <a16:creationId xmlns="" xmlns:a16="http://schemas.microsoft.com/office/drawing/2014/main" id="{0EE42A8A-2BB5-4D0E-A8C7-BF06EB5CE816}"/>
              </a:ext>
            </a:extLst>
          </p:cNvPr>
          <p:cNvSpPr/>
          <p:nvPr/>
        </p:nvSpPr>
        <p:spPr bwMode="auto">
          <a:xfrm>
            <a:off x="3741525" y="5088887"/>
            <a:ext cx="1184518" cy="473557"/>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No Pre-Note</a:t>
            </a:r>
          </a:p>
          <a:p>
            <a:pPr algn="ctr"/>
            <a:r>
              <a:rPr lang="en-GB" sz="1200" b="1" dirty="0">
                <a:solidFill>
                  <a:srgbClr val="FFFFFF"/>
                </a:solidFill>
                <a:ea typeface="ＭＳ Ｐゴシック" pitchFamily="1" charset="-128"/>
              </a:rPr>
              <a:t>No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32" name="TextBox 31">
            <a:extLst>
              <a:ext uri="{FF2B5EF4-FFF2-40B4-BE49-F238E27FC236}">
                <a16:creationId xmlns="" xmlns:a16="http://schemas.microsoft.com/office/drawing/2014/main" id="{6EEE2F10-5A3A-4E33-95F8-AF5F9ECABB41}"/>
              </a:ext>
            </a:extLst>
          </p:cNvPr>
          <p:cNvSpPr txBox="1"/>
          <p:nvPr/>
        </p:nvSpPr>
        <p:spPr>
          <a:xfrm>
            <a:off x="757800" y="1362651"/>
            <a:ext cx="1036256" cy="369332"/>
          </a:xfrm>
          <a:prstGeom prst="rect">
            <a:avLst/>
          </a:prstGeom>
          <a:noFill/>
        </p:spPr>
        <p:txBody>
          <a:bodyPr wrap="square" rtlCol="0">
            <a:spAutoFit/>
          </a:bodyPr>
          <a:lstStyle/>
          <a:p>
            <a:pPr algn="ctr"/>
            <a:r>
              <a:rPr lang="en-GB" b="1" u="sng" dirty="0">
                <a:solidFill>
                  <a:srgbClr val="003B57"/>
                </a:solidFill>
              </a:rPr>
              <a:t>Wave 1</a:t>
            </a:r>
          </a:p>
        </p:txBody>
      </p:sp>
      <p:sp>
        <p:nvSpPr>
          <p:cNvPr id="33" name="TextBox 32">
            <a:extLst>
              <a:ext uri="{FF2B5EF4-FFF2-40B4-BE49-F238E27FC236}">
                <a16:creationId xmlns="" xmlns:a16="http://schemas.microsoft.com/office/drawing/2014/main" id="{00B71727-94D9-4E62-BF77-9D606214272C}"/>
              </a:ext>
            </a:extLst>
          </p:cNvPr>
          <p:cNvSpPr txBox="1"/>
          <p:nvPr/>
        </p:nvSpPr>
        <p:spPr>
          <a:xfrm>
            <a:off x="3839325" y="1356828"/>
            <a:ext cx="1036256" cy="369332"/>
          </a:xfrm>
          <a:prstGeom prst="rect">
            <a:avLst/>
          </a:prstGeom>
          <a:noFill/>
        </p:spPr>
        <p:txBody>
          <a:bodyPr wrap="square" rtlCol="0">
            <a:spAutoFit/>
          </a:bodyPr>
          <a:lstStyle/>
          <a:p>
            <a:r>
              <a:rPr lang="en-GB" b="1" u="sng" dirty="0">
                <a:solidFill>
                  <a:srgbClr val="003B57"/>
                </a:solidFill>
              </a:rPr>
              <a:t>Wave 2</a:t>
            </a:r>
          </a:p>
        </p:txBody>
      </p:sp>
      <p:sp>
        <p:nvSpPr>
          <p:cNvPr id="34" name="TextBox 33">
            <a:extLst>
              <a:ext uri="{FF2B5EF4-FFF2-40B4-BE49-F238E27FC236}">
                <a16:creationId xmlns="" xmlns:a16="http://schemas.microsoft.com/office/drawing/2014/main" id="{61DA3CCD-8775-4CA3-9E09-6767DD96318A}"/>
              </a:ext>
            </a:extLst>
          </p:cNvPr>
          <p:cNvSpPr txBox="1"/>
          <p:nvPr/>
        </p:nvSpPr>
        <p:spPr>
          <a:xfrm>
            <a:off x="7007811" y="1357845"/>
            <a:ext cx="1036256" cy="369332"/>
          </a:xfrm>
          <a:prstGeom prst="rect">
            <a:avLst/>
          </a:prstGeom>
          <a:noFill/>
        </p:spPr>
        <p:txBody>
          <a:bodyPr wrap="square" rtlCol="0">
            <a:spAutoFit/>
          </a:bodyPr>
          <a:lstStyle/>
          <a:p>
            <a:r>
              <a:rPr lang="en-GB" b="1" u="sng" dirty="0">
                <a:solidFill>
                  <a:srgbClr val="003B57"/>
                </a:solidFill>
              </a:rPr>
              <a:t>Wave 3</a:t>
            </a:r>
          </a:p>
        </p:txBody>
      </p:sp>
      <p:sp>
        <p:nvSpPr>
          <p:cNvPr id="35" name="TextBox 34">
            <a:extLst>
              <a:ext uri="{FF2B5EF4-FFF2-40B4-BE49-F238E27FC236}">
                <a16:creationId xmlns="" xmlns:a16="http://schemas.microsoft.com/office/drawing/2014/main" id="{A393E98F-8AD9-4545-95E5-8659A6465EBE}"/>
              </a:ext>
            </a:extLst>
          </p:cNvPr>
          <p:cNvSpPr txBox="1"/>
          <p:nvPr/>
        </p:nvSpPr>
        <p:spPr>
          <a:xfrm>
            <a:off x="2232500" y="1362651"/>
            <a:ext cx="1036256" cy="369332"/>
          </a:xfrm>
          <a:prstGeom prst="rect">
            <a:avLst/>
          </a:prstGeom>
          <a:noFill/>
        </p:spPr>
        <p:txBody>
          <a:bodyPr wrap="square" rtlCol="0">
            <a:spAutoFit/>
          </a:bodyPr>
          <a:lstStyle/>
          <a:p>
            <a:pPr algn="ctr"/>
            <a:r>
              <a:rPr lang="en-GB" b="1" dirty="0">
                <a:solidFill>
                  <a:srgbClr val="003B57"/>
                </a:solidFill>
              </a:rPr>
              <a:t>BWE</a:t>
            </a:r>
          </a:p>
        </p:txBody>
      </p:sp>
      <p:sp>
        <p:nvSpPr>
          <p:cNvPr id="36" name="TextBox 35">
            <a:extLst>
              <a:ext uri="{FF2B5EF4-FFF2-40B4-BE49-F238E27FC236}">
                <a16:creationId xmlns="" xmlns:a16="http://schemas.microsoft.com/office/drawing/2014/main" id="{25A9568F-E887-4D62-BB16-C134B92EFC26}"/>
              </a:ext>
            </a:extLst>
          </p:cNvPr>
          <p:cNvSpPr txBox="1"/>
          <p:nvPr/>
        </p:nvSpPr>
        <p:spPr>
          <a:xfrm>
            <a:off x="5400986" y="1360360"/>
            <a:ext cx="1036256" cy="369332"/>
          </a:xfrm>
          <a:prstGeom prst="rect">
            <a:avLst/>
          </a:prstGeom>
          <a:noFill/>
        </p:spPr>
        <p:txBody>
          <a:bodyPr wrap="square" rtlCol="0">
            <a:spAutoFit/>
          </a:bodyPr>
          <a:lstStyle/>
          <a:p>
            <a:pPr algn="ctr"/>
            <a:r>
              <a:rPr lang="en-GB" b="1" dirty="0">
                <a:solidFill>
                  <a:srgbClr val="003B57"/>
                </a:solidFill>
              </a:rPr>
              <a:t>BWE</a:t>
            </a:r>
          </a:p>
        </p:txBody>
      </p:sp>
      <p:sp>
        <p:nvSpPr>
          <p:cNvPr id="37" name="Rectangle: Rounded Corners 36">
            <a:extLst>
              <a:ext uri="{FF2B5EF4-FFF2-40B4-BE49-F238E27FC236}">
                <a16:creationId xmlns="" xmlns:a16="http://schemas.microsoft.com/office/drawing/2014/main" id="{C4A9036D-AFB6-4DF8-9E4A-56210793B56A}"/>
              </a:ext>
            </a:extLst>
          </p:cNvPr>
          <p:cNvSpPr/>
          <p:nvPr/>
        </p:nvSpPr>
        <p:spPr bwMode="auto">
          <a:xfrm>
            <a:off x="6911882" y="2833727"/>
            <a:ext cx="1184518" cy="269479"/>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No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38" name="Rectangle: Rounded Corners 37">
            <a:extLst>
              <a:ext uri="{FF2B5EF4-FFF2-40B4-BE49-F238E27FC236}">
                <a16:creationId xmlns="" xmlns:a16="http://schemas.microsoft.com/office/drawing/2014/main" id="{C282846A-644E-46DD-BE9E-43EFE143B465}"/>
              </a:ext>
            </a:extLst>
          </p:cNvPr>
          <p:cNvSpPr/>
          <p:nvPr/>
        </p:nvSpPr>
        <p:spPr bwMode="auto">
          <a:xfrm>
            <a:off x="6918158" y="1815099"/>
            <a:ext cx="1184518" cy="269479"/>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No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39" name="Arrow: Right 38">
            <a:extLst>
              <a:ext uri="{FF2B5EF4-FFF2-40B4-BE49-F238E27FC236}">
                <a16:creationId xmlns="" xmlns:a16="http://schemas.microsoft.com/office/drawing/2014/main" id="{9EB14C7E-C073-4D21-AD82-DC1C42A1F59F}"/>
              </a:ext>
            </a:extLst>
          </p:cNvPr>
          <p:cNvSpPr/>
          <p:nvPr/>
        </p:nvSpPr>
        <p:spPr bwMode="auto">
          <a:xfrm>
            <a:off x="1747380" y="2058845"/>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pic>
        <p:nvPicPr>
          <p:cNvPr id="40" name="Graphic 39" descr="Shopping bag">
            <a:extLst>
              <a:ext uri="{FF2B5EF4-FFF2-40B4-BE49-F238E27FC236}">
                <a16:creationId xmlns="" xmlns:a16="http://schemas.microsoft.com/office/drawing/2014/main" id="{E75DA6F1-BDD0-4ABF-8634-E4C2C398065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844293" y="4372746"/>
            <a:ext cx="879145" cy="894939"/>
          </a:xfrm>
          <a:prstGeom prst="rect">
            <a:avLst/>
          </a:prstGeom>
        </p:spPr>
      </p:pic>
      <p:pic>
        <p:nvPicPr>
          <p:cNvPr id="41" name="Picture 40">
            <a:extLst>
              <a:ext uri="{FF2B5EF4-FFF2-40B4-BE49-F238E27FC236}">
                <a16:creationId xmlns="" xmlns:a16="http://schemas.microsoft.com/office/drawing/2014/main" id="{75150698-383D-4086-AB9B-901A1E11032C}"/>
              </a:ext>
            </a:extLst>
          </p:cNvPr>
          <p:cNvPicPr>
            <a:picLocks noChangeAspect="1"/>
          </p:cNvPicPr>
          <p:nvPr/>
        </p:nvPicPr>
        <p:blipFill>
          <a:blip r:embed="rId8"/>
          <a:stretch>
            <a:fillRect/>
          </a:stretch>
        </p:blipFill>
        <p:spPr>
          <a:xfrm>
            <a:off x="1046604" y="4629791"/>
            <a:ext cx="429196" cy="567137"/>
          </a:xfrm>
          <a:prstGeom prst="rect">
            <a:avLst/>
          </a:prstGeom>
        </p:spPr>
      </p:pic>
      <p:sp>
        <p:nvSpPr>
          <p:cNvPr id="42" name="Rectangle 41">
            <a:extLst>
              <a:ext uri="{FF2B5EF4-FFF2-40B4-BE49-F238E27FC236}">
                <a16:creationId xmlns="" xmlns:a16="http://schemas.microsoft.com/office/drawing/2014/main" id="{ACAC4BD5-946F-497A-AACD-2175C7332952}"/>
              </a:ext>
            </a:extLst>
          </p:cNvPr>
          <p:cNvSpPr/>
          <p:nvPr/>
        </p:nvSpPr>
        <p:spPr bwMode="auto">
          <a:xfrm>
            <a:off x="5525007" y="3042842"/>
            <a:ext cx="790414" cy="502327"/>
          </a:xfrm>
          <a:prstGeom prst="rect">
            <a:avLst/>
          </a:prstGeom>
          <a:solidFill>
            <a:schemeClr val="bg1"/>
          </a:solidFill>
          <a:ln w="38100"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GB" sz="1200" b="1">
              <a:solidFill>
                <a:srgbClr val="003B57"/>
              </a:solidFill>
              <a:ea typeface="ＭＳ Ｐゴシック" pitchFamily="1" charset="-128"/>
            </a:endParaRPr>
          </a:p>
        </p:txBody>
      </p:sp>
      <p:pic>
        <p:nvPicPr>
          <p:cNvPr id="43" name="Graphic 42" descr="Stamp">
            <a:extLst>
              <a:ext uri="{FF2B5EF4-FFF2-40B4-BE49-F238E27FC236}">
                <a16:creationId xmlns="" xmlns:a16="http://schemas.microsoft.com/office/drawing/2014/main" id="{8088660D-B20E-4BB1-AA9F-F1D467AF1C1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119895" y="3063848"/>
            <a:ext cx="177639" cy="183294"/>
          </a:xfrm>
          <a:prstGeom prst="rect">
            <a:avLst/>
          </a:prstGeom>
        </p:spPr>
      </p:pic>
      <p:cxnSp>
        <p:nvCxnSpPr>
          <p:cNvPr id="44" name="Straight Connector 43">
            <a:extLst>
              <a:ext uri="{FF2B5EF4-FFF2-40B4-BE49-F238E27FC236}">
                <a16:creationId xmlns="" xmlns:a16="http://schemas.microsoft.com/office/drawing/2014/main" id="{FA83CA5B-A2BD-4D47-A912-B90C876ABC4C}"/>
              </a:ext>
            </a:extLst>
          </p:cNvPr>
          <p:cNvCxnSpPr>
            <a:cxnSpLocks/>
          </p:cNvCxnSpPr>
          <p:nvPr/>
        </p:nvCxnSpPr>
        <p:spPr bwMode="auto">
          <a:xfrm>
            <a:off x="5656895" y="3262381"/>
            <a:ext cx="388337" cy="0"/>
          </a:xfrm>
          <a:prstGeom prst="line">
            <a:avLst/>
          </a:prstGeom>
          <a:solidFill>
            <a:schemeClr val="accent1"/>
          </a:solidFill>
          <a:ln w="9525" cap="flat" cmpd="sng" algn="ctr">
            <a:solidFill>
              <a:srgbClr val="183E56"/>
            </a:solidFill>
            <a:prstDash val="solid"/>
            <a:round/>
            <a:headEnd type="none" w="med" len="med"/>
            <a:tailEnd type="none" w="med" len="med"/>
          </a:ln>
          <a:effectLst/>
        </p:spPr>
      </p:cxnSp>
      <p:cxnSp>
        <p:nvCxnSpPr>
          <p:cNvPr id="45" name="Straight Connector 44">
            <a:extLst>
              <a:ext uri="{FF2B5EF4-FFF2-40B4-BE49-F238E27FC236}">
                <a16:creationId xmlns="" xmlns:a16="http://schemas.microsoft.com/office/drawing/2014/main" id="{FECC12B5-2B26-411D-97B3-9C7E39DFAE77}"/>
              </a:ext>
            </a:extLst>
          </p:cNvPr>
          <p:cNvCxnSpPr>
            <a:cxnSpLocks/>
          </p:cNvCxnSpPr>
          <p:nvPr/>
        </p:nvCxnSpPr>
        <p:spPr bwMode="auto">
          <a:xfrm>
            <a:off x="5656895" y="3306546"/>
            <a:ext cx="388337" cy="0"/>
          </a:xfrm>
          <a:prstGeom prst="line">
            <a:avLst/>
          </a:prstGeom>
          <a:solidFill>
            <a:schemeClr val="accent1"/>
          </a:solidFill>
          <a:ln w="9525" cap="flat" cmpd="sng" algn="ctr">
            <a:solidFill>
              <a:srgbClr val="183E56"/>
            </a:solidFill>
            <a:prstDash val="solid"/>
            <a:round/>
            <a:headEnd type="none" w="med" len="med"/>
            <a:tailEnd type="none" w="med" len="med"/>
          </a:ln>
          <a:effectLst/>
        </p:spPr>
      </p:cxnSp>
      <p:cxnSp>
        <p:nvCxnSpPr>
          <p:cNvPr id="46" name="Straight Connector 45">
            <a:extLst>
              <a:ext uri="{FF2B5EF4-FFF2-40B4-BE49-F238E27FC236}">
                <a16:creationId xmlns="" xmlns:a16="http://schemas.microsoft.com/office/drawing/2014/main" id="{656A1D42-6E18-48AA-BA78-78A79CB4ECBE}"/>
              </a:ext>
            </a:extLst>
          </p:cNvPr>
          <p:cNvCxnSpPr>
            <a:cxnSpLocks/>
          </p:cNvCxnSpPr>
          <p:nvPr/>
        </p:nvCxnSpPr>
        <p:spPr bwMode="auto">
          <a:xfrm>
            <a:off x="5656895" y="3352654"/>
            <a:ext cx="388337" cy="0"/>
          </a:xfrm>
          <a:prstGeom prst="line">
            <a:avLst/>
          </a:prstGeom>
          <a:solidFill>
            <a:schemeClr val="accent1"/>
          </a:solidFill>
          <a:ln w="9525" cap="flat" cmpd="sng" algn="ctr">
            <a:solidFill>
              <a:srgbClr val="183E56"/>
            </a:solidFill>
            <a:prstDash val="solid"/>
            <a:round/>
            <a:headEnd type="none" w="med" len="med"/>
            <a:tailEnd type="none" w="med" len="med"/>
          </a:ln>
          <a:effectLst/>
        </p:spPr>
      </p:cxnSp>
      <p:cxnSp>
        <p:nvCxnSpPr>
          <p:cNvPr id="47" name="Straight Connector 46">
            <a:extLst>
              <a:ext uri="{FF2B5EF4-FFF2-40B4-BE49-F238E27FC236}">
                <a16:creationId xmlns="" xmlns:a16="http://schemas.microsoft.com/office/drawing/2014/main" id="{C8427BE0-6B23-4576-9533-AEB834BC6689}"/>
              </a:ext>
            </a:extLst>
          </p:cNvPr>
          <p:cNvCxnSpPr>
            <a:cxnSpLocks/>
          </p:cNvCxnSpPr>
          <p:nvPr/>
        </p:nvCxnSpPr>
        <p:spPr bwMode="auto">
          <a:xfrm>
            <a:off x="5656895" y="3398635"/>
            <a:ext cx="388337" cy="0"/>
          </a:xfrm>
          <a:prstGeom prst="line">
            <a:avLst/>
          </a:prstGeom>
          <a:solidFill>
            <a:schemeClr val="accent1"/>
          </a:solidFill>
          <a:ln w="9525" cap="flat" cmpd="sng" algn="ctr">
            <a:solidFill>
              <a:srgbClr val="183E56"/>
            </a:solidFill>
            <a:prstDash val="solid"/>
            <a:round/>
            <a:headEnd type="none" w="med" len="med"/>
            <a:tailEnd type="none" w="med" len="med"/>
          </a:ln>
          <a:effectLst/>
        </p:spPr>
      </p:cxnSp>
      <p:cxnSp>
        <p:nvCxnSpPr>
          <p:cNvPr id="48" name="Straight Connector 47">
            <a:extLst>
              <a:ext uri="{FF2B5EF4-FFF2-40B4-BE49-F238E27FC236}">
                <a16:creationId xmlns="" xmlns:a16="http://schemas.microsoft.com/office/drawing/2014/main" id="{3EB67044-C111-4540-9F6F-2D8EBC946D2A}"/>
              </a:ext>
            </a:extLst>
          </p:cNvPr>
          <p:cNvCxnSpPr>
            <a:cxnSpLocks/>
          </p:cNvCxnSpPr>
          <p:nvPr/>
        </p:nvCxnSpPr>
        <p:spPr bwMode="auto">
          <a:xfrm>
            <a:off x="5656895" y="3443467"/>
            <a:ext cx="388337" cy="0"/>
          </a:xfrm>
          <a:prstGeom prst="line">
            <a:avLst/>
          </a:prstGeom>
          <a:solidFill>
            <a:schemeClr val="accent1"/>
          </a:solidFill>
          <a:ln w="9525" cap="flat" cmpd="sng" algn="ctr">
            <a:solidFill>
              <a:srgbClr val="183E56"/>
            </a:solidFill>
            <a:prstDash val="solid"/>
            <a:round/>
            <a:headEnd type="none" w="med" len="med"/>
            <a:tailEnd type="none" w="med" len="med"/>
          </a:ln>
          <a:effectLst/>
        </p:spPr>
      </p:cxnSp>
      <p:pic>
        <p:nvPicPr>
          <p:cNvPr id="49" name="Graphic 48" descr="Email">
            <a:extLst>
              <a:ext uri="{FF2B5EF4-FFF2-40B4-BE49-F238E27FC236}">
                <a16:creationId xmlns="" xmlns:a16="http://schemas.microsoft.com/office/drawing/2014/main" id="{484B88E1-E335-4061-894F-01D80297B8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651247" y="2012677"/>
            <a:ext cx="570921" cy="511034"/>
          </a:xfrm>
          <a:prstGeom prst="rect">
            <a:avLst/>
          </a:prstGeom>
        </p:spPr>
      </p:pic>
      <p:sp>
        <p:nvSpPr>
          <p:cNvPr id="50" name="Rectangle: Rounded Corners 49">
            <a:extLst>
              <a:ext uri="{FF2B5EF4-FFF2-40B4-BE49-F238E27FC236}">
                <a16:creationId xmlns="" xmlns:a16="http://schemas.microsoft.com/office/drawing/2014/main" id="{00DF0CEC-9137-4D0D-83B3-DA586B927929}"/>
              </a:ext>
            </a:extLst>
          </p:cNvPr>
          <p:cNvSpPr/>
          <p:nvPr/>
        </p:nvSpPr>
        <p:spPr bwMode="auto">
          <a:xfrm>
            <a:off x="6924695" y="4202961"/>
            <a:ext cx="1184518" cy="269479"/>
          </a:xfrm>
          <a:prstGeom prst="roundRect">
            <a:avLst/>
          </a:prstGeom>
          <a:solidFill>
            <a:srgbClr val="183E56"/>
          </a:solidFill>
          <a:ln w="9525" cap="flat" cmpd="sng" algn="ctr">
            <a:solidFill>
              <a:srgbClr val="183E5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No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51" name="Rectangle: Rounded Corners 50">
            <a:extLst>
              <a:ext uri="{FF2B5EF4-FFF2-40B4-BE49-F238E27FC236}">
                <a16:creationId xmlns="" xmlns:a16="http://schemas.microsoft.com/office/drawing/2014/main" id="{7B16E40B-D2CE-4630-9B9B-350AF90E63AB}"/>
              </a:ext>
            </a:extLst>
          </p:cNvPr>
          <p:cNvSpPr/>
          <p:nvPr/>
        </p:nvSpPr>
        <p:spPr bwMode="auto">
          <a:xfrm>
            <a:off x="6924692" y="4625430"/>
            <a:ext cx="1184518" cy="269479"/>
          </a:xfrm>
          <a:prstGeom prst="roundRect">
            <a:avLst/>
          </a:prstGeom>
          <a:solidFill>
            <a:srgbClr val="D2376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£5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52" name="Rectangle: Rounded Corners 51">
            <a:extLst>
              <a:ext uri="{FF2B5EF4-FFF2-40B4-BE49-F238E27FC236}">
                <a16:creationId xmlns="" xmlns:a16="http://schemas.microsoft.com/office/drawing/2014/main" id="{F8D01635-2EE5-462D-953E-BD80FA6A534B}"/>
              </a:ext>
            </a:extLst>
          </p:cNvPr>
          <p:cNvSpPr/>
          <p:nvPr/>
        </p:nvSpPr>
        <p:spPr bwMode="auto">
          <a:xfrm>
            <a:off x="6922726" y="3790656"/>
            <a:ext cx="1184518" cy="269479"/>
          </a:xfrm>
          <a:prstGeom prst="roundRect">
            <a:avLst/>
          </a:prstGeom>
          <a:solidFill>
            <a:srgbClr val="183E56"/>
          </a:solidFill>
          <a:ln w="9525" cap="flat" cmpd="sng" algn="ctr">
            <a:solidFill>
              <a:srgbClr val="183E5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No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53" name="Arrow: Bent 52">
            <a:extLst>
              <a:ext uri="{FF2B5EF4-FFF2-40B4-BE49-F238E27FC236}">
                <a16:creationId xmlns="" xmlns:a16="http://schemas.microsoft.com/office/drawing/2014/main" id="{C69424FD-94A0-423A-B218-5AC34526ED44}"/>
              </a:ext>
            </a:extLst>
          </p:cNvPr>
          <p:cNvSpPr/>
          <p:nvPr/>
        </p:nvSpPr>
        <p:spPr>
          <a:xfrm rot="10800000" flipH="1">
            <a:off x="2682099" y="4934467"/>
            <a:ext cx="1039755" cy="544943"/>
          </a:xfrm>
          <a:prstGeom prst="bentArrow">
            <a:avLst/>
          </a:prstGeom>
          <a:solidFill>
            <a:srgbClr val="183E56"/>
          </a:solidFill>
          <a:ln>
            <a:solidFill>
              <a:srgbClr val="183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3B57"/>
              </a:solidFill>
            </a:endParaRPr>
          </a:p>
        </p:txBody>
      </p:sp>
      <p:sp>
        <p:nvSpPr>
          <p:cNvPr id="54" name="Arrow: Bent 53">
            <a:extLst>
              <a:ext uri="{FF2B5EF4-FFF2-40B4-BE49-F238E27FC236}">
                <a16:creationId xmlns="" xmlns:a16="http://schemas.microsoft.com/office/drawing/2014/main" id="{F6487A3F-37CC-4CB8-AA89-5E190F061153}"/>
              </a:ext>
            </a:extLst>
          </p:cNvPr>
          <p:cNvSpPr/>
          <p:nvPr/>
        </p:nvSpPr>
        <p:spPr>
          <a:xfrm rot="5400000" flipH="1">
            <a:off x="5138680" y="4754953"/>
            <a:ext cx="448294" cy="850351"/>
          </a:xfrm>
          <a:prstGeom prst="bentArrow">
            <a:avLst>
              <a:gd name="adj1" fmla="val 32741"/>
              <a:gd name="adj2" fmla="val 31257"/>
              <a:gd name="adj3" fmla="val 26252"/>
              <a:gd name="adj4" fmla="val 43750"/>
            </a:avLst>
          </a:prstGeom>
          <a:solidFill>
            <a:srgbClr val="183E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3B57"/>
              </a:solidFill>
            </a:endParaRPr>
          </a:p>
        </p:txBody>
      </p:sp>
      <p:sp>
        <p:nvSpPr>
          <p:cNvPr id="55" name="Rectangle: Rounded Corners 54">
            <a:extLst>
              <a:ext uri="{FF2B5EF4-FFF2-40B4-BE49-F238E27FC236}">
                <a16:creationId xmlns="" xmlns:a16="http://schemas.microsoft.com/office/drawing/2014/main" id="{F3E21890-6078-4A5A-84E5-1360CFFFA426}"/>
              </a:ext>
            </a:extLst>
          </p:cNvPr>
          <p:cNvSpPr/>
          <p:nvPr/>
        </p:nvSpPr>
        <p:spPr bwMode="auto">
          <a:xfrm>
            <a:off x="6924695" y="5083670"/>
            <a:ext cx="1184518" cy="473557"/>
          </a:xfrm>
          <a:prstGeom prst="roundRect">
            <a:avLst/>
          </a:prstGeom>
          <a:solidFill>
            <a:srgbClr val="183E5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1200" b="1" dirty="0">
                <a:solidFill>
                  <a:srgbClr val="FFFFFF"/>
                </a:solidFill>
                <a:ea typeface="ＭＳ Ｐゴシック" pitchFamily="1" charset="-128"/>
              </a:rPr>
              <a:t>No Pre-Note</a:t>
            </a:r>
          </a:p>
          <a:p>
            <a:pPr algn="ctr"/>
            <a:r>
              <a:rPr lang="en-GB" sz="1200" b="1" dirty="0">
                <a:solidFill>
                  <a:srgbClr val="FFFFFF"/>
                </a:solidFill>
                <a:ea typeface="ＭＳ Ｐゴシック" pitchFamily="1" charset="-128"/>
              </a:rPr>
              <a:t>No Incentive</a:t>
            </a:r>
          </a:p>
          <a:p>
            <a:pPr algn="ctr" eaLnBrk="0" fontAlgn="base" hangingPunct="0">
              <a:spcBef>
                <a:spcPct val="0"/>
              </a:spcBef>
              <a:spcAft>
                <a:spcPct val="0"/>
              </a:spcAft>
            </a:pPr>
            <a:endParaRPr lang="en-GB" sz="1200" b="1" dirty="0">
              <a:solidFill>
                <a:srgbClr val="FFFFFF"/>
              </a:solidFill>
              <a:ea typeface="ＭＳ Ｐゴシック" pitchFamily="1" charset="-128"/>
            </a:endParaRPr>
          </a:p>
        </p:txBody>
      </p:sp>
      <p:sp>
        <p:nvSpPr>
          <p:cNvPr id="56" name="Arrow: Bent 55">
            <a:extLst>
              <a:ext uri="{FF2B5EF4-FFF2-40B4-BE49-F238E27FC236}">
                <a16:creationId xmlns="" xmlns:a16="http://schemas.microsoft.com/office/drawing/2014/main" id="{E76D1D81-468E-41BF-B623-D3E386E9EC28}"/>
              </a:ext>
            </a:extLst>
          </p:cNvPr>
          <p:cNvSpPr/>
          <p:nvPr/>
        </p:nvSpPr>
        <p:spPr>
          <a:xfrm rot="10800000" flipH="1">
            <a:off x="5865269" y="4929250"/>
            <a:ext cx="1039755" cy="544943"/>
          </a:xfrm>
          <a:prstGeom prst="bentArrow">
            <a:avLst/>
          </a:prstGeom>
          <a:solidFill>
            <a:srgbClr val="183E56"/>
          </a:solidFill>
          <a:ln>
            <a:solidFill>
              <a:srgbClr val="183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3B57"/>
              </a:solidFill>
            </a:endParaRPr>
          </a:p>
        </p:txBody>
      </p:sp>
      <p:sp>
        <p:nvSpPr>
          <p:cNvPr id="57" name="Arrow: Right 56">
            <a:extLst>
              <a:ext uri="{FF2B5EF4-FFF2-40B4-BE49-F238E27FC236}">
                <a16:creationId xmlns="" xmlns:a16="http://schemas.microsoft.com/office/drawing/2014/main" id="{88ECD7FB-A111-42B6-87D8-50D7A5DF31DC}"/>
              </a:ext>
            </a:extLst>
          </p:cNvPr>
          <p:cNvSpPr/>
          <p:nvPr/>
        </p:nvSpPr>
        <p:spPr bwMode="auto">
          <a:xfrm>
            <a:off x="3308392" y="1814857"/>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58" name="Arrow: Right 57">
            <a:extLst>
              <a:ext uri="{FF2B5EF4-FFF2-40B4-BE49-F238E27FC236}">
                <a16:creationId xmlns="" xmlns:a16="http://schemas.microsoft.com/office/drawing/2014/main" id="{B4015A54-11A3-485B-A6EC-039E555662B4}"/>
              </a:ext>
            </a:extLst>
          </p:cNvPr>
          <p:cNvSpPr/>
          <p:nvPr/>
        </p:nvSpPr>
        <p:spPr bwMode="auto">
          <a:xfrm>
            <a:off x="3301534" y="2256037"/>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59" name="Arrow: Right 58">
            <a:extLst>
              <a:ext uri="{FF2B5EF4-FFF2-40B4-BE49-F238E27FC236}">
                <a16:creationId xmlns="" xmlns:a16="http://schemas.microsoft.com/office/drawing/2014/main" id="{496D8114-30F2-488D-B011-ADA6933284FB}"/>
              </a:ext>
            </a:extLst>
          </p:cNvPr>
          <p:cNvSpPr/>
          <p:nvPr/>
        </p:nvSpPr>
        <p:spPr bwMode="auto">
          <a:xfrm>
            <a:off x="1738005" y="3045354"/>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60" name="Arrow: Right 59">
            <a:extLst>
              <a:ext uri="{FF2B5EF4-FFF2-40B4-BE49-F238E27FC236}">
                <a16:creationId xmlns="" xmlns:a16="http://schemas.microsoft.com/office/drawing/2014/main" id="{471FC9B5-91C0-4371-9F67-D16CC7CA07FE}"/>
              </a:ext>
            </a:extLst>
          </p:cNvPr>
          <p:cNvSpPr/>
          <p:nvPr/>
        </p:nvSpPr>
        <p:spPr bwMode="auto">
          <a:xfrm>
            <a:off x="1760958" y="4223807"/>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61" name="Arrow: Right 60">
            <a:extLst>
              <a:ext uri="{FF2B5EF4-FFF2-40B4-BE49-F238E27FC236}">
                <a16:creationId xmlns="" xmlns:a16="http://schemas.microsoft.com/office/drawing/2014/main" id="{CFD3D981-A7C8-4A2A-8460-CE7C0FDC7819}"/>
              </a:ext>
            </a:extLst>
          </p:cNvPr>
          <p:cNvSpPr/>
          <p:nvPr/>
        </p:nvSpPr>
        <p:spPr bwMode="auto">
          <a:xfrm>
            <a:off x="3301534" y="2790172"/>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62" name="Arrow: Right 61">
            <a:extLst>
              <a:ext uri="{FF2B5EF4-FFF2-40B4-BE49-F238E27FC236}">
                <a16:creationId xmlns="" xmlns:a16="http://schemas.microsoft.com/office/drawing/2014/main" id="{7227D719-2DA9-4F7B-B893-6F9A947DCEB4}"/>
              </a:ext>
            </a:extLst>
          </p:cNvPr>
          <p:cNvSpPr/>
          <p:nvPr/>
        </p:nvSpPr>
        <p:spPr bwMode="auto">
          <a:xfrm>
            <a:off x="3297565" y="3253249"/>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63" name="Arrow: Right 62">
            <a:extLst>
              <a:ext uri="{FF2B5EF4-FFF2-40B4-BE49-F238E27FC236}">
                <a16:creationId xmlns="" xmlns:a16="http://schemas.microsoft.com/office/drawing/2014/main" id="{BF0EA383-8620-4E8C-99CA-612EB3AC3208}"/>
              </a:ext>
            </a:extLst>
          </p:cNvPr>
          <p:cNvSpPr/>
          <p:nvPr/>
        </p:nvSpPr>
        <p:spPr bwMode="auto">
          <a:xfrm>
            <a:off x="3330952" y="3797941"/>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64" name="Arrow: Right 63">
            <a:extLst>
              <a:ext uri="{FF2B5EF4-FFF2-40B4-BE49-F238E27FC236}">
                <a16:creationId xmlns="" xmlns:a16="http://schemas.microsoft.com/office/drawing/2014/main" id="{5454E552-DBC5-427C-A356-A5C65E6E0F2F}"/>
              </a:ext>
            </a:extLst>
          </p:cNvPr>
          <p:cNvSpPr/>
          <p:nvPr/>
        </p:nvSpPr>
        <p:spPr bwMode="auto">
          <a:xfrm>
            <a:off x="3330952" y="4191904"/>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65" name="Arrow: Right 64">
            <a:extLst>
              <a:ext uri="{FF2B5EF4-FFF2-40B4-BE49-F238E27FC236}">
                <a16:creationId xmlns="" xmlns:a16="http://schemas.microsoft.com/office/drawing/2014/main" id="{039C08F4-C5BF-4DB9-903C-0B519091FF22}"/>
              </a:ext>
            </a:extLst>
          </p:cNvPr>
          <p:cNvSpPr/>
          <p:nvPr/>
        </p:nvSpPr>
        <p:spPr bwMode="auto">
          <a:xfrm>
            <a:off x="3329766" y="4618437"/>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66" name="Arrow: Right 65">
            <a:extLst>
              <a:ext uri="{FF2B5EF4-FFF2-40B4-BE49-F238E27FC236}">
                <a16:creationId xmlns="" xmlns:a16="http://schemas.microsoft.com/office/drawing/2014/main" id="{AE50048F-9CC2-4E81-8823-D8F8211D0E3D}"/>
              </a:ext>
            </a:extLst>
          </p:cNvPr>
          <p:cNvSpPr/>
          <p:nvPr/>
        </p:nvSpPr>
        <p:spPr bwMode="auto">
          <a:xfrm>
            <a:off x="4920067" y="1807453"/>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67" name="Arrow: Right 66">
            <a:extLst>
              <a:ext uri="{FF2B5EF4-FFF2-40B4-BE49-F238E27FC236}">
                <a16:creationId xmlns="" xmlns:a16="http://schemas.microsoft.com/office/drawing/2014/main" id="{53C149AF-514B-4D86-A383-65D7A0A931BA}"/>
              </a:ext>
            </a:extLst>
          </p:cNvPr>
          <p:cNvSpPr/>
          <p:nvPr/>
        </p:nvSpPr>
        <p:spPr bwMode="auto">
          <a:xfrm>
            <a:off x="4906372" y="2250363"/>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68" name="Arrow: Right 67">
            <a:extLst>
              <a:ext uri="{FF2B5EF4-FFF2-40B4-BE49-F238E27FC236}">
                <a16:creationId xmlns="" xmlns:a16="http://schemas.microsoft.com/office/drawing/2014/main" id="{459D0D44-52A4-4D59-B460-C714B07724DE}"/>
              </a:ext>
            </a:extLst>
          </p:cNvPr>
          <p:cNvSpPr/>
          <p:nvPr/>
        </p:nvSpPr>
        <p:spPr bwMode="auto">
          <a:xfrm>
            <a:off x="4919975" y="2807639"/>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69" name="Arrow: Right 68">
            <a:extLst>
              <a:ext uri="{FF2B5EF4-FFF2-40B4-BE49-F238E27FC236}">
                <a16:creationId xmlns="" xmlns:a16="http://schemas.microsoft.com/office/drawing/2014/main" id="{AB5ADDDE-19AE-4834-A62C-9C7D2928A6F4}"/>
              </a:ext>
            </a:extLst>
          </p:cNvPr>
          <p:cNvSpPr/>
          <p:nvPr/>
        </p:nvSpPr>
        <p:spPr bwMode="auto">
          <a:xfrm>
            <a:off x="4906280" y="3250549"/>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70" name="Arrow: Right 69">
            <a:extLst>
              <a:ext uri="{FF2B5EF4-FFF2-40B4-BE49-F238E27FC236}">
                <a16:creationId xmlns="" xmlns:a16="http://schemas.microsoft.com/office/drawing/2014/main" id="{6D33C3E9-B295-429F-92D7-97E166BD0D6F}"/>
              </a:ext>
            </a:extLst>
          </p:cNvPr>
          <p:cNvSpPr/>
          <p:nvPr/>
        </p:nvSpPr>
        <p:spPr bwMode="auto">
          <a:xfrm>
            <a:off x="4936530" y="3769829"/>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71" name="Arrow: Right 70">
            <a:extLst>
              <a:ext uri="{FF2B5EF4-FFF2-40B4-BE49-F238E27FC236}">
                <a16:creationId xmlns="" xmlns:a16="http://schemas.microsoft.com/office/drawing/2014/main" id="{990C8E35-E704-482C-B7A2-A82EB4B4AD1F}"/>
              </a:ext>
            </a:extLst>
          </p:cNvPr>
          <p:cNvSpPr/>
          <p:nvPr/>
        </p:nvSpPr>
        <p:spPr bwMode="auto">
          <a:xfrm>
            <a:off x="4922835" y="4212739"/>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72" name="Arrow: Right 71">
            <a:extLst>
              <a:ext uri="{FF2B5EF4-FFF2-40B4-BE49-F238E27FC236}">
                <a16:creationId xmlns="" xmlns:a16="http://schemas.microsoft.com/office/drawing/2014/main" id="{535E9A1E-3F2F-464F-BA12-53C3019F5618}"/>
              </a:ext>
            </a:extLst>
          </p:cNvPr>
          <p:cNvSpPr/>
          <p:nvPr/>
        </p:nvSpPr>
        <p:spPr bwMode="auto">
          <a:xfrm>
            <a:off x="4930715" y="4611975"/>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73" name="Arrow: Right 72">
            <a:extLst>
              <a:ext uri="{FF2B5EF4-FFF2-40B4-BE49-F238E27FC236}">
                <a16:creationId xmlns="" xmlns:a16="http://schemas.microsoft.com/office/drawing/2014/main" id="{BC0D06DA-EE45-4FE8-BA0E-2145F4DE485D}"/>
              </a:ext>
            </a:extLst>
          </p:cNvPr>
          <p:cNvSpPr/>
          <p:nvPr/>
        </p:nvSpPr>
        <p:spPr bwMode="auto">
          <a:xfrm>
            <a:off x="6520580" y="1797714"/>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74" name="Arrow: Right 73">
            <a:extLst>
              <a:ext uri="{FF2B5EF4-FFF2-40B4-BE49-F238E27FC236}">
                <a16:creationId xmlns="" xmlns:a16="http://schemas.microsoft.com/office/drawing/2014/main" id="{53E420E4-2570-4E96-98B4-EE2C7D586A55}"/>
              </a:ext>
            </a:extLst>
          </p:cNvPr>
          <p:cNvSpPr/>
          <p:nvPr/>
        </p:nvSpPr>
        <p:spPr bwMode="auto">
          <a:xfrm>
            <a:off x="6506885" y="2240624"/>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75" name="Arrow: Right 74">
            <a:extLst>
              <a:ext uri="{FF2B5EF4-FFF2-40B4-BE49-F238E27FC236}">
                <a16:creationId xmlns="" xmlns:a16="http://schemas.microsoft.com/office/drawing/2014/main" id="{452312BA-3FCF-4F07-91A2-8CDBEC4303D1}"/>
              </a:ext>
            </a:extLst>
          </p:cNvPr>
          <p:cNvSpPr/>
          <p:nvPr/>
        </p:nvSpPr>
        <p:spPr bwMode="auto">
          <a:xfrm>
            <a:off x="6520488" y="2797900"/>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76" name="Arrow: Right 75">
            <a:extLst>
              <a:ext uri="{FF2B5EF4-FFF2-40B4-BE49-F238E27FC236}">
                <a16:creationId xmlns="" xmlns:a16="http://schemas.microsoft.com/office/drawing/2014/main" id="{78502E39-A8F5-4403-9602-8DC0E4798EA4}"/>
              </a:ext>
            </a:extLst>
          </p:cNvPr>
          <p:cNvSpPr/>
          <p:nvPr/>
        </p:nvSpPr>
        <p:spPr bwMode="auto">
          <a:xfrm>
            <a:off x="6506793" y="3240810"/>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77" name="Arrow: Right 76">
            <a:extLst>
              <a:ext uri="{FF2B5EF4-FFF2-40B4-BE49-F238E27FC236}">
                <a16:creationId xmlns="" xmlns:a16="http://schemas.microsoft.com/office/drawing/2014/main" id="{DF45C082-7323-4351-8B22-63123E153532}"/>
              </a:ext>
            </a:extLst>
          </p:cNvPr>
          <p:cNvSpPr/>
          <p:nvPr/>
        </p:nvSpPr>
        <p:spPr bwMode="auto">
          <a:xfrm>
            <a:off x="6537043" y="3760090"/>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78" name="Arrow: Right 77">
            <a:extLst>
              <a:ext uri="{FF2B5EF4-FFF2-40B4-BE49-F238E27FC236}">
                <a16:creationId xmlns="" xmlns:a16="http://schemas.microsoft.com/office/drawing/2014/main" id="{56560BE7-626C-438F-9A50-F8FBE878805E}"/>
              </a:ext>
            </a:extLst>
          </p:cNvPr>
          <p:cNvSpPr/>
          <p:nvPr/>
        </p:nvSpPr>
        <p:spPr bwMode="auto">
          <a:xfrm>
            <a:off x="6523348" y="4203000"/>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79" name="Arrow: Right 78">
            <a:extLst>
              <a:ext uri="{FF2B5EF4-FFF2-40B4-BE49-F238E27FC236}">
                <a16:creationId xmlns="" xmlns:a16="http://schemas.microsoft.com/office/drawing/2014/main" id="{52414B35-1C08-4BD2-8298-260CA7B22C41}"/>
              </a:ext>
            </a:extLst>
          </p:cNvPr>
          <p:cNvSpPr/>
          <p:nvPr/>
        </p:nvSpPr>
        <p:spPr bwMode="auto">
          <a:xfrm>
            <a:off x="6531228" y="4602236"/>
            <a:ext cx="405894" cy="297877"/>
          </a:xfrm>
          <a:prstGeom prst="rightArrow">
            <a:avLst/>
          </a:prstGeom>
          <a:solidFill>
            <a:srgbClr val="053E5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200" b="1">
              <a:solidFill>
                <a:srgbClr val="003B57"/>
              </a:solidFill>
              <a:ea typeface="ＭＳ Ｐゴシック" pitchFamily="1" charset="-128"/>
            </a:endParaRPr>
          </a:p>
        </p:txBody>
      </p:sp>
      <p:sp>
        <p:nvSpPr>
          <p:cNvPr id="3" name="TextBox 2">
            <a:extLst>
              <a:ext uri="{FF2B5EF4-FFF2-40B4-BE49-F238E27FC236}">
                <a16:creationId xmlns="" xmlns:a16="http://schemas.microsoft.com/office/drawing/2014/main" id="{8F3EF14D-F661-490C-8DAB-E07BB25650CC}"/>
              </a:ext>
            </a:extLst>
          </p:cNvPr>
          <p:cNvSpPr txBox="1"/>
          <p:nvPr/>
        </p:nvSpPr>
        <p:spPr>
          <a:xfrm>
            <a:off x="8253195" y="1357845"/>
            <a:ext cx="3895814" cy="4216539"/>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GB" dirty="0">
                <a:solidFill>
                  <a:srgbClr val="414041"/>
                </a:solidFill>
              </a:rPr>
              <a:t>Testing online uptake and attrition rates – 3 waves</a:t>
            </a:r>
          </a:p>
          <a:p>
            <a:pPr marL="285750" indent="-285750">
              <a:spcBef>
                <a:spcPts val="1200"/>
              </a:spcBef>
              <a:buFont typeface="Arial" panose="020B0604020202020204" pitchFamily="34" charset="0"/>
              <a:buChar char="•"/>
            </a:pPr>
            <a:r>
              <a:rPr lang="en-GB" dirty="0">
                <a:solidFill>
                  <a:srgbClr val="414041"/>
                </a:solidFill>
              </a:rPr>
              <a:t>Integrated LMS and PCS</a:t>
            </a:r>
          </a:p>
          <a:p>
            <a:pPr marL="285750" indent="-285750">
              <a:spcBef>
                <a:spcPts val="1200"/>
              </a:spcBef>
              <a:buFont typeface="Arial" panose="020B0604020202020204" pitchFamily="34" charset="0"/>
              <a:buChar char="•"/>
            </a:pPr>
            <a:r>
              <a:rPr lang="en-GB" dirty="0">
                <a:solidFill>
                  <a:srgbClr val="414041"/>
                </a:solidFill>
              </a:rPr>
              <a:t>Test of Between Wave Engagement (BWE) strategies</a:t>
            </a:r>
          </a:p>
          <a:p>
            <a:pPr marL="285750" indent="-285750">
              <a:spcBef>
                <a:spcPts val="1200"/>
              </a:spcBef>
              <a:buFont typeface="Arial" panose="020B0604020202020204" pitchFamily="34" charset="0"/>
              <a:buChar char="•"/>
            </a:pPr>
            <a:r>
              <a:rPr lang="en-GB" dirty="0">
                <a:solidFill>
                  <a:srgbClr val="414041"/>
                </a:solidFill>
              </a:rPr>
              <a:t>BWE issued at mid-point between waves</a:t>
            </a:r>
          </a:p>
          <a:p>
            <a:pPr marL="285750" indent="-285750">
              <a:spcBef>
                <a:spcPts val="1200"/>
              </a:spcBef>
              <a:buFont typeface="Arial" panose="020B0604020202020204" pitchFamily="34" charset="0"/>
              <a:buChar char="•"/>
            </a:pPr>
            <a:r>
              <a:rPr lang="en-GB" dirty="0">
                <a:solidFill>
                  <a:srgbClr val="414041"/>
                </a:solidFill>
              </a:rPr>
              <a:t>Incentivisation at W2 and W3</a:t>
            </a:r>
          </a:p>
          <a:p>
            <a:pPr marL="285750" indent="-285750">
              <a:spcBef>
                <a:spcPts val="1200"/>
              </a:spcBef>
              <a:buFont typeface="Arial" panose="020B0604020202020204" pitchFamily="34" charset="0"/>
              <a:buChar char="•"/>
            </a:pPr>
            <a:r>
              <a:rPr lang="en-GB" dirty="0">
                <a:solidFill>
                  <a:srgbClr val="414041"/>
                </a:solidFill>
              </a:rPr>
              <a:t>Wave 1: May 2019</a:t>
            </a:r>
          </a:p>
          <a:p>
            <a:pPr marL="285750" indent="-285750">
              <a:spcBef>
                <a:spcPts val="1200"/>
              </a:spcBef>
              <a:buFont typeface="Arial" panose="020B0604020202020204" pitchFamily="34" charset="0"/>
              <a:buChar char="•"/>
            </a:pPr>
            <a:r>
              <a:rPr lang="en-GB" dirty="0">
                <a:solidFill>
                  <a:srgbClr val="414041"/>
                </a:solidFill>
              </a:rPr>
              <a:t>Wave 2: August 2019</a:t>
            </a:r>
          </a:p>
          <a:p>
            <a:pPr marL="285750" indent="-285750">
              <a:spcBef>
                <a:spcPts val="1200"/>
              </a:spcBef>
              <a:buFont typeface="Arial" panose="020B0604020202020204" pitchFamily="34" charset="0"/>
              <a:buChar char="•"/>
            </a:pPr>
            <a:r>
              <a:rPr lang="en-GB" dirty="0">
                <a:solidFill>
                  <a:srgbClr val="414041"/>
                </a:solidFill>
              </a:rPr>
              <a:t>Wave 3: November 2019</a:t>
            </a:r>
          </a:p>
        </p:txBody>
      </p:sp>
      <p:sp>
        <p:nvSpPr>
          <p:cNvPr id="80" name="Footer Placeholder 3">
            <a:extLst>
              <a:ext uri="{FF2B5EF4-FFF2-40B4-BE49-F238E27FC236}">
                <a16:creationId xmlns="" xmlns:a16="http://schemas.microsoft.com/office/drawing/2014/main" id="{2373FF04-FC58-4E2D-BFB1-3C38E182EEC2}"/>
              </a:ext>
            </a:extLst>
          </p:cNvPr>
          <p:cNvSpPr>
            <a:spLocks noGrp="1"/>
          </p:cNvSpPr>
          <p:nvPr>
            <p:ph type="ftr" sz="quarter" idx="3"/>
          </p:nvPr>
        </p:nvSpPr>
        <p:spPr>
          <a:xfrm>
            <a:off x="7529513" y="6260453"/>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20562484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7C2CA2-B401-45B1-89A1-0100323860AF}"/>
              </a:ext>
            </a:extLst>
          </p:cNvPr>
          <p:cNvSpPr>
            <a:spLocks noGrp="1"/>
          </p:cNvSpPr>
          <p:nvPr>
            <p:ph type="title"/>
          </p:nvPr>
        </p:nvSpPr>
        <p:spPr/>
        <p:txBody>
          <a:bodyPr/>
          <a:lstStyle/>
          <a:p>
            <a:r>
              <a:rPr lang="en-GB" dirty="0"/>
              <a:t>Attrition/retention</a:t>
            </a:r>
          </a:p>
        </p:txBody>
      </p:sp>
      <p:sp>
        <p:nvSpPr>
          <p:cNvPr id="3" name="Content Placeholder 2">
            <a:extLst>
              <a:ext uri="{FF2B5EF4-FFF2-40B4-BE49-F238E27FC236}">
                <a16:creationId xmlns="" xmlns:a16="http://schemas.microsoft.com/office/drawing/2014/main" id="{0C8576F8-056D-4E1C-8967-231549132965}"/>
              </a:ext>
            </a:extLst>
          </p:cNvPr>
          <p:cNvSpPr>
            <a:spLocks noGrp="1"/>
          </p:cNvSpPr>
          <p:nvPr>
            <p:ph idx="1"/>
          </p:nvPr>
        </p:nvSpPr>
        <p:spPr>
          <a:xfrm>
            <a:off x="838200" y="1923634"/>
            <a:ext cx="10515600" cy="2436564"/>
          </a:xfrm>
        </p:spPr>
        <p:txBody>
          <a:bodyPr/>
          <a:lstStyle/>
          <a:p>
            <a:r>
              <a:rPr lang="en-GB" dirty="0"/>
              <a:t/>
            </a:r>
            <a:br>
              <a:rPr lang="en-GB" dirty="0"/>
            </a:br>
            <a:r>
              <a:rPr lang="en-GB" dirty="0"/>
              <a:t>Overall retention at wave 2  - 62.5%</a:t>
            </a:r>
          </a:p>
          <a:p>
            <a:r>
              <a:rPr lang="en-GB" dirty="0"/>
              <a:t/>
            </a:r>
            <a:br>
              <a:rPr lang="en-GB" dirty="0"/>
            </a:br>
            <a:r>
              <a:rPr lang="en-GB" dirty="0"/>
              <a:t>Ranged from 52.3% to 71.7% uptake at wave 2</a:t>
            </a:r>
            <a:br>
              <a:rPr lang="en-GB" dirty="0"/>
            </a:br>
            <a:endParaRPr lang="en-GB" dirty="0"/>
          </a:p>
        </p:txBody>
      </p:sp>
      <p:sp>
        <p:nvSpPr>
          <p:cNvPr id="6" name="Footer Placeholder 3">
            <a:extLst>
              <a:ext uri="{FF2B5EF4-FFF2-40B4-BE49-F238E27FC236}">
                <a16:creationId xmlns="" xmlns:a16="http://schemas.microsoft.com/office/drawing/2014/main" id="{F7240798-87CD-4862-A9A7-8DC48398D946}"/>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25576833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8166B-C579-DF48-900E-C835F581A794}"/>
              </a:ext>
            </a:extLst>
          </p:cNvPr>
          <p:cNvSpPr>
            <a:spLocks noGrp="1"/>
          </p:cNvSpPr>
          <p:nvPr>
            <p:ph type="title"/>
          </p:nvPr>
        </p:nvSpPr>
        <p:spPr>
          <a:xfrm>
            <a:off x="682707" y="547861"/>
            <a:ext cx="10689236" cy="757130"/>
          </a:xfrm>
        </p:spPr>
        <p:txBody>
          <a:bodyPr/>
          <a:lstStyle/>
          <a:p>
            <a:r>
              <a:rPr lang="en-GB" dirty="0"/>
              <a:t>Key statistical challenges</a:t>
            </a:r>
            <a:endParaRPr lang="en-US" dirty="0"/>
          </a:p>
        </p:txBody>
      </p:sp>
      <p:sp>
        <p:nvSpPr>
          <p:cNvPr id="9" name="Rectangle 8">
            <a:extLst>
              <a:ext uri="{FF2B5EF4-FFF2-40B4-BE49-F238E27FC236}">
                <a16:creationId xmlns="" xmlns:a16="http://schemas.microsoft.com/office/drawing/2014/main" id="{4091F885-726B-4B09-BC05-9732B77C0AF2}"/>
              </a:ext>
            </a:extLst>
          </p:cNvPr>
          <p:cNvSpPr/>
          <p:nvPr/>
        </p:nvSpPr>
        <p:spPr>
          <a:xfrm>
            <a:off x="521342" y="1445925"/>
            <a:ext cx="10689235" cy="5632311"/>
          </a:xfrm>
          <a:prstGeom prst="rect">
            <a:avLst/>
          </a:prstGeom>
        </p:spPr>
        <p:txBody>
          <a:bodyPr wrap="square">
            <a:spAutoFit/>
          </a:bodyPr>
          <a:lstStyle/>
          <a:p>
            <a:pPr marL="571500" indent="-571500">
              <a:buFont typeface="Arial" panose="020B0604020202020204" pitchFamily="34" charset="0"/>
              <a:buChar char="•"/>
            </a:pPr>
            <a:r>
              <a:rPr lang="en-GB" sz="3600" strike="dblStrike" dirty="0">
                <a:solidFill>
                  <a:srgbClr val="003B57"/>
                </a:solidFill>
              </a:rPr>
              <a:t>Online uptake</a:t>
            </a:r>
          </a:p>
          <a:p>
            <a:pPr marL="571500" indent="-571500">
              <a:buFont typeface="Arial" panose="020B0604020202020204" pitchFamily="34" charset="0"/>
              <a:buChar char="•"/>
            </a:pPr>
            <a:r>
              <a:rPr lang="en-GB" sz="3600" strike="dblStrike" dirty="0">
                <a:solidFill>
                  <a:srgbClr val="003B57"/>
                </a:solidFill>
              </a:rPr>
              <a:t>Mixed-mode response</a:t>
            </a:r>
          </a:p>
          <a:p>
            <a:pPr marL="571500" indent="-571500">
              <a:buFont typeface="Arial" panose="020B0604020202020204" pitchFamily="34" charset="0"/>
              <a:buChar char="•"/>
            </a:pPr>
            <a:r>
              <a:rPr lang="en-GB" sz="3600" strike="sngStrike" dirty="0">
                <a:solidFill>
                  <a:srgbClr val="003B57"/>
                </a:solidFill>
              </a:rPr>
              <a:t>Longitudinal design – attrition/retention </a:t>
            </a:r>
          </a:p>
          <a:p>
            <a:pPr marL="571500" indent="-571500">
              <a:buFont typeface="Arial" panose="020B0604020202020204" pitchFamily="34" charset="0"/>
              <a:buChar char="•"/>
            </a:pPr>
            <a:r>
              <a:rPr lang="en-GB" sz="3600" dirty="0">
                <a:solidFill>
                  <a:srgbClr val="003B57"/>
                </a:solidFill>
              </a:rPr>
              <a:t>Sample design</a:t>
            </a:r>
          </a:p>
          <a:p>
            <a:pPr marL="571500" indent="-571500">
              <a:buFont typeface="Arial" panose="020B0604020202020204" pitchFamily="34" charset="0"/>
              <a:buChar char="•"/>
            </a:pPr>
            <a:r>
              <a:rPr lang="en-GB" sz="3600" dirty="0">
                <a:solidFill>
                  <a:srgbClr val="003B57"/>
                </a:solidFill>
              </a:rPr>
              <a:t>Breaks in time series </a:t>
            </a:r>
            <a:r>
              <a:rPr lang="en-GB" sz="3600" i="1" dirty="0">
                <a:solidFill>
                  <a:srgbClr val="003B57"/>
                </a:solidFill>
              </a:rPr>
              <a:t>TBC Autumn 2018</a:t>
            </a:r>
            <a:endParaRPr lang="en-GB" sz="3600" dirty="0">
              <a:solidFill>
                <a:srgbClr val="003B57"/>
              </a:solidFill>
            </a:endParaRPr>
          </a:p>
          <a:p>
            <a:pPr marL="571500" indent="-571500">
              <a:buFont typeface="Arial" panose="020B0604020202020204" pitchFamily="34" charset="0"/>
              <a:buChar char="•"/>
            </a:pPr>
            <a:r>
              <a:rPr lang="en-GB" sz="3600" dirty="0">
                <a:solidFill>
                  <a:srgbClr val="003B57"/>
                </a:solidFill>
              </a:rPr>
              <a:t>Bias </a:t>
            </a:r>
            <a:r>
              <a:rPr lang="en-GB" sz="3600" i="1" dirty="0">
                <a:solidFill>
                  <a:srgbClr val="003B57"/>
                </a:solidFill>
              </a:rPr>
              <a:t>TBC Autumn 2018</a:t>
            </a:r>
            <a:endParaRPr lang="en-GB" sz="3600" dirty="0">
              <a:solidFill>
                <a:srgbClr val="003B57"/>
              </a:solidFill>
            </a:endParaRPr>
          </a:p>
          <a:p>
            <a:pPr marL="571500" indent="-571500">
              <a:buFont typeface="Arial" panose="020B0604020202020204" pitchFamily="34" charset="0"/>
              <a:buChar char="•"/>
            </a:pPr>
            <a:r>
              <a:rPr lang="en-GB" sz="3600" dirty="0">
                <a:solidFill>
                  <a:srgbClr val="003B57"/>
                </a:solidFill>
              </a:rPr>
              <a:t>Sample design – integrating LMS and PCS (and other modules)</a:t>
            </a:r>
          </a:p>
          <a:p>
            <a:pPr marL="571500" indent="-571500">
              <a:buFont typeface="Arial" panose="020B0604020202020204" pitchFamily="34" charset="0"/>
              <a:buChar char="•"/>
            </a:pPr>
            <a:endParaRPr lang="en-GB" sz="3600" dirty="0">
              <a:solidFill>
                <a:srgbClr val="003B57"/>
              </a:solidFill>
            </a:endParaRPr>
          </a:p>
          <a:p>
            <a:pPr marL="571500" indent="-571500">
              <a:buFont typeface="Arial" panose="020B0604020202020204" pitchFamily="34" charset="0"/>
              <a:buChar char="•"/>
            </a:pPr>
            <a:endParaRPr lang="en-GB" sz="3600" dirty="0">
              <a:solidFill>
                <a:srgbClr val="003B57"/>
              </a:solidFill>
            </a:endParaRPr>
          </a:p>
        </p:txBody>
      </p:sp>
      <p:sp>
        <p:nvSpPr>
          <p:cNvPr id="5" name="Footer Placeholder 3">
            <a:extLst>
              <a:ext uri="{FF2B5EF4-FFF2-40B4-BE49-F238E27FC236}">
                <a16:creationId xmlns="" xmlns:a16="http://schemas.microsoft.com/office/drawing/2014/main" id="{21F6EA60-130B-474A-89D5-C15FBCBD4A77}"/>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1247312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9992" y="456518"/>
            <a:ext cx="8489302" cy="1200831"/>
          </a:xfrm>
        </p:spPr>
        <p:txBody>
          <a:bodyPr>
            <a:normAutofit fontScale="90000"/>
          </a:bodyPr>
          <a:lstStyle/>
          <a:p>
            <a:r>
              <a:rPr lang="en-GB" dirty="0" smtClean="0"/>
              <a:t>Agenda</a:t>
            </a:r>
            <a:r>
              <a:rPr lang="en-GB" dirty="0"/>
              <a:t/>
            </a:r>
            <a:br>
              <a:rPr lang="en-GB" dirty="0"/>
            </a:br>
            <a:endParaRPr lang="en-GB" dirty="0"/>
          </a:p>
        </p:txBody>
      </p:sp>
      <p:graphicFrame>
        <p:nvGraphicFramePr>
          <p:cNvPr id="10" name="Table 9"/>
          <p:cNvGraphicFramePr>
            <a:graphicFrameLocks noGrp="1"/>
          </p:cNvGraphicFramePr>
          <p:nvPr>
            <p:extLst>
              <p:ext uri="{D42A27DB-BD31-4B8C-83A1-F6EECF244321}">
                <p14:modId xmlns:p14="http://schemas.microsoft.com/office/powerpoint/2010/main" val="1596011426"/>
              </p:ext>
            </p:extLst>
          </p:nvPr>
        </p:nvGraphicFramePr>
        <p:xfrm>
          <a:off x="2591558" y="1479931"/>
          <a:ext cx="8128000" cy="5068581"/>
        </p:xfrm>
        <a:graphic>
          <a:graphicData uri="http://schemas.openxmlformats.org/drawingml/2006/table">
            <a:tbl>
              <a:tblPr firstRow="1" bandRow="1">
                <a:tableStyleId>{5C22544A-7EE6-4342-B048-85BDC9FD1C3A}</a:tableStyleId>
              </a:tblPr>
              <a:tblGrid>
                <a:gridCol w="8128000"/>
              </a:tblGrid>
              <a:tr h="5429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smtClean="0">
                          <a:solidFill>
                            <a:srgbClr val="1E2B50"/>
                          </a:solidFill>
                        </a:rPr>
                        <a:t>Labour Force Survey</a:t>
                      </a:r>
                    </a:p>
                    <a:p>
                      <a:endParaRPr lang="en-GB" dirty="0"/>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82001">
                <a:tc>
                  <a:txBody>
                    <a:bodyPr/>
                    <a:lstStyle/>
                    <a:p>
                      <a:endParaRPr lang="en-GB" sz="2800" b="0" dirty="0" smtClean="0">
                        <a:solidFill>
                          <a:srgbClr val="1E2B50"/>
                        </a:solidFill>
                      </a:endParaRPr>
                    </a:p>
                    <a:p>
                      <a:r>
                        <a:rPr lang="en-GB" sz="2800" b="0" dirty="0" smtClean="0">
                          <a:solidFill>
                            <a:srgbClr val="1E2B50"/>
                          </a:solidFill>
                        </a:rPr>
                        <a:t>Jobs, Vacancies and Redundancies</a:t>
                      </a:r>
                    </a:p>
                    <a:p>
                      <a:endParaRPr lang="en-GB" sz="2800" b="0" dirty="0" smtClean="0">
                        <a:solidFill>
                          <a:srgbClr val="1E2B50"/>
                        </a:solidFill>
                      </a:endParaRPr>
                    </a:p>
                    <a:p>
                      <a:r>
                        <a:rPr lang="en-GB" sz="2800" b="0" dirty="0" smtClean="0">
                          <a:solidFill>
                            <a:srgbClr val="1E2B50"/>
                          </a:solidFill>
                        </a:rPr>
                        <a:t>DfC and DfE statistics</a:t>
                      </a:r>
                    </a:p>
                    <a:p>
                      <a:endParaRPr lang="en-GB" sz="2800" b="0" dirty="0" smtClean="0">
                        <a:solidFill>
                          <a:srgbClr val="1E2B50"/>
                        </a:solidFill>
                      </a:endParaRPr>
                    </a:p>
                    <a:p>
                      <a:r>
                        <a:rPr lang="en-GB" sz="2800" b="0" dirty="0" smtClean="0">
                          <a:solidFill>
                            <a:srgbClr val="1E2B50"/>
                          </a:solidFill>
                        </a:rPr>
                        <a:t>Earnings </a:t>
                      </a:r>
                    </a:p>
                    <a:p>
                      <a:endParaRPr lang="en-GB"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3500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smtClean="0">
                          <a:solidFill>
                            <a:srgbClr val="1E2B50"/>
                          </a:solidFill>
                        </a:rPr>
                        <a:t>Final Comments and Close</a:t>
                      </a:r>
                    </a:p>
                    <a:p>
                      <a:endParaRPr lang="en-GB"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6236066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295DBF-80B7-482E-93D2-71553B4BC7B3}"/>
              </a:ext>
            </a:extLst>
          </p:cNvPr>
          <p:cNvSpPr>
            <a:spLocks noGrp="1"/>
          </p:cNvSpPr>
          <p:nvPr>
            <p:ph type="title"/>
          </p:nvPr>
        </p:nvSpPr>
        <p:spPr>
          <a:xfrm>
            <a:off x="709108" y="241985"/>
            <a:ext cx="10515600" cy="757130"/>
          </a:xfrm>
        </p:spPr>
        <p:txBody>
          <a:bodyPr/>
          <a:lstStyle/>
          <a:p>
            <a:r>
              <a:rPr lang="en-GB" dirty="0"/>
              <a:t>IPACS Implementation</a:t>
            </a:r>
          </a:p>
        </p:txBody>
      </p:sp>
      <p:sp>
        <p:nvSpPr>
          <p:cNvPr id="3" name="Content Placeholder 2">
            <a:extLst>
              <a:ext uri="{FF2B5EF4-FFF2-40B4-BE49-F238E27FC236}">
                <a16:creationId xmlns="" xmlns:a16="http://schemas.microsoft.com/office/drawing/2014/main" id="{C9D2AA5B-C2E6-4C1A-8E8F-F389099579A5}"/>
              </a:ext>
            </a:extLst>
          </p:cNvPr>
          <p:cNvSpPr>
            <a:spLocks noGrp="1"/>
          </p:cNvSpPr>
          <p:nvPr>
            <p:ph idx="1"/>
          </p:nvPr>
        </p:nvSpPr>
        <p:spPr>
          <a:xfrm>
            <a:off x="709108" y="1196081"/>
            <a:ext cx="10515600" cy="4909036"/>
          </a:xfrm>
        </p:spPr>
        <p:txBody>
          <a:bodyPr/>
          <a:lstStyle/>
          <a:p>
            <a:pPr marL="457200" indent="-457200">
              <a:buFont typeface="Arial" panose="020B0604020202020204" pitchFamily="34" charset="0"/>
              <a:buChar char="•"/>
            </a:pPr>
            <a:r>
              <a:rPr lang="en-GB" dirty="0"/>
              <a:t>Initial planning for the implementation of IPACS including a longitudinal tests &amp; parallel run</a:t>
            </a:r>
          </a:p>
          <a:p>
            <a:pPr marL="457200" indent="-457200">
              <a:buFont typeface="Arial" panose="020B0604020202020204" pitchFamily="34" charset="0"/>
              <a:buChar char="•"/>
            </a:pPr>
            <a:r>
              <a:rPr lang="en-GB" dirty="0"/>
              <a:t>Approach is centred upon people, process and technology workstreams</a:t>
            </a:r>
          </a:p>
          <a:p>
            <a:pPr marL="457200" indent="-457200">
              <a:buFont typeface="Arial" panose="020B0604020202020204" pitchFamily="34" charset="0"/>
              <a:buChar char="•"/>
            </a:pPr>
            <a:r>
              <a:rPr lang="en-GB" dirty="0"/>
              <a:t>Commercial activities required to source external capacity and capability to commence data collection in 2020.</a:t>
            </a:r>
          </a:p>
          <a:p>
            <a:pPr marL="457200" indent="-457200">
              <a:buFont typeface="Arial" panose="020B0604020202020204" pitchFamily="34" charset="0"/>
              <a:buChar char="•"/>
            </a:pPr>
            <a:r>
              <a:rPr lang="en-GB" dirty="0"/>
              <a:t> Also includes the activities required to deliver the end-to-end solution internally (technology, and services – data collection and  processing)</a:t>
            </a:r>
          </a:p>
        </p:txBody>
      </p:sp>
      <p:sp>
        <p:nvSpPr>
          <p:cNvPr id="5" name="Footer Placeholder 3">
            <a:extLst>
              <a:ext uri="{FF2B5EF4-FFF2-40B4-BE49-F238E27FC236}">
                <a16:creationId xmlns="" xmlns:a16="http://schemas.microsoft.com/office/drawing/2014/main" id="{9257CBE5-6C39-447C-BCDB-13458A1A9A13}"/>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14072871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E06845-2A17-41FF-B033-1F76D0F19038}"/>
              </a:ext>
            </a:extLst>
          </p:cNvPr>
          <p:cNvSpPr>
            <a:spLocks noGrp="1"/>
          </p:cNvSpPr>
          <p:nvPr>
            <p:ph type="title"/>
          </p:nvPr>
        </p:nvSpPr>
        <p:spPr>
          <a:xfrm>
            <a:off x="741381" y="254355"/>
            <a:ext cx="10515600" cy="757130"/>
          </a:xfrm>
        </p:spPr>
        <p:txBody>
          <a:bodyPr/>
          <a:lstStyle/>
          <a:p>
            <a:r>
              <a:rPr lang="en-GB" dirty="0"/>
              <a:t>Longitudinal test design</a:t>
            </a:r>
          </a:p>
        </p:txBody>
      </p:sp>
      <p:sp>
        <p:nvSpPr>
          <p:cNvPr id="3" name="Content Placeholder 2">
            <a:extLst>
              <a:ext uri="{FF2B5EF4-FFF2-40B4-BE49-F238E27FC236}">
                <a16:creationId xmlns="" xmlns:a16="http://schemas.microsoft.com/office/drawing/2014/main" id="{ADF754AF-4B31-48BC-A00E-081CD49FA069}"/>
              </a:ext>
            </a:extLst>
          </p:cNvPr>
          <p:cNvSpPr>
            <a:spLocks noGrp="1"/>
          </p:cNvSpPr>
          <p:nvPr>
            <p:ph idx="1"/>
          </p:nvPr>
        </p:nvSpPr>
        <p:spPr/>
        <p:txBody>
          <a:bodyPr/>
          <a:lstStyle/>
          <a:p>
            <a:endParaRPr lang="en-GB" dirty="0"/>
          </a:p>
        </p:txBody>
      </p:sp>
      <p:pic>
        <p:nvPicPr>
          <p:cNvPr id="5" name="Picture 4">
            <a:extLst>
              <a:ext uri="{FF2B5EF4-FFF2-40B4-BE49-F238E27FC236}">
                <a16:creationId xmlns="" xmlns:a16="http://schemas.microsoft.com/office/drawing/2014/main" id="{F079340A-9FF6-4FD8-87F2-A4FB26BFE9B2}"/>
              </a:ext>
            </a:extLst>
          </p:cNvPr>
          <p:cNvPicPr/>
          <p:nvPr/>
        </p:nvPicPr>
        <p:blipFill>
          <a:blip r:embed="rId2"/>
          <a:stretch>
            <a:fillRect/>
          </a:stretch>
        </p:blipFill>
        <p:spPr>
          <a:xfrm>
            <a:off x="838200" y="1489336"/>
            <a:ext cx="9777730" cy="4460240"/>
          </a:xfrm>
          <a:prstGeom prst="rect">
            <a:avLst/>
          </a:prstGeom>
        </p:spPr>
      </p:pic>
      <p:sp>
        <p:nvSpPr>
          <p:cNvPr id="6" name="Footer Placeholder 3">
            <a:extLst>
              <a:ext uri="{FF2B5EF4-FFF2-40B4-BE49-F238E27FC236}">
                <a16:creationId xmlns="" xmlns:a16="http://schemas.microsoft.com/office/drawing/2014/main" id="{53AACD8F-64D1-4312-ABAC-1555A97B319E}"/>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5918179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A489C4-E344-4C77-901E-80D3CF960632}"/>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 xmlns:a16="http://schemas.microsoft.com/office/drawing/2014/main" id="{4A478723-DA74-44BE-86C1-48688DB1E09D}"/>
              </a:ext>
            </a:extLst>
          </p:cNvPr>
          <p:cNvSpPr>
            <a:spLocks noGrp="1"/>
          </p:cNvSpPr>
          <p:nvPr>
            <p:ph idx="1"/>
          </p:nvPr>
        </p:nvSpPr>
        <p:spPr/>
        <p:txBody>
          <a:bodyPr/>
          <a:lstStyle/>
          <a:p>
            <a:endParaRPr lang="en-GB"/>
          </a:p>
        </p:txBody>
      </p:sp>
      <p:graphicFrame>
        <p:nvGraphicFramePr>
          <p:cNvPr id="4" name="Content Placeholder 3">
            <a:extLst>
              <a:ext uri="{FF2B5EF4-FFF2-40B4-BE49-F238E27FC236}">
                <a16:creationId xmlns="" xmlns:a16="http://schemas.microsoft.com/office/drawing/2014/main" id="{B05F8D00-C04F-4688-AD08-6C8674F6B4EF}"/>
              </a:ext>
            </a:extLst>
          </p:cNvPr>
          <p:cNvGraphicFramePr>
            <a:graphicFrameLocks/>
          </p:cNvGraphicFramePr>
          <p:nvPr>
            <p:extLst/>
          </p:nvPr>
        </p:nvGraphicFramePr>
        <p:xfrm>
          <a:off x="99392" y="1283535"/>
          <a:ext cx="11752758" cy="4993766"/>
        </p:xfrm>
        <a:graphic>
          <a:graphicData uri="http://schemas.openxmlformats.org/drawingml/2006/table">
            <a:tbl>
              <a:tblPr/>
              <a:tblGrid>
                <a:gridCol w="804250">
                  <a:extLst>
                    <a:ext uri="{9D8B030D-6E8A-4147-A177-3AD203B41FA5}">
                      <a16:colId xmlns="" xmlns:a16="http://schemas.microsoft.com/office/drawing/2014/main" val="3435903052"/>
                    </a:ext>
                  </a:extLst>
                </a:gridCol>
                <a:gridCol w="762784">
                  <a:extLst>
                    <a:ext uri="{9D8B030D-6E8A-4147-A177-3AD203B41FA5}">
                      <a16:colId xmlns="" xmlns:a16="http://schemas.microsoft.com/office/drawing/2014/main" val="1563967756"/>
                    </a:ext>
                  </a:extLst>
                </a:gridCol>
                <a:gridCol w="783517">
                  <a:extLst>
                    <a:ext uri="{9D8B030D-6E8A-4147-A177-3AD203B41FA5}">
                      <a16:colId xmlns="" xmlns:a16="http://schemas.microsoft.com/office/drawing/2014/main" val="1466827947"/>
                    </a:ext>
                  </a:extLst>
                </a:gridCol>
                <a:gridCol w="783517">
                  <a:extLst>
                    <a:ext uri="{9D8B030D-6E8A-4147-A177-3AD203B41FA5}">
                      <a16:colId xmlns="" xmlns:a16="http://schemas.microsoft.com/office/drawing/2014/main" val="807588808"/>
                    </a:ext>
                  </a:extLst>
                </a:gridCol>
                <a:gridCol w="653055">
                  <a:extLst>
                    <a:ext uri="{9D8B030D-6E8A-4147-A177-3AD203B41FA5}">
                      <a16:colId xmlns="" xmlns:a16="http://schemas.microsoft.com/office/drawing/2014/main" val="745690215"/>
                    </a:ext>
                  </a:extLst>
                </a:gridCol>
                <a:gridCol w="913979">
                  <a:extLst>
                    <a:ext uri="{9D8B030D-6E8A-4147-A177-3AD203B41FA5}">
                      <a16:colId xmlns="" xmlns:a16="http://schemas.microsoft.com/office/drawing/2014/main" val="4209235971"/>
                    </a:ext>
                  </a:extLst>
                </a:gridCol>
                <a:gridCol w="783517">
                  <a:extLst>
                    <a:ext uri="{9D8B030D-6E8A-4147-A177-3AD203B41FA5}">
                      <a16:colId xmlns="" xmlns:a16="http://schemas.microsoft.com/office/drawing/2014/main" val="2630952666"/>
                    </a:ext>
                  </a:extLst>
                </a:gridCol>
                <a:gridCol w="783517">
                  <a:extLst>
                    <a:ext uri="{9D8B030D-6E8A-4147-A177-3AD203B41FA5}">
                      <a16:colId xmlns="" xmlns:a16="http://schemas.microsoft.com/office/drawing/2014/main" val="3035590331"/>
                    </a:ext>
                  </a:extLst>
                </a:gridCol>
                <a:gridCol w="783517">
                  <a:extLst>
                    <a:ext uri="{9D8B030D-6E8A-4147-A177-3AD203B41FA5}">
                      <a16:colId xmlns="" xmlns:a16="http://schemas.microsoft.com/office/drawing/2014/main" val="2793132971"/>
                    </a:ext>
                  </a:extLst>
                </a:gridCol>
                <a:gridCol w="783517">
                  <a:extLst>
                    <a:ext uri="{9D8B030D-6E8A-4147-A177-3AD203B41FA5}">
                      <a16:colId xmlns="" xmlns:a16="http://schemas.microsoft.com/office/drawing/2014/main" val="3337545760"/>
                    </a:ext>
                  </a:extLst>
                </a:gridCol>
                <a:gridCol w="948393">
                  <a:extLst>
                    <a:ext uri="{9D8B030D-6E8A-4147-A177-3AD203B41FA5}">
                      <a16:colId xmlns="" xmlns:a16="http://schemas.microsoft.com/office/drawing/2014/main" val="4090869447"/>
                    </a:ext>
                  </a:extLst>
                </a:gridCol>
                <a:gridCol w="618643">
                  <a:extLst>
                    <a:ext uri="{9D8B030D-6E8A-4147-A177-3AD203B41FA5}">
                      <a16:colId xmlns="" xmlns:a16="http://schemas.microsoft.com/office/drawing/2014/main" val="3428089285"/>
                    </a:ext>
                  </a:extLst>
                </a:gridCol>
                <a:gridCol w="783517">
                  <a:extLst>
                    <a:ext uri="{9D8B030D-6E8A-4147-A177-3AD203B41FA5}">
                      <a16:colId xmlns="" xmlns:a16="http://schemas.microsoft.com/office/drawing/2014/main" val="2715133227"/>
                    </a:ext>
                  </a:extLst>
                </a:gridCol>
                <a:gridCol w="564818">
                  <a:extLst>
                    <a:ext uri="{9D8B030D-6E8A-4147-A177-3AD203B41FA5}">
                      <a16:colId xmlns="" xmlns:a16="http://schemas.microsoft.com/office/drawing/2014/main" val="2901481340"/>
                    </a:ext>
                  </a:extLst>
                </a:gridCol>
                <a:gridCol w="1002217">
                  <a:extLst>
                    <a:ext uri="{9D8B030D-6E8A-4147-A177-3AD203B41FA5}">
                      <a16:colId xmlns="" xmlns:a16="http://schemas.microsoft.com/office/drawing/2014/main" val="3344315645"/>
                    </a:ext>
                  </a:extLst>
                </a:gridCol>
              </a:tblGrid>
              <a:tr h="357637">
                <a:tc>
                  <a:txBody>
                    <a:bodyPr/>
                    <a:lstStyle/>
                    <a:p>
                      <a:pPr algn="r" fontAlgn="b"/>
                      <a:endParaRPr lang="en-GB" sz="1600" b="1"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r>
                        <a:rPr lang="en-GB" sz="1400" b="1" i="0" u="none" strike="noStrike" dirty="0">
                          <a:solidFill>
                            <a:srgbClr val="000000"/>
                          </a:solidFill>
                          <a:effectLst/>
                          <a:latin typeface="Calibri" panose="020F0502020204030204" pitchFamily="34" charset="0"/>
                        </a:rPr>
                        <a:t>2020</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400" b="1" i="0" u="none" strike="noStrike" dirty="0">
                          <a:solidFill>
                            <a:srgbClr val="000000"/>
                          </a:solidFill>
                          <a:effectLst/>
                          <a:latin typeface="Calibri" panose="020F0502020204030204" pitchFamily="34" charset="0"/>
                        </a:rPr>
                        <a:t>2020</a:t>
                      </a:r>
                    </a:p>
                  </a:txBody>
                  <a:tcPr marL="9525" marR="9525" marT="9525"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fontAlgn="b"/>
                      <a:r>
                        <a:rPr lang="en-GB" sz="1400" b="1" i="0" u="none" strike="noStrike" dirty="0">
                          <a:solidFill>
                            <a:srgbClr val="000000"/>
                          </a:solidFill>
                          <a:effectLst/>
                          <a:latin typeface="Calibri" panose="020F0502020204030204" pitchFamily="34" charset="0"/>
                        </a:rPr>
                        <a:t>2021</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b"/>
                      <a:r>
                        <a:rPr lang="en-GB" sz="1400" b="1" i="0" u="none" strike="noStrike" dirty="0">
                          <a:solidFill>
                            <a:srgbClr val="000000"/>
                          </a:solidFill>
                          <a:effectLst/>
                          <a:latin typeface="Calibri" panose="020F0502020204030204" pitchFamily="34" charset="0"/>
                        </a:rPr>
                        <a:t>2022</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b"/>
                      <a:r>
                        <a:rPr lang="en-GB" sz="1400" b="1" i="0" u="none" strike="noStrike" dirty="0">
                          <a:solidFill>
                            <a:srgbClr val="000000"/>
                          </a:solidFill>
                          <a:effectLst/>
                          <a:latin typeface="Calibri" panose="020F0502020204030204" pitchFamily="34" charset="0"/>
                        </a:rPr>
                        <a:t>2023</a:t>
                      </a:r>
                    </a:p>
                  </a:txBody>
                  <a:tcPr marL="9525" marR="9525" marT="9525"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2426000374"/>
                  </a:ext>
                </a:extLst>
              </a:tr>
              <a:tr h="540752">
                <a:tc>
                  <a:txBody>
                    <a:bodyPr/>
                    <a:lstStyle/>
                    <a:p>
                      <a:pPr algn="l" fontAlgn="b"/>
                      <a:endParaRPr lang="en-GB" sz="1600" b="1" i="0" u="none" strike="noStrike">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b"/>
                      <a:r>
                        <a:rPr lang="en-GB" sz="1400" b="1" i="0" u="none" strike="noStrike" dirty="0">
                          <a:solidFill>
                            <a:srgbClr val="000000"/>
                          </a:solidFill>
                          <a:effectLst/>
                          <a:latin typeface="Calibri" panose="020F0502020204030204" pitchFamily="34" charset="0"/>
                        </a:rPr>
                        <a:t>Jul-Sep</a:t>
                      </a:r>
                    </a:p>
                    <a:p>
                      <a:pPr algn="ctr" fontAlgn="b"/>
                      <a:r>
                        <a:rPr lang="en-GB" sz="1400" b="1" i="0" u="none" strike="noStrike" dirty="0">
                          <a:solidFill>
                            <a:srgbClr val="000000"/>
                          </a:solidFill>
                          <a:effectLst/>
                          <a:latin typeface="Calibri" panose="020F0502020204030204" pitchFamily="34" charset="0"/>
                        </a:rPr>
                        <a:t>13.5K</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1400" b="1" i="0" u="none" strike="noStrike" dirty="0">
                          <a:solidFill>
                            <a:srgbClr val="000000"/>
                          </a:solidFill>
                          <a:effectLst/>
                          <a:latin typeface="Calibri" panose="020F0502020204030204" pitchFamily="34" charset="0"/>
                        </a:rPr>
                        <a:t>Oct-Dec</a:t>
                      </a:r>
                    </a:p>
                    <a:p>
                      <a:pPr algn="ctr" fontAlgn="b"/>
                      <a:r>
                        <a:rPr lang="en-GB" sz="1400" b="1" i="0" u="none" strike="noStrike" dirty="0">
                          <a:solidFill>
                            <a:srgbClr val="000000"/>
                          </a:solidFill>
                          <a:effectLst/>
                          <a:latin typeface="Calibri" panose="020F0502020204030204" pitchFamily="34" charset="0"/>
                        </a:rPr>
                        <a:t>30K</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1400" b="1" i="0" u="none" strike="noStrike" dirty="0">
                          <a:solidFill>
                            <a:srgbClr val="000000"/>
                          </a:solidFill>
                          <a:effectLst/>
                          <a:latin typeface="Calibri" panose="020F0502020204030204" pitchFamily="34" charset="0"/>
                        </a:rPr>
                        <a:t>Jan-Mar</a:t>
                      </a:r>
                    </a:p>
                    <a:p>
                      <a:pPr algn="ctr" fontAlgn="b"/>
                      <a:r>
                        <a:rPr lang="en-GB" sz="1400" b="1" i="0" u="none" strike="noStrike" dirty="0">
                          <a:solidFill>
                            <a:srgbClr val="000000"/>
                          </a:solidFill>
                          <a:effectLst/>
                          <a:latin typeface="Calibri" panose="020F0502020204030204" pitchFamily="34" charset="0"/>
                        </a:rPr>
                        <a:t>30K</a:t>
                      </a:r>
                    </a:p>
                  </a:txBody>
                  <a:tcPr marL="9525" marR="9525" marT="9525" anchor="b">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1400" b="1" i="0" u="none" strike="noStrike" dirty="0">
                          <a:solidFill>
                            <a:srgbClr val="000000"/>
                          </a:solidFill>
                          <a:effectLst/>
                          <a:latin typeface="Calibri" panose="020F0502020204030204" pitchFamily="34" charset="0"/>
                        </a:rPr>
                        <a:t>Apr-Jun</a:t>
                      </a:r>
                    </a:p>
                    <a:p>
                      <a:pPr algn="ctr" fontAlgn="b"/>
                      <a:r>
                        <a:rPr lang="en-GB" sz="1400" b="1" i="0" u="none" strike="noStrike" dirty="0">
                          <a:solidFill>
                            <a:srgbClr val="000000"/>
                          </a:solidFill>
                          <a:effectLst/>
                          <a:latin typeface="Calibri" panose="020F0502020204030204" pitchFamily="34" charset="0"/>
                        </a:rPr>
                        <a:t>30K</a:t>
                      </a:r>
                    </a:p>
                  </a:txBody>
                  <a:tcPr marL="9525" marR="9525" marT="9525"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1400" b="1" i="0" u="none" strike="noStrike" dirty="0">
                          <a:solidFill>
                            <a:srgbClr val="000000"/>
                          </a:solidFill>
                          <a:effectLst/>
                          <a:latin typeface="Calibri" panose="020F0502020204030204" pitchFamily="34" charset="0"/>
                        </a:rPr>
                        <a:t>Jul-Sep</a:t>
                      </a:r>
                    </a:p>
                    <a:p>
                      <a:pPr algn="ctr" fontAlgn="b"/>
                      <a:r>
                        <a:rPr lang="en-GB" sz="1400" b="1" i="0" u="none" strike="noStrike" dirty="0">
                          <a:solidFill>
                            <a:srgbClr val="000000"/>
                          </a:solidFill>
                          <a:effectLst/>
                          <a:latin typeface="Calibri" panose="020F0502020204030204" pitchFamily="34" charset="0"/>
                        </a:rPr>
                        <a:t>30K</a:t>
                      </a:r>
                    </a:p>
                  </a:txBody>
                  <a:tcPr marL="9525" marR="9525" marT="9525" anchor="b">
                    <a:lnL>
                      <a:noFill/>
                    </a:lnL>
                    <a:lnR>
                      <a:noFill/>
                    </a:lnR>
                    <a:lnB w="12700" cap="flat" cmpd="sng" algn="ctr">
                      <a:solidFill>
                        <a:srgbClr val="000000"/>
                      </a:solidFill>
                      <a:prstDash val="solid"/>
                      <a:round/>
                      <a:headEnd type="none" w="med" len="med"/>
                      <a:tailEnd type="none" w="med" len="med"/>
                    </a:lnB>
                    <a:noFill/>
                  </a:tcPr>
                </a:tc>
                <a:tc>
                  <a:txBody>
                    <a:bodyPr/>
                    <a:lstStyle/>
                    <a:p>
                      <a:pPr algn="ctr" fontAlgn="b"/>
                      <a:r>
                        <a:rPr lang="en-GB" sz="1400" b="1" i="0" u="none" strike="noStrike" dirty="0">
                          <a:solidFill>
                            <a:srgbClr val="000000"/>
                          </a:solidFill>
                          <a:effectLst/>
                          <a:latin typeface="Calibri" panose="020F0502020204030204" pitchFamily="34" charset="0"/>
                        </a:rPr>
                        <a:t>Oct-Dec</a:t>
                      </a:r>
                    </a:p>
                    <a:p>
                      <a:pPr algn="ctr" fontAlgn="b"/>
                      <a:r>
                        <a:rPr lang="en-GB" sz="1400" b="1" i="0" u="none" strike="noStrike" dirty="0">
                          <a:solidFill>
                            <a:srgbClr val="000000"/>
                          </a:solidFill>
                          <a:effectLst/>
                          <a:latin typeface="Calibri" panose="020F0502020204030204" pitchFamily="34" charset="0"/>
                        </a:rPr>
                        <a:t>30K</a:t>
                      </a:r>
                    </a:p>
                  </a:txBody>
                  <a:tcPr marL="9525" marR="9525" marT="9525" anchor="b">
                    <a:lnL>
                      <a:noFill/>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Jan-Mar</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125K</a:t>
                      </a:r>
                    </a:p>
                  </a:txBody>
                  <a:tcPr marL="9525" marR="9525" marT="9525" anchor="b">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Apr-Jun1</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125K</a:t>
                      </a:r>
                    </a:p>
                  </a:txBody>
                  <a:tcPr marL="9525" marR="9525" marT="9525"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Jul-Sep</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125K</a:t>
                      </a:r>
                    </a:p>
                  </a:txBody>
                  <a:tcPr marL="9525" marR="9525" marT="9525"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Oct-Dec</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125K</a:t>
                      </a:r>
                    </a:p>
                  </a:txBody>
                  <a:tcPr marL="9525" marR="9525" marT="9525" anchor="b">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Jan-Mar</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125K</a:t>
                      </a:r>
                    </a:p>
                  </a:txBody>
                  <a:tcPr marL="9525" marR="9525" marT="9525" anchor="b">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Apr-Jun</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125K</a:t>
                      </a:r>
                    </a:p>
                  </a:txBody>
                  <a:tcPr marL="9525" marR="9525" marT="9525"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Jul-Sep</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125K</a:t>
                      </a:r>
                    </a:p>
                  </a:txBody>
                  <a:tcPr marL="9525" marR="9525" marT="9525"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Oct-Dec</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125K</a:t>
                      </a:r>
                    </a:p>
                  </a:txBody>
                  <a:tcPr marL="9525" marR="9525" marT="9525" anchor="b">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895643600"/>
                  </a:ext>
                </a:extLst>
              </a:tr>
              <a:tr h="328246">
                <a:tc rowSpan="5">
                  <a:txBody>
                    <a:bodyPr/>
                    <a:lstStyle/>
                    <a:p>
                      <a:pPr algn="l" fontAlgn="b"/>
                      <a:r>
                        <a:rPr lang="en-GB" sz="2400" b="1" i="0" u="none" strike="noStrike" dirty="0">
                          <a:solidFill>
                            <a:srgbClr val="000000"/>
                          </a:solidFill>
                          <a:effectLst/>
                          <a:latin typeface="Calibri" panose="020F0502020204030204" pitchFamily="34" charset="0"/>
                        </a:rPr>
                        <a:t>IPACS</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a:noFill/>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a:noFill/>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a:noFill/>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a:noFill/>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a:noFill/>
                    </a:lnL>
                    <a:lnR>
                      <a:noFill/>
                    </a:lnR>
                    <a:lnT w="12700" cap="flat" cmpd="sng" algn="ctr">
                      <a:solidFill>
                        <a:srgbClr val="000000"/>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W1</a:t>
                      </a:r>
                    </a:p>
                  </a:txBody>
                  <a:tcPr marL="9525" marR="9525" marT="9525" anchor="b">
                    <a:lnL>
                      <a:noFill/>
                    </a:lnL>
                    <a:lnR>
                      <a:noFill/>
                    </a:lnR>
                    <a:lnT w="12700" cap="flat" cmpd="sng" algn="ctr">
                      <a:solidFill>
                        <a:srgbClr val="000000"/>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4">
                        <a:lumMod val="40000"/>
                        <a:lumOff val="60000"/>
                      </a:schemeClr>
                    </a:solidFill>
                  </a:tcPr>
                </a:tc>
                <a:extLst>
                  <a:ext uri="{0D108BD9-81ED-4DB2-BD59-A6C34878D82A}">
                    <a16:rowId xmlns="" xmlns:a16="http://schemas.microsoft.com/office/drawing/2014/main" val="2032375383"/>
                  </a:ext>
                </a:extLst>
              </a:tr>
              <a:tr h="328246">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W2</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6">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W2</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W2</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W2</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extLst>
                  <a:ext uri="{0D108BD9-81ED-4DB2-BD59-A6C34878D82A}">
                    <a16:rowId xmlns="" xmlns:a16="http://schemas.microsoft.com/office/drawing/2014/main" val="160138934"/>
                  </a:ext>
                </a:extLst>
              </a:tr>
              <a:tr h="328246">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6">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extLst>
                  <a:ext uri="{0D108BD9-81ED-4DB2-BD59-A6C34878D82A}">
                    <a16:rowId xmlns="" xmlns:a16="http://schemas.microsoft.com/office/drawing/2014/main" val="396429085"/>
                  </a:ext>
                </a:extLst>
              </a:tr>
              <a:tr h="328246">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800" b="0" i="0" u="none" strike="noStrike">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endParaRPr lang="en-GB" sz="1800" b="0" i="0" u="none" strike="noStrike">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endParaRPr lang="en-GB" sz="1800" b="0" i="0" u="none" strike="noStrike">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W4</a:t>
                      </a:r>
                    </a:p>
                  </a:txBody>
                  <a:tcPr marL="9525" marR="9525" marT="9525" anchor="b">
                    <a:lnL>
                      <a:noFill/>
                    </a:lnL>
                    <a:lnR>
                      <a:noFill/>
                    </a:lnR>
                    <a:lnT>
                      <a:noFill/>
                    </a:lnT>
                    <a:lnB>
                      <a:noFill/>
                    </a:lnB>
                    <a:solidFill>
                      <a:schemeClr val="accent6">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W4</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W4</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W4</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extLst>
                  <a:ext uri="{0D108BD9-81ED-4DB2-BD59-A6C34878D82A}">
                    <a16:rowId xmlns="" xmlns:a16="http://schemas.microsoft.com/office/drawing/2014/main" val="1843644896"/>
                  </a:ext>
                </a:extLst>
              </a:tr>
              <a:tr h="421072">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endParaRPr lang="en-GB" sz="1800" b="0" i="0" u="none" strike="noStrike">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a:noFill/>
                    </a:lnR>
                    <a:lnT>
                      <a:noFill/>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a:noFill/>
                    </a:lnR>
                    <a:lnT>
                      <a:noFill/>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W5</a:t>
                      </a:r>
                    </a:p>
                  </a:txBody>
                  <a:tcPr marL="9525" marR="9525" marT="9525" anchor="b">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a:noFill/>
                    </a:lnR>
                    <a:lnT>
                      <a:noFill/>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a:noFill/>
                    </a:lnR>
                    <a:lnT>
                      <a:noFill/>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W5</a:t>
                      </a:r>
                    </a:p>
                  </a:txBody>
                  <a:tcPr marL="9525" marR="9525" marT="9525" anchor="b">
                    <a:lnL>
                      <a:noFill/>
                    </a:lnL>
                    <a:lnR>
                      <a:noFill/>
                    </a:lnR>
                    <a:lnT>
                      <a:noFill/>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W5</a:t>
                      </a:r>
                    </a:p>
                  </a:txBody>
                  <a:tcPr marL="9525" marR="9525" marT="9525" anchor="b">
                    <a:lnL>
                      <a:noFill/>
                    </a:lnL>
                    <a:lnR>
                      <a:noFill/>
                    </a:lnR>
                    <a:lnT>
                      <a:noFill/>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238249458"/>
                  </a:ext>
                </a:extLst>
              </a:tr>
              <a:tr h="553647">
                <a:tc>
                  <a:txBody>
                    <a:bodyPr/>
                    <a:lstStyle/>
                    <a:p>
                      <a:pPr algn="l" fontAlgn="b"/>
                      <a:endParaRPr lang="en-GB" sz="1600" b="1" i="0" u="sng" strike="noStrike" dirty="0">
                        <a:solidFill>
                          <a:srgbClr val="000000"/>
                        </a:solidFill>
                        <a:effectLst/>
                        <a:latin typeface="Calibri" panose="020F050202020403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sng" strike="noStrike" dirty="0">
                        <a:solidFill>
                          <a:srgbClr val="000000"/>
                        </a:solidFill>
                        <a:effectLst/>
                        <a:latin typeface="Calibri" panose="020F0502020204030204" pitchFamily="34" charset="0"/>
                      </a:endParaRP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sng" strike="noStrike" dirty="0">
                        <a:solidFill>
                          <a:srgbClr val="000000"/>
                        </a:solidFill>
                        <a:effectLst/>
                        <a:latin typeface="Calibri" panose="020F0502020204030204" pitchFamily="34" charset="0"/>
                      </a:endParaRP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000000"/>
                        </a:solidFill>
                        <a:effectLst/>
                        <a:latin typeface="Calibri" panose="020F0502020204030204" pitchFamily="34" charset="0"/>
                      </a:endParaRPr>
                    </a:p>
                  </a:txBody>
                  <a:tcPr marL="9525" marR="9525" marT="9525"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000000"/>
                        </a:solidFill>
                        <a:effectLst/>
                        <a:latin typeface="Calibri" panose="020F0502020204030204" pitchFamily="34" charset="0"/>
                      </a:endParaRPr>
                    </a:p>
                  </a:txBody>
                  <a:tcPr marL="9525" marR="9525" marT="9525"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FF0000"/>
                        </a:solidFill>
                        <a:effectLst/>
                        <a:latin typeface="Calibri" panose="020F0502020204030204" pitchFamily="34" charset="0"/>
                      </a:endParaRPr>
                    </a:p>
                  </a:txBody>
                  <a:tcPr marL="9525" marR="9525" marT="9525"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FF0000"/>
                        </a:solidFill>
                        <a:effectLst/>
                        <a:latin typeface="Calibri" panose="020F0502020204030204" pitchFamily="34" charset="0"/>
                      </a:endParaRPr>
                    </a:p>
                  </a:txBody>
                  <a:tcPr marL="9525" marR="9525" marT="9525"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i="0" u="none" strike="noStrike" dirty="0">
                          <a:solidFill>
                            <a:srgbClr val="FF0000"/>
                          </a:solidFill>
                          <a:effectLst/>
                          <a:latin typeface="Calibri" panose="020F0502020204030204" pitchFamily="34" charset="0"/>
                        </a:rPr>
                        <a:t>Decision</a:t>
                      </a:r>
                    </a:p>
                    <a:p>
                      <a:pPr algn="ctr" fontAlgn="b"/>
                      <a:endParaRPr lang="en-GB" sz="1600" b="1" i="0" u="none" strike="noStrike" dirty="0">
                        <a:solidFill>
                          <a:srgbClr val="FF0000"/>
                        </a:solidFill>
                        <a:effectLst/>
                        <a:latin typeface="Calibri" panose="020F0502020204030204" pitchFamily="34" charset="0"/>
                      </a:endParaRPr>
                    </a:p>
                  </a:txBody>
                  <a:tcPr marL="9525" marR="9525" marT="9525"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FF0000"/>
                        </a:solidFill>
                        <a:effectLst/>
                        <a:latin typeface="Calibri" panose="020F0502020204030204" pitchFamily="34" charset="0"/>
                      </a:endParaRPr>
                    </a:p>
                  </a:txBody>
                  <a:tcPr marL="9525" marR="9525" marT="9525"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FF0000"/>
                        </a:solidFill>
                        <a:effectLst/>
                        <a:latin typeface="Calibri" panose="020F0502020204030204" pitchFamily="34" charset="0"/>
                      </a:endParaRPr>
                    </a:p>
                  </a:txBody>
                  <a:tcPr marL="9525" marR="9525" marT="9525"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FF0000"/>
                        </a:solidFill>
                        <a:effectLst/>
                        <a:latin typeface="Calibri" panose="020F0502020204030204" pitchFamily="34" charset="0"/>
                      </a:endParaRPr>
                    </a:p>
                  </a:txBody>
                  <a:tcPr marL="9525" marR="9525" marT="9525"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FF0000"/>
                        </a:solidFill>
                        <a:effectLst/>
                        <a:latin typeface="Calibri" panose="020F0502020204030204" pitchFamily="34" charset="0"/>
                      </a:endParaRPr>
                    </a:p>
                  </a:txBody>
                  <a:tcPr marL="9525" marR="9525" marT="9525"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FF0000"/>
                        </a:solidFill>
                        <a:effectLst/>
                        <a:latin typeface="Calibri" panose="020F0502020204030204" pitchFamily="34" charset="0"/>
                      </a:endParaRPr>
                    </a:p>
                  </a:txBody>
                  <a:tcPr marL="9525" marR="9525" marT="9525"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FF0000"/>
                        </a:solidFill>
                        <a:effectLst/>
                        <a:latin typeface="Calibri" panose="020F0502020204030204" pitchFamily="34" charset="0"/>
                      </a:endParaRPr>
                    </a:p>
                  </a:txBody>
                  <a:tcPr marL="9525" marR="9525" marT="9525"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GB" sz="1600" b="1" i="0" u="none" strike="noStrike" dirty="0">
                        <a:solidFill>
                          <a:srgbClr val="FF0000"/>
                        </a:solidFill>
                        <a:effectLst/>
                        <a:latin typeface="Calibri" panose="020F0502020204030204" pitchFamily="34" charset="0"/>
                      </a:endParaRPr>
                    </a:p>
                  </a:txBody>
                  <a:tcPr marL="9525" marR="9525" marT="952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2784411"/>
                  </a:ext>
                </a:extLst>
              </a:tr>
              <a:tr h="328246">
                <a:tc rowSpan="5">
                  <a:txBody>
                    <a:bodyPr/>
                    <a:lstStyle/>
                    <a:p>
                      <a:pPr algn="l" fontAlgn="b"/>
                      <a:r>
                        <a:rPr lang="en-GB" sz="2400" b="1" i="0" u="none" strike="noStrike" dirty="0">
                          <a:solidFill>
                            <a:srgbClr val="000000"/>
                          </a:solidFill>
                          <a:effectLst/>
                          <a:latin typeface="Calibri" panose="020F0502020204030204" pitchFamily="34" charset="0"/>
                        </a:rPr>
                        <a:t>LFS</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W1</a:t>
                      </a:r>
                    </a:p>
                  </a:txBody>
                  <a:tcPr marL="9525" marR="9525" marT="9525" anchor="b">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W1</a:t>
                      </a:r>
                    </a:p>
                  </a:txBody>
                  <a:tcPr marL="9525" marR="9525" marT="9525" anchor="b">
                    <a:lnL>
                      <a:noFill/>
                    </a:lnL>
                    <a:lnR>
                      <a:noFill/>
                    </a:lnR>
                    <a:lnT w="12700" cap="flat" cmpd="sng" algn="ctr">
                      <a:solidFill>
                        <a:schemeClr val="tx1"/>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W1</a:t>
                      </a:r>
                    </a:p>
                  </a:txBody>
                  <a:tcPr marL="9525" marR="9525" marT="9525" anchor="b">
                    <a:lnL>
                      <a:noFill/>
                    </a:lnL>
                    <a:lnR>
                      <a:noFill/>
                    </a:lnR>
                    <a:lnT w="12700" cap="flat" cmpd="sng" algn="ctr">
                      <a:solidFill>
                        <a:schemeClr val="tx1"/>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W1</a:t>
                      </a:r>
                    </a:p>
                  </a:txBody>
                  <a:tcPr marL="9525" marR="9525" marT="9525" anchor="b">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W1</a:t>
                      </a:r>
                    </a:p>
                  </a:txBody>
                  <a:tcPr marL="9525" marR="9525" marT="9525" anchor="b">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W1</a:t>
                      </a:r>
                    </a:p>
                  </a:txBody>
                  <a:tcPr marL="9525" marR="9525" marT="9525" anchor="b">
                    <a:lnL>
                      <a:noFill/>
                    </a:lnL>
                    <a:lnR>
                      <a:noFill/>
                    </a:lnR>
                    <a:lnT w="12700" cap="flat" cmpd="sng" algn="ctr">
                      <a:solidFill>
                        <a:schemeClr val="tx1"/>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a:noFill/>
                    </a:lnL>
                    <a:lnR>
                      <a:noFill/>
                    </a:lnR>
                    <a:lnT w="12700" cap="flat" cmpd="sng" algn="ctr">
                      <a:solidFill>
                        <a:schemeClr val="tx1"/>
                      </a:solidFill>
                      <a:prstDash val="solid"/>
                      <a:round/>
                      <a:headEnd type="none" w="med" len="med"/>
                      <a:tailEnd type="none" w="med" len="med"/>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W1</a:t>
                      </a:r>
                    </a:p>
                  </a:txBody>
                  <a:tcPr marL="9525" marR="9525" marT="9525" anchor="b">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4">
                        <a:lumMod val="40000"/>
                        <a:lumOff val="60000"/>
                      </a:schemeClr>
                    </a:solidFill>
                  </a:tcPr>
                </a:tc>
                <a:tc rowSpan="5" gridSpan="4">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800" b="1" i="0" u="none" strike="noStrike" dirty="0">
                          <a:solidFill>
                            <a:srgbClr val="000000"/>
                          </a:solidFill>
                          <a:effectLst/>
                          <a:latin typeface="Calibri" panose="020F0502020204030204" pitchFamily="34" charset="0"/>
                        </a:rPr>
                        <a:t>Stop the LFS/APS at the end of 2022 and continue with </a:t>
                      </a:r>
                      <a:r>
                        <a:rPr lang="en-GB" sz="1800" b="1" i="0" u="none" strike="noStrike">
                          <a:solidFill>
                            <a:srgbClr val="000000"/>
                          </a:solidFill>
                          <a:effectLst/>
                          <a:latin typeface="Calibri" panose="020F0502020204030204" pitchFamily="34" charset="0"/>
                        </a:rPr>
                        <a:t>IPACS?</a:t>
                      </a:r>
                      <a:endParaRPr lang="en-GB" sz="1800" b="1" i="0" u="none" strike="noStrike" dirty="0">
                        <a:solidFill>
                          <a:srgbClr val="000000"/>
                        </a:solidFill>
                        <a:effectLst/>
                        <a:latin typeface="Calibri" panose="020F0502020204030204" pitchFamily="34" charset="0"/>
                      </a:endParaRPr>
                    </a:p>
                    <a:p>
                      <a:pPr algn="ctr" fontAlgn="b"/>
                      <a:endParaRPr lang="en-GB" sz="1800" b="0" i="0" u="none" strike="noStrike" dirty="0">
                        <a:solidFill>
                          <a:srgbClr val="000000"/>
                        </a:solidFill>
                        <a:effectLst/>
                        <a:latin typeface="Calibri" panose="020F0502020204030204" pitchFamily="34" charset="0"/>
                      </a:endParaRP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5" h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a:noFill/>
                    </a:lnR>
                    <a:lnT w="12700" cap="flat" cmpd="sng" algn="ctr">
                      <a:solidFill>
                        <a:schemeClr val="tx1"/>
                      </a:solidFill>
                      <a:prstDash val="solid"/>
                      <a:round/>
                      <a:headEnd type="none" w="med" len="med"/>
                      <a:tailEnd type="none" w="med" len="med"/>
                    </a:lnT>
                    <a:lnB>
                      <a:noFill/>
                    </a:lnB>
                    <a:noFill/>
                  </a:tcPr>
                </a:tc>
                <a:tc rowSpan="5" hMerge="1">
                  <a:txBody>
                    <a:bodyPr/>
                    <a:lstStyle/>
                    <a:p>
                      <a:pPr algn="ctr" fontAlgn="b"/>
                      <a:endParaRPr lang="en-GB" sz="1800" b="0" i="0" u="none" strike="noStrike">
                        <a:solidFill>
                          <a:srgbClr val="000000"/>
                        </a:solidFill>
                        <a:effectLst/>
                        <a:latin typeface="Calibri" panose="020F0502020204030204" pitchFamily="34" charset="0"/>
                      </a:endParaRPr>
                    </a:p>
                  </a:txBody>
                  <a:tcPr marL="9525" marR="9525" marT="9525" anchor="b">
                    <a:lnL>
                      <a:noFill/>
                    </a:lnL>
                    <a:lnR>
                      <a:noFill/>
                    </a:lnR>
                    <a:lnT w="12700" cap="flat" cmpd="sng" algn="ctr">
                      <a:solidFill>
                        <a:schemeClr val="tx1"/>
                      </a:solidFill>
                      <a:prstDash val="solid"/>
                      <a:round/>
                      <a:headEnd type="none" w="med" len="med"/>
                      <a:tailEnd type="none" w="med" len="med"/>
                    </a:lnT>
                    <a:lnB>
                      <a:noFill/>
                    </a:lnB>
                    <a:noFill/>
                  </a:tcPr>
                </a:tc>
                <a:tc rowSpan="5" h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extLst>
                  <a:ext uri="{0D108BD9-81ED-4DB2-BD59-A6C34878D82A}">
                    <a16:rowId xmlns="" xmlns:a16="http://schemas.microsoft.com/office/drawing/2014/main" val="3144268012"/>
                  </a:ext>
                </a:extLst>
              </a:tr>
              <a:tr h="328246">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800" b="0" i="0" u="none" strike="noStrike">
                          <a:solidFill>
                            <a:srgbClr val="000000"/>
                          </a:solidFill>
                          <a:effectLst/>
                          <a:latin typeface="Calibri" panose="020F0502020204030204" pitchFamily="34" charset="0"/>
                        </a:rPr>
                        <a:t>W2</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W2</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W2</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W2</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W2</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W2</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gridSpan="4"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a:noFill/>
                    </a:lnR>
                    <a:lnT>
                      <a:noFill/>
                    </a:lnT>
                    <a:lnB>
                      <a:noFill/>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a:noFill/>
                    </a:lnR>
                    <a:lnT>
                      <a:noFill/>
                    </a:lnT>
                    <a:lnB>
                      <a:noFill/>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a:noFill/>
                    </a:lnR>
                    <a:lnT>
                      <a:noFill/>
                    </a:lnT>
                    <a:lnB>
                      <a:noFill/>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 xmlns:a16="http://schemas.microsoft.com/office/drawing/2014/main" val="503295036"/>
                  </a:ext>
                </a:extLst>
              </a:tr>
              <a:tr h="328246">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W3</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W3</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gridSpan="4"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a:noFill/>
                    </a:lnR>
                    <a:lnT>
                      <a:noFill/>
                    </a:lnT>
                    <a:lnB>
                      <a:noFill/>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a:noFill/>
                    </a:lnR>
                    <a:lnT>
                      <a:noFill/>
                    </a:lnT>
                    <a:lnB>
                      <a:noFill/>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a:noFill/>
                    </a:lnR>
                    <a:lnT>
                      <a:noFill/>
                    </a:lnT>
                    <a:lnB>
                      <a:noFill/>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 xmlns:a16="http://schemas.microsoft.com/office/drawing/2014/main" val="2558384370"/>
                  </a:ext>
                </a:extLst>
              </a:tr>
              <a:tr h="328246">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W4</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W4</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W4</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W4</a:t>
                      </a:r>
                    </a:p>
                  </a:txBody>
                  <a:tcPr marL="9525" marR="9525" marT="9525" anchor="b">
                    <a:lnL w="12700" cap="flat" cmpd="sng" algn="ctr">
                      <a:solidFill>
                        <a:srgbClr val="000000"/>
                      </a:solid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W4</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W4</a:t>
                      </a:r>
                    </a:p>
                  </a:txBody>
                  <a:tcPr marL="9525" marR="9525" marT="9525" anchor="b">
                    <a:lnL>
                      <a:noFill/>
                    </a:lnL>
                    <a:lnR>
                      <a:noFill/>
                    </a:lnR>
                    <a:lnT>
                      <a:noFill/>
                    </a:lnT>
                    <a:lnB>
                      <a:noFill/>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W4</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solidFill>
                      <a:schemeClr val="accent4">
                        <a:lumMod val="40000"/>
                        <a:lumOff val="60000"/>
                      </a:schemeClr>
                    </a:solidFill>
                  </a:tcPr>
                </a:tc>
                <a:tc gridSpan="4"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a:noFill/>
                    </a:lnR>
                    <a:lnT>
                      <a:noFill/>
                    </a:lnT>
                    <a:lnB>
                      <a:noFill/>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a:noFill/>
                    </a:lnR>
                    <a:lnT>
                      <a:noFill/>
                    </a:lnT>
                    <a:lnB>
                      <a:noFill/>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a:noFill/>
                    </a:lnR>
                    <a:lnT>
                      <a:noFill/>
                    </a:lnT>
                    <a:lnB>
                      <a:noFill/>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 xmlns:a16="http://schemas.microsoft.com/office/drawing/2014/main" val="739040890"/>
                  </a:ext>
                </a:extLst>
              </a:tr>
              <a:tr h="328246">
                <a:tc v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W5</a:t>
                      </a:r>
                    </a:p>
                  </a:txBody>
                  <a:tcPr marL="9525" marR="9525" marT="9525"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a:solidFill>
                            <a:srgbClr val="000000"/>
                          </a:solidFill>
                          <a:effectLst/>
                          <a:latin typeface="Calibri" panose="020F0502020204030204" pitchFamily="34" charset="0"/>
                        </a:rPr>
                        <a:t>W5</a:t>
                      </a:r>
                    </a:p>
                  </a:txBody>
                  <a:tcPr marL="9525" marR="9525" marT="9525"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a:noFill/>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fontAlgn="b"/>
                      <a:r>
                        <a:rPr lang="en-GB" sz="1800" b="0" i="0" u="none" strike="noStrike" dirty="0">
                          <a:solidFill>
                            <a:srgbClr val="000000"/>
                          </a:solidFill>
                          <a:effectLst/>
                          <a:latin typeface="Calibri" panose="020F0502020204030204" pitchFamily="34" charset="0"/>
                        </a:rPr>
                        <a:t>W5</a:t>
                      </a:r>
                    </a:p>
                  </a:txBody>
                  <a:tcPr marL="9525" marR="9525" marT="9525"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lumMod val="40000"/>
                        <a:lumOff val="60000"/>
                      </a:schemeClr>
                    </a:solidFill>
                  </a:tcPr>
                </a:tc>
                <a:tc gridSpan="4"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a:noFill/>
                    </a:lnR>
                    <a:lnT>
                      <a:noFill/>
                    </a:lnT>
                    <a:lnB w="12700" cap="flat" cmpd="sng" algn="ctr">
                      <a:solidFill>
                        <a:srgbClr val="000000"/>
                      </a:solidFill>
                      <a:prstDash val="solid"/>
                      <a:round/>
                      <a:headEnd type="none" w="med" len="med"/>
                      <a:tailEnd type="none" w="med" len="med"/>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a:noFill/>
                    </a:lnR>
                    <a:lnT>
                      <a:noFill/>
                    </a:lnT>
                    <a:lnB w="12700" cap="flat" cmpd="sng" algn="ctr">
                      <a:solidFill>
                        <a:srgbClr val="000000"/>
                      </a:solidFill>
                      <a:prstDash val="solid"/>
                      <a:round/>
                      <a:headEnd type="none" w="med" len="med"/>
                      <a:tailEnd type="none" w="med" len="med"/>
                    </a:lnB>
                    <a:noFill/>
                  </a:tcPr>
                </a:tc>
                <a:tc hMerge="1" vMerge="1">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662653919"/>
                  </a:ext>
                </a:extLst>
              </a:tr>
            </a:tbl>
          </a:graphicData>
        </a:graphic>
      </p:graphicFrame>
    </p:spTree>
    <p:extLst>
      <p:ext uri="{BB962C8B-B14F-4D97-AF65-F5344CB8AC3E}">
        <p14:creationId xmlns:p14="http://schemas.microsoft.com/office/powerpoint/2010/main" val="5895889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7DA1DC-6826-40FD-A522-2C95C39D656A}"/>
              </a:ext>
            </a:extLst>
          </p:cNvPr>
          <p:cNvSpPr>
            <a:spLocks noGrp="1"/>
          </p:cNvSpPr>
          <p:nvPr>
            <p:ph type="title"/>
          </p:nvPr>
        </p:nvSpPr>
        <p:spPr/>
        <p:txBody>
          <a:bodyPr/>
          <a:lstStyle/>
          <a:p>
            <a:endParaRPr lang="en-GB"/>
          </a:p>
        </p:txBody>
      </p:sp>
      <p:sp>
        <p:nvSpPr>
          <p:cNvPr id="3" name="Content Placeholder 2">
            <a:extLst>
              <a:ext uri="{FF2B5EF4-FFF2-40B4-BE49-F238E27FC236}">
                <a16:creationId xmlns="" xmlns:a16="http://schemas.microsoft.com/office/drawing/2014/main" id="{3939B548-C748-4CBC-B3B4-AE1C18288372}"/>
              </a:ext>
            </a:extLst>
          </p:cNvPr>
          <p:cNvSpPr>
            <a:spLocks noGrp="1"/>
          </p:cNvSpPr>
          <p:nvPr>
            <p:ph idx="1"/>
          </p:nvPr>
        </p:nvSpPr>
        <p:spPr>
          <a:xfrm>
            <a:off x="838200" y="1923634"/>
            <a:ext cx="10515600" cy="3153684"/>
          </a:xfrm>
        </p:spPr>
        <p:txBody>
          <a:bodyPr/>
          <a:lstStyle/>
          <a:p>
            <a:pPr algn="ctr"/>
            <a:endParaRPr lang="en-GB" dirty="0"/>
          </a:p>
          <a:p>
            <a:pPr algn="ctr"/>
            <a:endParaRPr lang="en-GB" dirty="0"/>
          </a:p>
          <a:p>
            <a:pPr algn="ctr"/>
            <a:r>
              <a:rPr lang="en-GB" sz="4000" b="1" dirty="0"/>
              <a:t>Many thanks</a:t>
            </a:r>
          </a:p>
          <a:p>
            <a:pPr algn="ctr"/>
            <a:endParaRPr lang="en-GB" sz="4000" b="1" dirty="0"/>
          </a:p>
          <a:p>
            <a:pPr algn="ctr"/>
            <a:r>
              <a:rPr lang="en-GB" sz="4000" b="1" dirty="0"/>
              <a:t>ian.o’sullivan@ons.gov.uk</a:t>
            </a:r>
          </a:p>
        </p:txBody>
      </p:sp>
      <p:sp>
        <p:nvSpPr>
          <p:cNvPr id="5" name="Footer Placeholder 3">
            <a:extLst>
              <a:ext uri="{FF2B5EF4-FFF2-40B4-BE49-F238E27FC236}">
                <a16:creationId xmlns="" xmlns:a16="http://schemas.microsoft.com/office/drawing/2014/main" id="{39AF4592-7C64-4955-9EED-E73A52A78830}"/>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24115586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28057" y="4357234"/>
            <a:ext cx="91440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GB" dirty="0"/>
          </a:p>
        </p:txBody>
      </p:sp>
      <p:sp>
        <p:nvSpPr>
          <p:cNvPr id="4" name="Title 1"/>
          <p:cNvSpPr txBox="1">
            <a:spLocks/>
          </p:cNvSpPr>
          <p:nvPr/>
        </p:nvSpPr>
        <p:spPr>
          <a:xfrm>
            <a:off x="1595718" y="4470400"/>
            <a:ext cx="9144000" cy="2387600"/>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7200" dirty="0" smtClean="0"/>
              <a:t/>
            </a:r>
            <a:br>
              <a:rPr lang="en-GB" sz="7200" dirty="0" smtClean="0"/>
            </a:br>
            <a:r>
              <a:rPr lang="en-GB" sz="7200" dirty="0" smtClean="0"/>
              <a:t>		</a:t>
            </a:r>
            <a:br>
              <a:rPr lang="en-GB" sz="7200" dirty="0" smtClean="0"/>
            </a:br>
            <a:r>
              <a:rPr lang="en-GB" sz="7200" i="1" dirty="0"/>
              <a:t>Central Survey Unit, Ruth Hewitt</a:t>
            </a:r>
            <a:endParaRPr lang="en-GB" sz="7200" dirty="0"/>
          </a:p>
          <a:p>
            <a:r>
              <a:rPr lang="en-GB" i="1" dirty="0" smtClean="0"/>
              <a:t/>
            </a:r>
            <a:br>
              <a:rPr lang="en-GB" i="1" dirty="0" smtClean="0"/>
            </a:br>
            <a:endParaRPr lang="en-GB" dirty="0"/>
          </a:p>
        </p:txBody>
      </p:sp>
      <p:sp>
        <p:nvSpPr>
          <p:cNvPr id="5" name="Title 4"/>
          <p:cNvSpPr>
            <a:spLocks noGrp="1"/>
          </p:cNvSpPr>
          <p:nvPr>
            <p:ph type="ctrTitle"/>
          </p:nvPr>
        </p:nvSpPr>
        <p:spPr>
          <a:xfrm>
            <a:off x="1595718" y="4357234"/>
            <a:ext cx="9144000" cy="843362"/>
          </a:xfrm>
        </p:spPr>
        <p:txBody>
          <a:bodyPr>
            <a:normAutofit fontScale="90000"/>
          </a:bodyPr>
          <a:lstStyle/>
          <a:p>
            <a:r>
              <a:rPr lang="en-GB" dirty="0" smtClean="0"/>
              <a:t/>
            </a:r>
            <a:br>
              <a:rPr lang="en-GB" dirty="0" smtClean="0"/>
            </a:br>
            <a:r>
              <a:rPr lang="en-GB" sz="6700" dirty="0" smtClean="0"/>
              <a:t/>
            </a:r>
            <a:br>
              <a:rPr lang="en-GB" sz="6700" dirty="0" smtClean="0"/>
            </a:br>
            <a:r>
              <a:rPr lang="en-GB" sz="6700" dirty="0" smtClean="0"/>
              <a:t>NI Labour Force Survey </a:t>
            </a:r>
            <a:r>
              <a:rPr lang="en-GB" sz="6700" dirty="0"/>
              <a:t>Operations</a:t>
            </a:r>
            <a:br>
              <a:rPr lang="en-GB" sz="6700" dirty="0"/>
            </a:br>
            <a:r>
              <a:rPr lang="en-GB" dirty="0"/>
              <a:t/>
            </a:r>
            <a:br>
              <a:rPr lang="en-GB" dirty="0"/>
            </a:br>
            <a:endParaRPr lang="en-GB" dirty="0"/>
          </a:p>
        </p:txBody>
      </p:sp>
    </p:spTree>
    <p:extLst>
      <p:ext uri="{BB962C8B-B14F-4D97-AF65-F5344CB8AC3E}">
        <p14:creationId xmlns:p14="http://schemas.microsoft.com/office/powerpoint/2010/main" val="19116163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a:bodyPr>
          <a:lstStyle/>
          <a:p>
            <a:r>
              <a:rPr lang="en-GB" sz="4000" dirty="0" smtClean="0"/>
              <a:t>	Labour </a:t>
            </a:r>
            <a:r>
              <a:rPr lang="en-GB" sz="4000" dirty="0"/>
              <a:t>Force Survey</a:t>
            </a:r>
          </a:p>
        </p:txBody>
      </p:sp>
      <p:sp>
        <p:nvSpPr>
          <p:cNvPr id="3" name="Content Placeholder 2"/>
          <p:cNvSpPr>
            <a:spLocks noGrp="1"/>
          </p:cNvSpPr>
          <p:nvPr>
            <p:ph idx="1"/>
          </p:nvPr>
        </p:nvSpPr>
        <p:spPr/>
        <p:txBody>
          <a:bodyPr>
            <a:normAutofit fontScale="92500" lnSpcReduction="10000"/>
          </a:bodyPr>
          <a:lstStyle/>
          <a:p>
            <a:endParaRPr lang="en-GB" sz="2000" dirty="0" smtClean="0"/>
          </a:p>
          <a:p>
            <a:r>
              <a:rPr lang="en-GB" dirty="0"/>
              <a:t>Level of precision of NI LFS estimates markedly lower than in the UK</a:t>
            </a:r>
          </a:p>
          <a:p>
            <a:endParaRPr lang="en-GB" dirty="0"/>
          </a:p>
          <a:p>
            <a:r>
              <a:rPr lang="en-GB" dirty="0"/>
              <a:t>Precision of LFS estimates limited the ability to detect real turning points in the economy</a:t>
            </a:r>
          </a:p>
          <a:p>
            <a:endParaRPr lang="en-GB" dirty="0"/>
          </a:p>
          <a:p>
            <a:r>
              <a:rPr lang="en-GB" dirty="0"/>
              <a:t>PFG required greater disaggregation of LFS data</a:t>
            </a:r>
          </a:p>
          <a:p>
            <a:endParaRPr lang="en-GB" dirty="0"/>
          </a:p>
          <a:p>
            <a:r>
              <a:rPr lang="en-GB" dirty="0"/>
              <a:t>NI LFS – concerns about declining household response rates at Wave 1 and Waves 2-5</a:t>
            </a:r>
          </a:p>
          <a:p>
            <a:endParaRPr lang="en-GB" dirty="0"/>
          </a:p>
          <a:p>
            <a:r>
              <a:rPr lang="en-GB" dirty="0"/>
              <a:t>ONS – Transformation of UK </a:t>
            </a:r>
            <a:r>
              <a:rPr lang="en-GB" dirty="0" smtClean="0"/>
              <a:t>LFS</a:t>
            </a:r>
          </a:p>
          <a:p>
            <a:pPr marL="0" lvl="2" indent="0">
              <a:spcBef>
                <a:spcPts val="1000"/>
              </a:spcBef>
              <a:buNone/>
            </a:pPr>
            <a:endParaRPr lang="en-GB" dirty="0"/>
          </a:p>
          <a:p>
            <a:pPr marL="914400" lvl="2" indent="0">
              <a:lnSpc>
                <a:spcPct val="100000"/>
              </a:lnSpc>
              <a:buNone/>
            </a:pPr>
            <a:endParaRPr lang="en-GB" dirty="0"/>
          </a:p>
          <a:p>
            <a:pPr marL="1371600" lvl="4" indent="-457200">
              <a:spcBef>
                <a:spcPts val="1000"/>
              </a:spcBef>
            </a:pPr>
            <a:endParaRPr lang="en-GB" sz="2600" dirty="0"/>
          </a:p>
        </p:txBody>
      </p:sp>
    </p:spTree>
    <p:extLst>
      <p:ext uri="{BB962C8B-B14F-4D97-AF65-F5344CB8AC3E}">
        <p14:creationId xmlns:p14="http://schemas.microsoft.com/office/powerpoint/2010/main" val="23876851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a:bodyPr>
          <a:lstStyle/>
          <a:p>
            <a:r>
              <a:rPr lang="en-GB" dirty="0" smtClean="0"/>
              <a:t>	</a:t>
            </a:r>
            <a:r>
              <a:rPr lang="en-GB" sz="4000" dirty="0" smtClean="0"/>
              <a:t>Labour </a:t>
            </a:r>
            <a:r>
              <a:rPr lang="en-GB" sz="4000" dirty="0"/>
              <a:t>Force Survey</a:t>
            </a:r>
          </a:p>
        </p:txBody>
      </p:sp>
      <p:sp>
        <p:nvSpPr>
          <p:cNvPr id="3" name="Content Placeholder 2"/>
          <p:cNvSpPr>
            <a:spLocks noGrp="1"/>
          </p:cNvSpPr>
          <p:nvPr>
            <p:ph idx="1"/>
          </p:nvPr>
        </p:nvSpPr>
        <p:spPr/>
        <p:txBody>
          <a:bodyPr>
            <a:normAutofit/>
          </a:bodyPr>
          <a:lstStyle/>
          <a:p>
            <a:endParaRPr lang="en-GB" sz="2000" dirty="0" smtClean="0"/>
          </a:p>
          <a:p>
            <a:r>
              <a:rPr lang="en-GB" dirty="0" smtClean="0"/>
              <a:t>Increase </a:t>
            </a:r>
            <a:r>
              <a:rPr lang="en-GB" dirty="0"/>
              <a:t>in sample size</a:t>
            </a:r>
          </a:p>
          <a:p>
            <a:endParaRPr lang="en-GB" dirty="0"/>
          </a:p>
          <a:p>
            <a:r>
              <a:rPr lang="en-GB" dirty="0" smtClean="0"/>
              <a:t>Introduction of financial incentives</a:t>
            </a:r>
            <a:endParaRPr lang="en-GB" dirty="0"/>
          </a:p>
          <a:p>
            <a:endParaRPr lang="en-GB" dirty="0"/>
          </a:p>
          <a:p>
            <a:r>
              <a:rPr lang="en-GB" dirty="0"/>
              <a:t>Response rates</a:t>
            </a:r>
          </a:p>
          <a:p>
            <a:pPr marL="914400" lvl="2" indent="0">
              <a:buNone/>
            </a:pPr>
            <a:endParaRPr lang="en-GB" dirty="0" smtClean="0"/>
          </a:p>
          <a:p>
            <a:pPr marL="0" lvl="2" indent="0">
              <a:spcBef>
                <a:spcPts val="1000"/>
              </a:spcBef>
              <a:buNone/>
            </a:pPr>
            <a:endParaRPr lang="en-GB" dirty="0"/>
          </a:p>
          <a:p>
            <a:pPr marL="914400" lvl="2" indent="0">
              <a:lnSpc>
                <a:spcPct val="100000"/>
              </a:lnSpc>
              <a:buNone/>
            </a:pPr>
            <a:endParaRPr lang="en-GB" dirty="0"/>
          </a:p>
          <a:p>
            <a:pPr marL="1371600" lvl="4" indent="-457200">
              <a:spcBef>
                <a:spcPts val="1000"/>
              </a:spcBef>
            </a:pPr>
            <a:endParaRPr lang="en-GB" sz="2600" dirty="0"/>
          </a:p>
        </p:txBody>
      </p:sp>
    </p:spTree>
    <p:extLst>
      <p:ext uri="{BB962C8B-B14F-4D97-AF65-F5344CB8AC3E}">
        <p14:creationId xmlns:p14="http://schemas.microsoft.com/office/powerpoint/2010/main" val="39039254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1723" y="456518"/>
            <a:ext cx="9289026" cy="1200831"/>
          </a:xfrm>
        </p:spPr>
        <p:txBody>
          <a:bodyPr>
            <a:normAutofit/>
          </a:bodyPr>
          <a:lstStyle/>
          <a:p>
            <a:r>
              <a:rPr lang="en-GB" sz="4000" dirty="0" smtClean="0"/>
              <a:t>  Sample</a:t>
            </a:r>
            <a:endParaRPr lang="en-GB" sz="4000" dirty="0"/>
          </a:p>
        </p:txBody>
      </p:sp>
      <p:sp>
        <p:nvSpPr>
          <p:cNvPr id="3" name="Content Placeholder 2"/>
          <p:cNvSpPr>
            <a:spLocks noGrp="1"/>
          </p:cNvSpPr>
          <p:nvPr>
            <p:ph idx="1"/>
          </p:nvPr>
        </p:nvSpPr>
        <p:spPr/>
        <p:txBody>
          <a:bodyPr>
            <a:normAutofit/>
          </a:bodyPr>
          <a:lstStyle/>
          <a:p>
            <a:endParaRPr lang="en-GB" dirty="0" smtClean="0"/>
          </a:p>
          <a:p>
            <a:r>
              <a:rPr lang="en-GB" dirty="0"/>
              <a:t>Historically 2,600 new addresses sampled each year</a:t>
            </a:r>
          </a:p>
          <a:p>
            <a:endParaRPr lang="en-GB" dirty="0"/>
          </a:p>
          <a:p>
            <a:r>
              <a:rPr lang="en-GB" dirty="0"/>
              <a:t>Small, often seasonal increases over a few years</a:t>
            </a:r>
          </a:p>
          <a:p>
            <a:endParaRPr lang="en-GB" dirty="0"/>
          </a:p>
          <a:p>
            <a:r>
              <a:rPr lang="en-GB" dirty="0"/>
              <a:t>From January 2018 a major increase in sample size throughout the whole year</a:t>
            </a:r>
          </a:p>
          <a:p>
            <a:endParaRPr lang="en-GB" dirty="0"/>
          </a:p>
          <a:p>
            <a:r>
              <a:rPr lang="en-GB" dirty="0"/>
              <a:t>Now there are 5,148 new addresses sampled per year, effectively double what it was previously</a:t>
            </a:r>
          </a:p>
          <a:p>
            <a:pPr marL="914400" lvl="2" indent="0">
              <a:buNone/>
            </a:pPr>
            <a:endParaRPr lang="en-GB" dirty="0" smtClean="0"/>
          </a:p>
          <a:p>
            <a:pPr marL="0" lvl="2" indent="0">
              <a:spcBef>
                <a:spcPts val="1000"/>
              </a:spcBef>
              <a:buNone/>
            </a:pPr>
            <a:endParaRPr lang="en-GB" dirty="0"/>
          </a:p>
          <a:p>
            <a:pPr marL="914400" lvl="2" indent="0">
              <a:lnSpc>
                <a:spcPct val="100000"/>
              </a:lnSpc>
              <a:buNone/>
            </a:pPr>
            <a:endParaRPr lang="en-GB" dirty="0"/>
          </a:p>
          <a:p>
            <a:pPr marL="1371600" lvl="4" indent="-457200">
              <a:spcBef>
                <a:spcPts val="1000"/>
              </a:spcBef>
            </a:pPr>
            <a:endParaRPr lang="en-GB" sz="2600" dirty="0"/>
          </a:p>
        </p:txBody>
      </p:sp>
    </p:spTree>
    <p:extLst>
      <p:ext uri="{BB962C8B-B14F-4D97-AF65-F5344CB8AC3E}">
        <p14:creationId xmlns:p14="http://schemas.microsoft.com/office/powerpoint/2010/main" val="2981205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718725" y="502275"/>
            <a:ext cx="9289026" cy="1200831"/>
          </a:xfrm>
        </p:spPr>
        <p:txBody>
          <a:bodyPr>
            <a:normAutofit/>
          </a:bodyPr>
          <a:lstStyle/>
          <a:p>
            <a:r>
              <a:rPr lang="en-GB" sz="4000" dirty="0"/>
              <a:t>Rise in monthly allocations since 2017</a:t>
            </a:r>
          </a:p>
        </p:txBody>
      </p:sp>
      <p:sp>
        <p:nvSpPr>
          <p:cNvPr id="2" name="Rectangle 1"/>
          <p:cNvSpPr/>
          <p:nvPr/>
        </p:nvSpPr>
        <p:spPr>
          <a:xfrm>
            <a:off x="2224585" y="1554480"/>
            <a:ext cx="8818409" cy="5110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aphicFrame>
        <p:nvGraphicFramePr>
          <p:cNvPr id="4" name="Content Placeholder 4"/>
          <p:cNvGraphicFramePr>
            <a:graphicFrameLocks noGrp="1"/>
          </p:cNvGraphicFramePr>
          <p:nvPr>
            <p:ph idx="1"/>
            <p:extLst>
              <p:ext uri="{D42A27DB-BD31-4B8C-83A1-F6EECF244321}">
                <p14:modId xmlns:p14="http://schemas.microsoft.com/office/powerpoint/2010/main" val="1159515425"/>
              </p:ext>
            </p:extLst>
          </p:nvPr>
        </p:nvGraphicFramePr>
        <p:xfrm>
          <a:off x="2224585" y="1554480"/>
          <a:ext cx="8818409" cy="51092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145975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268349" y="515922"/>
            <a:ext cx="9289026" cy="1200831"/>
          </a:xfrm>
        </p:spPr>
        <p:txBody>
          <a:bodyPr>
            <a:normAutofit fontScale="90000"/>
          </a:bodyPr>
          <a:lstStyle/>
          <a:p>
            <a:r>
              <a:rPr lang="en-GB" dirty="0"/>
              <a:t>Number of Completed Interviews since 2017</a:t>
            </a:r>
          </a:p>
        </p:txBody>
      </p:sp>
      <p:sp>
        <p:nvSpPr>
          <p:cNvPr id="2" name="Rectangle 1"/>
          <p:cNvSpPr/>
          <p:nvPr/>
        </p:nvSpPr>
        <p:spPr>
          <a:xfrm>
            <a:off x="2253865" y="1572696"/>
            <a:ext cx="8941239" cy="5110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aphicFrame>
        <p:nvGraphicFramePr>
          <p:cNvPr id="6" name="Content Placeholder 7"/>
          <p:cNvGraphicFramePr>
            <a:graphicFrameLocks noGrp="1"/>
          </p:cNvGraphicFramePr>
          <p:nvPr>
            <p:ph idx="1"/>
            <p:extLst>
              <p:ext uri="{D42A27DB-BD31-4B8C-83A1-F6EECF244321}">
                <p14:modId xmlns:p14="http://schemas.microsoft.com/office/powerpoint/2010/main" val="627805726"/>
              </p:ext>
            </p:extLst>
          </p:nvPr>
        </p:nvGraphicFramePr>
        <p:xfrm>
          <a:off x="2318642" y="1572696"/>
          <a:ext cx="8890946" cy="51152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30729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9992" y="456518"/>
            <a:ext cx="8489302" cy="1200831"/>
          </a:xfrm>
        </p:spPr>
        <p:txBody>
          <a:bodyPr>
            <a:normAutofit fontScale="90000"/>
          </a:bodyPr>
          <a:lstStyle/>
          <a:p>
            <a:r>
              <a:rPr lang="en-GB" dirty="0"/>
              <a:t>Labour Force Survey</a:t>
            </a:r>
            <a:br>
              <a:rPr lang="en-GB" dirty="0"/>
            </a:br>
            <a:endParaRPr lang="en-GB" dirty="0"/>
          </a:p>
        </p:txBody>
      </p:sp>
      <p:sp>
        <p:nvSpPr>
          <p:cNvPr id="3" name="Content Placeholder 2"/>
          <p:cNvSpPr>
            <a:spLocks noGrp="1"/>
          </p:cNvSpPr>
          <p:nvPr>
            <p:ph idx="1"/>
          </p:nvPr>
        </p:nvSpPr>
        <p:spPr>
          <a:xfrm>
            <a:off x="1316312" y="1056933"/>
            <a:ext cx="10010192" cy="5042127"/>
          </a:xfrm>
        </p:spPr>
        <p:txBody>
          <a:bodyPr>
            <a:noAutofit/>
          </a:bodyPr>
          <a:lstStyle/>
          <a:p>
            <a:pPr marL="0" indent="0">
              <a:buNone/>
            </a:pPr>
            <a:endParaRPr lang="en-GB" dirty="0" smtClean="0"/>
          </a:p>
          <a:p>
            <a:pPr marL="0" indent="0">
              <a:buNone/>
            </a:pPr>
            <a:r>
              <a:rPr lang="en-GB" dirty="0" smtClean="0"/>
              <a:t>ONS Social Survey Transformation</a:t>
            </a:r>
          </a:p>
          <a:p>
            <a:pPr marL="0" indent="0">
              <a:buNone/>
            </a:pPr>
            <a:r>
              <a:rPr lang="en-GB" dirty="0"/>
              <a:t>	</a:t>
            </a:r>
            <a:r>
              <a:rPr lang="en-GB" dirty="0" smtClean="0"/>
              <a:t>	</a:t>
            </a:r>
            <a:r>
              <a:rPr lang="en-GB" i="1" dirty="0" smtClean="0"/>
              <a:t>Office for National Statistics, Ian O’Sullivan</a:t>
            </a:r>
          </a:p>
          <a:p>
            <a:pPr marL="0" indent="0">
              <a:buNone/>
            </a:pPr>
            <a:endParaRPr lang="en-GB" i="1" dirty="0" smtClean="0"/>
          </a:p>
          <a:p>
            <a:pPr marL="0" indent="0">
              <a:buNone/>
            </a:pPr>
            <a:r>
              <a:rPr lang="en-GB" dirty="0" smtClean="0"/>
              <a:t>NI Labour Force Survey Operations</a:t>
            </a:r>
          </a:p>
          <a:p>
            <a:pPr marL="0" indent="0">
              <a:buNone/>
            </a:pPr>
            <a:r>
              <a:rPr lang="en-GB" dirty="0"/>
              <a:t>	</a:t>
            </a:r>
            <a:r>
              <a:rPr lang="en-GB" dirty="0" smtClean="0"/>
              <a:t>	</a:t>
            </a:r>
            <a:r>
              <a:rPr lang="en-GB" i="1" dirty="0"/>
              <a:t>Central Survey </a:t>
            </a:r>
            <a:r>
              <a:rPr lang="en-GB" i="1" dirty="0" smtClean="0"/>
              <a:t>Unit, Ruth Hewitt</a:t>
            </a:r>
          </a:p>
          <a:p>
            <a:pPr marL="0" indent="0">
              <a:buNone/>
            </a:pPr>
            <a:endParaRPr lang="en-GB" dirty="0"/>
          </a:p>
          <a:p>
            <a:pPr marL="0" indent="0">
              <a:buNone/>
            </a:pPr>
            <a:r>
              <a:rPr lang="en-GB" dirty="0" smtClean="0"/>
              <a:t>NI Labour Force Survey Outputs </a:t>
            </a:r>
          </a:p>
          <a:p>
            <a:pPr marL="0" indent="0">
              <a:buNone/>
            </a:pPr>
            <a:r>
              <a:rPr lang="en-GB" i="1" dirty="0" smtClean="0"/>
              <a:t>		Economic and Labour Market Stats, </a:t>
            </a:r>
            <a:r>
              <a:rPr lang="en-GB" i="1" dirty="0"/>
              <a:t>Carly </a:t>
            </a:r>
            <a:r>
              <a:rPr lang="en-GB" i="1" dirty="0" smtClean="0"/>
              <a:t>Gordon</a:t>
            </a:r>
          </a:p>
          <a:p>
            <a:pPr marL="0" indent="0">
              <a:buNone/>
            </a:pPr>
            <a:endParaRPr lang="en-GB" dirty="0" smtClean="0"/>
          </a:p>
          <a:p>
            <a:pPr marL="0" indent="0">
              <a:buNone/>
            </a:pPr>
            <a:r>
              <a:rPr lang="en-GB" i="1" dirty="0" smtClean="0"/>
              <a:t>Q&amp;A</a:t>
            </a:r>
            <a:r>
              <a:rPr lang="en-GB" dirty="0" smtClean="0"/>
              <a:t> </a:t>
            </a:r>
          </a:p>
          <a:p>
            <a:pPr marL="0" indent="0">
              <a:buNone/>
            </a:pPr>
            <a:endParaRPr lang="en-GB" dirty="0"/>
          </a:p>
        </p:txBody>
      </p:sp>
    </p:spTree>
    <p:extLst>
      <p:ext uri="{BB962C8B-B14F-4D97-AF65-F5344CB8AC3E}">
        <p14:creationId xmlns:p14="http://schemas.microsoft.com/office/powerpoint/2010/main" val="23753479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565700"/>
            <a:ext cx="9289026" cy="1200831"/>
          </a:xfrm>
        </p:spPr>
        <p:txBody>
          <a:bodyPr>
            <a:normAutofit/>
          </a:bodyPr>
          <a:lstStyle/>
          <a:p>
            <a:r>
              <a:rPr lang="en-GB" sz="4000" dirty="0"/>
              <a:t>Incentive Scheme</a:t>
            </a:r>
          </a:p>
        </p:txBody>
      </p:sp>
      <p:sp>
        <p:nvSpPr>
          <p:cNvPr id="3" name="Content Placeholder 2"/>
          <p:cNvSpPr>
            <a:spLocks noGrp="1"/>
          </p:cNvSpPr>
          <p:nvPr>
            <p:ph idx="1"/>
          </p:nvPr>
        </p:nvSpPr>
        <p:spPr/>
        <p:txBody>
          <a:bodyPr>
            <a:normAutofit lnSpcReduction="10000"/>
          </a:bodyPr>
          <a:lstStyle/>
          <a:p>
            <a:endParaRPr lang="en-GB" dirty="0" smtClean="0"/>
          </a:p>
          <a:p>
            <a:r>
              <a:rPr lang="en-GB" dirty="0" smtClean="0"/>
              <a:t>Trial introduced </a:t>
            </a:r>
            <a:r>
              <a:rPr lang="en-GB" dirty="0"/>
              <a:t>in April 2018 </a:t>
            </a:r>
            <a:br>
              <a:rPr lang="en-GB" dirty="0"/>
            </a:br>
            <a:r>
              <a:rPr lang="en-GB" dirty="0"/>
              <a:t>(GB introduced incentives in June 2017)</a:t>
            </a:r>
          </a:p>
          <a:p>
            <a:endParaRPr lang="en-GB" dirty="0"/>
          </a:p>
          <a:p>
            <a:r>
              <a:rPr lang="en-GB" dirty="0"/>
              <a:t>£10 Post Office voucher at waves 1, 2 and </a:t>
            </a:r>
            <a:r>
              <a:rPr lang="en-GB" dirty="0" smtClean="0"/>
              <a:t>5</a:t>
            </a:r>
          </a:p>
          <a:p>
            <a:endParaRPr lang="en-GB" dirty="0"/>
          </a:p>
          <a:p>
            <a:r>
              <a:rPr lang="en-GB" dirty="0" smtClean="0"/>
              <a:t>Low encashment rate of </a:t>
            </a:r>
            <a:r>
              <a:rPr lang="en-GB" dirty="0"/>
              <a:t>unconditional vouchers </a:t>
            </a:r>
            <a:r>
              <a:rPr lang="en-GB" dirty="0" smtClean="0"/>
              <a:t>by </a:t>
            </a:r>
            <a:r>
              <a:rPr lang="en-GB" dirty="0"/>
              <a:t>householders who did not participate in the </a:t>
            </a:r>
            <a:r>
              <a:rPr lang="en-GB" dirty="0" smtClean="0"/>
              <a:t>survey</a:t>
            </a:r>
            <a:endParaRPr lang="en-GB" dirty="0"/>
          </a:p>
          <a:p>
            <a:endParaRPr lang="en-GB" dirty="0" smtClean="0"/>
          </a:p>
          <a:p>
            <a:r>
              <a:rPr lang="en-GB" dirty="0"/>
              <a:t>Analysis of trial shows that incentives are having a positive effect on wave 1 response </a:t>
            </a:r>
            <a:r>
              <a:rPr lang="en-GB" dirty="0" smtClean="0"/>
              <a:t>rates</a:t>
            </a:r>
            <a:endParaRPr lang="en-GB" dirty="0"/>
          </a:p>
          <a:p>
            <a:endParaRPr lang="en-GB" dirty="0"/>
          </a:p>
          <a:p>
            <a:pPr marL="0" lvl="2" indent="0">
              <a:spcBef>
                <a:spcPts val="1000"/>
              </a:spcBef>
              <a:buNone/>
            </a:pPr>
            <a:endParaRPr lang="en-GB" sz="2800" dirty="0"/>
          </a:p>
          <a:p>
            <a:pPr marL="914400" lvl="2" indent="0">
              <a:lnSpc>
                <a:spcPct val="100000"/>
              </a:lnSpc>
              <a:buNone/>
            </a:pPr>
            <a:endParaRPr lang="en-GB" sz="2800" dirty="0"/>
          </a:p>
          <a:p>
            <a:pPr marL="1371600" lvl="4" indent="-457200">
              <a:spcBef>
                <a:spcPts val="1000"/>
              </a:spcBef>
            </a:pPr>
            <a:endParaRPr lang="en-GB" sz="2600" dirty="0"/>
          </a:p>
        </p:txBody>
      </p:sp>
    </p:spTree>
    <p:extLst>
      <p:ext uri="{BB962C8B-B14F-4D97-AF65-F5344CB8AC3E}">
        <p14:creationId xmlns:p14="http://schemas.microsoft.com/office/powerpoint/2010/main" val="3084279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5747" y="557302"/>
            <a:ext cx="9289026" cy="1200831"/>
          </a:xfrm>
        </p:spPr>
        <p:txBody>
          <a:bodyPr>
            <a:normAutofit/>
          </a:bodyPr>
          <a:lstStyle/>
          <a:p>
            <a:r>
              <a:rPr lang="en-GB" sz="4000" dirty="0"/>
              <a:t>Incentive Scheme</a:t>
            </a:r>
          </a:p>
        </p:txBody>
      </p:sp>
      <p:sp>
        <p:nvSpPr>
          <p:cNvPr id="3" name="Content Placeholder 2"/>
          <p:cNvSpPr>
            <a:spLocks noGrp="1"/>
          </p:cNvSpPr>
          <p:nvPr>
            <p:ph idx="1"/>
          </p:nvPr>
        </p:nvSpPr>
        <p:spPr>
          <a:xfrm>
            <a:off x="1343608" y="1498825"/>
            <a:ext cx="10010192" cy="5042127"/>
          </a:xfrm>
        </p:spPr>
        <p:txBody>
          <a:bodyPr>
            <a:noAutofit/>
          </a:bodyPr>
          <a:lstStyle/>
          <a:p>
            <a:endParaRPr lang="en-GB" dirty="0" smtClean="0"/>
          </a:p>
          <a:p>
            <a:r>
              <a:rPr lang="en-GB" dirty="0" smtClean="0"/>
              <a:t>Wave </a:t>
            </a:r>
            <a:r>
              <a:rPr lang="en-GB" dirty="0"/>
              <a:t>1 response rate is significantly higher (+ 7.7%) when unconditional incentives are used, compared to </a:t>
            </a:r>
            <a:r>
              <a:rPr lang="en-GB" dirty="0" smtClean="0"/>
              <a:t>conditional</a:t>
            </a:r>
            <a:endParaRPr lang="en-GB" dirty="0"/>
          </a:p>
          <a:p>
            <a:endParaRPr lang="en-GB" sz="1600" dirty="0"/>
          </a:p>
          <a:p>
            <a:r>
              <a:rPr lang="en-GB" dirty="0"/>
              <a:t>Other benefits of Unconditional Incentives:</a:t>
            </a:r>
          </a:p>
          <a:p>
            <a:pPr lvl="1"/>
            <a:r>
              <a:rPr lang="en-GB" sz="2800" dirty="0"/>
              <a:t>More efficient use of staff time in office</a:t>
            </a:r>
          </a:p>
          <a:p>
            <a:pPr lvl="1"/>
            <a:r>
              <a:rPr lang="en-GB" sz="2800" dirty="0"/>
              <a:t>Removes risk of interviewers handling vouchers</a:t>
            </a:r>
          </a:p>
          <a:p>
            <a:pPr lvl="1"/>
            <a:r>
              <a:rPr lang="en-GB" sz="2800" dirty="0"/>
              <a:t>More straightforward approach for interviewers</a:t>
            </a:r>
          </a:p>
          <a:p>
            <a:pPr marL="0" lvl="2" indent="0">
              <a:spcBef>
                <a:spcPts val="1000"/>
              </a:spcBef>
              <a:buNone/>
            </a:pPr>
            <a:endParaRPr lang="en-GB" sz="1600" dirty="0" smtClean="0"/>
          </a:p>
          <a:p>
            <a:pPr marL="342900" lvl="2" indent="-342900">
              <a:spcBef>
                <a:spcPts val="1000"/>
              </a:spcBef>
            </a:pPr>
            <a:r>
              <a:rPr lang="en-GB" sz="2800" dirty="0" smtClean="0"/>
              <a:t>Too early to state the benefits of the incentive scheme on the longitudinal aspect of the survey</a:t>
            </a:r>
            <a:endParaRPr lang="en-GB" sz="2800" dirty="0"/>
          </a:p>
          <a:p>
            <a:pPr marL="914400" lvl="2" indent="0">
              <a:lnSpc>
                <a:spcPct val="100000"/>
              </a:lnSpc>
              <a:buNone/>
            </a:pPr>
            <a:endParaRPr lang="en-GB" sz="2800" dirty="0"/>
          </a:p>
          <a:p>
            <a:pPr marL="1371600" lvl="4" indent="-457200">
              <a:spcBef>
                <a:spcPts val="1000"/>
              </a:spcBef>
            </a:pPr>
            <a:endParaRPr lang="en-GB" sz="3200" dirty="0"/>
          </a:p>
        </p:txBody>
      </p:sp>
    </p:spTree>
    <p:extLst>
      <p:ext uri="{BB962C8B-B14F-4D97-AF65-F5344CB8AC3E}">
        <p14:creationId xmlns:p14="http://schemas.microsoft.com/office/powerpoint/2010/main" val="17554347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5747" y="456518"/>
            <a:ext cx="9289026" cy="1200831"/>
          </a:xfrm>
        </p:spPr>
        <p:txBody>
          <a:bodyPr>
            <a:normAutofit/>
          </a:bodyPr>
          <a:lstStyle/>
          <a:p>
            <a:r>
              <a:rPr lang="en-GB" sz="4000" dirty="0"/>
              <a:t>Response Rates</a:t>
            </a:r>
          </a:p>
        </p:txBody>
      </p:sp>
      <p:sp>
        <p:nvSpPr>
          <p:cNvPr id="3" name="Content Placeholder 2"/>
          <p:cNvSpPr>
            <a:spLocks noGrp="1"/>
          </p:cNvSpPr>
          <p:nvPr>
            <p:ph idx="1"/>
          </p:nvPr>
        </p:nvSpPr>
        <p:spPr/>
        <p:txBody>
          <a:bodyPr>
            <a:normAutofit/>
          </a:bodyPr>
          <a:lstStyle/>
          <a:p>
            <a:endParaRPr lang="en-GB" dirty="0" smtClean="0"/>
          </a:p>
          <a:p>
            <a:r>
              <a:rPr lang="en-GB" dirty="0" smtClean="0"/>
              <a:t>Wave </a:t>
            </a:r>
            <a:r>
              <a:rPr lang="en-GB" dirty="0"/>
              <a:t>1 response rate and overall response rate</a:t>
            </a:r>
          </a:p>
          <a:p>
            <a:endParaRPr lang="en-GB" dirty="0"/>
          </a:p>
          <a:p>
            <a:r>
              <a:rPr lang="en-GB" dirty="0"/>
              <a:t>Comparison with GB</a:t>
            </a:r>
          </a:p>
          <a:p>
            <a:endParaRPr lang="en-GB" dirty="0"/>
          </a:p>
          <a:p>
            <a:r>
              <a:rPr lang="en-GB" dirty="0"/>
              <a:t>Impact of</a:t>
            </a:r>
          </a:p>
          <a:p>
            <a:pPr lvl="1"/>
            <a:r>
              <a:rPr lang="en-GB" sz="2800" dirty="0"/>
              <a:t>Increased sample size</a:t>
            </a:r>
          </a:p>
          <a:p>
            <a:pPr lvl="1"/>
            <a:r>
              <a:rPr lang="en-GB" sz="2800" dirty="0" smtClean="0"/>
              <a:t>Incentives</a:t>
            </a:r>
            <a:endParaRPr lang="en-GB" sz="2800" dirty="0"/>
          </a:p>
          <a:p>
            <a:pPr marL="914400" lvl="2" indent="0">
              <a:lnSpc>
                <a:spcPct val="100000"/>
              </a:lnSpc>
              <a:buNone/>
            </a:pPr>
            <a:endParaRPr lang="en-GB" sz="2800" dirty="0"/>
          </a:p>
          <a:p>
            <a:pPr marL="1371600" lvl="4" indent="-457200">
              <a:spcBef>
                <a:spcPts val="1000"/>
              </a:spcBef>
            </a:pPr>
            <a:endParaRPr lang="en-GB" sz="2800" dirty="0"/>
          </a:p>
        </p:txBody>
      </p:sp>
    </p:spTree>
    <p:extLst>
      <p:ext uri="{BB962C8B-B14F-4D97-AF65-F5344CB8AC3E}">
        <p14:creationId xmlns:p14="http://schemas.microsoft.com/office/powerpoint/2010/main" val="39717455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718725" y="502275"/>
            <a:ext cx="9289026" cy="1200831"/>
          </a:xfrm>
        </p:spPr>
        <p:txBody>
          <a:bodyPr>
            <a:normAutofit fontScale="90000"/>
          </a:bodyPr>
          <a:lstStyle/>
          <a:p>
            <a:r>
              <a:rPr lang="en-GB" dirty="0"/>
              <a:t>NI and GB Quarterly Wave 1 Response Rate</a:t>
            </a:r>
          </a:p>
        </p:txBody>
      </p:sp>
      <p:sp>
        <p:nvSpPr>
          <p:cNvPr id="2" name="Rectangle 1"/>
          <p:cNvSpPr/>
          <p:nvPr/>
        </p:nvSpPr>
        <p:spPr>
          <a:xfrm>
            <a:off x="2866031" y="1554480"/>
            <a:ext cx="8176964" cy="45597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13890791"/>
              </p:ext>
            </p:extLst>
          </p:nvPr>
        </p:nvGraphicFramePr>
        <p:xfrm>
          <a:off x="3029803" y="1554480"/>
          <a:ext cx="8013191" cy="45597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268917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718725" y="502275"/>
            <a:ext cx="9289026" cy="1200831"/>
          </a:xfrm>
        </p:spPr>
        <p:txBody>
          <a:bodyPr>
            <a:normAutofit fontScale="90000"/>
          </a:bodyPr>
          <a:lstStyle/>
          <a:p>
            <a:r>
              <a:rPr lang="en-GB" dirty="0"/>
              <a:t>NI and GB Quarterly Wave 1 Response Rate</a:t>
            </a:r>
          </a:p>
        </p:txBody>
      </p:sp>
      <p:sp>
        <p:nvSpPr>
          <p:cNvPr id="2" name="Rectangle 1"/>
          <p:cNvSpPr/>
          <p:nvPr/>
        </p:nvSpPr>
        <p:spPr>
          <a:xfrm>
            <a:off x="2825087" y="1554480"/>
            <a:ext cx="8217907" cy="49282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1806982403"/>
              </p:ext>
            </p:extLst>
          </p:nvPr>
        </p:nvGraphicFramePr>
        <p:xfrm>
          <a:off x="2934269" y="1554480"/>
          <a:ext cx="8108725" cy="49282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561250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718725" y="502275"/>
            <a:ext cx="9289026" cy="1200831"/>
          </a:xfrm>
        </p:spPr>
        <p:txBody>
          <a:bodyPr>
            <a:normAutofit fontScale="90000"/>
          </a:bodyPr>
          <a:lstStyle/>
          <a:p>
            <a:r>
              <a:rPr lang="en-GB" dirty="0"/>
              <a:t>NI and GB Quarterly Wave 1 Response Rate</a:t>
            </a:r>
          </a:p>
        </p:txBody>
      </p:sp>
      <p:sp>
        <p:nvSpPr>
          <p:cNvPr id="2" name="Rectangle 1"/>
          <p:cNvSpPr/>
          <p:nvPr/>
        </p:nvSpPr>
        <p:spPr>
          <a:xfrm>
            <a:off x="2838735" y="1554480"/>
            <a:ext cx="8204260" cy="48736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1474644378"/>
              </p:ext>
            </p:extLst>
          </p:nvPr>
        </p:nvGraphicFramePr>
        <p:xfrm>
          <a:off x="2838735" y="1554480"/>
          <a:ext cx="8204259" cy="48736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876065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718725" y="502275"/>
            <a:ext cx="9289026" cy="1200831"/>
          </a:xfrm>
        </p:spPr>
        <p:txBody>
          <a:bodyPr>
            <a:normAutofit/>
          </a:bodyPr>
          <a:lstStyle/>
          <a:p>
            <a:r>
              <a:rPr lang="en-GB" sz="4000" dirty="0"/>
              <a:t>NI Quarterly Response Rate - All Waves</a:t>
            </a:r>
          </a:p>
        </p:txBody>
      </p:sp>
      <p:sp>
        <p:nvSpPr>
          <p:cNvPr id="2" name="Rectangle 1"/>
          <p:cNvSpPr/>
          <p:nvPr/>
        </p:nvSpPr>
        <p:spPr>
          <a:xfrm>
            <a:off x="2718725" y="1554480"/>
            <a:ext cx="8324269" cy="5110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3579930201"/>
              </p:ext>
            </p:extLst>
          </p:nvPr>
        </p:nvGraphicFramePr>
        <p:xfrm>
          <a:off x="2718725" y="1554480"/>
          <a:ext cx="8324269" cy="50432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10560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fontScale="90000"/>
          </a:bodyPr>
          <a:lstStyle/>
          <a:p>
            <a:r>
              <a:rPr lang="en-GB" dirty="0"/>
              <a:t>Continuing to Improve Survey Performance</a:t>
            </a:r>
          </a:p>
        </p:txBody>
      </p:sp>
      <p:sp>
        <p:nvSpPr>
          <p:cNvPr id="3" name="Content Placeholder 2"/>
          <p:cNvSpPr>
            <a:spLocks noGrp="1"/>
          </p:cNvSpPr>
          <p:nvPr>
            <p:ph idx="1"/>
          </p:nvPr>
        </p:nvSpPr>
        <p:spPr>
          <a:xfrm>
            <a:off x="1329960" y="1498825"/>
            <a:ext cx="10010192" cy="5042127"/>
          </a:xfrm>
        </p:spPr>
        <p:txBody>
          <a:bodyPr>
            <a:normAutofit/>
          </a:bodyPr>
          <a:lstStyle/>
          <a:p>
            <a:endParaRPr lang="en-GB" dirty="0" smtClean="0"/>
          </a:p>
          <a:p>
            <a:r>
              <a:rPr lang="en-GB" dirty="0" smtClean="0"/>
              <a:t>Roll </a:t>
            </a:r>
            <a:r>
              <a:rPr lang="en-GB" dirty="0"/>
              <a:t>out of incentive </a:t>
            </a:r>
            <a:r>
              <a:rPr lang="en-GB" dirty="0" smtClean="0"/>
              <a:t>trial in </a:t>
            </a:r>
            <a:r>
              <a:rPr lang="en-GB" dirty="0"/>
              <a:t>waves 1, 2 and 5</a:t>
            </a:r>
          </a:p>
          <a:p>
            <a:endParaRPr lang="en-GB" dirty="0"/>
          </a:p>
          <a:p>
            <a:r>
              <a:rPr lang="en-GB" dirty="0"/>
              <a:t>Future incentives analysis:</a:t>
            </a:r>
          </a:p>
          <a:p>
            <a:pPr lvl="1"/>
            <a:r>
              <a:rPr lang="en-GB" sz="2800" dirty="0"/>
              <a:t>Effect of wave 2 and wave 5 incentives</a:t>
            </a:r>
          </a:p>
          <a:p>
            <a:pPr lvl="1"/>
            <a:r>
              <a:rPr lang="en-GB" sz="2800" dirty="0"/>
              <a:t>Incentives in areas of deprivation</a:t>
            </a:r>
          </a:p>
          <a:p>
            <a:endParaRPr lang="en-GB" dirty="0"/>
          </a:p>
          <a:p>
            <a:r>
              <a:rPr lang="en-GB" dirty="0"/>
              <a:t>Continuous training and briefing of interviewers</a:t>
            </a:r>
          </a:p>
          <a:p>
            <a:endParaRPr lang="en-GB" dirty="0"/>
          </a:p>
          <a:p>
            <a:r>
              <a:rPr lang="en-GB" dirty="0"/>
              <a:t>Achieving Co-operation </a:t>
            </a:r>
            <a:r>
              <a:rPr lang="en-GB" dirty="0" smtClean="0"/>
              <a:t>Training</a:t>
            </a:r>
            <a:endParaRPr lang="en-GB" dirty="0"/>
          </a:p>
          <a:p>
            <a:pPr marL="1371600" lvl="4" indent="-457200">
              <a:spcBef>
                <a:spcPts val="1000"/>
              </a:spcBef>
            </a:pPr>
            <a:endParaRPr lang="en-GB" sz="2800" dirty="0"/>
          </a:p>
        </p:txBody>
      </p:sp>
    </p:spTree>
    <p:extLst>
      <p:ext uri="{BB962C8B-B14F-4D97-AF65-F5344CB8AC3E}">
        <p14:creationId xmlns:p14="http://schemas.microsoft.com/office/powerpoint/2010/main" val="20842282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28057" y="4357234"/>
            <a:ext cx="91440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GB" dirty="0"/>
          </a:p>
        </p:txBody>
      </p:sp>
      <p:sp>
        <p:nvSpPr>
          <p:cNvPr id="5" name="Title 4"/>
          <p:cNvSpPr>
            <a:spLocks noGrp="1"/>
          </p:cNvSpPr>
          <p:nvPr>
            <p:ph type="ctrTitle"/>
          </p:nvPr>
        </p:nvSpPr>
        <p:spPr>
          <a:xfrm>
            <a:off x="1665835" y="4244068"/>
            <a:ext cx="9144000" cy="843362"/>
          </a:xfrm>
        </p:spPr>
        <p:txBody>
          <a:bodyPr>
            <a:noAutofit/>
          </a:bodyPr>
          <a:lstStyle/>
          <a:p>
            <a:r>
              <a:rPr lang="en-GB" dirty="0" smtClean="0"/>
              <a:t/>
            </a:r>
            <a:br>
              <a:rPr lang="en-GB" dirty="0" smtClean="0"/>
            </a:br>
            <a:r>
              <a:rPr lang="en-GB" dirty="0" smtClean="0"/>
              <a:t/>
            </a:r>
            <a:br>
              <a:rPr lang="en-GB" dirty="0" smtClean="0"/>
            </a:br>
            <a:r>
              <a:rPr lang="en-GB" dirty="0" smtClean="0"/>
              <a:t>NI Labour Force Survey Outputs</a:t>
            </a:r>
            <a:r>
              <a:rPr lang="en-GB" dirty="0"/>
              <a:t/>
            </a:r>
            <a:br>
              <a:rPr lang="en-GB" dirty="0"/>
            </a:br>
            <a:r>
              <a:rPr lang="en-GB" dirty="0"/>
              <a:t/>
            </a:r>
            <a:br>
              <a:rPr lang="en-GB" dirty="0"/>
            </a:br>
            <a:endParaRPr lang="en-GB" dirty="0"/>
          </a:p>
        </p:txBody>
      </p:sp>
      <p:sp>
        <p:nvSpPr>
          <p:cNvPr id="6" name="Title 1"/>
          <p:cNvSpPr txBox="1">
            <a:spLocks/>
          </p:cNvSpPr>
          <p:nvPr/>
        </p:nvSpPr>
        <p:spPr>
          <a:xfrm>
            <a:off x="909918" y="4722332"/>
            <a:ext cx="10515599" cy="25007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4300" dirty="0" smtClean="0"/>
              <a:t/>
            </a:r>
            <a:br>
              <a:rPr lang="en-GB" sz="4300" dirty="0" smtClean="0"/>
            </a:br>
            <a:r>
              <a:rPr lang="en-GB" sz="4300" dirty="0" smtClean="0"/>
              <a:t>		</a:t>
            </a:r>
            <a:br>
              <a:rPr lang="en-GB" sz="4300" dirty="0" smtClean="0"/>
            </a:br>
            <a:r>
              <a:rPr lang="en-GB" sz="4300" i="1" dirty="0" smtClean="0"/>
              <a:t>Economic and Labour Market </a:t>
            </a:r>
          </a:p>
          <a:p>
            <a:r>
              <a:rPr lang="en-GB" sz="4300" i="1" dirty="0" smtClean="0"/>
              <a:t>Statistics, Carly Gordon</a:t>
            </a:r>
            <a:endParaRPr lang="en-GB" sz="4300" dirty="0"/>
          </a:p>
          <a:p>
            <a:r>
              <a:rPr lang="en-GB" sz="4300" i="1" dirty="0" smtClean="0"/>
              <a:t/>
            </a:r>
            <a:br>
              <a:rPr lang="en-GB" sz="4300" i="1" dirty="0" smtClean="0"/>
            </a:br>
            <a:endParaRPr lang="en-GB" sz="4300" dirty="0"/>
          </a:p>
        </p:txBody>
      </p:sp>
    </p:spTree>
    <p:extLst>
      <p:ext uri="{BB962C8B-B14F-4D97-AF65-F5344CB8AC3E}">
        <p14:creationId xmlns:p14="http://schemas.microsoft.com/office/powerpoint/2010/main" val="22003611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3598" y="103684"/>
            <a:ext cx="8489302" cy="1200831"/>
          </a:xfrm>
        </p:spPr>
        <p:txBody>
          <a:bodyPr>
            <a:normAutofit/>
          </a:bodyPr>
          <a:lstStyle/>
          <a:p>
            <a:r>
              <a:rPr lang="en-GB" sz="4000" dirty="0" smtClean="0">
                <a:latin typeface="+mn-lt"/>
              </a:rPr>
              <a:t>Progress - Summary</a:t>
            </a:r>
            <a:endParaRPr lang="en-GB" sz="4000"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71250708"/>
              </p:ext>
            </p:extLst>
          </p:nvPr>
        </p:nvGraphicFramePr>
        <p:xfrm>
          <a:off x="2219325" y="996953"/>
          <a:ext cx="9713595" cy="5465601"/>
        </p:xfrm>
        <a:graphic>
          <a:graphicData uri="http://schemas.openxmlformats.org/drawingml/2006/table">
            <a:tbl>
              <a:tblPr firstRow="1" bandRow="1">
                <a:tableStyleId>{5C22544A-7EE6-4342-B048-85BDC9FD1C3A}</a:tableStyleId>
              </a:tblPr>
              <a:tblGrid>
                <a:gridCol w="3013075"/>
                <a:gridCol w="6700520"/>
              </a:tblGrid>
              <a:tr h="485434">
                <a:tc>
                  <a:txBody>
                    <a:bodyPr/>
                    <a:lstStyle/>
                    <a:p>
                      <a:r>
                        <a:rPr lang="en-GB" dirty="0" smtClean="0"/>
                        <a:t>What we had planned</a:t>
                      </a:r>
                      <a:endParaRPr lang="en-GB" dirty="0"/>
                    </a:p>
                  </a:txBody>
                  <a:tcPr/>
                </a:tc>
                <a:tc>
                  <a:txBody>
                    <a:bodyPr/>
                    <a:lstStyle/>
                    <a:p>
                      <a:r>
                        <a:rPr lang="en-GB" dirty="0" smtClean="0"/>
                        <a:t>What we did</a:t>
                      </a:r>
                      <a:endParaRPr lang="en-GB" dirty="0"/>
                    </a:p>
                  </a:txBody>
                  <a:tcPr/>
                </a:tc>
              </a:tr>
              <a:tr h="485434">
                <a:tc gridSpan="2">
                  <a:txBody>
                    <a:bodyPr/>
                    <a:lstStyle/>
                    <a:p>
                      <a:r>
                        <a:rPr lang="en-GB" sz="1400" b="1" dirty="0" smtClean="0"/>
                        <a:t>Survey:</a:t>
                      </a:r>
                      <a:endParaRPr lang="en-GB" sz="1400" b="1" dirty="0"/>
                    </a:p>
                  </a:txBody>
                  <a:tcPr/>
                </a:tc>
                <a:tc hMerge="1">
                  <a:txBody>
                    <a:bodyPr/>
                    <a:lstStyle/>
                    <a:p>
                      <a:endParaRPr lang="en-GB"/>
                    </a:p>
                  </a:txBody>
                  <a:tcPr/>
                </a:tc>
              </a:tr>
              <a:tr h="678279">
                <a:tc>
                  <a:txBody>
                    <a:bodyPr/>
                    <a:lstStyle/>
                    <a:p>
                      <a:r>
                        <a:rPr lang="en-GB" sz="1400" dirty="0" smtClean="0"/>
                        <a:t>Reweighting to latest population estimates</a:t>
                      </a:r>
                      <a:endParaRPr lang="en-GB" sz="1400" dirty="0"/>
                    </a:p>
                  </a:txBody>
                  <a:tcPr/>
                </a:tc>
                <a:tc>
                  <a:txBody>
                    <a:bodyPr/>
                    <a:lstStyle/>
                    <a:p>
                      <a:r>
                        <a:rPr lang="en-GB" sz="1400" dirty="0" smtClean="0"/>
                        <a:t>Reweighting began</a:t>
                      </a:r>
                      <a:r>
                        <a:rPr lang="en-GB" sz="1400" baseline="0" dirty="0" smtClean="0"/>
                        <a:t> in February 2019 with quarterly datasets and has been rolled out to all other datasets – completed summer 2019</a:t>
                      </a:r>
                      <a:endParaRPr lang="en-GB" sz="1400" dirty="0"/>
                    </a:p>
                  </a:txBody>
                  <a:tcPr/>
                </a:tc>
              </a:tr>
              <a:tr h="678279">
                <a:tc>
                  <a:txBody>
                    <a:bodyPr/>
                    <a:lstStyle/>
                    <a:p>
                      <a:r>
                        <a:rPr lang="en-GB" sz="1400" dirty="0" smtClean="0"/>
                        <a:t>Large scale boost to the LFS sample</a:t>
                      </a:r>
                      <a:endParaRPr lang="en-GB" sz="1400" dirty="0"/>
                    </a:p>
                  </a:txBody>
                  <a:tcPr/>
                </a:tc>
                <a:tc>
                  <a:txBody>
                    <a:bodyPr/>
                    <a:lstStyle/>
                    <a:p>
                      <a:r>
                        <a:rPr lang="en-GB" sz="1400" dirty="0" smtClean="0"/>
                        <a:t>Boost implemented throughout</a:t>
                      </a:r>
                      <a:r>
                        <a:rPr lang="en-GB" sz="1400" baseline="0" dirty="0" smtClean="0"/>
                        <a:t> 2018 and roll-out completed by Q2 2019</a:t>
                      </a:r>
                      <a:endParaRPr lang="en-GB" sz="1400" dirty="0"/>
                    </a:p>
                  </a:txBody>
                  <a:tcPr/>
                </a:tc>
              </a:tr>
              <a:tr h="485434">
                <a:tc gridSpan="2">
                  <a:txBody>
                    <a:bodyPr/>
                    <a:lstStyle/>
                    <a:p>
                      <a:r>
                        <a:rPr lang="en-GB" sz="1400" b="1" dirty="0" smtClean="0"/>
                        <a:t>Publications:</a:t>
                      </a:r>
                      <a:endParaRPr lang="en-GB" sz="1400" b="1" dirty="0"/>
                    </a:p>
                  </a:txBody>
                  <a:tcPr/>
                </a:tc>
                <a:tc hMerge="1">
                  <a:txBody>
                    <a:bodyPr/>
                    <a:lstStyle/>
                    <a:p>
                      <a:endParaRPr lang="en-GB"/>
                    </a:p>
                  </a:txBody>
                  <a:tcPr/>
                </a:tc>
              </a:tr>
              <a:tr h="485434">
                <a:tc>
                  <a:txBody>
                    <a:bodyPr/>
                    <a:lstStyle/>
                    <a:p>
                      <a:r>
                        <a:rPr lang="en-GB" sz="1400" dirty="0" smtClean="0"/>
                        <a:t>Quarterly supplement</a:t>
                      </a:r>
                      <a:endParaRPr lang="en-GB" sz="1400" dirty="0"/>
                    </a:p>
                  </a:txBody>
                  <a:tcPr/>
                </a:tc>
                <a:tc>
                  <a:txBody>
                    <a:bodyPr/>
                    <a:lstStyle/>
                    <a:p>
                      <a:r>
                        <a:rPr lang="en-GB" sz="1400" dirty="0" smtClean="0"/>
                        <a:t>Most</a:t>
                      </a:r>
                      <a:r>
                        <a:rPr lang="en-GB" sz="1400" baseline="0" dirty="0" smtClean="0"/>
                        <a:t> tables n</a:t>
                      </a:r>
                      <a:r>
                        <a:rPr lang="en-GB" sz="1400" dirty="0" smtClean="0"/>
                        <a:t>ow incorporated into LMR – more timely release of NEETs and household data</a:t>
                      </a:r>
                      <a:endParaRPr lang="en-GB" sz="1400" dirty="0"/>
                    </a:p>
                  </a:txBody>
                  <a:tcPr/>
                </a:tc>
              </a:tr>
              <a:tr h="485434">
                <a:tc>
                  <a:txBody>
                    <a:bodyPr/>
                    <a:lstStyle/>
                    <a:p>
                      <a:r>
                        <a:rPr lang="en-GB" sz="1400" dirty="0" smtClean="0"/>
                        <a:t>Annual Report</a:t>
                      </a:r>
                      <a:endParaRPr lang="en-GB" sz="1400" dirty="0"/>
                    </a:p>
                  </a:txBody>
                  <a:tcPr/>
                </a:tc>
                <a:tc>
                  <a:txBody>
                    <a:bodyPr/>
                    <a:lstStyle/>
                    <a:p>
                      <a:r>
                        <a:rPr lang="en-GB" sz="1400" dirty="0" smtClean="0"/>
                        <a:t>Summary in March 2019 and full report in June 2019</a:t>
                      </a:r>
                      <a:endParaRPr lang="en-GB" sz="1400" dirty="0"/>
                    </a:p>
                  </a:txBody>
                  <a:tcPr/>
                </a:tc>
              </a:tr>
              <a:tr h="678279">
                <a:tc>
                  <a:txBody>
                    <a:bodyPr/>
                    <a:lstStyle/>
                    <a:p>
                      <a:r>
                        <a:rPr lang="en-GB" sz="1400" dirty="0" smtClean="0"/>
                        <a:t>Women in NI</a:t>
                      </a:r>
                      <a:endParaRPr lang="en-GB" sz="1400" dirty="0"/>
                    </a:p>
                  </a:txBody>
                  <a:tcPr/>
                </a:tc>
                <a:tc>
                  <a:txBody>
                    <a:bodyPr/>
                    <a:lstStyle/>
                    <a:p>
                      <a:r>
                        <a:rPr lang="en-GB" sz="1400" dirty="0" smtClean="0"/>
                        <a:t>Published in December 2018 with focus on LFS only and links to other data sources. An inactivity report was also published in June 2019 to provide more in depth analysis</a:t>
                      </a:r>
                      <a:endParaRPr lang="en-GB" sz="1400" dirty="0"/>
                    </a:p>
                  </a:txBody>
                  <a:tcPr/>
                </a:tc>
              </a:tr>
              <a:tr h="485434">
                <a:tc>
                  <a:txBody>
                    <a:bodyPr/>
                    <a:lstStyle/>
                    <a:p>
                      <a:r>
                        <a:rPr lang="en-GB" sz="1400" dirty="0" smtClean="0"/>
                        <a:t>Economic Inactivity</a:t>
                      </a:r>
                      <a:r>
                        <a:rPr lang="en-GB" sz="1400" baseline="0" dirty="0" smtClean="0"/>
                        <a:t> in NI 2018</a:t>
                      </a:r>
                      <a:endParaRPr lang="en-GB" sz="1400" dirty="0"/>
                    </a:p>
                  </a:txBody>
                  <a:tcPr/>
                </a:tc>
                <a:tc>
                  <a:txBody>
                    <a:bodyPr/>
                    <a:lstStyle/>
                    <a:p>
                      <a:r>
                        <a:rPr lang="en-GB" sz="1400" dirty="0" smtClean="0"/>
                        <a:t>Topic paper examining economic inactivity in NI,</a:t>
                      </a:r>
                      <a:r>
                        <a:rPr lang="en-GB" sz="1400" baseline="0" dirty="0" smtClean="0"/>
                        <a:t> regionally and compared with UK</a:t>
                      </a:r>
                      <a:endParaRPr lang="en-GB" sz="1400" dirty="0"/>
                    </a:p>
                  </a:txBody>
                  <a:tcPr/>
                </a:tc>
              </a:tr>
              <a:tr h="485434">
                <a:tc>
                  <a:txBody>
                    <a:bodyPr/>
                    <a:lstStyle/>
                    <a:p>
                      <a:r>
                        <a:rPr lang="en-GB" sz="1400" dirty="0" smtClean="0"/>
                        <a:t>Work</a:t>
                      </a:r>
                      <a:r>
                        <a:rPr lang="en-GB" sz="1400" baseline="0" dirty="0" smtClean="0"/>
                        <a:t> quality</a:t>
                      </a:r>
                      <a:endParaRPr lang="en-GB" sz="1400" dirty="0"/>
                    </a:p>
                  </a:txBody>
                  <a:tcPr/>
                </a:tc>
                <a:tc>
                  <a:txBody>
                    <a:bodyPr/>
                    <a:lstStyle/>
                    <a:p>
                      <a:r>
                        <a:rPr lang="en-GB" sz="1400" dirty="0" smtClean="0"/>
                        <a:t>Outputs from new job sat question and work quality tables published</a:t>
                      </a:r>
                      <a:endParaRPr lang="en-GB" sz="1400" dirty="0"/>
                    </a:p>
                  </a:txBody>
                  <a:tcPr/>
                </a:tc>
              </a:tr>
            </a:tbl>
          </a:graphicData>
        </a:graphic>
      </p:graphicFrame>
      <p:sp>
        <p:nvSpPr>
          <p:cNvPr id="5" name="Rectangle 4"/>
          <p:cNvSpPr/>
          <p:nvPr/>
        </p:nvSpPr>
        <p:spPr>
          <a:xfrm rot="19433244">
            <a:off x="3316307" y="6091652"/>
            <a:ext cx="509214" cy="276999"/>
          </a:xfrm>
          <a:prstGeom prst="rect">
            <a:avLst/>
          </a:prstGeom>
          <a:noFill/>
        </p:spPr>
        <p:txBody>
          <a:bodyPr wrap="square" lIns="91440" tIns="45720" rIns="91440" bIns="45720">
            <a:spAutoFit/>
          </a:bodyPr>
          <a:lstStyle/>
          <a:p>
            <a:pPr algn="ctr"/>
            <a:r>
              <a:rPr lang="en-US" sz="1200" i="1" dirty="0" smtClean="0">
                <a:ln w="0"/>
                <a:effectLst>
                  <a:outerShdw blurRad="38100" dist="19050" dir="2700000" algn="tl" rotWithShape="0">
                    <a:schemeClr val="dk1">
                      <a:alpha val="40000"/>
                    </a:schemeClr>
                  </a:outerShdw>
                </a:effectLst>
              </a:rPr>
              <a:t>NEW</a:t>
            </a:r>
            <a:endParaRPr lang="en-US" sz="1200" b="0" i="1" cap="none" spc="0" dirty="0">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rot="19433244">
            <a:off x="4536660" y="5567757"/>
            <a:ext cx="509214" cy="276999"/>
          </a:xfrm>
          <a:prstGeom prst="rect">
            <a:avLst/>
          </a:prstGeom>
          <a:noFill/>
        </p:spPr>
        <p:txBody>
          <a:bodyPr wrap="square" lIns="91440" tIns="45720" rIns="91440" bIns="45720">
            <a:spAutoFit/>
          </a:bodyPr>
          <a:lstStyle/>
          <a:p>
            <a:pPr algn="ctr"/>
            <a:r>
              <a:rPr lang="en-US" sz="1200" i="1" dirty="0" smtClean="0">
                <a:ln w="0"/>
                <a:effectLst>
                  <a:outerShdw blurRad="38100" dist="19050" dir="2700000" algn="tl" rotWithShape="0">
                    <a:schemeClr val="dk1">
                      <a:alpha val="40000"/>
                    </a:schemeClr>
                  </a:outerShdw>
                </a:effectLst>
              </a:rPr>
              <a:t>NEW</a:t>
            </a:r>
            <a:endParaRPr lang="en-US" sz="1200" b="0" i="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78984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28057" y="4357234"/>
            <a:ext cx="91440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GB" dirty="0"/>
          </a:p>
        </p:txBody>
      </p:sp>
      <p:sp>
        <p:nvSpPr>
          <p:cNvPr id="4" name="Title 1"/>
          <p:cNvSpPr txBox="1">
            <a:spLocks/>
          </p:cNvSpPr>
          <p:nvPr/>
        </p:nvSpPr>
        <p:spPr>
          <a:xfrm>
            <a:off x="1160060" y="4090000"/>
            <a:ext cx="9579659" cy="2387600"/>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7200" dirty="0" smtClean="0"/>
              <a:t/>
            </a:r>
            <a:br>
              <a:rPr lang="en-GB" sz="7200" dirty="0" smtClean="0"/>
            </a:br>
            <a:r>
              <a:rPr lang="en-GB" dirty="0" smtClean="0"/>
              <a:t>		</a:t>
            </a:r>
            <a:br>
              <a:rPr lang="en-GB" dirty="0" smtClean="0"/>
            </a:br>
            <a:r>
              <a:rPr lang="en-GB" sz="7200" i="1" dirty="0" smtClean="0"/>
              <a:t>Office for National Statistics, Ian O’Sullivan</a:t>
            </a:r>
            <a:r>
              <a:rPr lang="en-GB" i="1" dirty="0" smtClean="0"/>
              <a:t/>
            </a:r>
            <a:br>
              <a:rPr lang="en-GB" i="1" dirty="0" smtClean="0"/>
            </a:br>
            <a:endParaRPr lang="en-GB" dirty="0"/>
          </a:p>
        </p:txBody>
      </p:sp>
      <p:sp>
        <p:nvSpPr>
          <p:cNvPr id="5" name="Title 4"/>
          <p:cNvSpPr>
            <a:spLocks noGrp="1"/>
          </p:cNvSpPr>
          <p:nvPr>
            <p:ph type="ctrTitle"/>
          </p:nvPr>
        </p:nvSpPr>
        <p:spPr>
          <a:xfrm>
            <a:off x="1461888" y="2038964"/>
            <a:ext cx="9144000" cy="2387600"/>
          </a:xfrm>
        </p:spPr>
        <p:txBody>
          <a:bodyPr>
            <a:normAutofit fontScale="90000"/>
          </a:bodyPr>
          <a:lstStyle/>
          <a:p>
            <a:r>
              <a:rPr lang="en-GB" sz="6700" dirty="0"/>
              <a:t>ONS Social Survey Transformation</a:t>
            </a:r>
            <a:r>
              <a:rPr lang="en-GB" dirty="0"/>
              <a:t/>
            </a:r>
            <a:br>
              <a:rPr lang="en-GB" dirty="0"/>
            </a:br>
            <a:endParaRPr lang="en-GB" dirty="0"/>
          </a:p>
        </p:txBody>
      </p:sp>
    </p:spTree>
    <p:extLst>
      <p:ext uri="{BB962C8B-B14F-4D97-AF65-F5344CB8AC3E}">
        <p14:creationId xmlns:p14="http://schemas.microsoft.com/office/powerpoint/2010/main" val="16258848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latin typeface="+mn-lt"/>
              </a:rPr>
              <a:t>Progress - Survey</a:t>
            </a:r>
            <a:endParaRPr lang="en-GB" sz="4000" dirty="0">
              <a:latin typeface="+mn-lt"/>
            </a:endParaRPr>
          </a:p>
        </p:txBody>
      </p:sp>
      <p:sp>
        <p:nvSpPr>
          <p:cNvPr id="3" name="Content Placeholder 2"/>
          <p:cNvSpPr>
            <a:spLocks noGrp="1"/>
          </p:cNvSpPr>
          <p:nvPr>
            <p:ph idx="1"/>
          </p:nvPr>
        </p:nvSpPr>
        <p:spPr/>
        <p:txBody>
          <a:bodyPr>
            <a:normAutofit/>
          </a:bodyPr>
          <a:lstStyle/>
          <a:p>
            <a:endParaRPr lang="en-GB" dirty="0" smtClean="0"/>
          </a:p>
          <a:p>
            <a:r>
              <a:rPr lang="en-GB" dirty="0" smtClean="0"/>
              <a:t>Reweighting – impact on outputs</a:t>
            </a:r>
          </a:p>
          <a:p>
            <a:endParaRPr lang="en-GB" dirty="0"/>
          </a:p>
          <a:p>
            <a:pPr marL="0" indent="0">
              <a:buNone/>
            </a:pPr>
            <a:endParaRPr lang="en-GB" dirty="0" smtClean="0"/>
          </a:p>
          <a:p>
            <a:pPr marL="0" indent="0">
              <a:buNone/>
            </a:pPr>
            <a:endParaRPr lang="en-GB" dirty="0" smtClean="0"/>
          </a:p>
          <a:p>
            <a:r>
              <a:rPr lang="en-GB" dirty="0" smtClean="0"/>
              <a:t>Sample boost – Impact on confidence intervals/precision of estimates</a:t>
            </a:r>
          </a:p>
          <a:p>
            <a:pPr marL="0" indent="0">
              <a:buNone/>
            </a:pPr>
            <a:endParaRPr lang="en-GB" dirty="0" smtClean="0"/>
          </a:p>
          <a:p>
            <a:pPr marL="0" indent="0">
              <a:buNone/>
            </a:pPr>
            <a:r>
              <a:rPr lang="en-GB" sz="2000" dirty="0" smtClean="0">
                <a:hlinkClick r:id="rId3"/>
              </a:rPr>
              <a:t>https</a:t>
            </a:r>
            <a:r>
              <a:rPr lang="en-GB" sz="2000" dirty="0">
                <a:hlinkClick r:id="rId3"/>
              </a:rPr>
              <a:t>://</a:t>
            </a:r>
            <a:r>
              <a:rPr lang="en-GB" sz="2000" dirty="0" smtClean="0">
                <a:hlinkClick r:id="rId3"/>
              </a:rPr>
              <a:t>www.nisra.gov.uk/publications/labour-force-survey-changes-outputs</a:t>
            </a:r>
            <a:r>
              <a:rPr lang="en-GB" sz="2000" dirty="0" smtClean="0"/>
              <a:t> </a:t>
            </a:r>
          </a:p>
          <a:p>
            <a:endParaRPr lang="en-GB" dirty="0" smtClean="0"/>
          </a:p>
        </p:txBody>
      </p:sp>
      <p:pic>
        <p:nvPicPr>
          <p:cNvPr id="4" name="Picture 3"/>
          <p:cNvPicPr>
            <a:picLocks noChangeAspect="1"/>
          </p:cNvPicPr>
          <p:nvPr/>
        </p:nvPicPr>
        <p:blipFill>
          <a:blip r:embed="rId4"/>
          <a:stretch>
            <a:fillRect/>
          </a:stretch>
        </p:blipFill>
        <p:spPr>
          <a:xfrm>
            <a:off x="7739440" y="1783079"/>
            <a:ext cx="2044511" cy="1751241"/>
          </a:xfrm>
          <a:prstGeom prst="rect">
            <a:avLst/>
          </a:prstGeom>
        </p:spPr>
      </p:pic>
      <p:sp>
        <p:nvSpPr>
          <p:cNvPr id="6" name="Up Arrow 5"/>
          <p:cNvSpPr/>
          <p:nvPr/>
        </p:nvSpPr>
        <p:spPr>
          <a:xfrm>
            <a:off x="10758264" y="4178412"/>
            <a:ext cx="744126" cy="13079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927897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297994"/>
            <a:ext cx="8305800" cy="1200831"/>
          </a:xfrm>
        </p:spPr>
        <p:txBody>
          <a:bodyPr>
            <a:normAutofit/>
          </a:bodyPr>
          <a:lstStyle/>
          <a:p>
            <a:r>
              <a:rPr lang="en-GB" sz="4000" dirty="0" smtClean="0"/>
              <a:t>Impact to Estimates</a:t>
            </a:r>
            <a:endParaRPr lang="en-GB" sz="4000" dirty="0"/>
          </a:p>
        </p:txBody>
      </p:sp>
      <p:graphicFrame>
        <p:nvGraphicFramePr>
          <p:cNvPr id="4" name="Content Placeholder 3"/>
          <p:cNvGraphicFramePr>
            <a:graphicFrameLocks noGrp="1"/>
          </p:cNvGraphicFramePr>
          <p:nvPr>
            <p:ph idx="1"/>
          </p:nvPr>
        </p:nvGraphicFramePr>
        <p:xfrm>
          <a:off x="1343025" y="1657350"/>
          <a:ext cx="10010775" cy="5041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061166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4498" y="480060"/>
            <a:ext cx="8489302" cy="1018765"/>
          </a:xfrm>
        </p:spPr>
        <p:txBody>
          <a:bodyPr>
            <a:normAutofit/>
          </a:bodyPr>
          <a:lstStyle/>
          <a:p>
            <a:r>
              <a:rPr lang="en-GB" sz="4000" dirty="0" smtClean="0">
                <a:latin typeface="+mn-lt"/>
              </a:rPr>
              <a:t>Impact to Precision</a:t>
            </a:r>
            <a:endParaRPr lang="en-GB" sz="4000" dirty="0">
              <a:latin typeface="+mn-lt"/>
            </a:endParaRPr>
          </a:p>
        </p:txBody>
      </p:sp>
      <p:graphicFrame>
        <p:nvGraphicFramePr>
          <p:cNvPr id="4" name="Table 3"/>
          <p:cNvGraphicFramePr>
            <a:graphicFrameLocks noGrp="1"/>
          </p:cNvGraphicFramePr>
          <p:nvPr>
            <p:extLst/>
          </p:nvPr>
        </p:nvGraphicFramePr>
        <p:xfrm>
          <a:off x="1463040" y="2343148"/>
          <a:ext cx="9464041" cy="3623312"/>
        </p:xfrm>
        <a:graphic>
          <a:graphicData uri="http://schemas.openxmlformats.org/drawingml/2006/table">
            <a:tbl>
              <a:tblPr firstRow="1" bandRow="1">
                <a:tableStyleId>{5C22544A-7EE6-4342-B048-85BDC9FD1C3A}</a:tableStyleId>
              </a:tblPr>
              <a:tblGrid>
                <a:gridCol w="3658519"/>
                <a:gridCol w="3041562"/>
                <a:gridCol w="2763960"/>
              </a:tblGrid>
              <a:tr h="452914">
                <a:tc rowSpan="2">
                  <a:txBody>
                    <a:bodyPr/>
                    <a:lstStyle/>
                    <a:p>
                      <a:endParaRPr lang="en-GB" dirty="0">
                        <a:solidFill>
                          <a:schemeClr val="bg1"/>
                        </a:solidFill>
                      </a:endParaRPr>
                    </a:p>
                  </a:txBody>
                  <a:tcPr/>
                </a:tc>
                <a:tc gridSpan="2">
                  <a:txBody>
                    <a:bodyPr/>
                    <a:lstStyle/>
                    <a:p>
                      <a:pPr algn="ctr"/>
                      <a:r>
                        <a:rPr lang="en-GB" dirty="0" smtClean="0"/>
                        <a:t>Confidence Intervals</a:t>
                      </a:r>
                      <a:endParaRPr lang="en-GB" dirty="0"/>
                    </a:p>
                  </a:txBody>
                  <a:tcPr/>
                </a:tc>
                <a:tc hMerge="1">
                  <a:txBody>
                    <a:bodyPr/>
                    <a:lstStyle/>
                    <a:p>
                      <a:pPr algn="r"/>
                      <a:endParaRPr lang="en-GB" dirty="0"/>
                    </a:p>
                  </a:txBody>
                  <a:tcPr/>
                </a:tc>
              </a:tr>
              <a:tr h="452914">
                <a:tc vMerge="1">
                  <a:txBody>
                    <a:bodyPr/>
                    <a:lstStyle/>
                    <a:p>
                      <a:endParaRPr lang="en-GB" dirty="0"/>
                    </a:p>
                  </a:txBody>
                  <a:tcPr/>
                </a:tc>
                <a:tc>
                  <a:txBody>
                    <a:bodyPr/>
                    <a:lstStyle/>
                    <a:p>
                      <a:pPr marL="0" algn="ctr" defTabSz="914400" rtl="0" eaLnBrk="1" latinLnBrk="0" hangingPunct="1"/>
                      <a:r>
                        <a:rPr lang="en-GB" sz="1800" b="1" kern="1200" dirty="0" smtClean="0">
                          <a:solidFill>
                            <a:schemeClr val="lt1"/>
                          </a:solidFill>
                          <a:latin typeface="+mn-lt"/>
                          <a:ea typeface="+mn-ea"/>
                          <a:cs typeface="+mn-cs"/>
                        </a:rPr>
                        <a:t>May-July 2017</a:t>
                      </a:r>
                      <a:endParaRPr lang="en-GB" sz="1800" b="1" kern="1200" dirty="0">
                        <a:solidFill>
                          <a:schemeClr val="lt1"/>
                        </a:solidFill>
                        <a:latin typeface="+mn-lt"/>
                        <a:ea typeface="+mn-ea"/>
                        <a:cs typeface="+mn-cs"/>
                      </a:endParaRPr>
                    </a:p>
                  </a:txBody>
                  <a:tcPr>
                    <a:solidFill>
                      <a:schemeClr val="accent1"/>
                    </a:solidFill>
                  </a:tcPr>
                </a:tc>
                <a:tc>
                  <a:txBody>
                    <a:bodyPr/>
                    <a:lstStyle/>
                    <a:p>
                      <a:pPr marL="0" algn="ctr" defTabSz="914400" rtl="0" eaLnBrk="1" latinLnBrk="0" hangingPunct="1"/>
                      <a:r>
                        <a:rPr lang="en-GB" sz="1800" b="1" kern="1200" dirty="0" smtClean="0">
                          <a:solidFill>
                            <a:schemeClr val="lt1"/>
                          </a:solidFill>
                          <a:latin typeface="+mn-lt"/>
                          <a:ea typeface="+mn-ea"/>
                          <a:cs typeface="+mn-cs"/>
                        </a:rPr>
                        <a:t>May-July 2019</a:t>
                      </a:r>
                      <a:endParaRPr lang="en-GB" sz="1800" b="1" kern="1200" dirty="0">
                        <a:solidFill>
                          <a:schemeClr val="lt1"/>
                        </a:solidFill>
                        <a:latin typeface="+mn-lt"/>
                        <a:ea typeface="+mn-ea"/>
                        <a:cs typeface="+mn-cs"/>
                      </a:endParaRPr>
                    </a:p>
                  </a:txBody>
                  <a:tcPr>
                    <a:solidFill>
                      <a:schemeClr val="accent1"/>
                    </a:solidFill>
                  </a:tcPr>
                </a:tc>
              </a:tr>
              <a:tr h="452914">
                <a:tc>
                  <a:txBody>
                    <a:bodyPr/>
                    <a:lstStyle/>
                    <a:p>
                      <a:r>
                        <a:rPr lang="en-GB" dirty="0" smtClean="0"/>
                        <a:t>Employed (number)</a:t>
                      </a:r>
                      <a:endParaRPr lang="en-GB" dirty="0"/>
                    </a:p>
                  </a:txBody>
                  <a:tcPr/>
                </a:tc>
                <a:tc>
                  <a:txBody>
                    <a:bodyPr/>
                    <a:lstStyle/>
                    <a:p>
                      <a:pPr algn="r"/>
                      <a:r>
                        <a:rPr lang="en-GB" u="sng" dirty="0" smtClean="0"/>
                        <a:t>+</a:t>
                      </a:r>
                      <a:r>
                        <a:rPr lang="en-GB" dirty="0" smtClean="0"/>
                        <a:t>24,000</a:t>
                      </a:r>
                      <a:endParaRPr lang="en-GB" dirty="0"/>
                    </a:p>
                  </a:txBody>
                  <a:tcPr/>
                </a:tc>
                <a:tc>
                  <a:txBody>
                    <a:bodyPr/>
                    <a:lstStyle/>
                    <a:p>
                      <a:pPr algn="r"/>
                      <a:r>
                        <a:rPr lang="en-GB" u="sng" dirty="0" smtClean="0"/>
                        <a:t>+</a:t>
                      </a:r>
                      <a:r>
                        <a:rPr lang="en-GB" dirty="0" smtClean="0"/>
                        <a:t> 19,000</a:t>
                      </a:r>
                      <a:endParaRPr lang="en-GB" dirty="0"/>
                    </a:p>
                  </a:txBody>
                  <a:tcPr/>
                </a:tc>
              </a:tr>
              <a:tr h="452914">
                <a:tc>
                  <a:txBody>
                    <a:bodyPr/>
                    <a:lstStyle/>
                    <a:p>
                      <a:r>
                        <a:rPr lang="en-GB" dirty="0" smtClean="0"/>
                        <a:t>Unemployed</a:t>
                      </a:r>
                      <a:r>
                        <a:rPr lang="en-GB" baseline="0" dirty="0" smtClean="0"/>
                        <a:t> (number)</a:t>
                      </a:r>
                      <a:endParaRPr lang="en-GB" dirty="0"/>
                    </a:p>
                  </a:txBody>
                  <a:tcPr/>
                </a:tc>
                <a:tc>
                  <a:txBody>
                    <a:bodyPr/>
                    <a:lstStyle/>
                    <a:p>
                      <a:pPr algn="r"/>
                      <a:r>
                        <a:rPr lang="en-GB" u="sng" dirty="0" smtClean="0"/>
                        <a:t>+</a:t>
                      </a:r>
                      <a:r>
                        <a:rPr lang="en-GB" dirty="0" smtClean="0"/>
                        <a:t>10,000</a:t>
                      </a:r>
                      <a:endParaRPr lang="en-GB" dirty="0"/>
                    </a:p>
                  </a:txBody>
                  <a:tcPr/>
                </a:tc>
                <a:tc>
                  <a:txBody>
                    <a:bodyPr/>
                    <a:lstStyle/>
                    <a:p>
                      <a:pPr algn="r"/>
                      <a:r>
                        <a:rPr lang="en-GB" u="sng" dirty="0" smtClean="0"/>
                        <a:t>+</a:t>
                      </a:r>
                      <a:r>
                        <a:rPr lang="en-GB" dirty="0" smtClean="0"/>
                        <a:t>6,000</a:t>
                      </a:r>
                      <a:endParaRPr lang="en-GB" dirty="0"/>
                    </a:p>
                  </a:txBody>
                  <a:tcPr/>
                </a:tc>
              </a:tr>
              <a:tr h="452914">
                <a:tc>
                  <a:txBody>
                    <a:bodyPr/>
                    <a:lstStyle/>
                    <a:p>
                      <a:r>
                        <a:rPr lang="en-GB" dirty="0" smtClean="0"/>
                        <a:t>Economically Inactive (number)</a:t>
                      </a:r>
                      <a:endParaRPr lang="en-GB" dirty="0"/>
                    </a:p>
                  </a:txBody>
                  <a:tcPr/>
                </a:tc>
                <a:tc>
                  <a:txBody>
                    <a:bodyPr/>
                    <a:lstStyle/>
                    <a:p>
                      <a:pPr algn="r"/>
                      <a:r>
                        <a:rPr lang="en-GB" u="sng" dirty="0" smtClean="0"/>
                        <a:t>+</a:t>
                      </a:r>
                      <a:r>
                        <a:rPr lang="en-GB" dirty="0" smtClean="0"/>
                        <a:t>22,000</a:t>
                      </a:r>
                      <a:endParaRPr lang="en-GB" dirty="0"/>
                    </a:p>
                  </a:txBody>
                  <a:tcPr/>
                </a:tc>
                <a:tc>
                  <a:txBody>
                    <a:bodyPr/>
                    <a:lstStyle/>
                    <a:p>
                      <a:pPr algn="r"/>
                      <a:r>
                        <a:rPr lang="en-GB" u="sng" dirty="0" smtClean="0"/>
                        <a:t>+</a:t>
                      </a:r>
                      <a:r>
                        <a:rPr lang="en-GB" dirty="0" smtClean="0"/>
                        <a:t>19,000</a:t>
                      </a:r>
                      <a:endParaRPr lang="en-GB" dirty="0"/>
                    </a:p>
                  </a:txBody>
                  <a:tcPr/>
                </a:tc>
              </a:tr>
              <a:tr h="452914">
                <a:tc>
                  <a:txBody>
                    <a:bodyPr/>
                    <a:lstStyle/>
                    <a:p>
                      <a:r>
                        <a:rPr lang="en-GB" dirty="0" smtClean="0"/>
                        <a:t>Employment Rate</a:t>
                      </a:r>
                      <a:endParaRPr lang="en-GB" dirty="0"/>
                    </a:p>
                  </a:txBody>
                  <a:tcPr/>
                </a:tc>
                <a:tc>
                  <a:txBody>
                    <a:bodyPr/>
                    <a:lstStyle/>
                    <a:p>
                      <a:pPr algn="r"/>
                      <a:r>
                        <a:rPr lang="en-GB" u="sng" dirty="0" smtClean="0"/>
                        <a:t>+</a:t>
                      </a:r>
                      <a:r>
                        <a:rPr lang="en-GB" dirty="0" smtClean="0"/>
                        <a:t>1.8</a:t>
                      </a:r>
                      <a:endParaRPr lang="en-GB" dirty="0"/>
                    </a:p>
                  </a:txBody>
                  <a:tcPr/>
                </a:tc>
                <a:tc>
                  <a:txBody>
                    <a:bodyPr/>
                    <a:lstStyle/>
                    <a:p>
                      <a:pPr algn="r"/>
                      <a:r>
                        <a:rPr lang="en-GB" u="sng" dirty="0" smtClean="0"/>
                        <a:t>+</a:t>
                      </a:r>
                      <a:r>
                        <a:rPr lang="en-GB" dirty="0" smtClean="0"/>
                        <a:t>1.5</a:t>
                      </a:r>
                      <a:endParaRPr lang="en-GB" dirty="0"/>
                    </a:p>
                  </a:txBody>
                  <a:tcPr/>
                </a:tc>
              </a:tr>
              <a:tr h="452914">
                <a:tc>
                  <a:txBody>
                    <a:bodyPr/>
                    <a:lstStyle/>
                    <a:p>
                      <a:r>
                        <a:rPr lang="en-GB" dirty="0" smtClean="0"/>
                        <a:t>Unemployment Rate</a:t>
                      </a:r>
                      <a:endParaRPr lang="en-GB" dirty="0"/>
                    </a:p>
                  </a:txBody>
                  <a:tcPr/>
                </a:tc>
                <a:tc>
                  <a:txBody>
                    <a:bodyPr/>
                    <a:lstStyle/>
                    <a:p>
                      <a:pPr algn="r"/>
                      <a:r>
                        <a:rPr lang="en-GB" u="sng" dirty="0" smtClean="0"/>
                        <a:t>+</a:t>
                      </a:r>
                      <a:r>
                        <a:rPr lang="en-GB" dirty="0" smtClean="0"/>
                        <a:t>1.1</a:t>
                      </a:r>
                      <a:endParaRPr lang="en-GB" dirty="0"/>
                    </a:p>
                  </a:txBody>
                  <a:tcPr/>
                </a:tc>
                <a:tc>
                  <a:txBody>
                    <a:bodyPr/>
                    <a:lstStyle/>
                    <a:p>
                      <a:pPr algn="r"/>
                      <a:r>
                        <a:rPr lang="en-GB" u="sng" dirty="0" smtClean="0"/>
                        <a:t>+</a:t>
                      </a:r>
                      <a:r>
                        <a:rPr lang="en-GB" dirty="0" smtClean="0"/>
                        <a:t>0.6</a:t>
                      </a:r>
                      <a:endParaRPr lang="en-GB" dirty="0"/>
                    </a:p>
                  </a:txBody>
                  <a:tcPr/>
                </a:tc>
              </a:tr>
              <a:tr h="452914">
                <a:tc>
                  <a:txBody>
                    <a:bodyPr/>
                    <a:lstStyle/>
                    <a:p>
                      <a:r>
                        <a:rPr lang="en-GB" dirty="0" smtClean="0"/>
                        <a:t>Economic Inactivity Rate</a:t>
                      </a:r>
                      <a:endParaRPr lang="en-GB" dirty="0"/>
                    </a:p>
                  </a:txBody>
                  <a:tcPr/>
                </a:tc>
                <a:tc>
                  <a:txBody>
                    <a:bodyPr/>
                    <a:lstStyle/>
                    <a:p>
                      <a:pPr algn="r"/>
                      <a:r>
                        <a:rPr lang="en-GB" u="sng" dirty="0" smtClean="0"/>
                        <a:t>+</a:t>
                      </a:r>
                      <a:r>
                        <a:rPr lang="en-GB" dirty="0" smtClean="0"/>
                        <a:t>1.7</a:t>
                      </a:r>
                      <a:endParaRPr lang="en-GB" dirty="0"/>
                    </a:p>
                  </a:txBody>
                  <a:tcPr/>
                </a:tc>
                <a:tc>
                  <a:txBody>
                    <a:bodyPr/>
                    <a:lstStyle/>
                    <a:p>
                      <a:pPr algn="r"/>
                      <a:r>
                        <a:rPr lang="en-GB" u="sng" dirty="0" smtClean="0"/>
                        <a:t>+</a:t>
                      </a:r>
                      <a:r>
                        <a:rPr lang="en-GB" dirty="0" smtClean="0"/>
                        <a:t>1.5</a:t>
                      </a:r>
                      <a:endParaRPr lang="en-GB" dirty="0"/>
                    </a:p>
                  </a:txBody>
                  <a:tcPr/>
                </a:tc>
              </a:tr>
            </a:tbl>
          </a:graphicData>
        </a:graphic>
      </p:graphicFrame>
    </p:spTree>
    <p:extLst>
      <p:ext uri="{BB962C8B-B14F-4D97-AF65-F5344CB8AC3E}">
        <p14:creationId xmlns:p14="http://schemas.microsoft.com/office/powerpoint/2010/main" val="32932017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05990" y="290782"/>
            <a:ext cx="7684770" cy="1200831"/>
          </a:xfrm>
        </p:spPr>
        <p:txBody>
          <a:bodyPr>
            <a:normAutofit/>
          </a:bodyPr>
          <a:lstStyle/>
          <a:p>
            <a:pPr algn="ctr"/>
            <a:r>
              <a:rPr lang="en-GB" sz="4000" dirty="0">
                <a:latin typeface="+mn-lt"/>
              </a:rPr>
              <a:t>Progress - Publications</a:t>
            </a:r>
          </a:p>
        </p:txBody>
      </p:sp>
      <p:sp>
        <p:nvSpPr>
          <p:cNvPr id="5" name="Content Placeholder 2"/>
          <p:cNvSpPr>
            <a:spLocks noGrp="1"/>
          </p:cNvSpPr>
          <p:nvPr>
            <p:ph idx="1"/>
          </p:nvPr>
        </p:nvSpPr>
        <p:spPr/>
        <p:txBody>
          <a:bodyPr>
            <a:normAutofit/>
          </a:bodyPr>
          <a:lstStyle/>
          <a:p>
            <a:r>
              <a:rPr lang="en-GB" dirty="0" smtClean="0"/>
              <a:t>Quarterly Supplementary Tables</a:t>
            </a:r>
          </a:p>
          <a:p>
            <a:endParaRPr lang="en-GB" dirty="0" smtClean="0"/>
          </a:p>
          <a:p>
            <a:r>
              <a:rPr lang="en-GB" dirty="0" smtClean="0"/>
              <a:t>Annual Data</a:t>
            </a:r>
          </a:p>
          <a:p>
            <a:endParaRPr lang="en-GB" dirty="0" smtClean="0"/>
          </a:p>
          <a:p>
            <a:r>
              <a:rPr lang="en-GB" dirty="0" smtClean="0"/>
              <a:t>Women in Northern Ireland</a:t>
            </a:r>
          </a:p>
          <a:p>
            <a:endParaRPr lang="en-GB" dirty="0" smtClean="0"/>
          </a:p>
          <a:p>
            <a:r>
              <a:rPr lang="en-GB" dirty="0" smtClean="0"/>
              <a:t>Inactivity Paper</a:t>
            </a:r>
          </a:p>
          <a:p>
            <a:endParaRPr lang="en-GB" dirty="0" smtClean="0"/>
          </a:p>
          <a:p>
            <a:r>
              <a:rPr lang="en-GB" dirty="0" smtClean="0"/>
              <a:t>Work Quality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1988820"/>
            <a:ext cx="4762500" cy="3771900"/>
          </a:xfrm>
          <a:prstGeom prst="rect">
            <a:avLst/>
          </a:prstGeom>
        </p:spPr>
      </p:pic>
    </p:spTree>
    <p:extLst>
      <p:ext uri="{BB962C8B-B14F-4D97-AF65-F5344CB8AC3E}">
        <p14:creationId xmlns:p14="http://schemas.microsoft.com/office/powerpoint/2010/main" val="22803977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82046" y="261770"/>
            <a:ext cx="10726003" cy="12008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E2B50"/>
                </a:solidFill>
                <a:latin typeface="+mj-lt"/>
                <a:ea typeface="+mj-ea"/>
                <a:cs typeface="+mj-cs"/>
              </a:defRPr>
            </a:lvl1pPr>
          </a:lstStyle>
          <a:p>
            <a:pPr algn="ctr"/>
            <a:r>
              <a:rPr lang="en-GB" sz="4000" dirty="0" smtClean="0">
                <a:latin typeface="+mn-lt"/>
              </a:rPr>
              <a:t>Quarterly Supplementary Tables</a:t>
            </a:r>
            <a:endParaRPr lang="en-GB" sz="4000" dirty="0">
              <a:latin typeface="+mn-lt"/>
            </a:endParaRPr>
          </a:p>
        </p:txBody>
      </p:sp>
      <p:sp>
        <p:nvSpPr>
          <p:cNvPr id="7" name="TextBox 6"/>
          <p:cNvSpPr txBox="1"/>
          <p:nvPr/>
        </p:nvSpPr>
        <p:spPr>
          <a:xfrm>
            <a:off x="8850086" y="4751615"/>
            <a:ext cx="1061357" cy="1384995"/>
          </a:xfrm>
          <a:prstGeom prst="rect">
            <a:avLst/>
          </a:prstGeom>
          <a:noFill/>
        </p:spPr>
        <p:txBody>
          <a:bodyPr wrap="square" rtlCol="0">
            <a:spAutoFit/>
          </a:bodyPr>
          <a:lstStyle/>
          <a:p>
            <a:endParaRPr lang="en-GB" sz="6600" dirty="0">
              <a:solidFill>
                <a:srgbClr val="FF0000"/>
              </a:solidFill>
            </a:endParaRPr>
          </a:p>
          <a:p>
            <a:endParaRPr lang="en-GB" dirty="0"/>
          </a:p>
        </p:txBody>
      </p:sp>
      <p:pic>
        <p:nvPicPr>
          <p:cNvPr id="8" name="Picture 7"/>
          <p:cNvPicPr>
            <a:picLocks noChangeAspect="1"/>
          </p:cNvPicPr>
          <p:nvPr/>
        </p:nvPicPr>
        <p:blipFill>
          <a:blip r:embed="rId3"/>
          <a:stretch>
            <a:fillRect/>
          </a:stretch>
        </p:blipFill>
        <p:spPr>
          <a:xfrm>
            <a:off x="3010308" y="1257300"/>
            <a:ext cx="6659472" cy="5474970"/>
          </a:xfrm>
          <a:prstGeom prst="rect">
            <a:avLst/>
          </a:prstGeom>
        </p:spPr>
      </p:pic>
    </p:spTree>
    <p:extLst>
      <p:ext uri="{BB962C8B-B14F-4D97-AF65-F5344CB8AC3E}">
        <p14:creationId xmlns:p14="http://schemas.microsoft.com/office/powerpoint/2010/main" val="20180462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337139" y="0"/>
            <a:ext cx="8656320" cy="1325563"/>
          </a:xfrm>
        </p:spPr>
        <p:txBody>
          <a:bodyPr>
            <a:normAutofit/>
          </a:bodyPr>
          <a:lstStyle/>
          <a:p>
            <a:r>
              <a:rPr lang="en-GB" sz="4000" dirty="0">
                <a:solidFill>
                  <a:srgbClr val="1E2B50"/>
                </a:solidFill>
                <a:latin typeface="+mn-lt"/>
              </a:rPr>
              <a:t>Annual Data</a:t>
            </a:r>
          </a:p>
        </p:txBody>
      </p:sp>
      <p:pic>
        <p:nvPicPr>
          <p:cNvPr id="5" name="Content Placeholder 3"/>
          <p:cNvPicPr>
            <a:picLocks noGrp="1" noChangeAspect="1"/>
          </p:cNvPicPr>
          <p:nvPr>
            <p:ph idx="1"/>
          </p:nvPr>
        </p:nvPicPr>
        <p:blipFill>
          <a:blip r:embed="rId3"/>
          <a:stretch>
            <a:fillRect/>
          </a:stretch>
        </p:blipFill>
        <p:spPr>
          <a:xfrm rot="895548">
            <a:off x="7028206" y="831883"/>
            <a:ext cx="4337401" cy="54434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4"/>
          <a:stretch>
            <a:fillRect/>
          </a:stretch>
        </p:blipFill>
        <p:spPr>
          <a:xfrm rot="20169489">
            <a:off x="2207405" y="1647976"/>
            <a:ext cx="3988822" cy="43615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819544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0043138">
            <a:off x="2161597" y="1524738"/>
            <a:ext cx="3899018" cy="45176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itle 1"/>
          <p:cNvSpPr>
            <a:spLocks noGrp="1"/>
          </p:cNvSpPr>
          <p:nvPr>
            <p:ph type="title"/>
          </p:nvPr>
        </p:nvSpPr>
        <p:spPr>
          <a:xfrm>
            <a:off x="1017270" y="194311"/>
            <a:ext cx="10542271" cy="882863"/>
          </a:xfrm>
        </p:spPr>
        <p:txBody>
          <a:bodyPr>
            <a:normAutofit/>
          </a:bodyPr>
          <a:lstStyle/>
          <a:p>
            <a:pPr algn="ctr"/>
            <a:r>
              <a:rPr lang="en-GB" sz="4000" dirty="0" smtClean="0">
                <a:solidFill>
                  <a:srgbClr val="1E2B50"/>
                </a:solidFill>
                <a:latin typeface="+mn-lt"/>
              </a:rPr>
              <a:t>       Women </a:t>
            </a:r>
            <a:r>
              <a:rPr lang="en-GB" sz="4000" dirty="0">
                <a:solidFill>
                  <a:srgbClr val="1E2B50"/>
                </a:solidFill>
                <a:latin typeface="+mn-lt"/>
              </a:rPr>
              <a:t>in Northern Ireland</a:t>
            </a:r>
          </a:p>
        </p:txBody>
      </p:sp>
      <p:pic>
        <p:nvPicPr>
          <p:cNvPr id="6" name="Content Placeholder 3"/>
          <p:cNvPicPr>
            <a:picLocks noGrp="1" noChangeAspect="1"/>
          </p:cNvPicPr>
          <p:nvPr>
            <p:ph idx="1"/>
          </p:nvPr>
        </p:nvPicPr>
        <p:blipFill>
          <a:blip r:embed="rId4"/>
          <a:stretch>
            <a:fillRect/>
          </a:stretch>
        </p:blipFill>
        <p:spPr>
          <a:xfrm rot="933292">
            <a:off x="6358676" y="2057893"/>
            <a:ext cx="5228522" cy="39816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708805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41615" y="267764"/>
            <a:ext cx="10877550" cy="1188720"/>
          </a:xfrm>
        </p:spPr>
        <p:txBody>
          <a:bodyPr>
            <a:normAutofit/>
          </a:bodyPr>
          <a:lstStyle/>
          <a:p>
            <a:pPr algn="r"/>
            <a:r>
              <a:rPr lang="en-GB" sz="4000" dirty="0" smtClean="0">
                <a:latin typeface="+mn-lt"/>
              </a:rPr>
              <a:t>Economic Inactivity in Northern Ireland 2018</a:t>
            </a:r>
            <a:endParaRPr lang="en-GB" sz="4000" dirty="0">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93638">
            <a:off x="1608917" y="1746393"/>
            <a:ext cx="4877811" cy="41033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Content Placeholder 3"/>
          <p:cNvPicPr>
            <a:picLocks noGrp="1" noChangeAspect="1"/>
          </p:cNvPicPr>
          <p:nvPr>
            <p:ph idx="1"/>
          </p:nvPr>
        </p:nvPicPr>
        <p:blipFill>
          <a:blip r:embed="rId4"/>
          <a:stretch>
            <a:fillRect/>
          </a:stretch>
        </p:blipFill>
        <p:spPr>
          <a:xfrm rot="756601">
            <a:off x="6481659" y="1618954"/>
            <a:ext cx="3833566" cy="47539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022347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17520" y="365125"/>
            <a:ext cx="8336280" cy="1325563"/>
          </a:xfrm>
        </p:spPr>
        <p:txBody>
          <a:bodyPr>
            <a:normAutofit/>
          </a:bodyPr>
          <a:lstStyle/>
          <a:p>
            <a:r>
              <a:rPr lang="en-GB" sz="4000" dirty="0" smtClean="0">
                <a:latin typeface="+mn-lt"/>
              </a:rPr>
              <a:t>Work Quality</a:t>
            </a:r>
            <a:endParaRPr lang="en-GB" sz="4000" dirty="0">
              <a:latin typeface="+mn-lt"/>
            </a:endParaRPr>
          </a:p>
        </p:txBody>
      </p:sp>
      <p:pic>
        <p:nvPicPr>
          <p:cNvPr id="5" name="Picture 4"/>
          <p:cNvPicPr>
            <a:picLocks noChangeAspect="1"/>
          </p:cNvPicPr>
          <p:nvPr/>
        </p:nvPicPr>
        <p:blipFill rotWithShape="1">
          <a:blip r:embed="rId3"/>
          <a:srcRect t="26194"/>
          <a:stretch/>
        </p:blipFill>
        <p:spPr>
          <a:xfrm>
            <a:off x="3439559" y="1825625"/>
            <a:ext cx="5249008" cy="46072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23566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0515600" cy="5556704"/>
          </a:xfrm>
        </p:spPr>
        <p:txBody>
          <a:bodyPr>
            <a:normAutofit/>
          </a:bodyPr>
          <a:lstStyle/>
          <a:p>
            <a:pPr algn="ctr"/>
            <a:r>
              <a:rPr lang="en-GB" sz="6000" dirty="0" smtClean="0">
                <a:effectLst>
                  <a:glow rad="228600">
                    <a:schemeClr val="bg1">
                      <a:alpha val="40000"/>
                    </a:schemeClr>
                  </a:glow>
                </a:effectLst>
              </a:rPr>
              <a:t>“An excellent report”</a:t>
            </a:r>
            <a:endParaRPr lang="en-GB" sz="6000" dirty="0">
              <a:effectLst>
                <a:glow rad="228600">
                  <a:schemeClr val="bg1">
                    <a:alpha val="40000"/>
                  </a:schemeClr>
                </a:glow>
              </a:effectLst>
            </a:endParaRPr>
          </a:p>
        </p:txBody>
      </p:sp>
    </p:spTree>
    <p:extLst>
      <p:ext uri="{BB962C8B-B14F-4D97-AF65-F5344CB8AC3E}">
        <p14:creationId xmlns:p14="http://schemas.microsoft.com/office/powerpoint/2010/main" val="13081423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169842E8-90D1-41FF-A713-0AB71CEA2E09}"/>
              </a:ext>
            </a:extLst>
          </p:cNvPr>
          <p:cNvSpPr>
            <a:spLocks noGrp="1"/>
          </p:cNvSpPr>
          <p:nvPr>
            <p:ph idx="1"/>
          </p:nvPr>
        </p:nvSpPr>
        <p:spPr>
          <a:xfrm>
            <a:off x="838198" y="6032630"/>
            <a:ext cx="10643647" cy="424732"/>
          </a:xfrm>
        </p:spPr>
        <p:txBody>
          <a:bodyPr/>
          <a:lstStyle/>
          <a:p>
            <a:endParaRPr lang="en-GB" dirty="0">
              <a:solidFill>
                <a:srgbClr val="FF0000"/>
              </a:solidFill>
            </a:endParaRPr>
          </a:p>
        </p:txBody>
      </p:sp>
      <p:sp>
        <p:nvSpPr>
          <p:cNvPr id="2" name="Title 1">
            <a:extLst>
              <a:ext uri="{FF2B5EF4-FFF2-40B4-BE49-F238E27FC236}">
                <a16:creationId xmlns="" xmlns:a16="http://schemas.microsoft.com/office/drawing/2014/main" id="{FE783D93-C502-4BA0-B341-479C80FD5509}"/>
              </a:ext>
            </a:extLst>
          </p:cNvPr>
          <p:cNvSpPr>
            <a:spLocks noGrp="1"/>
          </p:cNvSpPr>
          <p:nvPr>
            <p:ph type="title"/>
          </p:nvPr>
        </p:nvSpPr>
        <p:spPr>
          <a:xfrm>
            <a:off x="838198" y="814850"/>
            <a:ext cx="7174585" cy="3549761"/>
          </a:xfrm>
        </p:spPr>
        <p:txBody>
          <a:bodyPr>
            <a:normAutofit fontScale="90000"/>
          </a:bodyPr>
          <a:lstStyle/>
          <a:p>
            <a:r>
              <a:rPr lang="en-GB" dirty="0"/>
              <a:t/>
            </a:r>
            <a:br>
              <a:rPr lang="en-GB" dirty="0"/>
            </a:br>
            <a:r>
              <a:rPr lang="en-GB" dirty="0"/>
              <a:t/>
            </a:r>
            <a:br>
              <a:rPr lang="en-GB" dirty="0"/>
            </a:br>
            <a:r>
              <a:rPr lang="en-GB" sz="3600" dirty="0"/>
              <a:t>NISRA: </a:t>
            </a:r>
            <a:r>
              <a:rPr lang="en-GB" sz="4000" dirty="0"/>
              <a:t>Labour Market Statistics User Engagement</a:t>
            </a:r>
            <a:br>
              <a:rPr lang="en-GB" sz="4000" dirty="0"/>
            </a:br>
            <a:r>
              <a:rPr lang="en-GB" sz="4000" dirty="0"/>
              <a:t>September 2019 </a:t>
            </a:r>
            <a:br>
              <a:rPr lang="en-GB" sz="4000" dirty="0"/>
            </a:br>
            <a:r>
              <a:rPr lang="en-GB" sz="4000" dirty="0"/>
              <a:t>Belfast</a:t>
            </a:r>
            <a:r>
              <a:rPr lang="en-GB" dirty="0"/>
              <a:t/>
            </a:r>
            <a:br>
              <a:rPr lang="en-GB" dirty="0"/>
            </a:br>
            <a:r>
              <a:rPr lang="en-GB" sz="3600" dirty="0"/>
              <a:t> </a:t>
            </a:r>
            <a:endParaRPr lang="en-GB" dirty="0"/>
          </a:p>
        </p:txBody>
      </p:sp>
      <p:sp>
        <p:nvSpPr>
          <p:cNvPr id="4" name="Footer Placeholder 3">
            <a:extLst>
              <a:ext uri="{FF2B5EF4-FFF2-40B4-BE49-F238E27FC236}">
                <a16:creationId xmlns="" xmlns:a16="http://schemas.microsoft.com/office/drawing/2014/main" id="{BCF801CF-31E0-4B98-A6CC-DB6D051064E3}"/>
              </a:ext>
            </a:extLst>
          </p:cNvPr>
          <p:cNvSpPr>
            <a:spLocks noGrp="1"/>
          </p:cNvSpPr>
          <p:nvPr>
            <p:ph type="ftr" sz="quarter" idx="3"/>
          </p:nvPr>
        </p:nvSpPr>
        <p:spPr/>
        <p:txBody>
          <a:bodyPr/>
          <a:lstStyle/>
          <a:p>
            <a:pPr>
              <a:defRPr/>
            </a:pPr>
            <a:r>
              <a:rPr lang="en-US" dirty="0"/>
              <a:t>23</a:t>
            </a:r>
            <a:r>
              <a:rPr lang="en-US" baseline="30000" dirty="0"/>
              <a:t>rd</a:t>
            </a:r>
            <a:r>
              <a:rPr lang="en-US" dirty="0"/>
              <a:t> September 2019</a:t>
            </a:r>
          </a:p>
          <a:p>
            <a:pPr>
              <a:defRPr/>
            </a:pPr>
            <a:endParaRPr lang="en-US" dirty="0"/>
          </a:p>
        </p:txBody>
      </p:sp>
    </p:spTree>
    <p:extLst>
      <p:ext uri="{BB962C8B-B14F-4D97-AF65-F5344CB8AC3E}">
        <p14:creationId xmlns:p14="http://schemas.microsoft.com/office/powerpoint/2010/main" val="41946035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04456" y="499063"/>
            <a:ext cx="8471263" cy="1200831"/>
          </a:xfrm>
        </p:spPr>
        <p:txBody>
          <a:bodyPr>
            <a:normAutofit/>
          </a:bodyPr>
          <a:lstStyle/>
          <a:p>
            <a:r>
              <a:rPr lang="en-GB" sz="4000" dirty="0" smtClean="0">
                <a:latin typeface="+mn-lt"/>
              </a:rPr>
              <a:t>Bespoke Analysis</a:t>
            </a:r>
            <a:endParaRPr lang="en-GB" sz="4000" dirty="0">
              <a:latin typeface="+mn-lt"/>
            </a:endParaRPr>
          </a:p>
        </p:txBody>
      </p:sp>
      <p:sp>
        <p:nvSpPr>
          <p:cNvPr id="5" name="Content Placeholder 2"/>
          <p:cNvSpPr>
            <a:spLocks noGrp="1"/>
          </p:cNvSpPr>
          <p:nvPr>
            <p:ph idx="1"/>
          </p:nvPr>
        </p:nvSpPr>
        <p:spPr>
          <a:xfrm>
            <a:off x="1043940" y="1699894"/>
            <a:ext cx="10515600" cy="4769485"/>
          </a:xfrm>
        </p:spPr>
        <p:txBody>
          <a:bodyPr>
            <a:normAutofit/>
          </a:bodyPr>
          <a:lstStyle/>
          <a:p>
            <a:pPr marL="0" lvl="1" indent="0">
              <a:buNone/>
            </a:pPr>
            <a:r>
              <a:rPr lang="en-GB" dirty="0" smtClean="0">
                <a:hlinkClick r:id="rId3"/>
              </a:rPr>
              <a:t>www.nisra.gov.uk/statistics/labour-market-and-social-welfare/user-requested-data</a:t>
            </a:r>
            <a:r>
              <a:rPr lang="en-GB" dirty="0" smtClean="0"/>
              <a:t> </a:t>
            </a:r>
          </a:p>
          <a:p>
            <a:pPr lvl="1"/>
            <a:endParaRPr lang="en-GB" dirty="0"/>
          </a:p>
          <a:p>
            <a:pPr marL="457200" lvl="1" indent="0">
              <a:buNone/>
            </a:pPr>
            <a:endParaRPr lang="en-GB" dirty="0" smtClean="0"/>
          </a:p>
          <a:p>
            <a:pPr marL="457200" lvl="1" indent="0">
              <a:buNone/>
            </a:pPr>
            <a:endParaRPr lang="en-GB" dirty="0"/>
          </a:p>
          <a:p>
            <a:pPr marL="457200" lvl="1" indent="0">
              <a:buNone/>
            </a:pPr>
            <a:endParaRPr lang="en-GB" dirty="0" smtClean="0"/>
          </a:p>
          <a:p>
            <a:pPr marL="457200" lvl="1" indent="0">
              <a:buNone/>
            </a:pPr>
            <a:endParaRPr lang="en-GB" dirty="0"/>
          </a:p>
          <a:p>
            <a:pPr marL="457200" lvl="1" indent="0">
              <a:buNone/>
            </a:pPr>
            <a:endParaRPr lang="en-GB" dirty="0" smtClean="0"/>
          </a:p>
          <a:p>
            <a:pPr marL="457200" lvl="1" indent="0">
              <a:buNone/>
            </a:pPr>
            <a:endParaRPr lang="en-GB" dirty="0"/>
          </a:p>
        </p:txBody>
      </p:sp>
      <p:pic>
        <p:nvPicPr>
          <p:cNvPr id="6" name="Picture 5"/>
          <p:cNvPicPr>
            <a:picLocks noChangeAspect="1"/>
          </p:cNvPicPr>
          <p:nvPr/>
        </p:nvPicPr>
        <p:blipFill>
          <a:blip r:embed="rId4"/>
          <a:stretch>
            <a:fillRect/>
          </a:stretch>
        </p:blipFill>
        <p:spPr>
          <a:xfrm>
            <a:off x="2731770" y="2343150"/>
            <a:ext cx="6320524" cy="4126229"/>
          </a:xfrm>
          <a:prstGeom prst="rect">
            <a:avLst/>
          </a:prstGeom>
        </p:spPr>
      </p:pic>
    </p:spTree>
    <p:extLst>
      <p:ext uri="{BB962C8B-B14F-4D97-AF65-F5344CB8AC3E}">
        <p14:creationId xmlns:p14="http://schemas.microsoft.com/office/powerpoint/2010/main" val="598604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65006" y="895620"/>
            <a:ext cx="8489302" cy="1200831"/>
          </a:xfrm>
        </p:spPr>
        <p:txBody>
          <a:bodyPr>
            <a:normAutofit/>
          </a:bodyPr>
          <a:lstStyle/>
          <a:p>
            <a:pPr lvl="0"/>
            <a:r>
              <a:rPr lang="en-GB" sz="4000" dirty="0" smtClean="0">
                <a:latin typeface="+mn-lt"/>
              </a:rPr>
              <a:t>Changes and Developments</a:t>
            </a:r>
            <a:endParaRPr lang="en-GB" sz="4000" i="1" dirty="0">
              <a:latin typeface="+mn-lt"/>
            </a:endParaRPr>
          </a:p>
        </p:txBody>
      </p:sp>
      <p:sp>
        <p:nvSpPr>
          <p:cNvPr id="5" name="Content Placeholder 2"/>
          <p:cNvSpPr>
            <a:spLocks noGrp="1"/>
          </p:cNvSpPr>
          <p:nvPr>
            <p:ph idx="1"/>
          </p:nvPr>
        </p:nvSpPr>
        <p:spPr>
          <a:xfrm>
            <a:off x="1383030" y="2297429"/>
            <a:ext cx="9970770" cy="3879533"/>
          </a:xfrm>
        </p:spPr>
        <p:txBody>
          <a:bodyPr/>
          <a:lstStyle/>
          <a:p>
            <a:pPr marL="0" indent="0">
              <a:buNone/>
            </a:pPr>
            <a:r>
              <a:rPr lang="en-GB" sz="3600" dirty="0" smtClean="0"/>
              <a:t>Questionnaire</a:t>
            </a:r>
          </a:p>
          <a:p>
            <a:pPr marL="0" indent="0">
              <a:buNone/>
            </a:pPr>
            <a:endParaRPr lang="en-GB" dirty="0" smtClean="0"/>
          </a:p>
          <a:p>
            <a:r>
              <a:rPr lang="en-GB" dirty="0" smtClean="0"/>
              <a:t>Additional validation of </a:t>
            </a:r>
            <a:r>
              <a:rPr lang="en-GB" dirty="0"/>
              <a:t>SIC </a:t>
            </a:r>
            <a:r>
              <a:rPr lang="en-GB" dirty="0" smtClean="0"/>
              <a:t>data</a:t>
            </a:r>
          </a:p>
          <a:p>
            <a:endParaRPr lang="en-GB" dirty="0" smtClean="0"/>
          </a:p>
          <a:p>
            <a:r>
              <a:rPr lang="en-GB" dirty="0" smtClean="0"/>
              <a:t>Work Quality Agenda</a:t>
            </a:r>
          </a:p>
          <a:p>
            <a:endParaRPr lang="en-GB" dirty="0" smtClean="0"/>
          </a:p>
          <a:p>
            <a:r>
              <a:rPr lang="en-GB" dirty="0" smtClean="0"/>
              <a:t>Twitter</a:t>
            </a:r>
            <a:endParaRPr lang="en-GB" dirty="0"/>
          </a:p>
          <a:p>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720" y="1863090"/>
            <a:ext cx="4796790" cy="4514850"/>
          </a:xfrm>
          <a:prstGeom prst="rect">
            <a:avLst/>
          </a:prstGeom>
        </p:spPr>
      </p:pic>
    </p:spTree>
    <p:extLst>
      <p:ext uri="{BB962C8B-B14F-4D97-AF65-F5344CB8AC3E}">
        <p14:creationId xmlns:p14="http://schemas.microsoft.com/office/powerpoint/2010/main" val="42481098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15490" y="1037272"/>
            <a:ext cx="7414260" cy="1325563"/>
          </a:xfrm>
        </p:spPr>
        <p:txBody>
          <a:bodyPr>
            <a:normAutofit/>
          </a:bodyPr>
          <a:lstStyle/>
          <a:p>
            <a:r>
              <a:rPr lang="en-GB" sz="4000" dirty="0" smtClean="0">
                <a:latin typeface="+mn-lt"/>
              </a:rPr>
              <a:t>Work Quality Agenda</a:t>
            </a:r>
            <a:endParaRPr lang="en-GB" sz="4000" dirty="0">
              <a:latin typeface="+mn-lt"/>
            </a:endParaRPr>
          </a:p>
        </p:txBody>
      </p:sp>
      <p:sp>
        <p:nvSpPr>
          <p:cNvPr id="5" name="Content Placeholder 2"/>
          <p:cNvSpPr>
            <a:spLocks noGrp="1"/>
          </p:cNvSpPr>
          <p:nvPr>
            <p:ph idx="1"/>
          </p:nvPr>
        </p:nvSpPr>
        <p:spPr>
          <a:xfrm>
            <a:off x="838200" y="2362835"/>
            <a:ext cx="10515600" cy="4351338"/>
          </a:xfrm>
        </p:spPr>
        <p:txBody>
          <a:bodyPr>
            <a:normAutofit/>
          </a:bodyPr>
          <a:lstStyle/>
          <a:p>
            <a:pPr marL="0" indent="0">
              <a:buNone/>
            </a:pPr>
            <a:r>
              <a:rPr lang="en-GB" dirty="0">
                <a:solidFill>
                  <a:srgbClr val="1E2B50"/>
                </a:solidFill>
              </a:rPr>
              <a:t>New questions </a:t>
            </a:r>
            <a:r>
              <a:rPr lang="en-GB" dirty="0" smtClean="0">
                <a:solidFill>
                  <a:srgbClr val="1E2B50"/>
                </a:solidFill>
              </a:rPr>
              <a:t>relating added </a:t>
            </a:r>
            <a:r>
              <a:rPr lang="en-GB" dirty="0">
                <a:solidFill>
                  <a:srgbClr val="1E2B50"/>
                </a:solidFill>
              </a:rPr>
              <a:t>to NI LFS from July </a:t>
            </a:r>
            <a:r>
              <a:rPr lang="en-GB" dirty="0" smtClean="0">
                <a:solidFill>
                  <a:srgbClr val="1E2B50"/>
                </a:solidFill>
              </a:rPr>
              <a:t>2019:</a:t>
            </a:r>
            <a:endParaRPr lang="en-GB" dirty="0">
              <a:solidFill>
                <a:srgbClr val="1E2B50"/>
              </a:solidFill>
            </a:endParaRPr>
          </a:p>
          <a:p>
            <a:endParaRPr lang="en-GB" dirty="0">
              <a:solidFill>
                <a:srgbClr val="1E2B50"/>
              </a:solidFill>
            </a:endParaRPr>
          </a:p>
          <a:p>
            <a:r>
              <a:rPr lang="en-GB" dirty="0">
                <a:solidFill>
                  <a:srgbClr val="1E2B50"/>
                </a:solidFill>
              </a:rPr>
              <a:t>The extent to which your job offers good opportunities for career progression?</a:t>
            </a:r>
          </a:p>
          <a:p>
            <a:endParaRPr lang="en-GB" dirty="0">
              <a:solidFill>
                <a:srgbClr val="1E2B50"/>
              </a:solidFill>
            </a:endParaRPr>
          </a:p>
          <a:p>
            <a:r>
              <a:rPr lang="en-GB" dirty="0">
                <a:solidFill>
                  <a:srgbClr val="1E2B50"/>
                </a:solidFill>
              </a:rPr>
              <a:t>How good are managers at involving employees and their representatives in decision making?</a:t>
            </a:r>
          </a:p>
          <a:p>
            <a:endParaRPr lang="en-GB" dirty="0">
              <a:solidFill>
                <a:srgbClr val="1E2B50"/>
              </a:solidFill>
            </a:endParaRPr>
          </a:p>
          <a:p>
            <a:r>
              <a:rPr lang="en-GB" dirty="0">
                <a:solidFill>
                  <a:srgbClr val="1E2B50"/>
                </a:solidFill>
              </a:rPr>
              <a:t>The extent to which you feel you do meaningful work?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047" y="102870"/>
            <a:ext cx="2333625" cy="2857500"/>
          </a:xfrm>
          <a:prstGeom prst="rect">
            <a:avLst/>
          </a:prstGeom>
        </p:spPr>
      </p:pic>
    </p:spTree>
    <p:extLst>
      <p:ext uri="{BB962C8B-B14F-4D97-AF65-F5344CB8AC3E}">
        <p14:creationId xmlns:p14="http://schemas.microsoft.com/office/powerpoint/2010/main" val="36886365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534770" y="297994"/>
            <a:ext cx="7819030" cy="1200831"/>
          </a:xfrm>
        </p:spPr>
        <p:txBody>
          <a:bodyPr>
            <a:normAutofit/>
          </a:bodyPr>
          <a:lstStyle/>
          <a:p>
            <a:r>
              <a:rPr lang="en-GB" sz="4000" dirty="0" smtClean="0">
                <a:latin typeface="+mn-lt"/>
              </a:rPr>
              <a:t>Twitter</a:t>
            </a:r>
            <a:endParaRPr lang="en-GB" sz="4000" dirty="0">
              <a:latin typeface="+mn-lt"/>
            </a:endParaRPr>
          </a:p>
        </p:txBody>
      </p:sp>
      <p:sp>
        <p:nvSpPr>
          <p:cNvPr id="5" name="Content Placeholder 2"/>
          <p:cNvSpPr>
            <a:spLocks noGrp="1"/>
          </p:cNvSpPr>
          <p:nvPr>
            <p:ph idx="1"/>
          </p:nvPr>
        </p:nvSpPr>
        <p:spPr>
          <a:xfrm>
            <a:off x="1453748" y="1664755"/>
            <a:ext cx="10515600" cy="4351338"/>
          </a:xfrm>
        </p:spPr>
        <p:txBody>
          <a:bodyPr/>
          <a:lstStyle/>
          <a:p>
            <a:r>
              <a:rPr lang="en-GB" dirty="0" smtClean="0"/>
              <a:t>Infographics  – twitter @NISRA</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15057">
            <a:off x="8035454" y="567899"/>
            <a:ext cx="3587914" cy="25396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30593">
            <a:off x="489308" y="3058459"/>
            <a:ext cx="3986487" cy="28217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0072" y="2795691"/>
            <a:ext cx="4552796" cy="32204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28915">
            <a:off x="7304865" y="3719700"/>
            <a:ext cx="4390735" cy="23673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103666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6917" y="1786168"/>
            <a:ext cx="3473053" cy="3505921"/>
          </a:xfrm>
          <a:prstGeom prst="rect">
            <a:avLst/>
          </a:prstGeom>
        </p:spPr>
      </p:pic>
      <p:sp>
        <p:nvSpPr>
          <p:cNvPr id="4" name="Title 1"/>
          <p:cNvSpPr>
            <a:spLocks noGrp="1"/>
          </p:cNvSpPr>
          <p:nvPr>
            <p:ph type="title"/>
          </p:nvPr>
        </p:nvSpPr>
        <p:spPr>
          <a:xfrm>
            <a:off x="1177290" y="360866"/>
            <a:ext cx="7901940" cy="1325563"/>
          </a:xfrm>
        </p:spPr>
        <p:txBody>
          <a:bodyPr>
            <a:normAutofit/>
          </a:bodyPr>
          <a:lstStyle/>
          <a:p>
            <a:pPr algn="ctr"/>
            <a:r>
              <a:rPr lang="en-GB" sz="4000" dirty="0">
                <a:solidFill>
                  <a:srgbClr val="1E2B50"/>
                </a:solidFill>
                <a:latin typeface="+mn-lt"/>
              </a:rPr>
              <a:t>Plans for the Future</a:t>
            </a:r>
          </a:p>
        </p:txBody>
      </p:sp>
      <p:sp>
        <p:nvSpPr>
          <p:cNvPr id="5" name="Content Placeholder 2"/>
          <p:cNvSpPr>
            <a:spLocks noGrp="1"/>
          </p:cNvSpPr>
          <p:nvPr>
            <p:ph idx="1"/>
          </p:nvPr>
        </p:nvSpPr>
        <p:spPr>
          <a:xfrm>
            <a:off x="1177290" y="1985645"/>
            <a:ext cx="10176510" cy="4351338"/>
          </a:xfrm>
        </p:spPr>
        <p:txBody>
          <a:bodyPr>
            <a:normAutofit/>
          </a:bodyPr>
          <a:lstStyle/>
          <a:p>
            <a:r>
              <a:rPr lang="en-GB" dirty="0" smtClean="0">
                <a:solidFill>
                  <a:srgbClr val="1E2B50"/>
                </a:solidFill>
              </a:rPr>
              <a:t>OSR Compliance check</a:t>
            </a:r>
          </a:p>
          <a:p>
            <a:pPr marL="0" indent="0">
              <a:buNone/>
            </a:pPr>
            <a:endParaRPr lang="en-GB" dirty="0">
              <a:solidFill>
                <a:srgbClr val="1E2B50"/>
              </a:solidFill>
            </a:endParaRPr>
          </a:p>
          <a:p>
            <a:r>
              <a:rPr lang="en-GB" dirty="0">
                <a:solidFill>
                  <a:srgbClr val="1E2B50"/>
                </a:solidFill>
              </a:rPr>
              <a:t>Religion </a:t>
            </a:r>
            <a:r>
              <a:rPr lang="en-GB" dirty="0" smtClean="0">
                <a:solidFill>
                  <a:srgbClr val="1E2B50"/>
                </a:solidFill>
              </a:rPr>
              <a:t>outputs</a:t>
            </a:r>
          </a:p>
          <a:p>
            <a:pPr marL="0" indent="0">
              <a:buNone/>
            </a:pPr>
            <a:endParaRPr lang="en-GB" dirty="0" smtClean="0">
              <a:solidFill>
                <a:srgbClr val="1E2B50"/>
              </a:solidFill>
            </a:endParaRPr>
          </a:p>
          <a:p>
            <a:r>
              <a:rPr lang="en-GB" dirty="0" smtClean="0">
                <a:solidFill>
                  <a:srgbClr val="1E2B50"/>
                </a:solidFill>
              </a:rPr>
              <a:t>HTML</a:t>
            </a:r>
          </a:p>
          <a:p>
            <a:endParaRPr lang="en-GB" dirty="0">
              <a:solidFill>
                <a:srgbClr val="1E2B50"/>
              </a:solidFill>
            </a:endParaRPr>
          </a:p>
          <a:p>
            <a:r>
              <a:rPr lang="en-GB" dirty="0">
                <a:solidFill>
                  <a:srgbClr val="1E2B50"/>
                </a:solidFill>
              </a:rPr>
              <a:t>Continuous improvements and quality checking</a:t>
            </a:r>
          </a:p>
          <a:p>
            <a:endParaRPr lang="en-GB" dirty="0"/>
          </a:p>
        </p:txBody>
      </p:sp>
    </p:spTree>
    <p:extLst>
      <p:ext uri="{BB962C8B-B14F-4D97-AF65-F5344CB8AC3E}">
        <p14:creationId xmlns:p14="http://schemas.microsoft.com/office/powerpoint/2010/main" val="6909742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19" y="2000541"/>
            <a:ext cx="10335939" cy="2977859"/>
          </a:xfrm>
          <a:prstGeom prst="rect">
            <a:avLst/>
          </a:prstGeom>
        </p:spPr>
      </p:pic>
    </p:spTree>
    <p:extLst>
      <p:ext uri="{BB962C8B-B14F-4D97-AF65-F5344CB8AC3E}">
        <p14:creationId xmlns:p14="http://schemas.microsoft.com/office/powerpoint/2010/main" val="37285157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Jobs, Vacancies and Redundancies</a:t>
            </a:r>
            <a:endParaRPr lang="en-GB" sz="4000" dirty="0"/>
          </a:p>
        </p:txBody>
      </p:sp>
      <p:sp>
        <p:nvSpPr>
          <p:cNvPr id="3" name="Content Placeholder 2"/>
          <p:cNvSpPr>
            <a:spLocks noGrp="1"/>
          </p:cNvSpPr>
          <p:nvPr>
            <p:ph idx="1"/>
          </p:nvPr>
        </p:nvSpPr>
        <p:spPr/>
        <p:txBody>
          <a:bodyPr>
            <a:normAutofit/>
          </a:bodyPr>
          <a:lstStyle/>
          <a:p>
            <a:pPr marL="0" indent="0">
              <a:buNone/>
            </a:pPr>
            <a:endParaRPr lang="en-GB" dirty="0" smtClean="0"/>
          </a:p>
          <a:p>
            <a:pPr marL="0" indent="0">
              <a:buNone/>
            </a:pPr>
            <a:r>
              <a:rPr lang="en-GB" sz="3000" dirty="0" smtClean="0"/>
              <a:t>Business Register and Employment Survey Changes </a:t>
            </a:r>
          </a:p>
          <a:p>
            <a:pPr marL="0" indent="0">
              <a:buNone/>
            </a:pPr>
            <a:r>
              <a:rPr lang="en-GB" sz="3000" dirty="0"/>
              <a:t>	</a:t>
            </a:r>
            <a:r>
              <a:rPr lang="en-GB" sz="3000" dirty="0" smtClean="0"/>
              <a:t>	</a:t>
            </a:r>
            <a:r>
              <a:rPr lang="en-GB" sz="3000" i="1" dirty="0" smtClean="0"/>
              <a:t>ELMS</a:t>
            </a:r>
          </a:p>
          <a:p>
            <a:pPr marL="0" indent="0">
              <a:buNone/>
            </a:pPr>
            <a:endParaRPr lang="en-GB" sz="3000" i="1" dirty="0" smtClean="0"/>
          </a:p>
          <a:p>
            <a:pPr marL="0" indent="0">
              <a:buNone/>
            </a:pPr>
            <a:r>
              <a:rPr lang="en-GB" sz="3000" dirty="0" smtClean="0"/>
              <a:t>Redundancy Statistics</a:t>
            </a:r>
          </a:p>
          <a:p>
            <a:pPr marL="0" indent="0">
              <a:buNone/>
            </a:pPr>
            <a:r>
              <a:rPr lang="en-GB" sz="3000" dirty="0"/>
              <a:t>	</a:t>
            </a:r>
            <a:r>
              <a:rPr lang="en-GB" sz="3000" dirty="0" smtClean="0"/>
              <a:t>	</a:t>
            </a:r>
            <a:r>
              <a:rPr lang="en-GB" sz="3000" i="1" dirty="0" smtClean="0"/>
              <a:t>ELMS, Ashleigh Warwick</a:t>
            </a:r>
          </a:p>
          <a:p>
            <a:pPr marL="0" indent="0">
              <a:buNone/>
            </a:pPr>
            <a:endParaRPr lang="en-GB" sz="3000" i="1" dirty="0"/>
          </a:p>
          <a:p>
            <a:pPr marL="0" indent="0">
              <a:buNone/>
            </a:pPr>
            <a:r>
              <a:rPr lang="en-GB" sz="3000" i="1" dirty="0" smtClean="0"/>
              <a:t>Q&amp;A</a:t>
            </a:r>
            <a:endParaRPr lang="en-GB" sz="3000" dirty="0" smtClean="0"/>
          </a:p>
        </p:txBody>
      </p:sp>
    </p:spTree>
    <p:extLst>
      <p:ext uri="{BB962C8B-B14F-4D97-AF65-F5344CB8AC3E}">
        <p14:creationId xmlns:p14="http://schemas.microsoft.com/office/powerpoint/2010/main" val="27208725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28057" y="4357234"/>
            <a:ext cx="91440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GB" dirty="0"/>
          </a:p>
        </p:txBody>
      </p:sp>
      <p:sp>
        <p:nvSpPr>
          <p:cNvPr id="4" name="Title 1"/>
          <p:cNvSpPr txBox="1">
            <a:spLocks/>
          </p:cNvSpPr>
          <p:nvPr/>
        </p:nvSpPr>
        <p:spPr>
          <a:xfrm>
            <a:off x="909918" y="4722332"/>
            <a:ext cx="10515599" cy="25007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4300" dirty="0" smtClean="0"/>
              <a:t/>
            </a:r>
            <a:br>
              <a:rPr lang="en-GB" sz="4300" dirty="0" smtClean="0"/>
            </a:br>
            <a:r>
              <a:rPr lang="en-GB" sz="4300" dirty="0" smtClean="0"/>
              <a:t>		</a:t>
            </a:r>
            <a:br>
              <a:rPr lang="en-GB" sz="4300" dirty="0" smtClean="0"/>
            </a:br>
            <a:r>
              <a:rPr lang="en-GB" sz="4300" i="1" dirty="0" smtClean="0"/>
              <a:t>Economic and Labour Market </a:t>
            </a:r>
          </a:p>
          <a:p>
            <a:r>
              <a:rPr lang="en-GB" sz="4300" i="1" dirty="0" smtClean="0"/>
              <a:t>Statistics</a:t>
            </a:r>
            <a:br>
              <a:rPr lang="en-GB" sz="4300" i="1" dirty="0" smtClean="0"/>
            </a:br>
            <a:endParaRPr lang="en-GB" sz="4300" dirty="0"/>
          </a:p>
        </p:txBody>
      </p:sp>
      <p:sp>
        <p:nvSpPr>
          <p:cNvPr id="5" name="Title 4"/>
          <p:cNvSpPr>
            <a:spLocks noGrp="1"/>
          </p:cNvSpPr>
          <p:nvPr>
            <p:ph type="ctrTitle"/>
          </p:nvPr>
        </p:nvSpPr>
        <p:spPr>
          <a:xfrm>
            <a:off x="1595718" y="4357234"/>
            <a:ext cx="9144000" cy="843362"/>
          </a:xfrm>
        </p:spPr>
        <p:txBody>
          <a:bodyPr>
            <a:noAutofit/>
          </a:bodyPr>
          <a:lstStyle/>
          <a:p>
            <a:r>
              <a:rPr lang="en-GB" dirty="0" smtClean="0"/>
              <a:t/>
            </a:r>
            <a:br>
              <a:rPr lang="en-GB" dirty="0" smtClean="0"/>
            </a:br>
            <a:r>
              <a:rPr lang="en-GB" dirty="0" smtClean="0"/>
              <a:t/>
            </a:r>
            <a:br>
              <a:rPr lang="en-GB" dirty="0" smtClean="0"/>
            </a:br>
            <a:r>
              <a:rPr lang="en-GB" dirty="0" smtClean="0"/>
              <a:t>Business Register and Employment Survey (BRES) changes </a:t>
            </a:r>
            <a:r>
              <a:rPr lang="en-GB" dirty="0"/>
              <a:t/>
            </a:r>
            <a:br>
              <a:rPr lang="en-GB" dirty="0"/>
            </a:br>
            <a:r>
              <a:rPr lang="en-GB" dirty="0"/>
              <a:t/>
            </a:r>
            <a:br>
              <a:rPr lang="en-GB" dirty="0"/>
            </a:br>
            <a:endParaRPr lang="en-GB" dirty="0"/>
          </a:p>
        </p:txBody>
      </p:sp>
    </p:spTree>
    <p:extLst>
      <p:ext uri="{BB962C8B-B14F-4D97-AF65-F5344CB8AC3E}">
        <p14:creationId xmlns:p14="http://schemas.microsoft.com/office/powerpoint/2010/main" val="35862953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0658" y="614986"/>
            <a:ext cx="8489302" cy="1200831"/>
          </a:xfrm>
        </p:spPr>
        <p:txBody>
          <a:bodyPr>
            <a:normAutofit/>
          </a:bodyPr>
          <a:lstStyle/>
          <a:p>
            <a:r>
              <a:rPr lang="en-US" sz="4000" dirty="0" smtClean="0">
                <a:solidFill>
                  <a:srgbClr val="417ABD"/>
                </a:solidFill>
              </a:rPr>
              <a:t>BRES 2018</a:t>
            </a:r>
            <a:endParaRPr lang="en-US" sz="4000" dirty="0">
              <a:solidFill>
                <a:srgbClr val="417ABD"/>
              </a:solidFill>
            </a:endParaRPr>
          </a:p>
        </p:txBody>
      </p:sp>
      <p:sp>
        <p:nvSpPr>
          <p:cNvPr id="3" name="Content Placeholder 2"/>
          <p:cNvSpPr>
            <a:spLocks noGrp="1"/>
          </p:cNvSpPr>
          <p:nvPr>
            <p:ph idx="1"/>
          </p:nvPr>
        </p:nvSpPr>
        <p:spPr>
          <a:xfrm>
            <a:off x="9687097" y="3289414"/>
            <a:ext cx="2845726" cy="316334"/>
          </a:xfrm>
        </p:spPr>
        <p:txBody>
          <a:bodyPr>
            <a:normAutofit/>
          </a:bodyPr>
          <a:lstStyle/>
          <a:p>
            <a:pPr marL="0" indent="0">
              <a:buNone/>
            </a:pPr>
            <a:r>
              <a:rPr lang="en-GB" sz="1200" dirty="0" smtClean="0"/>
              <a:t>New: HTML version of publication</a:t>
            </a:r>
          </a:p>
        </p:txBody>
      </p:sp>
      <p:pic>
        <p:nvPicPr>
          <p:cNvPr id="5" name="Picture 4"/>
          <p:cNvPicPr>
            <a:picLocks noChangeAspect="1"/>
          </p:cNvPicPr>
          <p:nvPr/>
        </p:nvPicPr>
        <p:blipFill>
          <a:blip r:embed="rId3"/>
          <a:stretch>
            <a:fillRect/>
          </a:stretch>
        </p:blipFill>
        <p:spPr>
          <a:xfrm>
            <a:off x="7588370" y="3692605"/>
            <a:ext cx="3966598" cy="2478214"/>
          </a:xfrm>
          <a:prstGeom prst="rect">
            <a:avLst/>
          </a:prstGeom>
        </p:spPr>
      </p:pic>
      <p:pic>
        <p:nvPicPr>
          <p:cNvPr id="6" name="Picture 5"/>
          <p:cNvPicPr>
            <a:picLocks noChangeAspect="1"/>
          </p:cNvPicPr>
          <p:nvPr/>
        </p:nvPicPr>
        <p:blipFill>
          <a:blip r:embed="rId4"/>
          <a:stretch>
            <a:fillRect/>
          </a:stretch>
        </p:blipFill>
        <p:spPr>
          <a:xfrm>
            <a:off x="6968875" y="773063"/>
            <a:ext cx="4586093" cy="2505075"/>
          </a:xfrm>
          <a:prstGeom prst="rect">
            <a:avLst/>
          </a:prstGeom>
        </p:spPr>
      </p:pic>
      <p:sp>
        <p:nvSpPr>
          <p:cNvPr id="7" name="Content Placeholder 2"/>
          <p:cNvSpPr txBox="1">
            <a:spLocks/>
          </p:cNvSpPr>
          <p:nvPr/>
        </p:nvSpPr>
        <p:spPr>
          <a:xfrm>
            <a:off x="1288744" y="1815873"/>
            <a:ext cx="10010192" cy="50421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2B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2B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B5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B5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B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Publication Date: 27</a:t>
            </a:r>
            <a:r>
              <a:rPr lang="en-GB" baseline="30000" dirty="0" smtClean="0"/>
              <a:t>th</a:t>
            </a:r>
            <a:r>
              <a:rPr lang="en-GB" dirty="0" smtClean="0"/>
              <a:t> June 2019</a:t>
            </a:r>
          </a:p>
          <a:p>
            <a:r>
              <a:rPr lang="en-GB" dirty="0" smtClean="0"/>
              <a:t>Small BRES (Sample size ≈ 12,000)</a:t>
            </a:r>
          </a:p>
          <a:p>
            <a:r>
              <a:rPr lang="en-GB" dirty="0" smtClean="0"/>
              <a:t>Outputs:</a:t>
            </a:r>
          </a:p>
          <a:p>
            <a:pPr lvl="1">
              <a:buFont typeface="Calibri" panose="020F0502020204030204" pitchFamily="34" charset="0"/>
              <a:buChar char="―"/>
            </a:pPr>
            <a:r>
              <a:rPr lang="en-GB" dirty="0" smtClean="0"/>
              <a:t> Full Bulletin (PDF, HTML)</a:t>
            </a:r>
          </a:p>
          <a:p>
            <a:pPr lvl="1">
              <a:buFont typeface="Calibri" panose="020F0502020204030204" pitchFamily="34" charset="0"/>
              <a:buChar char="―"/>
            </a:pPr>
            <a:r>
              <a:rPr lang="en-GB" dirty="0" smtClean="0"/>
              <a:t>Tables: </a:t>
            </a:r>
          </a:p>
          <a:p>
            <a:pPr marL="1371600" lvl="2" indent="-457200">
              <a:buFont typeface="+mj-lt"/>
              <a:buAutoNum type="arabicPeriod"/>
            </a:pPr>
            <a:r>
              <a:rPr lang="en-GB" dirty="0" smtClean="0"/>
              <a:t>Employee jobs by DCA</a:t>
            </a:r>
          </a:p>
          <a:p>
            <a:pPr marL="1371600" lvl="2" indent="-457200">
              <a:buFont typeface="+mj-lt"/>
              <a:buAutoNum type="arabicPeriod"/>
            </a:pPr>
            <a:r>
              <a:rPr lang="en-GB" dirty="0" smtClean="0"/>
              <a:t>Employee jobs by Headline</a:t>
            </a:r>
          </a:p>
          <a:p>
            <a:pPr marL="1371600" lvl="2" indent="-457200">
              <a:buFont typeface="+mj-lt"/>
              <a:buAutoNum type="arabicPeriod"/>
            </a:pPr>
            <a:r>
              <a:rPr lang="en-GB" dirty="0" smtClean="0"/>
              <a:t>Employee jobs by Public/Private</a:t>
            </a:r>
          </a:p>
          <a:p>
            <a:pPr marL="1371600" lvl="2" indent="-457200">
              <a:buFont typeface="+mj-lt"/>
              <a:buAutoNum type="arabicPeriod"/>
            </a:pPr>
            <a:r>
              <a:rPr lang="en-GB" dirty="0" smtClean="0"/>
              <a:t>Employee jobs by DCA and Headline</a:t>
            </a:r>
          </a:p>
          <a:p>
            <a:pPr lvl="1">
              <a:buFont typeface="Calibri" panose="020F0502020204030204" pitchFamily="34" charset="0"/>
              <a:buChar char="―"/>
            </a:pPr>
            <a:r>
              <a:rPr lang="en-GB" dirty="0" smtClean="0"/>
              <a:t>Infographics</a:t>
            </a:r>
          </a:p>
          <a:p>
            <a:pPr lvl="1">
              <a:buFont typeface="Calibri" panose="020F0502020204030204" pitchFamily="34" charset="0"/>
              <a:buChar char="―"/>
            </a:pPr>
            <a:r>
              <a:rPr lang="en-GB" dirty="0" smtClean="0"/>
              <a:t>NINIS</a:t>
            </a:r>
          </a:p>
        </p:txBody>
      </p:sp>
      <p:sp>
        <p:nvSpPr>
          <p:cNvPr id="8" name="Content Placeholder 2"/>
          <p:cNvSpPr txBox="1">
            <a:spLocks/>
          </p:cNvSpPr>
          <p:nvPr/>
        </p:nvSpPr>
        <p:spPr>
          <a:xfrm>
            <a:off x="10128906" y="6170819"/>
            <a:ext cx="1962108" cy="316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2B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2B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B5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B5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B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smtClean="0"/>
              <a:t>Summary Infographic</a:t>
            </a:r>
          </a:p>
        </p:txBody>
      </p:sp>
    </p:spTree>
    <p:extLst>
      <p:ext uri="{BB962C8B-B14F-4D97-AF65-F5344CB8AC3E}">
        <p14:creationId xmlns:p14="http://schemas.microsoft.com/office/powerpoint/2010/main" val="3042603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394" y="564488"/>
            <a:ext cx="8489302" cy="1200831"/>
          </a:xfrm>
        </p:spPr>
        <p:txBody>
          <a:bodyPr>
            <a:normAutofit/>
          </a:bodyPr>
          <a:lstStyle/>
          <a:p>
            <a:r>
              <a:rPr lang="en-GB" sz="4000" dirty="0">
                <a:solidFill>
                  <a:srgbClr val="417ABD"/>
                </a:solidFill>
              </a:rPr>
              <a:t>User Consultation</a:t>
            </a:r>
          </a:p>
        </p:txBody>
      </p:sp>
      <p:pic>
        <p:nvPicPr>
          <p:cNvPr id="6" name="Picture 5"/>
          <p:cNvPicPr>
            <a:picLocks noChangeAspect="1"/>
          </p:cNvPicPr>
          <p:nvPr/>
        </p:nvPicPr>
        <p:blipFill>
          <a:blip r:embed="rId3"/>
          <a:stretch>
            <a:fillRect/>
          </a:stretch>
        </p:blipFill>
        <p:spPr>
          <a:xfrm>
            <a:off x="610820" y="2573121"/>
            <a:ext cx="8219411" cy="3655637"/>
          </a:xfrm>
          <a:prstGeom prst="rect">
            <a:avLst/>
          </a:prstGeom>
        </p:spPr>
      </p:pic>
      <p:sp>
        <p:nvSpPr>
          <p:cNvPr id="7" name="TextBox 9"/>
          <p:cNvSpPr txBox="1"/>
          <p:nvPr/>
        </p:nvSpPr>
        <p:spPr>
          <a:xfrm>
            <a:off x="9069975" y="2970625"/>
            <a:ext cx="2529126" cy="2515775"/>
          </a:xfrm>
          <a:prstGeom prst="rect">
            <a:avLst/>
          </a:prstGeom>
          <a:solidFill>
            <a:srgbClr val="CCD607"/>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800" dirty="0">
                <a:solidFill>
                  <a:srgbClr val="1A2859"/>
                </a:solidFill>
                <a:effectLst/>
              </a:rPr>
              <a:t>62.5% of consultation</a:t>
            </a:r>
            <a:r>
              <a:rPr lang="en-GB" sz="1800" baseline="0" dirty="0">
                <a:solidFill>
                  <a:srgbClr val="1A2859"/>
                </a:solidFill>
                <a:effectLst/>
              </a:rPr>
              <a:t> respondents use District Council Area (11) level outputs whilst 31.3% of respondents use Ward (582) level outputs.</a:t>
            </a:r>
            <a:endParaRPr lang="en-GB" sz="1800" dirty="0">
              <a:solidFill>
                <a:srgbClr val="1A2859"/>
              </a:solidFill>
              <a:effectLst/>
            </a:endParaRPr>
          </a:p>
        </p:txBody>
      </p:sp>
      <p:sp>
        <p:nvSpPr>
          <p:cNvPr id="8" name="Title 1"/>
          <p:cNvSpPr txBox="1">
            <a:spLocks/>
          </p:cNvSpPr>
          <p:nvPr/>
        </p:nvSpPr>
        <p:spPr>
          <a:xfrm>
            <a:off x="1087890" y="1765319"/>
            <a:ext cx="7742341" cy="9388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E2B50"/>
                </a:solidFill>
                <a:latin typeface="+mj-lt"/>
                <a:ea typeface="+mj-ea"/>
                <a:cs typeface="+mj-cs"/>
              </a:defRPr>
            </a:lvl1pPr>
          </a:lstStyle>
          <a:p>
            <a:r>
              <a:rPr lang="en-GB" sz="4000" dirty="0" smtClean="0"/>
              <a:t>Geographical Outputs</a:t>
            </a:r>
            <a:endParaRPr lang="en-GB" sz="4000" dirty="0"/>
          </a:p>
        </p:txBody>
      </p:sp>
    </p:spTree>
    <p:extLst>
      <p:ext uri="{BB962C8B-B14F-4D97-AF65-F5344CB8AC3E}">
        <p14:creationId xmlns:p14="http://schemas.microsoft.com/office/powerpoint/2010/main" val="22690319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B84F1AF2-C291-4BC9-8469-287FF77B4FC8}"/>
              </a:ext>
            </a:extLst>
          </p:cNvPr>
          <p:cNvSpPr>
            <a:spLocks noGrp="1"/>
          </p:cNvSpPr>
          <p:nvPr>
            <p:ph type="subTitle" idx="1"/>
          </p:nvPr>
        </p:nvSpPr>
        <p:spPr/>
        <p:txBody>
          <a:bodyPr/>
          <a:lstStyle/>
          <a:p>
            <a:endParaRPr lang="en-GB"/>
          </a:p>
        </p:txBody>
      </p:sp>
      <p:sp>
        <p:nvSpPr>
          <p:cNvPr id="5" name="Title 4">
            <a:extLst>
              <a:ext uri="{FF2B5EF4-FFF2-40B4-BE49-F238E27FC236}">
                <a16:creationId xmlns="" xmlns:a16="http://schemas.microsoft.com/office/drawing/2014/main" id="{A4F1A7F0-0F31-4194-8D76-A08F5BC2572F}"/>
              </a:ext>
            </a:extLst>
          </p:cNvPr>
          <p:cNvSpPr>
            <a:spLocks noGrp="1"/>
          </p:cNvSpPr>
          <p:nvPr>
            <p:ph type="title"/>
          </p:nvPr>
        </p:nvSpPr>
        <p:spPr/>
        <p:txBody>
          <a:bodyPr/>
          <a:lstStyle/>
          <a:p>
            <a:r>
              <a:rPr lang="en-GB" dirty="0"/>
              <a:t>Vision for the future</a:t>
            </a:r>
          </a:p>
        </p:txBody>
      </p:sp>
      <p:sp>
        <p:nvSpPr>
          <p:cNvPr id="6" name="Footer Placeholder 3">
            <a:extLst>
              <a:ext uri="{FF2B5EF4-FFF2-40B4-BE49-F238E27FC236}">
                <a16:creationId xmlns="" xmlns:a16="http://schemas.microsoft.com/office/drawing/2014/main" id="{45F4F377-4EC9-4AE2-AA28-3CDB00DA442C}"/>
              </a:ext>
            </a:extLst>
          </p:cNvPr>
          <p:cNvSpPr>
            <a:spLocks noGrp="1"/>
          </p:cNvSpPr>
          <p:nvPr>
            <p:ph type="ftr" sz="quarter" idx="3"/>
          </p:nvPr>
        </p:nvSpPr>
        <p:spPr>
          <a:xfrm>
            <a:off x="7529913" y="6250890"/>
            <a:ext cx="384203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6771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394" y="564488"/>
            <a:ext cx="8489302" cy="1200831"/>
          </a:xfrm>
        </p:spPr>
        <p:txBody>
          <a:bodyPr>
            <a:normAutofit/>
          </a:bodyPr>
          <a:lstStyle/>
          <a:p>
            <a:r>
              <a:rPr lang="en-GB" sz="4000" dirty="0">
                <a:solidFill>
                  <a:srgbClr val="417ABD"/>
                </a:solidFill>
              </a:rPr>
              <a:t>User Consultation</a:t>
            </a:r>
          </a:p>
        </p:txBody>
      </p:sp>
      <p:sp>
        <p:nvSpPr>
          <p:cNvPr id="8" name="Title 1"/>
          <p:cNvSpPr txBox="1">
            <a:spLocks/>
          </p:cNvSpPr>
          <p:nvPr/>
        </p:nvSpPr>
        <p:spPr>
          <a:xfrm>
            <a:off x="1087890" y="1765319"/>
            <a:ext cx="7742341" cy="9388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E2B50"/>
                </a:solidFill>
                <a:latin typeface="+mj-lt"/>
                <a:ea typeface="+mj-ea"/>
                <a:cs typeface="+mj-cs"/>
              </a:defRPr>
            </a:lvl1pPr>
          </a:lstStyle>
          <a:p>
            <a:r>
              <a:rPr lang="en-GB" sz="4000" dirty="0" smtClean="0"/>
              <a:t>Industry Outputs</a:t>
            </a:r>
            <a:endParaRPr lang="en-GB" sz="4000" dirty="0"/>
          </a:p>
        </p:txBody>
      </p:sp>
      <p:pic>
        <p:nvPicPr>
          <p:cNvPr id="3" name="Picture 2"/>
          <p:cNvPicPr>
            <a:picLocks noChangeAspect="1"/>
          </p:cNvPicPr>
          <p:nvPr/>
        </p:nvPicPr>
        <p:blipFill rotWithShape="1">
          <a:blip r:embed="rId3"/>
          <a:srcRect r="24637"/>
          <a:stretch/>
        </p:blipFill>
        <p:spPr>
          <a:xfrm>
            <a:off x="614689" y="2704130"/>
            <a:ext cx="7915536" cy="3614933"/>
          </a:xfrm>
          <a:prstGeom prst="rect">
            <a:avLst/>
          </a:prstGeom>
        </p:spPr>
      </p:pic>
      <p:sp>
        <p:nvSpPr>
          <p:cNvPr id="9" name="TextBox 12"/>
          <p:cNvSpPr txBox="1"/>
          <p:nvPr/>
        </p:nvSpPr>
        <p:spPr>
          <a:xfrm>
            <a:off x="8683081" y="3133438"/>
            <a:ext cx="3003703" cy="2315384"/>
          </a:xfrm>
          <a:prstGeom prst="rect">
            <a:avLst/>
          </a:prstGeom>
          <a:solidFill>
            <a:srgbClr val="CCD607"/>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800" dirty="0">
                <a:solidFill>
                  <a:srgbClr val="1A2859"/>
                </a:solidFill>
              </a:rPr>
              <a:t>Both Headline (Construction, Manufacturing, Services, Other) and 3,4 or 5-digit SIC codes are used by 56.3% of respondents.</a:t>
            </a:r>
          </a:p>
        </p:txBody>
      </p:sp>
    </p:spTree>
    <p:extLst>
      <p:ext uri="{BB962C8B-B14F-4D97-AF65-F5344CB8AC3E}">
        <p14:creationId xmlns:p14="http://schemas.microsoft.com/office/powerpoint/2010/main" val="249536304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394" y="564488"/>
            <a:ext cx="8489302" cy="1200831"/>
          </a:xfrm>
        </p:spPr>
        <p:txBody>
          <a:bodyPr>
            <a:normAutofit/>
          </a:bodyPr>
          <a:lstStyle/>
          <a:p>
            <a:r>
              <a:rPr lang="en-GB" sz="4000" dirty="0">
                <a:solidFill>
                  <a:srgbClr val="417ABD"/>
                </a:solidFill>
              </a:rPr>
              <a:t>User Consultation</a:t>
            </a:r>
          </a:p>
        </p:txBody>
      </p:sp>
      <p:pic>
        <p:nvPicPr>
          <p:cNvPr id="4" name="Picture 3"/>
          <p:cNvPicPr>
            <a:picLocks noChangeAspect="1"/>
          </p:cNvPicPr>
          <p:nvPr/>
        </p:nvPicPr>
        <p:blipFill>
          <a:blip r:embed="rId3"/>
          <a:stretch>
            <a:fillRect/>
          </a:stretch>
        </p:blipFill>
        <p:spPr>
          <a:xfrm>
            <a:off x="862422" y="2621396"/>
            <a:ext cx="8812974" cy="3976586"/>
          </a:xfrm>
          <a:prstGeom prst="rect">
            <a:avLst/>
          </a:prstGeom>
        </p:spPr>
      </p:pic>
      <p:sp>
        <p:nvSpPr>
          <p:cNvPr id="7" name="Title 1"/>
          <p:cNvSpPr txBox="1">
            <a:spLocks/>
          </p:cNvSpPr>
          <p:nvPr/>
        </p:nvSpPr>
        <p:spPr>
          <a:xfrm>
            <a:off x="862422" y="1923517"/>
            <a:ext cx="7742341" cy="9388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E2B50"/>
                </a:solidFill>
                <a:latin typeface="+mj-lt"/>
                <a:ea typeface="+mj-ea"/>
                <a:cs typeface="+mj-cs"/>
              </a:defRPr>
            </a:lvl1pPr>
          </a:lstStyle>
          <a:p>
            <a:r>
              <a:rPr lang="en-GB" sz="4000" dirty="0" smtClean="0"/>
              <a:t>Impact of no small BRES</a:t>
            </a:r>
            <a:endParaRPr lang="en-GB" sz="4000" dirty="0"/>
          </a:p>
        </p:txBody>
      </p:sp>
    </p:spTree>
    <p:extLst>
      <p:ext uri="{BB962C8B-B14F-4D97-AF65-F5344CB8AC3E}">
        <p14:creationId xmlns:p14="http://schemas.microsoft.com/office/powerpoint/2010/main" val="273285257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BRES 2019</a:t>
            </a:r>
            <a:endParaRPr lang="en-GB" sz="4000" dirty="0"/>
          </a:p>
        </p:txBody>
      </p:sp>
      <p:sp>
        <p:nvSpPr>
          <p:cNvPr id="5" name="Content Placeholder 4"/>
          <p:cNvSpPr>
            <a:spLocks noGrp="1"/>
          </p:cNvSpPr>
          <p:nvPr>
            <p:ph idx="1"/>
          </p:nvPr>
        </p:nvSpPr>
        <p:spPr/>
        <p:txBody>
          <a:bodyPr/>
          <a:lstStyle/>
          <a:p>
            <a:r>
              <a:rPr lang="en-GB" dirty="0" smtClean="0"/>
              <a:t>Currently in the field</a:t>
            </a:r>
          </a:p>
          <a:p>
            <a:r>
              <a:rPr lang="en-GB" dirty="0" smtClean="0"/>
              <a:t>Not a Census</a:t>
            </a:r>
          </a:p>
          <a:p>
            <a:r>
              <a:rPr lang="en-GB" dirty="0" smtClean="0"/>
              <a:t>Big </a:t>
            </a:r>
            <a:r>
              <a:rPr lang="en-GB" dirty="0"/>
              <a:t>BRES (Sample size ≈ </a:t>
            </a:r>
            <a:r>
              <a:rPr lang="en-GB" dirty="0" smtClean="0"/>
              <a:t>30,000)</a:t>
            </a:r>
          </a:p>
          <a:p>
            <a:r>
              <a:rPr lang="en-GB" dirty="0" smtClean="0"/>
              <a:t>Same outputs available:</a:t>
            </a:r>
          </a:p>
          <a:p>
            <a:pPr lvl="1">
              <a:buFont typeface="Calibri" panose="020F0502020204030204" pitchFamily="34" charset="0"/>
              <a:buChar char="―"/>
            </a:pPr>
            <a:r>
              <a:rPr lang="en-GB" sz="1600" dirty="0" smtClean="0"/>
              <a:t>Full Bulletin</a:t>
            </a:r>
          </a:p>
          <a:p>
            <a:pPr lvl="1">
              <a:buFont typeface="Calibri" panose="020F0502020204030204" pitchFamily="34" charset="0"/>
              <a:buChar char="―"/>
            </a:pPr>
            <a:r>
              <a:rPr lang="en-GB" sz="1600" dirty="0" smtClean="0"/>
              <a:t>Data tables of employee jobs:</a:t>
            </a:r>
          </a:p>
          <a:p>
            <a:pPr lvl="2">
              <a:buFont typeface="Calibri" panose="020F0502020204030204" pitchFamily="34" charset="0"/>
              <a:buChar char="―"/>
            </a:pPr>
            <a:r>
              <a:rPr lang="en-GB" sz="1400" dirty="0" smtClean="0"/>
              <a:t>SIC5, SIC4, SIC3, SIC2</a:t>
            </a:r>
          </a:p>
          <a:p>
            <a:pPr lvl="2">
              <a:buFont typeface="Calibri" panose="020F0502020204030204" pitchFamily="34" charset="0"/>
              <a:buChar char="―"/>
            </a:pPr>
            <a:r>
              <a:rPr lang="en-GB" sz="1400" dirty="0" smtClean="0"/>
              <a:t>Headline Industry and Section</a:t>
            </a:r>
          </a:p>
          <a:p>
            <a:pPr lvl="2">
              <a:buFont typeface="Calibri" panose="020F0502020204030204" pitchFamily="34" charset="0"/>
              <a:buChar char="―"/>
            </a:pPr>
            <a:r>
              <a:rPr lang="en-GB" sz="1400" dirty="0" smtClean="0"/>
              <a:t>Ward</a:t>
            </a:r>
            <a:endParaRPr lang="en-GB" sz="1400" dirty="0"/>
          </a:p>
          <a:p>
            <a:pPr lvl="2">
              <a:buFont typeface="Calibri" panose="020F0502020204030204" pitchFamily="34" charset="0"/>
              <a:buChar char="―"/>
            </a:pPr>
            <a:r>
              <a:rPr lang="en-GB" sz="1400" dirty="0" smtClean="0"/>
              <a:t>District </a:t>
            </a:r>
            <a:r>
              <a:rPr lang="en-GB" sz="1400" dirty="0"/>
              <a:t>Council Area</a:t>
            </a:r>
          </a:p>
          <a:p>
            <a:pPr lvl="2">
              <a:buFont typeface="Calibri" panose="020F0502020204030204" pitchFamily="34" charset="0"/>
              <a:buChar char="―"/>
            </a:pPr>
            <a:r>
              <a:rPr lang="en-GB" sz="1400" dirty="0" smtClean="0"/>
              <a:t>District </a:t>
            </a:r>
            <a:r>
              <a:rPr lang="en-GB" sz="1400" dirty="0"/>
              <a:t>Council Area </a:t>
            </a:r>
            <a:r>
              <a:rPr lang="en-GB" sz="1400" dirty="0" smtClean="0"/>
              <a:t>by Headline Industry</a:t>
            </a:r>
          </a:p>
          <a:p>
            <a:pPr lvl="2">
              <a:buFont typeface="Calibri" panose="020F0502020204030204" pitchFamily="34" charset="0"/>
              <a:buChar char="―"/>
            </a:pPr>
            <a:r>
              <a:rPr lang="en-GB" sz="1400" dirty="0" smtClean="0"/>
              <a:t>District </a:t>
            </a:r>
            <a:r>
              <a:rPr lang="en-GB" sz="1400" dirty="0"/>
              <a:t>Council Area </a:t>
            </a:r>
            <a:r>
              <a:rPr lang="en-GB" sz="1400" dirty="0" smtClean="0"/>
              <a:t>by Public/Private split</a:t>
            </a:r>
          </a:p>
          <a:p>
            <a:pPr lvl="2">
              <a:buFont typeface="Calibri" panose="020F0502020204030204" pitchFamily="34" charset="0"/>
              <a:buChar char="―"/>
            </a:pPr>
            <a:r>
              <a:rPr lang="en-GB" sz="1400" dirty="0" smtClean="0"/>
              <a:t>Parliamentary Constituency Area by Public/Private split</a:t>
            </a:r>
          </a:p>
          <a:p>
            <a:pPr lvl="2">
              <a:buFont typeface="Calibri" panose="020F0502020204030204" pitchFamily="34" charset="0"/>
              <a:buChar char="―"/>
            </a:pPr>
            <a:r>
              <a:rPr lang="en-GB" sz="1400" dirty="0"/>
              <a:t>Parliamentary Constituency Area </a:t>
            </a:r>
            <a:r>
              <a:rPr lang="en-GB" sz="1400" dirty="0" smtClean="0"/>
              <a:t>by Industry Section</a:t>
            </a:r>
            <a:endParaRPr lang="en-GB" sz="1400" dirty="0"/>
          </a:p>
        </p:txBody>
      </p:sp>
      <p:pic>
        <p:nvPicPr>
          <p:cNvPr id="6" name="Picture 5"/>
          <p:cNvPicPr>
            <a:picLocks noChangeAspect="1"/>
          </p:cNvPicPr>
          <p:nvPr/>
        </p:nvPicPr>
        <p:blipFill rotWithShape="1">
          <a:blip r:embed="rId3"/>
          <a:srcRect l="26890"/>
          <a:stretch/>
        </p:blipFill>
        <p:spPr>
          <a:xfrm>
            <a:off x="7642117" y="1101415"/>
            <a:ext cx="3711683" cy="5467350"/>
          </a:xfrm>
          <a:prstGeom prst="rect">
            <a:avLst/>
          </a:prstGeom>
        </p:spPr>
      </p:pic>
      <p:sp>
        <p:nvSpPr>
          <p:cNvPr id="7" name="TextBox 6"/>
          <p:cNvSpPr txBox="1"/>
          <p:nvPr/>
        </p:nvSpPr>
        <p:spPr>
          <a:xfrm>
            <a:off x="7508005" y="698354"/>
            <a:ext cx="4249552" cy="400110"/>
          </a:xfrm>
          <a:prstGeom prst="rect">
            <a:avLst/>
          </a:prstGeom>
          <a:noFill/>
        </p:spPr>
        <p:txBody>
          <a:bodyPr wrap="square" rtlCol="0">
            <a:spAutoFit/>
          </a:bodyPr>
          <a:lstStyle/>
          <a:p>
            <a:r>
              <a:rPr lang="en-GB" sz="2000" dirty="0" smtClean="0">
                <a:solidFill>
                  <a:srgbClr val="417ABD"/>
                </a:solidFill>
              </a:rPr>
              <a:t>Outputs from last BRES Census (2015)</a:t>
            </a:r>
            <a:endParaRPr lang="en-GB" sz="2000" dirty="0">
              <a:solidFill>
                <a:srgbClr val="417ABD"/>
              </a:solidFill>
            </a:endParaRPr>
          </a:p>
        </p:txBody>
      </p:sp>
    </p:spTree>
    <p:extLst>
      <p:ext uri="{BB962C8B-B14F-4D97-AF65-F5344CB8AC3E}">
        <p14:creationId xmlns:p14="http://schemas.microsoft.com/office/powerpoint/2010/main" val="8179912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Migrant/Vacancy Questions</a:t>
            </a:r>
            <a:endParaRPr lang="en-GB" sz="4000" dirty="0"/>
          </a:p>
        </p:txBody>
      </p:sp>
      <p:sp>
        <p:nvSpPr>
          <p:cNvPr id="3" name="Content Placeholder 2"/>
          <p:cNvSpPr>
            <a:spLocks noGrp="1"/>
          </p:cNvSpPr>
          <p:nvPr>
            <p:ph idx="1"/>
          </p:nvPr>
        </p:nvSpPr>
        <p:spPr>
          <a:xfrm>
            <a:off x="1550852" y="1424882"/>
            <a:ext cx="10010192" cy="5200651"/>
          </a:xfrm>
        </p:spPr>
        <p:txBody>
          <a:bodyPr/>
          <a:lstStyle/>
          <a:p>
            <a:r>
              <a:rPr lang="en-GB" sz="2000" dirty="0" smtClean="0"/>
              <a:t>New questions added to BRES 2018, and remained on BRES 2019:</a:t>
            </a:r>
            <a:endParaRPr lang="en-GB" dirty="0"/>
          </a:p>
          <a:p>
            <a:endParaRPr lang="en-GB" dirty="0" smtClean="0"/>
          </a:p>
          <a:p>
            <a:endParaRPr lang="en-GB" dirty="0"/>
          </a:p>
          <a:p>
            <a:endParaRPr lang="en-GB" dirty="0" smtClean="0"/>
          </a:p>
          <a:p>
            <a:pPr marL="0" indent="0">
              <a:buNone/>
            </a:pPr>
            <a:endParaRPr lang="en-GB" dirty="0" smtClean="0"/>
          </a:p>
          <a:p>
            <a:endParaRPr lang="en-GB" sz="2000" dirty="0" smtClean="0"/>
          </a:p>
          <a:p>
            <a:r>
              <a:rPr lang="en-GB" sz="2000" dirty="0" smtClean="0"/>
              <a:t>Based on the initial</a:t>
            </a:r>
            <a:r>
              <a:rPr lang="en-GB" dirty="0" smtClean="0"/>
              <a:t> </a:t>
            </a:r>
            <a:r>
              <a:rPr lang="en-GB" sz="2000" dirty="0"/>
              <a:t>analysis of </a:t>
            </a:r>
            <a:r>
              <a:rPr lang="en-GB" sz="2000" dirty="0" smtClean="0"/>
              <a:t>the 2018 data:</a:t>
            </a:r>
          </a:p>
          <a:p>
            <a:pPr lvl="1"/>
            <a:r>
              <a:rPr lang="en-GB" sz="1600" dirty="0" smtClean="0"/>
              <a:t>Vacancy figures seem robust (more so at Reporting Unit Level)</a:t>
            </a:r>
          </a:p>
          <a:p>
            <a:pPr lvl="1"/>
            <a:r>
              <a:rPr lang="en-GB" sz="1600" dirty="0" smtClean="0"/>
              <a:t>Migrant data less reliable (lower response in this question, as many businesses highlighted they didn’t hold this information)</a:t>
            </a:r>
          </a:p>
          <a:p>
            <a:r>
              <a:rPr lang="en-GB" sz="2000" dirty="0" smtClean="0"/>
              <a:t>Next steps: </a:t>
            </a:r>
          </a:p>
          <a:p>
            <a:pPr lvl="1"/>
            <a:r>
              <a:rPr lang="en-GB" sz="1600" dirty="0" smtClean="0"/>
              <a:t>Work with colleagues in the ONS to finalise the methods for producing these results</a:t>
            </a:r>
          </a:p>
          <a:p>
            <a:pPr lvl="1"/>
            <a:r>
              <a:rPr lang="en-GB" sz="1600" dirty="0" smtClean="0"/>
              <a:t>Possibility of waiting for the 2019 results, to publish both sets of data together</a:t>
            </a:r>
            <a:endParaRPr lang="en-GB" sz="1600" dirty="0"/>
          </a:p>
          <a:p>
            <a:endParaRPr lang="en-GB" dirty="0"/>
          </a:p>
          <a:p>
            <a:endParaRPr lang="en-GB" dirty="0" smtClean="0"/>
          </a:p>
          <a:p>
            <a:endParaRPr lang="en-GB" dirty="0"/>
          </a:p>
          <a:p>
            <a:endParaRPr lang="en-GB" dirty="0" smtClean="0"/>
          </a:p>
          <a:p>
            <a:endParaRPr lang="en-GB" dirty="0"/>
          </a:p>
          <a:p>
            <a:endParaRPr lang="en-GB" dirty="0" smtClean="0"/>
          </a:p>
          <a:p>
            <a:endParaRPr lang="en-GB" dirty="0"/>
          </a:p>
        </p:txBody>
      </p:sp>
      <p:grpSp>
        <p:nvGrpSpPr>
          <p:cNvPr id="8" name="Group 7"/>
          <p:cNvGrpSpPr/>
          <p:nvPr/>
        </p:nvGrpSpPr>
        <p:grpSpPr>
          <a:xfrm>
            <a:off x="2026360" y="1757754"/>
            <a:ext cx="9059176" cy="2682814"/>
            <a:chOff x="1343608" y="2142454"/>
            <a:chExt cx="9059176" cy="2682814"/>
          </a:xfrm>
        </p:grpSpPr>
        <p:pic>
          <p:nvPicPr>
            <p:cNvPr id="4" name="Picture 3"/>
            <p:cNvPicPr>
              <a:picLocks noChangeAspect="1"/>
            </p:cNvPicPr>
            <p:nvPr/>
          </p:nvPicPr>
          <p:blipFill>
            <a:blip r:embed="rId3"/>
            <a:stretch>
              <a:fillRect/>
            </a:stretch>
          </p:blipFill>
          <p:spPr>
            <a:xfrm>
              <a:off x="1343608" y="2386843"/>
              <a:ext cx="9059176" cy="1281684"/>
            </a:xfrm>
            <a:prstGeom prst="rect">
              <a:avLst/>
            </a:prstGeom>
          </p:spPr>
        </p:pic>
        <p:pic>
          <p:nvPicPr>
            <p:cNvPr id="5" name="Picture 4"/>
            <p:cNvPicPr>
              <a:picLocks noChangeAspect="1"/>
            </p:cNvPicPr>
            <p:nvPr/>
          </p:nvPicPr>
          <p:blipFill>
            <a:blip r:embed="rId4"/>
            <a:stretch>
              <a:fillRect/>
            </a:stretch>
          </p:blipFill>
          <p:spPr>
            <a:xfrm>
              <a:off x="1347385" y="3825552"/>
              <a:ext cx="9055399" cy="999716"/>
            </a:xfrm>
            <a:prstGeom prst="rect">
              <a:avLst/>
            </a:prstGeom>
          </p:spPr>
        </p:pic>
        <p:sp>
          <p:nvSpPr>
            <p:cNvPr id="6" name="TextBox 5"/>
            <p:cNvSpPr txBox="1"/>
            <p:nvPr/>
          </p:nvSpPr>
          <p:spPr>
            <a:xfrm>
              <a:off x="1343608" y="2142454"/>
              <a:ext cx="1938147" cy="369332"/>
            </a:xfrm>
            <a:prstGeom prst="rect">
              <a:avLst/>
            </a:prstGeom>
            <a:noFill/>
          </p:spPr>
          <p:txBody>
            <a:bodyPr wrap="square" rtlCol="0">
              <a:spAutoFit/>
            </a:bodyPr>
            <a:lstStyle/>
            <a:p>
              <a:r>
                <a:rPr lang="en-GB" dirty="0" smtClean="0">
                  <a:solidFill>
                    <a:srgbClr val="417ABD"/>
                  </a:solidFill>
                </a:rPr>
                <a:t>Migrant Question</a:t>
              </a:r>
              <a:endParaRPr lang="en-GB" dirty="0">
                <a:solidFill>
                  <a:srgbClr val="417ABD"/>
                </a:solidFill>
              </a:endParaRPr>
            </a:p>
          </p:txBody>
        </p:sp>
        <p:sp>
          <p:nvSpPr>
            <p:cNvPr id="7" name="TextBox 6"/>
            <p:cNvSpPr txBox="1"/>
            <p:nvPr/>
          </p:nvSpPr>
          <p:spPr>
            <a:xfrm>
              <a:off x="1343608" y="3544821"/>
              <a:ext cx="1938147" cy="369332"/>
            </a:xfrm>
            <a:prstGeom prst="rect">
              <a:avLst/>
            </a:prstGeom>
            <a:noFill/>
            <a:ln>
              <a:noFill/>
            </a:ln>
          </p:spPr>
          <p:txBody>
            <a:bodyPr wrap="square" rtlCol="0">
              <a:spAutoFit/>
            </a:bodyPr>
            <a:lstStyle/>
            <a:p>
              <a:r>
                <a:rPr lang="en-GB" dirty="0" smtClean="0">
                  <a:solidFill>
                    <a:srgbClr val="417ABD"/>
                  </a:solidFill>
                </a:rPr>
                <a:t>Vacancy Question</a:t>
              </a:r>
              <a:endParaRPr lang="en-GB" dirty="0">
                <a:solidFill>
                  <a:srgbClr val="417ABD"/>
                </a:solidFill>
              </a:endParaRPr>
            </a:p>
          </p:txBody>
        </p:sp>
      </p:grpSp>
    </p:spTree>
    <p:extLst>
      <p:ext uri="{BB962C8B-B14F-4D97-AF65-F5344CB8AC3E}">
        <p14:creationId xmlns:p14="http://schemas.microsoft.com/office/powerpoint/2010/main" val="270159085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28057" y="4357234"/>
            <a:ext cx="91440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GB" dirty="0"/>
          </a:p>
        </p:txBody>
      </p:sp>
      <p:sp>
        <p:nvSpPr>
          <p:cNvPr id="5" name="Title 4"/>
          <p:cNvSpPr>
            <a:spLocks noGrp="1"/>
          </p:cNvSpPr>
          <p:nvPr>
            <p:ph type="ctrTitle"/>
          </p:nvPr>
        </p:nvSpPr>
        <p:spPr>
          <a:xfrm>
            <a:off x="1595718" y="4357234"/>
            <a:ext cx="9144000" cy="843362"/>
          </a:xfrm>
        </p:spPr>
        <p:txBody>
          <a:bodyPr>
            <a:noAutofit/>
          </a:bodyPr>
          <a:lstStyle/>
          <a:p>
            <a:r>
              <a:rPr lang="en-GB" dirty="0" smtClean="0"/>
              <a:t/>
            </a:r>
            <a:br>
              <a:rPr lang="en-GB" dirty="0" smtClean="0"/>
            </a:br>
            <a:r>
              <a:rPr lang="en-GB" dirty="0" smtClean="0"/>
              <a:t>Redundancy Statistics</a:t>
            </a:r>
            <a:r>
              <a:rPr lang="en-GB" dirty="0"/>
              <a:t/>
            </a:r>
            <a:br>
              <a:rPr lang="en-GB" dirty="0"/>
            </a:br>
            <a:r>
              <a:rPr lang="en-GB" dirty="0"/>
              <a:t/>
            </a:r>
            <a:br>
              <a:rPr lang="en-GB" dirty="0"/>
            </a:br>
            <a:endParaRPr lang="en-GB" dirty="0"/>
          </a:p>
        </p:txBody>
      </p:sp>
      <p:sp>
        <p:nvSpPr>
          <p:cNvPr id="6" name="Title 1"/>
          <p:cNvSpPr txBox="1">
            <a:spLocks/>
          </p:cNvSpPr>
          <p:nvPr/>
        </p:nvSpPr>
        <p:spPr>
          <a:xfrm>
            <a:off x="909918" y="4722332"/>
            <a:ext cx="10515599" cy="25007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4300" dirty="0" smtClean="0"/>
              <a:t/>
            </a:r>
            <a:br>
              <a:rPr lang="en-GB" sz="4300" dirty="0" smtClean="0"/>
            </a:br>
            <a:r>
              <a:rPr lang="en-GB" sz="4300" dirty="0" smtClean="0"/>
              <a:t>		</a:t>
            </a:r>
            <a:br>
              <a:rPr lang="en-GB" sz="4300" dirty="0" smtClean="0"/>
            </a:br>
            <a:r>
              <a:rPr lang="en-GB" sz="4300" i="1" dirty="0" smtClean="0"/>
              <a:t>Economic and Labour Market </a:t>
            </a:r>
          </a:p>
          <a:p>
            <a:r>
              <a:rPr lang="en-GB" sz="4300" i="1" dirty="0" smtClean="0"/>
              <a:t>Statistics, Ashleigh Warwick</a:t>
            </a:r>
            <a:endParaRPr lang="en-GB" sz="4300" dirty="0"/>
          </a:p>
          <a:p>
            <a:r>
              <a:rPr lang="en-GB" sz="4300" i="1" dirty="0" smtClean="0"/>
              <a:t/>
            </a:r>
            <a:br>
              <a:rPr lang="en-GB" sz="4300" i="1" dirty="0" smtClean="0"/>
            </a:br>
            <a:endParaRPr lang="en-GB" sz="4300" dirty="0"/>
          </a:p>
        </p:txBody>
      </p:sp>
    </p:spTree>
    <p:extLst>
      <p:ext uri="{BB962C8B-B14F-4D97-AF65-F5344CB8AC3E}">
        <p14:creationId xmlns:p14="http://schemas.microsoft.com/office/powerpoint/2010/main" val="23978093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36879" y="2304453"/>
            <a:ext cx="1470426" cy="475324"/>
          </a:xfrm>
        </p:spPr>
        <p:txBody>
          <a:bodyPr>
            <a:normAutofit lnSpcReduction="10000"/>
          </a:bodyPr>
          <a:lstStyle/>
          <a:p>
            <a:pPr marL="0" indent="0">
              <a:buNone/>
            </a:pPr>
            <a:r>
              <a:rPr lang="en-GB" dirty="0" smtClean="0"/>
              <a:t>NINIS</a:t>
            </a:r>
            <a:endParaRPr lang="en-GB" dirty="0"/>
          </a:p>
        </p:txBody>
      </p:sp>
      <p:grpSp>
        <p:nvGrpSpPr>
          <p:cNvPr id="9" name="Group 8"/>
          <p:cNvGrpSpPr/>
          <p:nvPr/>
        </p:nvGrpSpPr>
        <p:grpSpPr>
          <a:xfrm>
            <a:off x="8203052" y="75885"/>
            <a:ext cx="3807071" cy="5763763"/>
            <a:chOff x="8254389" y="520794"/>
            <a:chExt cx="3807071" cy="5763763"/>
          </a:xfrm>
        </p:grpSpPr>
        <p:sp>
          <p:nvSpPr>
            <p:cNvPr id="3" name="Content Placeholder 1"/>
            <p:cNvSpPr txBox="1">
              <a:spLocks/>
            </p:cNvSpPr>
            <p:nvPr/>
          </p:nvSpPr>
          <p:spPr>
            <a:xfrm>
              <a:off x="8308812" y="520794"/>
              <a:ext cx="3752648" cy="686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2B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2B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B5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B5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B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smtClean="0"/>
                <a:t>Labour Market Report</a:t>
              </a:r>
            </a:p>
          </p:txBody>
        </p:sp>
        <p:pic>
          <p:nvPicPr>
            <p:cNvPr id="5" name="Picture 4"/>
            <p:cNvPicPr>
              <a:picLocks noChangeAspect="1"/>
            </p:cNvPicPr>
            <p:nvPr/>
          </p:nvPicPr>
          <p:blipFill rotWithShape="1">
            <a:blip r:embed="rId3"/>
            <a:srcRect l="3378" t="2388" r="3474"/>
            <a:stretch/>
          </p:blipFill>
          <p:spPr>
            <a:xfrm>
              <a:off x="8254389" y="864075"/>
              <a:ext cx="3769920" cy="5420482"/>
            </a:xfrm>
            <a:prstGeom prst="rect">
              <a:avLst/>
            </a:prstGeom>
          </p:spPr>
        </p:pic>
      </p:grpSp>
      <p:grpSp>
        <p:nvGrpSpPr>
          <p:cNvPr id="10" name="Group 9"/>
          <p:cNvGrpSpPr/>
          <p:nvPr/>
        </p:nvGrpSpPr>
        <p:grpSpPr>
          <a:xfrm>
            <a:off x="3950605" y="933698"/>
            <a:ext cx="4664484" cy="2503930"/>
            <a:chOff x="2852163" y="278002"/>
            <a:chExt cx="4664484" cy="2503930"/>
          </a:xfrm>
        </p:grpSpPr>
        <p:sp>
          <p:nvSpPr>
            <p:cNvPr id="4" name="Content Placeholder 1"/>
            <p:cNvSpPr txBox="1">
              <a:spLocks/>
            </p:cNvSpPr>
            <p:nvPr/>
          </p:nvSpPr>
          <p:spPr>
            <a:xfrm>
              <a:off x="3823804" y="278002"/>
              <a:ext cx="2994256" cy="6732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2B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2B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B5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B5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B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smtClean="0"/>
                <a:t>Redundancy Tables</a:t>
              </a:r>
            </a:p>
          </p:txBody>
        </p:sp>
        <p:pic>
          <p:nvPicPr>
            <p:cNvPr id="7" name="Picture 6"/>
            <p:cNvPicPr>
              <a:picLocks noChangeAspect="1"/>
            </p:cNvPicPr>
            <p:nvPr/>
          </p:nvPicPr>
          <p:blipFill rotWithShape="1">
            <a:blip r:embed="rId4"/>
            <a:srcRect b="20315"/>
            <a:stretch/>
          </p:blipFill>
          <p:spPr>
            <a:xfrm>
              <a:off x="2852163" y="864075"/>
              <a:ext cx="4664484" cy="1917857"/>
            </a:xfrm>
            <a:prstGeom prst="rect">
              <a:avLst/>
            </a:prstGeom>
            <a:solidFill>
              <a:schemeClr val="bg1"/>
            </a:solidFill>
          </p:spPr>
        </p:pic>
      </p:grpSp>
      <p:pic>
        <p:nvPicPr>
          <p:cNvPr id="11" name="Picture 10"/>
          <p:cNvPicPr>
            <a:picLocks noChangeAspect="1"/>
          </p:cNvPicPr>
          <p:nvPr/>
        </p:nvPicPr>
        <p:blipFill>
          <a:blip r:embed="rId5"/>
          <a:stretch>
            <a:fillRect/>
          </a:stretch>
        </p:blipFill>
        <p:spPr>
          <a:xfrm>
            <a:off x="4398722" y="2232028"/>
            <a:ext cx="3930206" cy="3361720"/>
          </a:xfrm>
          <a:prstGeom prst="rect">
            <a:avLst/>
          </a:prstGeom>
        </p:spPr>
      </p:pic>
      <p:pic>
        <p:nvPicPr>
          <p:cNvPr id="12" name="Picture 11"/>
          <p:cNvPicPr>
            <a:picLocks noChangeAspect="1"/>
          </p:cNvPicPr>
          <p:nvPr/>
        </p:nvPicPr>
        <p:blipFill>
          <a:blip r:embed="rId6"/>
          <a:stretch>
            <a:fillRect/>
          </a:stretch>
        </p:blipFill>
        <p:spPr>
          <a:xfrm>
            <a:off x="3529547" y="3022580"/>
            <a:ext cx="5542681" cy="2254610"/>
          </a:xfrm>
          <a:prstGeom prst="rect">
            <a:avLst/>
          </a:prstGeom>
          <a:solidFill>
            <a:schemeClr val="bg1"/>
          </a:solidFill>
        </p:spPr>
      </p:pic>
      <p:pic>
        <p:nvPicPr>
          <p:cNvPr id="8" name="Picture 7"/>
          <p:cNvPicPr>
            <a:picLocks noChangeAspect="1"/>
          </p:cNvPicPr>
          <p:nvPr/>
        </p:nvPicPr>
        <p:blipFill>
          <a:blip r:embed="rId7"/>
          <a:stretch>
            <a:fillRect/>
          </a:stretch>
        </p:blipFill>
        <p:spPr>
          <a:xfrm>
            <a:off x="139438" y="2779777"/>
            <a:ext cx="5329381" cy="4023952"/>
          </a:xfrm>
          <a:prstGeom prst="rect">
            <a:avLst/>
          </a:prstGeom>
        </p:spPr>
      </p:pic>
    </p:spTree>
    <p:extLst>
      <p:ext uri="{BB962C8B-B14F-4D97-AF65-F5344CB8AC3E}">
        <p14:creationId xmlns:p14="http://schemas.microsoft.com/office/powerpoint/2010/main" val="397919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4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6500"/>
                            </p:stCondLst>
                            <p:childTnLst>
                              <p:par>
                                <p:cTn id="13" presetID="10" presetClass="entr" presetSubtype="0" fill="hold" nodeType="after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8000"/>
                            </p:stCondLst>
                            <p:childTnLst>
                              <p:par>
                                <p:cTn id="17" presetID="10" presetClass="entr" presetSubtype="0"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par>
                          <p:cTn id="20" fill="hold">
                            <p:stCondLst>
                              <p:cond delay="9500"/>
                            </p:stCondLst>
                            <p:childTnLst>
                              <p:par>
                                <p:cTn id="21" presetID="10" presetClass="entr" presetSubtype="0" fill="hold" grpId="0" nodeType="afterEffect">
                                  <p:stCondLst>
                                    <p:cond delay="450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1000"/>
                                        <p:tgtEl>
                                          <p:spTgt spid="2">
                                            <p:txEl>
                                              <p:pRg st="0" end="0"/>
                                            </p:txEl>
                                          </p:spTgt>
                                        </p:tgtEl>
                                      </p:cBhvr>
                                    </p:animEffect>
                                  </p:childTnLst>
                                </p:cTn>
                              </p:par>
                              <p:par>
                                <p:cTn id="24" presetID="10" presetClass="entr" presetSubtype="0" fill="hold" nodeType="withEffect">
                                  <p:stCondLst>
                                    <p:cond delay="4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4140" y="2408696"/>
            <a:ext cx="5778500" cy="1200831"/>
          </a:xfrm>
        </p:spPr>
        <p:txBody>
          <a:bodyPr>
            <a:noAutofit/>
          </a:bodyPr>
          <a:lstStyle/>
          <a:p>
            <a:r>
              <a:rPr lang="en-GB" sz="6600" b="1" u="dbl" dirty="0" smtClean="0"/>
              <a:t>Redundancies</a:t>
            </a:r>
            <a:endParaRPr lang="en-GB" sz="6600" b="1" u="dbl" dirty="0"/>
          </a:p>
        </p:txBody>
      </p:sp>
      <p:grpSp>
        <p:nvGrpSpPr>
          <p:cNvPr id="10" name="Group 9"/>
          <p:cNvGrpSpPr/>
          <p:nvPr/>
        </p:nvGrpSpPr>
        <p:grpSpPr>
          <a:xfrm rot="20298594">
            <a:off x="7206027" y="3217038"/>
            <a:ext cx="2977256" cy="2749224"/>
            <a:chOff x="5588001" y="2926823"/>
            <a:chExt cx="3022600" cy="2593444"/>
          </a:xfrm>
        </p:grpSpPr>
        <p:cxnSp>
          <p:nvCxnSpPr>
            <p:cNvPr id="7" name="Straight Connector 6"/>
            <p:cNvCxnSpPr/>
            <p:nvPr/>
          </p:nvCxnSpPr>
          <p:spPr>
            <a:xfrm rot="1301406" flipV="1">
              <a:off x="6209541" y="2926823"/>
              <a:ext cx="982049" cy="1399274"/>
            </a:xfrm>
            <a:prstGeom prst="line">
              <a:avLst/>
            </a:prstGeom>
            <a:ln w="476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301406" flipH="1" flipV="1">
              <a:off x="7227756" y="3277960"/>
              <a:ext cx="1330309" cy="804202"/>
            </a:xfrm>
            <a:prstGeom prst="line">
              <a:avLst/>
            </a:prstGeom>
            <a:ln w="476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5588001" y="4097867"/>
              <a:ext cx="3022600" cy="1422400"/>
            </a:xfrm>
            <a:prstGeom prst="roundRect">
              <a:avLst/>
            </a:prstGeom>
            <a:solidFill>
              <a:srgbClr val="417ABD"/>
            </a:solidFill>
            <a:ln w="114300" cmpd="thickThin">
              <a:solidFill>
                <a:srgbClr val="1E2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CD607"/>
                  </a:solidFill>
                  <a:latin typeface="Stencil" panose="040409050D0802020404" pitchFamily="82" charset="0"/>
                </a:rPr>
                <a:t>UNDER REVIEW</a:t>
              </a:r>
              <a:endParaRPr lang="en-GB" sz="3600" dirty="0">
                <a:solidFill>
                  <a:srgbClr val="CCD607"/>
                </a:solidFill>
                <a:latin typeface="Stencil" panose="040409050D0802020404" pitchFamily="82" charset="0"/>
              </a:endParaRPr>
            </a:p>
          </p:txBody>
        </p:sp>
      </p:grpSp>
      <p:sp>
        <p:nvSpPr>
          <p:cNvPr id="11" name="Oval 10"/>
          <p:cNvSpPr/>
          <p:nvPr/>
        </p:nvSpPr>
        <p:spPr>
          <a:xfrm rot="20298594">
            <a:off x="8486661" y="3252953"/>
            <a:ext cx="272354" cy="306811"/>
          </a:xfrm>
          <a:prstGeom prst="ellipse">
            <a:avLst/>
          </a:prstGeom>
          <a:solidFill>
            <a:srgbClr val="417ABD"/>
          </a:solidFill>
          <a:ln w="34925" cmpd="thickThin">
            <a:solidFill>
              <a:srgbClr val="1E2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0056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endCondLst>
                                    <p:cond evt="onNext" delay="0">
                                      <p:tgtEl>
                                        <p:sldTgt/>
                                      </p:tgtEl>
                                    </p:cond>
                                  </p:endCondLst>
                                  <p:childTnLst>
                                    <p:animRot by="120000">
                                      <p:cBhvr>
                                        <p:cTn id="6" dur="300" fill="hold">
                                          <p:stCondLst>
                                            <p:cond delay="0"/>
                                          </p:stCondLst>
                                        </p:cTn>
                                        <p:tgtEl>
                                          <p:spTgt spid="10"/>
                                        </p:tgtEl>
                                        <p:attrNameLst>
                                          <p:attrName>r</p:attrName>
                                        </p:attrNameLst>
                                      </p:cBhvr>
                                    </p:animRot>
                                    <p:animRot by="-240000">
                                      <p:cBhvr>
                                        <p:cTn id="7" dur="600" fill="hold">
                                          <p:stCondLst>
                                            <p:cond delay="600"/>
                                          </p:stCondLst>
                                        </p:cTn>
                                        <p:tgtEl>
                                          <p:spTgt spid="10"/>
                                        </p:tgtEl>
                                        <p:attrNameLst>
                                          <p:attrName>r</p:attrName>
                                        </p:attrNameLst>
                                      </p:cBhvr>
                                    </p:animRot>
                                    <p:animRot by="240000">
                                      <p:cBhvr>
                                        <p:cTn id="8" dur="600" fill="hold">
                                          <p:stCondLst>
                                            <p:cond delay="1200"/>
                                          </p:stCondLst>
                                        </p:cTn>
                                        <p:tgtEl>
                                          <p:spTgt spid="10"/>
                                        </p:tgtEl>
                                        <p:attrNameLst>
                                          <p:attrName>r</p:attrName>
                                        </p:attrNameLst>
                                      </p:cBhvr>
                                    </p:animRot>
                                    <p:animRot by="-240000">
                                      <p:cBhvr>
                                        <p:cTn id="9" dur="600" fill="hold">
                                          <p:stCondLst>
                                            <p:cond delay="1800"/>
                                          </p:stCondLst>
                                        </p:cTn>
                                        <p:tgtEl>
                                          <p:spTgt spid="10"/>
                                        </p:tgtEl>
                                        <p:attrNameLst>
                                          <p:attrName>r</p:attrName>
                                        </p:attrNameLst>
                                      </p:cBhvr>
                                    </p:animRot>
                                    <p:animRot by="120000">
                                      <p:cBhvr>
                                        <p:cTn id="10" dur="600" fill="hold">
                                          <p:stCondLst>
                                            <p:cond delay="2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3495094" y="1893725"/>
          <a:ext cx="6399240" cy="433407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816220" y="634482"/>
            <a:ext cx="5756988" cy="1569660"/>
          </a:xfrm>
          <a:prstGeom prst="rect">
            <a:avLst/>
          </a:prstGeom>
          <a:noFill/>
        </p:spPr>
        <p:txBody>
          <a:bodyPr wrap="square" rtlCol="0">
            <a:spAutoFit/>
          </a:bodyPr>
          <a:lstStyle/>
          <a:p>
            <a:pPr algn="ctr"/>
            <a:r>
              <a:rPr lang="en-GB" sz="3200" dirty="0"/>
              <a:t>How useful do you find the redundancies data in the LMR?</a:t>
            </a:r>
          </a:p>
          <a:p>
            <a:pPr algn="ctr"/>
            <a:endParaRPr lang="en-GB" sz="3200" b="1" dirty="0"/>
          </a:p>
        </p:txBody>
      </p:sp>
    </p:spTree>
    <p:extLst>
      <p:ext uri="{BB962C8B-B14F-4D97-AF65-F5344CB8AC3E}">
        <p14:creationId xmlns:p14="http://schemas.microsoft.com/office/powerpoint/2010/main" val="214105015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700" t="12082" r="10790" b="13887"/>
          <a:stretch/>
        </p:blipFill>
        <p:spPr>
          <a:xfrm>
            <a:off x="9738360" y="68913"/>
            <a:ext cx="2297207" cy="222280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549" y="2821323"/>
            <a:ext cx="2455466" cy="251462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9397" y="3793855"/>
            <a:ext cx="1911282" cy="186268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1864" y="1320423"/>
            <a:ext cx="1884737" cy="1862683"/>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3341" y="256032"/>
            <a:ext cx="1101642" cy="106439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4157" y="692230"/>
            <a:ext cx="1088369" cy="1064391"/>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4151" y="1719568"/>
            <a:ext cx="1088369" cy="1064391"/>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50884" y="2729464"/>
            <a:ext cx="1101642" cy="1064391"/>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21529" y="5201100"/>
            <a:ext cx="1041637" cy="1067043"/>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88091" y="4191674"/>
            <a:ext cx="1054340" cy="106704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45996" y="3190458"/>
            <a:ext cx="1105152" cy="1067043"/>
          </a:xfrm>
          <a:prstGeom prst="rect">
            <a:avLst/>
          </a:prstGeom>
        </p:spPr>
      </p:pic>
    </p:spTree>
    <p:extLst>
      <p:ext uri="{BB962C8B-B14F-4D97-AF65-F5344CB8AC3E}">
        <p14:creationId xmlns:p14="http://schemas.microsoft.com/office/powerpoint/2010/main" val="50881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0" fill="hold"/>
                                        <p:tgtEl>
                                          <p:spTgt spid="10"/>
                                        </p:tgtEl>
                                        <p:attrNameLst>
                                          <p:attrName>ppt_w</p:attrName>
                                        </p:attrNameLst>
                                      </p:cBhvr>
                                      <p:tavLst>
                                        <p:tav tm="0">
                                          <p:val>
                                            <p:fltVal val="0"/>
                                          </p:val>
                                        </p:tav>
                                        <p:tav tm="100000">
                                          <p:val>
                                            <p:strVal val="#ppt_w"/>
                                          </p:val>
                                        </p:tav>
                                      </p:tavLst>
                                    </p:anim>
                                    <p:anim calcmode="lin" valueType="num">
                                      <p:cBhvr>
                                        <p:cTn id="8" dur="1500" fill="hold"/>
                                        <p:tgtEl>
                                          <p:spTgt spid="10"/>
                                        </p:tgtEl>
                                        <p:attrNameLst>
                                          <p:attrName>ppt_h</p:attrName>
                                        </p:attrNameLst>
                                      </p:cBhvr>
                                      <p:tavLst>
                                        <p:tav tm="0">
                                          <p:val>
                                            <p:fltVal val="0"/>
                                          </p:val>
                                        </p:tav>
                                        <p:tav tm="100000">
                                          <p:val>
                                            <p:strVal val="#ppt_h"/>
                                          </p:val>
                                        </p:tav>
                                      </p:tavLst>
                                    </p:anim>
                                    <p:anim calcmode="lin" valueType="num">
                                      <p:cBhvr>
                                        <p:cTn id="9" dur="1500" fill="hold"/>
                                        <p:tgtEl>
                                          <p:spTgt spid="10"/>
                                        </p:tgtEl>
                                        <p:attrNameLst>
                                          <p:attrName>style.rotation</p:attrName>
                                        </p:attrNameLst>
                                      </p:cBhvr>
                                      <p:tavLst>
                                        <p:tav tm="0">
                                          <p:val>
                                            <p:fltVal val="90"/>
                                          </p:val>
                                        </p:tav>
                                        <p:tav tm="100000">
                                          <p:val>
                                            <p:fltVal val="0"/>
                                          </p:val>
                                        </p:tav>
                                      </p:tavLst>
                                    </p:anim>
                                    <p:animEffect transition="in" filter="fade">
                                      <p:cBhvr>
                                        <p:cTn id="10" dur="1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500" fill="hold"/>
                                        <p:tgtEl>
                                          <p:spTgt spid="11"/>
                                        </p:tgtEl>
                                        <p:attrNameLst>
                                          <p:attrName>ppt_w</p:attrName>
                                        </p:attrNameLst>
                                      </p:cBhvr>
                                      <p:tavLst>
                                        <p:tav tm="0">
                                          <p:val>
                                            <p:fltVal val="0"/>
                                          </p:val>
                                        </p:tav>
                                        <p:tav tm="100000">
                                          <p:val>
                                            <p:strVal val="#ppt_w"/>
                                          </p:val>
                                        </p:tav>
                                      </p:tavLst>
                                    </p:anim>
                                    <p:anim calcmode="lin" valueType="num">
                                      <p:cBhvr>
                                        <p:cTn id="16" dur="1500" fill="hold"/>
                                        <p:tgtEl>
                                          <p:spTgt spid="11"/>
                                        </p:tgtEl>
                                        <p:attrNameLst>
                                          <p:attrName>ppt_h</p:attrName>
                                        </p:attrNameLst>
                                      </p:cBhvr>
                                      <p:tavLst>
                                        <p:tav tm="0">
                                          <p:val>
                                            <p:fltVal val="0"/>
                                          </p:val>
                                        </p:tav>
                                        <p:tav tm="100000">
                                          <p:val>
                                            <p:strVal val="#ppt_h"/>
                                          </p:val>
                                        </p:tav>
                                      </p:tavLst>
                                    </p:anim>
                                    <p:anim calcmode="lin" valueType="num">
                                      <p:cBhvr>
                                        <p:cTn id="17" dur="1500" fill="hold"/>
                                        <p:tgtEl>
                                          <p:spTgt spid="11"/>
                                        </p:tgtEl>
                                        <p:attrNameLst>
                                          <p:attrName>style.rotation</p:attrName>
                                        </p:attrNameLst>
                                      </p:cBhvr>
                                      <p:tavLst>
                                        <p:tav tm="0">
                                          <p:val>
                                            <p:fltVal val="90"/>
                                          </p:val>
                                        </p:tav>
                                        <p:tav tm="100000">
                                          <p:val>
                                            <p:fltVal val="0"/>
                                          </p:val>
                                        </p:tav>
                                      </p:tavLst>
                                    </p:anim>
                                    <p:animEffect transition="in" filter="fade">
                                      <p:cBhvr>
                                        <p:cTn id="18" dur="1500"/>
                                        <p:tgtEl>
                                          <p:spTgt spid="11"/>
                                        </p:tgtEl>
                                      </p:cBhvr>
                                    </p:animEffect>
                                  </p:childTnLst>
                                </p:cTn>
                              </p:par>
                            </p:childTnLst>
                          </p:cTn>
                        </p:par>
                        <p:par>
                          <p:cTn id="19" fill="hold">
                            <p:stCondLst>
                              <p:cond delay="1500"/>
                            </p:stCondLst>
                            <p:childTnLst>
                              <p:par>
                                <p:cTn id="20" presetID="31" presetClass="entr" presetSubtype="0" fill="hold" nodeType="afterEffect">
                                  <p:stCondLst>
                                    <p:cond delay="1750"/>
                                  </p:stCondLst>
                                  <p:childTnLst>
                                    <p:set>
                                      <p:cBhvr>
                                        <p:cTn id="21" dur="1" fill="hold">
                                          <p:stCondLst>
                                            <p:cond delay="0"/>
                                          </p:stCondLst>
                                        </p:cTn>
                                        <p:tgtEl>
                                          <p:spTgt spid="7"/>
                                        </p:tgtEl>
                                        <p:attrNameLst>
                                          <p:attrName>style.visibility</p:attrName>
                                        </p:attrNameLst>
                                      </p:cBhvr>
                                      <p:to>
                                        <p:strVal val="visible"/>
                                      </p:to>
                                    </p:set>
                                    <p:anim calcmode="lin" valueType="num">
                                      <p:cBhvr>
                                        <p:cTn id="22" dur="1500" fill="hold"/>
                                        <p:tgtEl>
                                          <p:spTgt spid="7"/>
                                        </p:tgtEl>
                                        <p:attrNameLst>
                                          <p:attrName>ppt_w</p:attrName>
                                        </p:attrNameLst>
                                      </p:cBhvr>
                                      <p:tavLst>
                                        <p:tav tm="0">
                                          <p:val>
                                            <p:fltVal val="0"/>
                                          </p:val>
                                        </p:tav>
                                        <p:tav tm="100000">
                                          <p:val>
                                            <p:strVal val="#ppt_w"/>
                                          </p:val>
                                        </p:tav>
                                      </p:tavLst>
                                    </p:anim>
                                    <p:anim calcmode="lin" valueType="num">
                                      <p:cBhvr>
                                        <p:cTn id="23" dur="1500" fill="hold"/>
                                        <p:tgtEl>
                                          <p:spTgt spid="7"/>
                                        </p:tgtEl>
                                        <p:attrNameLst>
                                          <p:attrName>ppt_h</p:attrName>
                                        </p:attrNameLst>
                                      </p:cBhvr>
                                      <p:tavLst>
                                        <p:tav tm="0">
                                          <p:val>
                                            <p:fltVal val="0"/>
                                          </p:val>
                                        </p:tav>
                                        <p:tav tm="100000">
                                          <p:val>
                                            <p:strVal val="#ppt_h"/>
                                          </p:val>
                                        </p:tav>
                                      </p:tavLst>
                                    </p:anim>
                                    <p:anim calcmode="lin" valueType="num">
                                      <p:cBhvr>
                                        <p:cTn id="24" dur="1500" fill="hold"/>
                                        <p:tgtEl>
                                          <p:spTgt spid="7"/>
                                        </p:tgtEl>
                                        <p:attrNameLst>
                                          <p:attrName>style.rotation</p:attrName>
                                        </p:attrNameLst>
                                      </p:cBhvr>
                                      <p:tavLst>
                                        <p:tav tm="0">
                                          <p:val>
                                            <p:fltVal val="90"/>
                                          </p:val>
                                        </p:tav>
                                        <p:tav tm="100000">
                                          <p:val>
                                            <p:fltVal val="0"/>
                                          </p:val>
                                        </p:tav>
                                      </p:tavLst>
                                    </p:anim>
                                    <p:animEffect transition="in" filter="fade">
                                      <p:cBhvr>
                                        <p:cTn id="25" dur="1500"/>
                                        <p:tgtEl>
                                          <p:spTgt spid="7"/>
                                        </p:tgtEl>
                                      </p:cBhvr>
                                    </p:animEffect>
                                  </p:childTnLst>
                                </p:cTn>
                              </p:par>
                            </p:childTnLst>
                          </p:cTn>
                        </p:par>
                        <p:par>
                          <p:cTn id="26" fill="hold">
                            <p:stCondLst>
                              <p:cond delay="4750"/>
                            </p:stCondLst>
                            <p:childTnLst>
                              <p:par>
                                <p:cTn id="27" presetID="31" presetClass="entr" presetSubtype="0" fill="hold" nodeType="afterEffect">
                                  <p:stCondLst>
                                    <p:cond delay="2500"/>
                                  </p:stCondLst>
                                  <p:childTnLst>
                                    <p:set>
                                      <p:cBhvr>
                                        <p:cTn id="28" dur="1" fill="hold">
                                          <p:stCondLst>
                                            <p:cond delay="0"/>
                                          </p:stCondLst>
                                        </p:cTn>
                                        <p:tgtEl>
                                          <p:spTgt spid="6"/>
                                        </p:tgtEl>
                                        <p:attrNameLst>
                                          <p:attrName>style.visibility</p:attrName>
                                        </p:attrNameLst>
                                      </p:cBhvr>
                                      <p:to>
                                        <p:strVal val="visible"/>
                                      </p:to>
                                    </p:set>
                                    <p:anim calcmode="lin" valueType="num">
                                      <p:cBhvr>
                                        <p:cTn id="29" dur="1500" fill="hold"/>
                                        <p:tgtEl>
                                          <p:spTgt spid="6"/>
                                        </p:tgtEl>
                                        <p:attrNameLst>
                                          <p:attrName>ppt_w</p:attrName>
                                        </p:attrNameLst>
                                      </p:cBhvr>
                                      <p:tavLst>
                                        <p:tav tm="0">
                                          <p:val>
                                            <p:fltVal val="0"/>
                                          </p:val>
                                        </p:tav>
                                        <p:tav tm="100000">
                                          <p:val>
                                            <p:strVal val="#ppt_w"/>
                                          </p:val>
                                        </p:tav>
                                      </p:tavLst>
                                    </p:anim>
                                    <p:anim calcmode="lin" valueType="num">
                                      <p:cBhvr>
                                        <p:cTn id="30" dur="1500" fill="hold"/>
                                        <p:tgtEl>
                                          <p:spTgt spid="6"/>
                                        </p:tgtEl>
                                        <p:attrNameLst>
                                          <p:attrName>ppt_h</p:attrName>
                                        </p:attrNameLst>
                                      </p:cBhvr>
                                      <p:tavLst>
                                        <p:tav tm="0">
                                          <p:val>
                                            <p:fltVal val="0"/>
                                          </p:val>
                                        </p:tav>
                                        <p:tav tm="100000">
                                          <p:val>
                                            <p:strVal val="#ppt_h"/>
                                          </p:val>
                                        </p:tav>
                                      </p:tavLst>
                                    </p:anim>
                                    <p:anim calcmode="lin" valueType="num">
                                      <p:cBhvr>
                                        <p:cTn id="31" dur="1500" fill="hold"/>
                                        <p:tgtEl>
                                          <p:spTgt spid="6"/>
                                        </p:tgtEl>
                                        <p:attrNameLst>
                                          <p:attrName>style.rotation</p:attrName>
                                        </p:attrNameLst>
                                      </p:cBhvr>
                                      <p:tavLst>
                                        <p:tav tm="0">
                                          <p:val>
                                            <p:fltVal val="90"/>
                                          </p:val>
                                        </p:tav>
                                        <p:tav tm="100000">
                                          <p:val>
                                            <p:fltVal val="0"/>
                                          </p:val>
                                        </p:tav>
                                      </p:tavLst>
                                    </p:anim>
                                    <p:animEffect transition="in" filter="fade">
                                      <p:cBhvr>
                                        <p:cTn id="32" dur="1500"/>
                                        <p:tgtEl>
                                          <p:spTgt spid="6"/>
                                        </p:tgtEl>
                                      </p:cBhvr>
                                    </p:animEffect>
                                  </p:childTnLst>
                                </p:cTn>
                              </p:par>
                            </p:childTnLst>
                          </p:cTn>
                        </p:par>
                        <p:par>
                          <p:cTn id="33" fill="hold">
                            <p:stCondLst>
                              <p:cond delay="8750"/>
                            </p:stCondLst>
                            <p:childTnLst>
                              <p:par>
                                <p:cTn id="34" presetID="31" presetClass="entr" presetSubtype="0" fill="hold" nodeType="afterEffect">
                                  <p:stCondLst>
                                    <p:cond delay="2500"/>
                                  </p:stCondLst>
                                  <p:childTnLst>
                                    <p:set>
                                      <p:cBhvr>
                                        <p:cTn id="35" dur="1" fill="hold">
                                          <p:stCondLst>
                                            <p:cond delay="0"/>
                                          </p:stCondLst>
                                        </p:cTn>
                                        <p:tgtEl>
                                          <p:spTgt spid="5"/>
                                        </p:tgtEl>
                                        <p:attrNameLst>
                                          <p:attrName>style.visibility</p:attrName>
                                        </p:attrNameLst>
                                      </p:cBhvr>
                                      <p:to>
                                        <p:strVal val="visible"/>
                                      </p:to>
                                    </p:set>
                                    <p:anim calcmode="lin" valueType="num">
                                      <p:cBhvr>
                                        <p:cTn id="36" dur="1500" fill="hold"/>
                                        <p:tgtEl>
                                          <p:spTgt spid="5"/>
                                        </p:tgtEl>
                                        <p:attrNameLst>
                                          <p:attrName>ppt_w</p:attrName>
                                        </p:attrNameLst>
                                      </p:cBhvr>
                                      <p:tavLst>
                                        <p:tav tm="0">
                                          <p:val>
                                            <p:fltVal val="0"/>
                                          </p:val>
                                        </p:tav>
                                        <p:tav tm="100000">
                                          <p:val>
                                            <p:strVal val="#ppt_w"/>
                                          </p:val>
                                        </p:tav>
                                      </p:tavLst>
                                    </p:anim>
                                    <p:anim calcmode="lin" valueType="num">
                                      <p:cBhvr>
                                        <p:cTn id="37" dur="1500" fill="hold"/>
                                        <p:tgtEl>
                                          <p:spTgt spid="5"/>
                                        </p:tgtEl>
                                        <p:attrNameLst>
                                          <p:attrName>ppt_h</p:attrName>
                                        </p:attrNameLst>
                                      </p:cBhvr>
                                      <p:tavLst>
                                        <p:tav tm="0">
                                          <p:val>
                                            <p:fltVal val="0"/>
                                          </p:val>
                                        </p:tav>
                                        <p:tav tm="100000">
                                          <p:val>
                                            <p:strVal val="#ppt_h"/>
                                          </p:val>
                                        </p:tav>
                                      </p:tavLst>
                                    </p:anim>
                                    <p:anim calcmode="lin" valueType="num">
                                      <p:cBhvr>
                                        <p:cTn id="38" dur="1500" fill="hold"/>
                                        <p:tgtEl>
                                          <p:spTgt spid="5"/>
                                        </p:tgtEl>
                                        <p:attrNameLst>
                                          <p:attrName>style.rotation</p:attrName>
                                        </p:attrNameLst>
                                      </p:cBhvr>
                                      <p:tavLst>
                                        <p:tav tm="0">
                                          <p:val>
                                            <p:fltVal val="90"/>
                                          </p:val>
                                        </p:tav>
                                        <p:tav tm="100000">
                                          <p:val>
                                            <p:fltVal val="0"/>
                                          </p:val>
                                        </p:tav>
                                      </p:tavLst>
                                    </p:anim>
                                    <p:animEffect transition="in" filter="fade">
                                      <p:cBhvr>
                                        <p:cTn id="39" dur="1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500" fill="hold"/>
                                        <p:tgtEl>
                                          <p:spTgt spid="12"/>
                                        </p:tgtEl>
                                        <p:attrNameLst>
                                          <p:attrName>ppt_w</p:attrName>
                                        </p:attrNameLst>
                                      </p:cBhvr>
                                      <p:tavLst>
                                        <p:tav tm="0">
                                          <p:val>
                                            <p:fltVal val="0"/>
                                          </p:val>
                                        </p:tav>
                                        <p:tav tm="100000">
                                          <p:val>
                                            <p:strVal val="#ppt_w"/>
                                          </p:val>
                                        </p:tav>
                                      </p:tavLst>
                                    </p:anim>
                                    <p:anim calcmode="lin" valueType="num">
                                      <p:cBhvr>
                                        <p:cTn id="45" dur="1500" fill="hold"/>
                                        <p:tgtEl>
                                          <p:spTgt spid="12"/>
                                        </p:tgtEl>
                                        <p:attrNameLst>
                                          <p:attrName>ppt_h</p:attrName>
                                        </p:attrNameLst>
                                      </p:cBhvr>
                                      <p:tavLst>
                                        <p:tav tm="0">
                                          <p:val>
                                            <p:fltVal val="0"/>
                                          </p:val>
                                        </p:tav>
                                        <p:tav tm="100000">
                                          <p:val>
                                            <p:strVal val="#ppt_h"/>
                                          </p:val>
                                        </p:tav>
                                      </p:tavLst>
                                    </p:anim>
                                    <p:anim calcmode="lin" valueType="num">
                                      <p:cBhvr>
                                        <p:cTn id="46" dur="1500" fill="hold"/>
                                        <p:tgtEl>
                                          <p:spTgt spid="12"/>
                                        </p:tgtEl>
                                        <p:attrNameLst>
                                          <p:attrName>style.rotation</p:attrName>
                                        </p:attrNameLst>
                                      </p:cBhvr>
                                      <p:tavLst>
                                        <p:tav tm="0">
                                          <p:val>
                                            <p:fltVal val="90"/>
                                          </p:val>
                                        </p:tav>
                                        <p:tav tm="100000">
                                          <p:val>
                                            <p:fltVal val="0"/>
                                          </p:val>
                                        </p:tav>
                                      </p:tavLst>
                                    </p:anim>
                                    <p:animEffect transition="in" filter="fade">
                                      <p:cBhvr>
                                        <p:cTn id="47" dur="1500"/>
                                        <p:tgtEl>
                                          <p:spTgt spid="12"/>
                                        </p:tgtEl>
                                      </p:cBhvr>
                                    </p:animEffect>
                                  </p:childTnLst>
                                </p:cTn>
                              </p:par>
                            </p:childTnLst>
                          </p:cTn>
                        </p:par>
                        <p:par>
                          <p:cTn id="48" fill="hold">
                            <p:stCondLst>
                              <p:cond delay="1500"/>
                            </p:stCondLst>
                            <p:childTnLst>
                              <p:par>
                                <p:cTn id="49" presetID="31" presetClass="entr" presetSubtype="0" fill="hold" nodeType="afterEffect">
                                  <p:stCondLst>
                                    <p:cond delay="125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500" fill="hold"/>
                                        <p:tgtEl>
                                          <p:spTgt spid="15"/>
                                        </p:tgtEl>
                                        <p:attrNameLst>
                                          <p:attrName>ppt_w</p:attrName>
                                        </p:attrNameLst>
                                      </p:cBhvr>
                                      <p:tavLst>
                                        <p:tav tm="0">
                                          <p:val>
                                            <p:fltVal val="0"/>
                                          </p:val>
                                        </p:tav>
                                        <p:tav tm="100000">
                                          <p:val>
                                            <p:strVal val="#ppt_w"/>
                                          </p:val>
                                        </p:tav>
                                      </p:tavLst>
                                    </p:anim>
                                    <p:anim calcmode="lin" valueType="num">
                                      <p:cBhvr>
                                        <p:cTn id="52" dur="1500" fill="hold"/>
                                        <p:tgtEl>
                                          <p:spTgt spid="15"/>
                                        </p:tgtEl>
                                        <p:attrNameLst>
                                          <p:attrName>ppt_h</p:attrName>
                                        </p:attrNameLst>
                                      </p:cBhvr>
                                      <p:tavLst>
                                        <p:tav tm="0">
                                          <p:val>
                                            <p:fltVal val="0"/>
                                          </p:val>
                                        </p:tav>
                                        <p:tav tm="100000">
                                          <p:val>
                                            <p:strVal val="#ppt_h"/>
                                          </p:val>
                                        </p:tav>
                                      </p:tavLst>
                                    </p:anim>
                                    <p:anim calcmode="lin" valueType="num">
                                      <p:cBhvr>
                                        <p:cTn id="53" dur="1500" fill="hold"/>
                                        <p:tgtEl>
                                          <p:spTgt spid="15"/>
                                        </p:tgtEl>
                                        <p:attrNameLst>
                                          <p:attrName>style.rotation</p:attrName>
                                        </p:attrNameLst>
                                      </p:cBhvr>
                                      <p:tavLst>
                                        <p:tav tm="0">
                                          <p:val>
                                            <p:fltVal val="90"/>
                                          </p:val>
                                        </p:tav>
                                        <p:tav tm="100000">
                                          <p:val>
                                            <p:fltVal val="0"/>
                                          </p:val>
                                        </p:tav>
                                      </p:tavLst>
                                    </p:anim>
                                    <p:animEffect transition="in" filter="fade">
                                      <p:cBhvr>
                                        <p:cTn id="54" dur="1500"/>
                                        <p:tgtEl>
                                          <p:spTgt spid="15"/>
                                        </p:tgtEl>
                                      </p:cBhvr>
                                    </p:animEffect>
                                  </p:childTnLst>
                                </p:cTn>
                              </p:par>
                            </p:childTnLst>
                          </p:cTn>
                        </p:par>
                        <p:par>
                          <p:cTn id="55" fill="hold">
                            <p:stCondLst>
                              <p:cond delay="4250"/>
                            </p:stCondLst>
                            <p:childTnLst>
                              <p:par>
                                <p:cTn id="56" presetID="31" presetClass="entr" presetSubtype="0" fill="hold" nodeType="afterEffect">
                                  <p:stCondLst>
                                    <p:cond delay="125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500" fill="hold"/>
                                        <p:tgtEl>
                                          <p:spTgt spid="16"/>
                                        </p:tgtEl>
                                        <p:attrNameLst>
                                          <p:attrName>ppt_w</p:attrName>
                                        </p:attrNameLst>
                                      </p:cBhvr>
                                      <p:tavLst>
                                        <p:tav tm="0">
                                          <p:val>
                                            <p:fltVal val="0"/>
                                          </p:val>
                                        </p:tav>
                                        <p:tav tm="100000">
                                          <p:val>
                                            <p:strVal val="#ppt_w"/>
                                          </p:val>
                                        </p:tav>
                                      </p:tavLst>
                                    </p:anim>
                                    <p:anim calcmode="lin" valueType="num">
                                      <p:cBhvr>
                                        <p:cTn id="59" dur="1500" fill="hold"/>
                                        <p:tgtEl>
                                          <p:spTgt spid="16"/>
                                        </p:tgtEl>
                                        <p:attrNameLst>
                                          <p:attrName>ppt_h</p:attrName>
                                        </p:attrNameLst>
                                      </p:cBhvr>
                                      <p:tavLst>
                                        <p:tav tm="0">
                                          <p:val>
                                            <p:fltVal val="0"/>
                                          </p:val>
                                        </p:tav>
                                        <p:tav tm="100000">
                                          <p:val>
                                            <p:strVal val="#ppt_h"/>
                                          </p:val>
                                        </p:tav>
                                      </p:tavLst>
                                    </p:anim>
                                    <p:anim calcmode="lin" valueType="num">
                                      <p:cBhvr>
                                        <p:cTn id="60" dur="1500" fill="hold"/>
                                        <p:tgtEl>
                                          <p:spTgt spid="16"/>
                                        </p:tgtEl>
                                        <p:attrNameLst>
                                          <p:attrName>style.rotation</p:attrName>
                                        </p:attrNameLst>
                                      </p:cBhvr>
                                      <p:tavLst>
                                        <p:tav tm="0">
                                          <p:val>
                                            <p:fltVal val="90"/>
                                          </p:val>
                                        </p:tav>
                                        <p:tav tm="100000">
                                          <p:val>
                                            <p:fltVal val="0"/>
                                          </p:val>
                                        </p:tav>
                                      </p:tavLst>
                                    </p:anim>
                                    <p:animEffect transition="in" filter="fade">
                                      <p:cBhvr>
                                        <p:cTn id="61" dur="1500"/>
                                        <p:tgtEl>
                                          <p:spTgt spid="16"/>
                                        </p:tgtEl>
                                      </p:cBhvr>
                                    </p:animEffect>
                                  </p:childTnLst>
                                </p:cTn>
                              </p:par>
                            </p:childTnLst>
                          </p:cTn>
                        </p:par>
                        <p:par>
                          <p:cTn id="62" fill="hold">
                            <p:stCondLst>
                              <p:cond delay="7000"/>
                            </p:stCondLst>
                            <p:childTnLst>
                              <p:par>
                                <p:cTn id="63" presetID="31" presetClass="entr" presetSubtype="0" fill="hold" nodeType="afterEffect">
                                  <p:stCondLst>
                                    <p:cond delay="1250"/>
                                  </p:stCondLst>
                                  <p:childTnLst>
                                    <p:set>
                                      <p:cBhvr>
                                        <p:cTn id="64" dur="1" fill="hold">
                                          <p:stCondLst>
                                            <p:cond delay="0"/>
                                          </p:stCondLst>
                                        </p:cTn>
                                        <p:tgtEl>
                                          <p:spTgt spid="17"/>
                                        </p:tgtEl>
                                        <p:attrNameLst>
                                          <p:attrName>style.visibility</p:attrName>
                                        </p:attrNameLst>
                                      </p:cBhvr>
                                      <p:to>
                                        <p:strVal val="visible"/>
                                      </p:to>
                                    </p:set>
                                    <p:anim calcmode="lin" valueType="num">
                                      <p:cBhvr>
                                        <p:cTn id="65" dur="1500" fill="hold"/>
                                        <p:tgtEl>
                                          <p:spTgt spid="17"/>
                                        </p:tgtEl>
                                        <p:attrNameLst>
                                          <p:attrName>ppt_w</p:attrName>
                                        </p:attrNameLst>
                                      </p:cBhvr>
                                      <p:tavLst>
                                        <p:tav tm="0">
                                          <p:val>
                                            <p:fltVal val="0"/>
                                          </p:val>
                                        </p:tav>
                                        <p:tav tm="100000">
                                          <p:val>
                                            <p:strVal val="#ppt_w"/>
                                          </p:val>
                                        </p:tav>
                                      </p:tavLst>
                                    </p:anim>
                                    <p:anim calcmode="lin" valueType="num">
                                      <p:cBhvr>
                                        <p:cTn id="66" dur="1500" fill="hold"/>
                                        <p:tgtEl>
                                          <p:spTgt spid="17"/>
                                        </p:tgtEl>
                                        <p:attrNameLst>
                                          <p:attrName>ppt_h</p:attrName>
                                        </p:attrNameLst>
                                      </p:cBhvr>
                                      <p:tavLst>
                                        <p:tav tm="0">
                                          <p:val>
                                            <p:fltVal val="0"/>
                                          </p:val>
                                        </p:tav>
                                        <p:tav tm="100000">
                                          <p:val>
                                            <p:strVal val="#ppt_h"/>
                                          </p:val>
                                        </p:tav>
                                      </p:tavLst>
                                    </p:anim>
                                    <p:anim calcmode="lin" valueType="num">
                                      <p:cBhvr>
                                        <p:cTn id="67" dur="1500" fill="hold"/>
                                        <p:tgtEl>
                                          <p:spTgt spid="17"/>
                                        </p:tgtEl>
                                        <p:attrNameLst>
                                          <p:attrName>style.rotation</p:attrName>
                                        </p:attrNameLst>
                                      </p:cBhvr>
                                      <p:tavLst>
                                        <p:tav tm="0">
                                          <p:val>
                                            <p:fltVal val="90"/>
                                          </p:val>
                                        </p:tav>
                                        <p:tav tm="100000">
                                          <p:val>
                                            <p:fltVal val="0"/>
                                          </p:val>
                                        </p:tav>
                                      </p:tavLst>
                                    </p:anim>
                                    <p:animEffect transition="in" filter="fade">
                                      <p:cBhvr>
                                        <p:cTn id="68" dur="1500"/>
                                        <p:tgtEl>
                                          <p:spTgt spid="17"/>
                                        </p:tgtEl>
                                      </p:cBhvr>
                                    </p:animEffect>
                                  </p:childTnLst>
                                </p:cTn>
                              </p:par>
                            </p:childTnLst>
                          </p:cTn>
                        </p:par>
                        <p:par>
                          <p:cTn id="69" fill="hold">
                            <p:stCondLst>
                              <p:cond delay="9750"/>
                            </p:stCondLst>
                            <p:childTnLst>
                              <p:par>
                                <p:cTn id="70" presetID="31" presetClass="entr" presetSubtype="0" fill="hold" nodeType="afterEffect">
                                  <p:stCondLst>
                                    <p:cond delay="1250"/>
                                  </p:stCondLst>
                                  <p:childTnLst>
                                    <p:set>
                                      <p:cBhvr>
                                        <p:cTn id="71" dur="1" fill="hold">
                                          <p:stCondLst>
                                            <p:cond delay="0"/>
                                          </p:stCondLst>
                                        </p:cTn>
                                        <p:tgtEl>
                                          <p:spTgt spid="18"/>
                                        </p:tgtEl>
                                        <p:attrNameLst>
                                          <p:attrName>style.visibility</p:attrName>
                                        </p:attrNameLst>
                                      </p:cBhvr>
                                      <p:to>
                                        <p:strVal val="visible"/>
                                      </p:to>
                                    </p:set>
                                    <p:anim calcmode="lin" valueType="num">
                                      <p:cBhvr>
                                        <p:cTn id="72" dur="1500" fill="hold"/>
                                        <p:tgtEl>
                                          <p:spTgt spid="18"/>
                                        </p:tgtEl>
                                        <p:attrNameLst>
                                          <p:attrName>ppt_w</p:attrName>
                                        </p:attrNameLst>
                                      </p:cBhvr>
                                      <p:tavLst>
                                        <p:tav tm="0">
                                          <p:val>
                                            <p:fltVal val="0"/>
                                          </p:val>
                                        </p:tav>
                                        <p:tav tm="100000">
                                          <p:val>
                                            <p:strVal val="#ppt_w"/>
                                          </p:val>
                                        </p:tav>
                                      </p:tavLst>
                                    </p:anim>
                                    <p:anim calcmode="lin" valueType="num">
                                      <p:cBhvr>
                                        <p:cTn id="73" dur="1500" fill="hold"/>
                                        <p:tgtEl>
                                          <p:spTgt spid="18"/>
                                        </p:tgtEl>
                                        <p:attrNameLst>
                                          <p:attrName>ppt_h</p:attrName>
                                        </p:attrNameLst>
                                      </p:cBhvr>
                                      <p:tavLst>
                                        <p:tav tm="0">
                                          <p:val>
                                            <p:fltVal val="0"/>
                                          </p:val>
                                        </p:tav>
                                        <p:tav tm="100000">
                                          <p:val>
                                            <p:strVal val="#ppt_h"/>
                                          </p:val>
                                        </p:tav>
                                      </p:tavLst>
                                    </p:anim>
                                    <p:anim calcmode="lin" valueType="num">
                                      <p:cBhvr>
                                        <p:cTn id="74" dur="1500" fill="hold"/>
                                        <p:tgtEl>
                                          <p:spTgt spid="18"/>
                                        </p:tgtEl>
                                        <p:attrNameLst>
                                          <p:attrName>style.rotation</p:attrName>
                                        </p:attrNameLst>
                                      </p:cBhvr>
                                      <p:tavLst>
                                        <p:tav tm="0">
                                          <p:val>
                                            <p:fltVal val="90"/>
                                          </p:val>
                                        </p:tav>
                                        <p:tav tm="100000">
                                          <p:val>
                                            <p:fltVal val="0"/>
                                          </p:val>
                                        </p:tav>
                                      </p:tavLst>
                                    </p:anim>
                                    <p:animEffect transition="in" filter="fade">
                                      <p:cBhvr>
                                        <p:cTn id="75"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4180" y="3864395"/>
            <a:ext cx="10010192" cy="1523152"/>
          </a:xfrm>
        </p:spPr>
        <p:txBody>
          <a:bodyPr>
            <a:normAutofit/>
          </a:bodyPr>
          <a:lstStyle/>
          <a:p>
            <a:pPr marL="0" indent="0">
              <a:spcAft>
                <a:spcPts val="1200"/>
              </a:spcAft>
              <a:buNone/>
            </a:pPr>
            <a:r>
              <a:rPr lang="en-GB" sz="9600" dirty="0" smtClean="0"/>
              <a:t>Views or Questions</a:t>
            </a:r>
            <a:endParaRPr lang="en-GB" sz="9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708" y="172994"/>
            <a:ext cx="4053659" cy="4053659"/>
          </a:xfrm>
          <a:prstGeom prst="rect">
            <a:avLst/>
          </a:prstGeom>
        </p:spPr>
      </p:pic>
    </p:spTree>
    <p:extLst>
      <p:ext uri="{BB962C8B-B14F-4D97-AF65-F5344CB8AC3E}">
        <p14:creationId xmlns:p14="http://schemas.microsoft.com/office/powerpoint/2010/main" val="29657747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62435A-58D4-486E-8477-D036B735CDD8}"/>
              </a:ext>
            </a:extLst>
          </p:cNvPr>
          <p:cNvSpPr>
            <a:spLocks noGrp="1"/>
          </p:cNvSpPr>
          <p:nvPr>
            <p:ph type="title"/>
          </p:nvPr>
        </p:nvSpPr>
        <p:spPr>
          <a:xfrm>
            <a:off x="838200" y="707173"/>
            <a:ext cx="10515600" cy="757130"/>
          </a:xfrm>
        </p:spPr>
        <p:txBody>
          <a:bodyPr/>
          <a:lstStyle/>
          <a:p>
            <a:r>
              <a:rPr lang="en-GB" dirty="0"/>
              <a:t>ONS Vision</a:t>
            </a:r>
          </a:p>
        </p:txBody>
      </p:sp>
      <p:sp>
        <p:nvSpPr>
          <p:cNvPr id="3" name="Content Placeholder 2">
            <a:extLst>
              <a:ext uri="{FF2B5EF4-FFF2-40B4-BE49-F238E27FC236}">
                <a16:creationId xmlns="" xmlns:a16="http://schemas.microsoft.com/office/drawing/2014/main" id="{CC041D6F-397C-40ED-9375-152BFEB66C8F}"/>
              </a:ext>
            </a:extLst>
          </p:cNvPr>
          <p:cNvSpPr>
            <a:spLocks noGrp="1"/>
          </p:cNvSpPr>
          <p:nvPr>
            <p:ph idx="1"/>
          </p:nvPr>
        </p:nvSpPr>
        <p:spPr>
          <a:xfrm>
            <a:off x="838200" y="1737856"/>
            <a:ext cx="10515600" cy="4485843"/>
          </a:xfrm>
        </p:spPr>
        <p:txBody>
          <a:bodyPr/>
          <a:lstStyle/>
          <a:p>
            <a:pPr>
              <a:spcBef>
                <a:spcPts val="3000"/>
              </a:spcBef>
            </a:pPr>
            <a:r>
              <a:rPr lang="en-US" sz="2000" dirty="0"/>
              <a:t>Admin data first population, migration and wider statistical system but </a:t>
            </a:r>
            <a:r>
              <a:rPr lang="en-US" sz="2000" b="1" u="sng" dirty="0"/>
              <a:t>supplemented by surveys</a:t>
            </a:r>
            <a:r>
              <a:rPr lang="en-US" sz="2000" dirty="0"/>
              <a:t>.</a:t>
            </a:r>
          </a:p>
          <a:p>
            <a:r>
              <a:rPr lang="en-US" sz="2000" dirty="0"/>
              <a:t>Iterative transformation rather than binary decision between an admin data census and a 2031 Census</a:t>
            </a:r>
          </a:p>
          <a:p>
            <a:pPr lvl="2"/>
            <a:r>
              <a:rPr lang="en-GB" sz="2000" dirty="0"/>
              <a:t>Produce the best possible statistical outputs using all available sources of information and methods before 2021, in 2021 and beyond</a:t>
            </a:r>
          </a:p>
          <a:p>
            <a:pPr lvl="2"/>
            <a:r>
              <a:rPr lang="en-GB" sz="2000" dirty="0"/>
              <a:t>Telling a coherent, understandable story to users</a:t>
            </a:r>
          </a:p>
          <a:p>
            <a:pPr lvl="2"/>
            <a:r>
              <a:rPr lang="en-GB" sz="2000" dirty="0"/>
              <a:t>Incrementally build admin data led statistics system</a:t>
            </a:r>
          </a:p>
          <a:p>
            <a:pPr lvl="2"/>
            <a:r>
              <a:rPr lang="en-GB" sz="2000" dirty="0"/>
              <a:t>Incorporate wider statistics, including outcome focused longitudinal analysis</a:t>
            </a:r>
          </a:p>
          <a:p>
            <a:pPr marL="914400" lvl="2" indent="0">
              <a:buNone/>
            </a:pPr>
            <a:endParaRPr lang="en-GB" sz="2000" dirty="0"/>
          </a:p>
          <a:p>
            <a:r>
              <a:rPr lang="en-US" sz="2000" dirty="0"/>
              <a:t>Recommendation on the </a:t>
            </a:r>
            <a:r>
              <a:rPr lang="en-US" sz="2000" b="1" u="sng" dirty="0"/>
              <a:t>future of population statistics in 2023 </a:t>
            </a:r>
            <a:r>
              <a:rPr lang="en-US" sz="2000" dirty="0"/>
              <a:t>based on progress made, and how well new system is matured and meets user needs</a:t>
            </a:r>
          </a:p>
          <a:p>
            <a:pPr marL="285750" lvl="0" indent="-285750" eaLnBrk="0" fontAlgn="base" hangingPunct="0">
              <a:lnSpc>
                <a:spcPct val="100000"/>
              </a:lnSpc>
              <a:spcBef>
                <a:spcPct val="0"/>
              </a:spcBef>
              <a:spcAft>
                <a:spcPct val="0"/>
              </a:spcAft>
              <a:buFont typeface="Arial" panose="020B0604020202020204" pitchFamily="34" charset="0"/>
              <a:buChar char="•"/>
              <a:tabLst>
                <a:tab pos="663575" algn="l"/>
              </a:tabLst>
            </a:pPr>
            <a:endParaRPr lang="en-US" altLang="en-US" dirty="0">
              <a:solidFill>
                <a:schemeClr val="tx1"/>
              </a:solidFill>
              <a:latin typeface="Arial" panose="020B0604020202020204" pitchFamily="34" charset="0"/>
            </a:endParaRPr>
          </a:p>
        </p:txBody>
      </p:sp>
      <p:sp>
        <p:nvSpPr>
          <p:cNvPr id="5" name="Footer Placeholder 3">
            <a:extLst>
              <a:ext uri="{FF2B5EF4-FFF2-40B4-BE49-F238E27FC236}">
                <a16:creationId xmlns="" xmlns:a16="http://schemas.microsoft.com/office/drawing/2014/main" id="{A866C2FB-3B3A-4638-AA5D-CFCB429BE772}"/>
              </a:ext>
            </a:extLst>
          </p:cNvPr>
          <p:cNvSpPr>
            <a:spLocks noGrp="1"/>
          </p:cNvSpPr>
          <p:nvPr>
            <p:ph type="ftr" sz="quarter" idx="3"/>
          </p:nvPr>
        </p:nvSpPr>
        <p:spPr>
          <a:xfrm>
            <a:off x="7529513" y="6251575"/>
            <a:ext cx="3841750" cy="365125"/>
          </a:xfrm>
        </p:spPr>
        <p:txBody>
          <a:bodyPr/>
          <a:lstStyle/>
          <a:p>
            <a:pPr>
              <a:defRPr/>
            </a:pPr>
            <a:r>
              <a:rPr lang="en-US" dirty="0">
                <a:solidFill>
                  <a:srgbClr val="FFFFFF"/>
                </a:solidFill>
              </a:rPr>
              <a:t>23</a:t>
            </a:r>
            <a:r>
              <a:rPr lang="en-US" baseline="30000" dirty="0">
                <a:solidFill>
                  <a:srgbClr val="FFFFFF"/>
                </a:solidFill>
              </a:rPr>
              <a:t>rd</a:t>
            </a:r>
            <a:r>
              <a:rPr lang="en-US" dirty="0">
                <a:solidFill>
                  <a:srgbClr val="FFFFFF"/>
                </a:solidFill>
              </a:rPr>
              <a:t> September 2019</a:t>
            </a:r>
          </a:p>
          <a:p>
            <a:pPr>
              <a:defRPr/>
            </a:pPr>
            <a:endParaRPr lang="en-US" dirty="0">
              <a:solidFill>
                <a:srgbClr val="FFFFFF"/>
              </a:solidFill>
            </a:endParaRPr>
          </a:p>
        </p:txBody>
      </p:sp>
    </p:spTree>
    <p:extLst>
      <p:ext uri="{BB962C8B-B14F-4D97-AF65-F5344CB8AC3E}">
        <p14:creationId xmlns:p14="http://schemas.microsoft.com/office/powerpoint/2010/main" val="125829204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DfE and DfC Labour Market Statistics</a:t>
            </a:r>
            <a:endParaRPr lang="en-GB" sz="4000" dirty="0"/>
          </a:p>
        </p:txBody>
      </p:sp>
      <p:sp>
        <p:nvSpPr>
          <p:cNvPr id="3" name="Content Placeholder 2"/>
          <p:cNvSpPr>
            <a:spLocks noGrp="1"/>
          </p:cNvSpPr>
          <p:nvPr>
            <p:ph idx="1"/>
          </p:nvPr>
        </p:nvSpPr>
        <p:spPr/>
        <p:txBody>
          <a:bodyPr>
            <a:normAutofit/>
          </a:bodyPr>
          <a:lstStyle/>
          <a:p>
            <a:pPr marL="0" indent="0">
              <a:buNone/>
            </a:pPr>
            <a:endParaRPr lang="en-GB" dirty="0" smtClean="0"/>
          </a:p>
          <a:p>
            <a:pPr marL="0" indent="0">
              <a:buNone/>
            </a:pPr>
            <a:r>
              <a:rPr lang="en-GB" dirty="0" smtClean="0"/>
              <a:t>Universal Credit</a:t>
            </a:r>
            <a:endParaRPr lang="en-GB" dirty="0"/>
          </a:p>
          <a:p>
            <a:pPr marL="0" indent="0">
              <a:buNone/>
            </a:pPr>
            <a:r>
              <a:rPr lang="en-GB" dirty="0"/>
              <a:t>		</a:t>
            </a:r>
            <a:r>
              <a:rPr lang="en-GB" i="1" dirty="0" smtClean="0"/>
              <a:t>Department for Communities, Stuart Gilmore</a:t>
            </a:r>
          </a:p>
          <a:p>
            <a:pPr marL="0" indent="0">
              <a:buNone/>
            </a:pPr>
            <a:endParaRPr lang="en-GB" i="1" dirty="0"/>
          </a:p>
          <a:p>
            <a:pPr marL="0" indent="0">
              <a:buNone/>
            </a:pPr>
            <a:r>
              <a:rPr lang="en-US" dirty="0"/>
              <a:t>Developments in statistics on tertiary education, training and apprenticeships</a:t>
            </a:r>
            <a:r>
              <a:rPr lang="en-GB" dirty="0"/>
              <a:t>		</a:t>
            </a:r>
            <a:endParaRPr lang="en-GB" dirty="0" smtClean="0"/>
          </a:p>
          <a:p>
            <a:pPr marL="0" indent="0">
              <a:buNone/>
            </a:pPr>
            <a:r>
              <a:rPr lang="en-GB" dirty="0"/>
              <a:t>		</a:t>
            </a:r>
            <a:r>
              <a:rPr lang="en-GB" i="1" dirty="0" smtClean="0"/>
              <a:t>Department for Economy, Brian French, Jamie Stainer</a:t>
            </a:r>
          </a:p>
          <a:p>
            <a:pPr marL="0" indent="0">
              <a:buNone/>
            </a:pPr>
            <a:endParaRPr lang="en-GB" i="1" dirty="0"/>
          </a:p>
          <a:p>
            <a:pPr marL="0" indent="0">
              <a:buNone/>
            </a:pPr>
            <a:r>
              <a:rPr lang="en-GB" i="1" dirty="0" smtClean="0"/>
              <a:t>Q&amp;A</a:t>
            </a:r>
            <a:endParaRPr lang="en-GB" dirty="0"/>
          </a:p>
          <a:p>
            <a:endParaRPr lang="en-GB" dirty="0"/>
          </a:p>
        </p:txBody>
      </p:sp>
    </p:spTree>
    <p:extLst>
      <p:ext uri="{BB962C8B-B14F-4D97-AF65-F5344CB8AC3E}">
        <p14:creationId xmlns:p14="http://schemas.microsoft.com/office/powerpoint/2010/main" val="265289512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28057" y="4357234"/>
            <a:ext cx="91440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GB" dirty="0"/>
          </a:p>
        </p:txBody>
      </p:sp>
      <p:sp>
        <p:nvSpPr>
          <p:cNvPr id="4" name="Title 1"/>
          <p:cNvSpPr txBox="1">
            <a:spLocks/>
          </p:cNvSpPr>
          <p:nvPr/>
        </p:nvSpPr>
        <p:spPr>
          <a:xfrm>
            <a:off x="874060" y="4357234"/>
            <a:ext cx="10273552" cy="25007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GB" sz="4300" i="1" dirty="0" smtClean="0"/>
              <a:t/>
            </a:r>
            <a:br>
              <a:rPr lang="en-GB" sz="4300" i="1" dirty="0" smtClean="0"/>
            </a:br>
            <a:r>
              <a:rPr lang="en-GB" sz="4300" i="1" dirty="0" smtClean="0"/>
              <a:t>Department for Communities, Stuart Gilmore</a:t>
            </a:r>
            <a:endParaRPr lang="en-GB" sz="4300" i="1" dirty="0"/>
          </a:p>
          <a:p>
            <a:r>
              <a:rPr lang="en-GB" sz="4300" i="1" dirty="0" smtClean="0"/>
              <a:t/>
            </a:r>
            <a:br>
              <a:rPr lang="en-GB" sz="4300" i="1" dirty="0" smtClean="0"/>
            </a:br>
            <a:endParaRPr lang="en-GB" sz="4300" i="1" dirty="0"/>
          </a:p>
        </p:txBody>
      </p:sp>
      <p:sp>
        <p:nvSpPr>
          <p:cNvPr id="5" name="Title 4"/>
          <p:cNvSpPr>
            <a:spLocks noGrp="1"/>
          </p:cNvSpPr>
          <p:nvPr>
            <p:ph type="ctrTitle"/>
          </p:nvPr>
        </p:nvSpPr>
        <p:spPr>
          <a:xfrm>
            <a:off x="1595718" y="4357234"/>
            <a:ext cx="9144000" cy="843362"/>
          </a:xfrm>
        </p:spPr>
        <p:txBody>
          <a:bodyPr>
            <a:noAutofit/>
          </a:bodyPr>
          <a:lstStyle/>
          <a:p>
            <a:r>
              <a:rPr lang="en-GB" dirty="0" smtClean="0"/>
              <a:t/>
            </a:r>
            <a:br>
              <a:rPr lang="en-GB" dirty="0" smtClean="0"/>
            </a:br>
            <a:r>
              <a:rPr lang="en-GB" dirty="0" smtClean="0"/>
              <a:t>Universal Credit</a:t>
            </a:r>
            <a:r>
              <a:rPr lang="en-GB" dirty="0"/>
              <a:t/>
            </a:r>
            <a:br>
              <a:rPr lang="en-GB" dirty="0"/>
            </a:br>
            <a:r>
              <a:rPr lang="en-GB" dirty="0"/>
              <a:t/>
            </a:r>
            <a:br>
              <a:rPr lang="en-GB" dirty="0"/>
            </a:br>
            <a:endParaRPr lang="en-GB" dirty="0"/>
          </a:p>
        </p:txBody>
      </p:sp>
    </p:spTree>
    <p:extLst>
      <p:ext uri="{BB962C8B-B14F-4D97-AF65-F5344CB8AC3E}">
        <p14:creationId xmlns:p14="http://schemas.microsoft.com/office/powerpoint/2010/main" val="3279271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a:bodyPr>
          <a:lstStyle/>
          <a:p>
            <a:r>
              <a:rPr lang="en-GB" sz="4000" dirty="0" smtClean="0"/>
              <a:t>Introduction</a:t>
            </a:r>
            <a:endParaRPr lang="en-GB" sz="4000" dirty="0"/>
          </a:p>
        </p:txBody>
      </p:sp>
      <p:graphicFrame>
        <p:nvGraphicFramePr>
          <p:cNvPr id="4" name="Content Placeholder 5"/>
          <p:cNvGraphicFramePr>
            <a:graphicFrameLocks/>
          </p:cNvGraphicFramePr>
          <p:nvPr>
            <p:extLst/>
          </p:nvPr>
        </p:nvGraphicFramePr>
        <p:xfrm>
          <a:off x="6886937" y="1498825"/>
          <a:ext cx="4710896" cy="3657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220787" y="1740224"/>
            <a:ext cx="5561978" cy="3693319"/>
          </a:xfrm>
          <a:prstGeom prst="rect">
            <a:avLst/>
          </a:prstGeom>
          <a:noFill/>
        </p:spPr>
        <p:txBody>
          <a:bodyPr wrap="square" rtlCol="0">
            <a:spAutoFit/>
          </a:bodyPr>
          <a:lstStyle/>
          <a:p>
            <a:r>
              <a:rPr lang="en-GB" dirty="0" smtClean="0"/>
              <a:t>Universal Credit was introduced in NI from September 2017</a:t>
            </a:r>
          </a:p>
          <a:p>
            <a:endParaRPr lang="en-GB" dirty="0"/>
          </a:p>
          <a:p>
            <a:r>
              <a:rPr lang="en-GB" dirty="0" smtClean="0"/>
              <a:t>Replaces 6 benefits and tax credits currently administered by 3 different branches of government</a:t>
            </a:r>
          </a:p>
          <a:p>
            <a:endParaRPr lang="en-GB" dirty="0" smtClean="0"/>
          </a:p>
          <a:p>
            <a:r>
              <a:rPr lang="en-US" dirty="0"/>
              <a:t>Universal Credit provides a single award per household based upon the circumstances of the household.  </a:t>
            </a:r>
            <a:endParaRPr lang="en-US" dirty="0" smtClean="0"/>
          </a:p>
          <a:p>
            <a:endParaRPr lang="en-US" dirty="0"/>
          </a:p>
          <a:p>
            <a:r>
              <a:rPr lang="en-US" dirty="0" smtClean="0"/>
              <a:t>Support </a:t>
            </a:r>
            <a:r>
              <a:rPr lang="en-US" dirty="0"/>
              <a:t>for housing costs, children and childcare costs are integrated into Universal Credit. </a:t>
            </a:r>
            <a:endParaRPr lang="en-US" dirty="0" smtClean="0"/>
          </a:p>
          <a:p>
            <a:endParaRPr lang="en-US" dirty="0"/>
          </a:p>
          <a:p>
            <a:r>
              <a:rPr lang="en-US" dirty="0" smtClean="0"/>
              <a:t>It </a:t>
            </a:r>
            <a:r>
              <a:rPr lang="en-US" dirty="0"/>
              <a:t>also provides additions for disabled people and </a:t>
            </a:r>
            <a:r>
              <a:rPr lang="en-GB" dirty="0" smtClean="0"/>
              <a:t>carers</a:t>
            </a:r>
            <a:r>
              <a:rPr lang="en-US" dirty="0" smtClean="0"/>
              <a:t>. </a:t>
            </a:r>
            <a:r>
              <a:rPr lang="en-US" dirty="0"/>
              <a:t> </a:t>
            </a:r>
          </a:p>
        </p:txBody>
      </p:sp>
    </p:spTree>
    <p:extLst>
      <p:ext uri="{BB962C8B-B14F-4D97-AF65-F5344CB8AC3E}">
        <p14:creationId xmlns:p14="http://schemas.microsoft.com/office/powerpoint/2010/main" val="103838697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a:bodyPr>
          <a:lstStyle/>
          <a:p>
            <a:r>
              <a:rPr lang="en-GB" sz="4000" dirty="0" smtClean="0"/>
              <a:t>Impact of Universal Credit</a:t>
            </a:r>
            <a:endParaRPr lang="en-GB" sz="4000" dirty="0"/>
          </a:p>
        </p:txBody>
      </p:sp>
      <p:graphicFrame>
        <p:nvGraphicFramePr>
          <p:cNvPr id="5" name="Content Placeholder 4"/>
          <p:cNvGraphicFramePr>
            <a:graphicFrameLocks/>
          </p:cNvGraphicFramePr>
          <p:nvPr>
            <p:extLst/>
          </p:nvPr>
        </p:nvGraphicFramePr>
        <p:xfrm>
          <a:off x="7372965" y="1979271"/>
          <a:ext cx="4104456" cy="3672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331089" y="1979271"/>
            <a:ext cx="5116010" cy="2308324"/>
          </a:xfrm>
          <a:prstGeom prst="rect">
            <a:avLst/>
          </a:prstGeom>
          <a:noFill/>
        </p:spPr>
        <p:txBody>
          <a:bodyPr wrap="square" rtlCol="0">
            <a:spAutoFit/>
          </a:bodyPr>
          <a:lstStyle/>
          <a:p>
            <a:r>
              <a:rPr lang="en-GB" dirty="0" smtClean="0"/>
              <a:t>Estimates in September 2016 showed there were 453,000 claims to “Legacy” benefits amalgamated to 282,000 benefit units on UC</a:t>
            </a:r>
          </a:p>
          <a:p>
            <a:endParaRPr lang="en-GB" dirty="0"/>
          </a:p>
          <a:p>
            <a:r>
              <a:rPr lang="en-GB" dirty="0" smtClean="0"/>
              <a:t>New claimants and those with a change in circumstances from September 2017</a:t>
            </a:r>
          </a:p>
          <a:p>
            <a:endParaRPr lang="en-GB" dirty="0"/>
          </a:p>
          <a:p>
            <a:r>
              <a:rPr lang="en-GB" dirty="0" smtClean="0"/>
              <a:t>Move to UC expected to commence in January 2021</a:t>
            </a:r>
            <a:endParaRPr lang="en-GB" dirty="0"/>
          </a:p>
        </p:txBody>
      </p:sp>
    </p:spTree>
    <p:extLst>
      <p:ext uri="{BB962C8B-B14F-4D97-AF65-F5344CB8AC3E}">
        <p14:creationId xmlns:p14="http://schemas.microsoft.com/office/powerpoint/2010/main" val="340923636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a:bodyPr>
          <a:lstStyle/>
          <a:p>
            <a:r>
              <a:rPr lang="en-GB" sz="4000" dirty="0" smtClean="0"/>
              <a:t>Statistics Publication</a:t>
            </a:r>
            <a:endParaRPr lang="en-GB" sz="4000" dirty="0"/>
          </a:p>
        </p:txBody>
      </p:sp>
      <p:sp>
        <p:nvSpPr>
          <p:cNvPr id="5" name="TextBox 4"/>
          <p:cNvSpPr txBox="1"/>
          <p:nvPr/>
        </p:nvSpPr>
        <p:spPr>
          <a:xfrm>
            <a:off x="1493135" y="1840375"/>
            <a:ext cx="4572000" cy="3416320"/>
          </a:xfrm>
          <a:prstGeom prst="rect">
            <a:avLst/>
          </a:prstGeom>
          <a:noFill/>
        </p:spPr>
        <p:txBody>
          <a:bodyPr wrap="square" rtlCol="0">
            <a:spAutoFit/>
          </a:bodyPr>
          <a:lstStyle/>
          <a:p>
            <a:r>
              <a:rPr lang="en-GB" dirty="0" smtClean="0"/>
              <a:t>UC database holds 5,000+ variables</a:t>
            </a:r>
          </a:p>
          <a:p>
            <a:endParaRPr lang="en-GB" dirty="0"/>
          </a:p>
          <a:p>
            <a:r>
              <a:rPr lang="en-GB" dirty="0" smtClean="0"/>
              <a:t>Data underwent rigorous quality assurance</a:t>
            </a:r>
          </a:p>
          <a:p>
            <a:endParaRPr lang="en-GB" dirty="0"/>
          </a:p>
          <a:p>
            <a:r>
              <a:rPr lang="en-GB" dirty="0" smtClean="0"/>
              <a:t>First publication issued on 26</a:t>
            </a:r>
            <a:r>
              <a:rPr lang="en-GB" baseline="30000" dirty="0" smtClean="0"/>
              <a:t>th</a:t>
            </a:r>
            <a:r>
              <a:rPr lang="en-GB" dirty="0" smtClean="0"/>
              <a:t> June 2019</a:t>
            </a:r>
          </a:p>
          <a:p>
            <a:r>
              <a:rPr lang="en-GB" dirty="0" smtClean="0"/>
              <a:t>Latest on 28</a:t>
            </a:r>
            <a:r>
              <a:rPr lang="en-GB" baseline="30000" dirty="0" smtClean="0"/>
              <a:t>th</a:t>
            </a:r>
            <a:r>
              <a:rPr lang="en-GB" dirty="0" smtClean="0"/>
              <a:t> August 2019</a:t>
            </a:r>
          </a:p>
          <a:p>
            <a:endParaRPr lang="en-GB" dirty="0"/>
          </a:p>
          <a:p>
            <a:r>
              <a:rPr lang="en-US" dirty="0"/>
              <a:t>Experimental statistics are new official statistics undergoing evaluation. They are published in order to involve users and stakeholders in their development and as a means to build in quality at an early stage.</a:t>
            </a:r>
          </a:p>
        </p:txBody>
      </p:sp>
      <p:pic>
        <p:nvPicPr>
          <p:cNvPr id="3" name="Picture 2"/>
          <p:cNvPicPr>
            <a:picLocks noChangeAspect="1"/>
          </p:cNvPicPr>
          <p:nvPr/>
        </p:nvPicPr>
        <p:blipFill rotWithShape="1">
          <a:blip r:embed="rId3"/>
          <a:srcRect l="18795" t="17632" r="19779" b="5005"/>
          <a:stretch/>
        </p:blipFill>
        <p:spPr>
          <a:xfrm>
            <a:off x="6065135" y="1840375"/>
            <a:ext cx="5522577" cy="3738623"/>
          </a:xfrm>
          <a:prstGeom prst="rect">
            <a:avLst/>
          </a:prstGeom>
        </p:spPr>
      </p:pic>
    </p:spTree>
    <p:extLst>
      <p:ext uri="{BB962C8B-B14F-4D97-AF65-F5344CB8AC3E}">
        <p14:creationId xmlns:p14="http://schemas.microsoft.com/office/powerpoint/2010/main" val="336710099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a:bodyPr>
          <a:lstStyle/>
          <a:p>
            <a:r>
              <a:rPr lang="en-GB" sz="4000" dirty="0" smtClean="0"/>
              <a:t>36,760 Households</a:t>
            </a:r>
            <a:endParaRPr lang="en-GB" sz="4000" dirty="0"/>
          </a:p>
        </p:txBody>
      </p:sp>
      <p:grpSp>
        <p:nvGrpSpPr>
          <p:cNvPr id="6" name="Group 4"/>
          <p:cNvGrpSpPr>
            <a:grpSpLocks/>
          </p:cNvGrpSpPr>
          <p:nvPr/>
        </p:nvGrpSpPr>
        <p:grpSpPr bwMode="auto">
          <a:xfrm>
            <a:off x="1646517" y="4028591"/>
            <a:ext cx="4846882" cy="2673151"/>
            <a:chOff x="105267960" y="110320120"/>
            <a:chExt cx="5146792" cy="2646243"/>
          </a:xfrm>
        </p:grpSpPr>
        <p:pic>
          <p:nvPicPr>
            <p:cNvPr id="1029" name="Picture 5" descr="stickm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49476" y="112241300"/>
              <a:ext cx="397026" cy="3983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7" name="Group 6"/>
            <p:cNvGrpSpPr>
              <a:grpSpLocks/>
            </p:cNvGrpSpPr>
            <p:nvPr/>
          </p:nvGrpSpPr>
          <p:grpSpPr bwMode="auto">
            <a:xfrm>
              <a:off x="105350620" y="110451232"/>
              <a:ext cx="395882" cy="363750"/>
              <a:chOff x="108737027" y="111240880"/>
              <a:chExt cx="323577" cy="280456"/>
            </a:xfrm>
          </p:grpSpPr>
          <p:pic>
            <p:nvPicPr>
              <p:cNvPr id="1031" name="Picture 7" descr="stickm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737027" y="111240880"/>
                <a:ext cx="279522" cy="2804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2" name="Picture 8" descr="stickm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887960" y="111348115"/>
                <a:ext cx="172644" cy="1732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nvGrpSpPr>
            <p:cNvPr id="8" name="Group 9"/>
            <p:cNvGrpSpPr>
              <a:grpSpLocks/>
            </p:cNvGrpSpPr>
            <p:nvPr/>
          </p:nvGrpSpPr>
          <p:grpSpPr bwMode="auto">
            <a:xfrm>
              <a:off x="105305195" y="111660447"/>
              <a:ext cx="486821" cy="387310"/>
              <a:chOff x="108715351" y="111615876"/>
              <a:chExt cx="395003" cy="280456"/>
            </a:xfrm>
          </p:grpSpPr>
          <p:pic>
            <p:nvPicPr>
              <p:cNvPr id="1034" name="Picture 10" descr="stickm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715351" y="111615876"/>
                <a:ext cx="279522" cy="2804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5" name="Picture 11" descr="stickm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830832" y="111615876"/>
                <a:ext cx="279522" cy="2804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t="4163" b="4163"/>
            <a:stretch>
              <a:fillRect/>
            </a:stretch>
          </p:blipFill>
          <p:spPr bwMode="auto">
            <a:xfrm>
              <a:off x="105818255" y="110499753"/>
              <a:ext cx="4596497" cy="21399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9" name="Group 13"/>
            <p:cNvGrpSpPr>
              <a:grpSpLocks/>
            </p:cNvGrpSpPr>
            <p:nvPr/>
          </p:nvGrpSpPr>
          <p:grpSpPr bwMode="auto">
            <a:xfrm>
              <a:off x="105267960" y="111036922"/>
              <a:ext cx="575613" cy="390669"/>
              <a:chOff x="108674534" y="111984711"/>
              <a:chExt cx="485125" cy="280456"/>
            </a:xfrm>
          </p:grpSpPr>
          <p:pic>
            <p:nvPicPr>
              <p:cNvPr id="1038" name="Picture 14" descr="stickma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719420" y="111984711"/>
                <a:ext cx="279522" cy="2804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9" name="Picture 15" descr="stickma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835804" y="111984711"/>
                <a:ext cx="279522" cy="2804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40" name="Picture 16" descr="stickma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674534" y="112091946"/>
                <a:ext cx="172644" cy="1732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41" name="Picture 17" descr="stickma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987015" y="112091946"/>
                <a:ext cx="172644" cy="1732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nvGrpSpPr>
            <p:cNvPr id="10" name="Group 18"/>
            <p:cNvGrpSpPr>
              <a:grpSpLocks/>
            </p:cNvGrpSpPr>
            <p:nvPr/>
          </p:nvGrpSpPr>
          <p:grpSpPr bwMode="auto">
            <a:xfrm>
              <a:off x="106616420" y="112698826"/>
              <a:ext cx="2893400" cy="267537"/>
              <a:chOff x="106636299" y="112285610"/>
              <a:chExt cx="2439649" cy="245333"/>
            </a:xfrm>
          </p:grpSpPr>
          <p:pic>
            <p:nvPicPr>
              <p:cNvPr id="1043"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687843" y="112285610"/>
                <a:ext cx="218074" cy="24533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44"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636299" y="112295252"/>
                <a:ext cx="204008" cy="2167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5" name="Text Box 21"/>
              <p:cNvSpPr txBox="1">
                <a:spLocks noChangeArrowheads="1"/>
              </p:cNvSpPr>
              <p:nvPr/>
            </p:nvSpPr>
            <p:spPr bwMode="auto">
              <a:xfrm>
                <a:off x="106827519" y="112330506"/>
                <a:ext cx="800913" cy="14199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800" b="0" i="0" u="none" strike="noStrike" cap="none" normalizeH="0" baseline="0" dirty="0" smtClean="0">
                    <a:ln>
                      <a:noFill/>
                    </a:ln>
                    <a:solidFill>
                      <a:srgbClr val="00205C"/>
                    </a:solidFill>
                    <a:effectLst/>
                    <a:latin typeface="Arial" panose="020B0604020202020204" pitchFamily="34" charset="0"/>
                  </a:rPr>
                  <a:t>Average Payment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Text Box 22"/>
              <p:cNvSpPr txBox="1">
                <a:spLocks noChangeArrowheads="1"/>
              </p:cNvSpPr>
              <p:nvPr/>
            </p:nvSpPr>
            <p:spPr bwMode="auto">
              <a:xfrm>
                <a:off x="107879619" y="112334534"/>
                <a:ext cx="1196329" cy="13796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800" b="0" i="0" u="none" strike="noStrike" cap="none" normalizeH="0" baseline="0" dirty="0" smtClean="0">
                    <a:ln>
                      <a:noFill/>
                    </a:ln>
                    <a:solidFill>
                      <a:srgbClr val="00205C"/>
                    </a:solidFill>
                    <a:effectLst/>
                    <a:latin typeface="Arial" panose="020B0604020202020204" pitchFamily="34" charset="0"/>
                  </a:rPr>
                  <a:t>Proportion of Households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sp>
          <p:nvSpPr>
            <p:cNvPr id="11" name="Text Box 23"/>
            <p:cNvSpPr txBox="1">
              <a:spLocks noChangeArrowheads="1"/>
            </p:cNvSpPr>
            <p:nvPr/>
          </p:nvSpPr>
          <p:spPr bwMode="auto">
            <a:xfrm>
              <a:off x="105843573" y="110923487"/>
              <a:ext cx="1545693" cy="1955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smtClean="0">
                  <a:ln>
                    <a:noFill/>
                  </a:ln>
                  <a:solidFill>
                    <a:srgbClr val="595959"/>
                  </a:solidFill>
                  <a:effectLst/>
                  <a:latin typeface="Arial" panose="020B0604020202020204" pitchFamily="34" charset="0"/>
                </a:rPr>
                <a:t>Couples with Children</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 name="Text Box 24"/>
            <p:cNvSpPr txBox="1">
              <a:spLocks noChangeArrowheads="1"/>
            </p:cNvSpPr>
            <p:nvPr/>
          </p:nvSpPr>
          <p:spPr bwMode="auto">
            <a:xfrm>
              <a:off x="105843573" y="110320120"/>
              <a:ext cx="1545693" cy="1955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smtClean="0">
                  <a:ln>
                    <a:noFill/>
                  </a:ln>
                  <a:solidFill>
                    <a:srgbClr val="595959"/>
                  </a:solidFill>
                  <a:effectLst/>
                  <a:latin typeface="Arial" panose="020B0604020202020204" pitchFamily="34" charset="0"/>
                </a:rPr>
                <a:t>Lone Parents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3" name="Text Box 25"/>
            <p:cNvSpPr txBox="1">
              <a:spLocks noChangeArrowheads="1"/>
            </p:cNvSpPr>
            <p:nvPr/>
          </p:nvSpPr>
          <p:spPr bwMode="auto">
            <a:xfrm>
              <a:off x="105843573" y="111522536"/>
              <a:ext cx="1545693" cy="1955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smtClean="0">
                  <a:ln>
                    <a:noFill/>
                  </a:ln>
                  <a:solidFill>
                    <a:srgbClr val="595959"/>
                  </a:solidFill>
                  <a:effectLst/>
                  <a:latin typeface="Arial" panose="020B0604020202020204" pitchFamily="34" charset="0"/>
                </a:rPr>
                <a:t>Couples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Text Box 26"/>
            <p:cNvSpPr txBox="1">
              <a:spLocks noChangeArrowheads="1"/>
            </p:cNvSpPr>
            <p:nvPr/>
          </p:nvSpPr>
          <p:spPr bwMode="auto">
            <a:xfrm>
              <a:off x="105843573" y="112118403"/>
              <a:ext cx="1545693" cy="1955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smtClean="0">
                  <a:ln>
                    <a:noFill/>
                  </a:ln>
                  <a:solidFill>
                    <a:srgbClr val="595959"/>
                  </a:solidFill>
                  <a:effectLst/>
                  <a:latin typeface="Arial" panose="020B0604020202020204" pitchFamily="34" charset="0"/>
                </a:rPr>
                <a:t>Single People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pic>
        <p:nvPicPr>
          <p:cNvPr id="24" name="Picture 23"/>
          <p:cNvPicPr>
            <a:picLocks noChangeAspect="1"/>
          </p:cNvPicPr>
          <p:nvPr/>
        </p:nvPicPr>
        <p:blipFill>
          <a:blip r:embed="rId12"/>
          <a:stretch>
            <a:fillRect/>
          </a:stretch>
        </p:blipFill>
        <p:spPr>
          <a:xfrm>
            <a:off x="6493399" y="1504318"/>
            <a:ext cx="4151432" cy="2656718"/>
          </a:xfrm>
          <a:prstGeom prst="rect">
            <a:avLst/>
          </a:prstGeom>
        </p:spPr>
      </p:pic>
      <p:sp>
        <p:nvSpPr>
          <p:cNvPr id="25" name="TextBox 24"/>
          <p:cNvSpPr txBox="1"/>
          <p:nvPr/>
        </p:nvSpPr>
        <p:spPr>
          <a:xfrm>
            <a:off x="1467269" y="1498825"/>
            <a:ext cx="4219927" cy="2308324"/>
          </a:xfrm>
          <a:prstGeom prst="rect">
            <a:avLst/>
          </a:prstGeom>
          <a:noFill/>
        </p:spPr>
        <p:txBody>
          <a:bodyPr wrap="square" rtlCol="0">
            <a:spAutoFit/>
          </a:bodyPr>
          <a:lstStyle/>
          <a:p>
            <a:pPr marL="285750" indent="-285750">
              <a:buFont typeface="Arial" panose="020B0604020202020204" pitchFamily="34" charset="0"/>
              <a:buChar char="•"/>
            </a:pPr>
            <a:r>
              <a:rPr lang="en-GB" dirty="0" smtClean="0"/>
              <a:t>93% of Households currently in payment</a:t>
            </a:r>
          </a:p>
          <a:p>
            <a:pPr marL="285750" indent="-285750">
              <a:buFont typeface="Arial" panose="020B0604020202020204" pitchFamily="34" charset="0"/>
              <a:buChar char="•"/>
            </a:pPr>
            <a:r>
              <a:rPr lang="en-GB" dirty="0" smtClean="0"/>
              <a:t>£620 Average payment</a:t>
            </a:r>
          </a:p>
          <a:p>
            <a:pPr marL="285750" indent="-285750">
              <a:buFont typeface="Arial" panose="020B0604020202020204" pitchFamily="34" charset="0"/>
              <a:buChar char="•"/>
            </a:pPr>
            <a:r>
              <a:rPr lang="en-GB" dirty="0" smtClean="0"/>
              <a:t>56% Receiving support for housing costs</a:t>
            </a:r>
          </a:p>
          <a:p>
            <a:pPr marL="285750" indent="-285750">
              <a:buFont typeface="Arial" panose="020B0604020202020204" pitchFamily="34" charset="0"/>
              <a:buChar char="•"/>
            </a:pPr>
            <a:r>
              <a:rPr lang="en-GB" dirty="0" smtClean="0"/>
              <a:t>94% of Social rent sector housing costs paid direct to landlord</a:t>
            </a:r>
          </a:p>
          <a:p>
            <a:pPr marL="285750" indent="-285750">
              <a:buFont typeface="Arial" panose="020B0604020202020204" pitchFamily="34" charset="0"/>
              <a:buChar char="•"/>
            </a:pPr>
            <a:r>
              <a:rPr lang="en-GB" dirty="0" smtClean="0"/>
              <a:t>61% of Private rent sector housing costs paid direct to landlord</a:t>
            </a:r>
            <a:endParaRPr lang="en-GB" dirty="0"/>
          </a:p>
        </p:txBody>
      </p:sp>
      <p:sp>
        <p:nvSpPr>
          <p:cNvPr id="27" name="TextBox 26"/>
          <p:cNvSpPr txBox="1"/>
          <p:nvPr/>
        </p:nvSpPr>
        <p:spPr>
          <a:xfrm>
            <a:off x="6493399" y="4226131"/>
            <a:ext cx="4710896" cy="120032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Over half of households are single people without children</a:t>
            </a:r>
          </a:p>
          <a:p>
            <a:pPr marL="285750" indent="-285750">
              <a:buFont typeface="Arial" panose="020B0604020202020204" pitchFamily="34" charset="0"/>
              <a:buChar char="•"/>
            </a:pPr>
            <a:r>
              <a:rPr lang="en-GB" dirty="0" smtClean="0"/>
              <a:t>Lone parents receive, on average, the highest level of support</a:t>
            </a:r>
            <a:endParaRPr lang="en-GB" dirty="0"/>
          </a:p>
        </p:txBody>
      </p:sp>
    </p:spTree>
    <p:extLst>
      <p:ext uri="{BB962C8B-B14F-4D97-AF65-F5344CB8AC3E}">
        <p14:creationId xmlns:p14="http://schemas.microsoft.com/office/powerpoint/2010/main" val="31376417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a:bodyPr>
          <a:lstStyle/>
          <a:p>
            <a:r>
              <a:rPr lang="en-GB" sz="4000" dirty="0" smtClean="0"/>
              <a:t>41,230 Claimants</a:t>
            </a:r>
            <a:endParaRPr lang="en-GB" sz="4000" dirty="0"/>
          </a:p>
        </p:txBody>
      </p:sp>
      <p:pic>
        <p:nvPicPr>
          <p:cNvPr id="29" name="Picture 28"/>
          <p:cNvPicPr>
            <a:picLocks noChangeAspect="1"/>
          </p:cNvPicPr>
          <p:nvPr/>
        </p:nvPicPr>
        <p:blipFill>
          <a:blip r:embed="rId3"/>
          <a:stretch>
            <a:fillRect/>
          </a:stretch>
        </p:blipFill>
        <p:spPr>
          <a:xfrm>
            <a:off x="5752618" y="1498825"/>
            <a:ext cx="6264860" cy="4122414"/>
          </a:xfrm>
          <a:prstGeom prst="rect">
            <a:avLst/>
          </a:prstGeom>
        </p:spPr>
      </p:pic>
      <p:sp>
        <p:nvSpPr>
          <p:cNvPr id="30" name="TextBox 29"/>
          <p:cNvSpPr txBox="1"/>
          <p:nvPr/>
        </p:nvSpPr>
        <p:spPr>
          <a:xfrm>
            <a:off x="1388962" y="1498825"/>
            <a:ext cx="4826643" cy="1477328"/>
          </a:xfrm>
          <a:prstGeom prst="rect">
            <a:avLst/>
          </a:prstGeom>
          <a:noFill/>
        </p:spPr>
        <p:txBody>
          <a:bodyPr wrap="square" rtlCol="0">
            <a:spAutoFit/>
          </a:bodyPr>
          <a:lstStyle/>
          <a:p>
            <a:r>
              <a:rPr lang="en-GB" dirty="0" smtClean="0"/>
              <a:t>38% of claimants in Searching for Work (Intensive) conditionality regime</a:t>
            </a:r>
          </a:p>
          <a:p>
            <a:endParaRPr lang="en-GB" dirty="0"/>
          </a:p>
          <a:p>
            <a:r>
              <a:rPr lang="en-GB" dirty="0"/>
              <a:t>The North &amp; West, where rollout began, has higher claimant </a:t>
            </a:r>
            <a:r>
              <a:rPr lang="en-GB" dirty="0" smtClean="0"/>
              <a:t>numbers</a:t>
            </a:r>
            <a:endParaRPr lang="en-GB" dirty="0"/>
          </a:p>
        </p:txBody>
      </p:sp>
      <p:pic>
        <p:nvPicPr>
          <p:cNvPr id="5" name="Picture 4"/>
          <p:cNvPicPr>
            <a:picLocks noChangeAspect="1"/>
          </p:cNvPicPr>
          <p:nvPr/>
        </p:nvPicPr>
        <p:blipFill>
          <a:blip r:embed="rId4"/>
          <a:stretch>
            <a:fillRect/>
          </a:stretch>
        </p:blipFill>
        <p:spPr>
          <a:xfrm>
            <a:off x="1388962" y="3560032"/>
            <a:ext cx="3525697" cy="2818435"/>
          </a:xfrm>
          <a:prstGeom prst="rect">
            <a:avLst/>
          </a:prstGeom>
        </p:spPr>
      </p:pic>
    </p:spTree>
    <p:extLst>
      <p:ext uri="{BB962C8B-B14F-4D97-AF65-F5344CB8AC3E}">
        <p14:creationId xmlns:p14="http://schemas.microsoft.com/office/powerpoint/2010/main" val="260975813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t>Impact on Legacy Benefits</a:t>
            </a:r>
            <a:endParaRPr lang="en-GB" sz="4000" dirty="0"/>
          </a:p>
        </p:txBody>
      </p:sp>
      <p:graphicFrame>
        <p:nvGraphicFramePr>
          <p:cNvPr id="4" name="Chart 3"/>
          <p:cNvGraphicFramePr>
            <a:graphicFrameLocks/>
          </p:cNvGraphicFramePr>
          <p:nvPr>
            <p:extLst/>
          </p:nvPr>
        </p:nvGraphicFramePr>
        <p:xfrm>
          <a:off x="1300403" y="1498824"/>
          <a:ext cx="2924175" cy="30113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nvPr>
        </p:nvGraphicFramePr>
        <p:xfrm>
          <a:off x="4641342" y="1498825"/>
          <a:ext cx="2924175" cy="30113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nvPr>
        </p:nvGraphicFramePr>
        <p:xfrm>
          <a:off x="7982281" y="1498825"/>
          <a:ext cx="2924175" cy="301139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4732031" y="5371458"/>
            <a:ext cx="3101546" cy="369332"/>
          </a:xfrm>
          <a:prstGeom prst="rect">
            <a:avLst/>
          </a:prstGeom>
          <a:noFill/>
        </p:spPr>
        <p:txBody>
          <a:bodyPr wrap="square" rtlCol="0">
            <a:spAutoFit/>
          </a:bodyPr>
          <a:lstStyle/>
          <a:p>
            <a:r>
              <a:rPr lang="en-GB" dirty="0" smtClean="0"/>
              <a:t>Decline since November 2017</a:t>
            </a:r>
            <a:endParaRPr lang="en-GB" dirty="0"/>
          </a:p>
        </p:txBody>
      </p:sp>
      <p:sp>
        <p:nvSpPr>
          <p:cNvPr id="9" name="TextBox 8"/>
          <p:cNvSpPr txBox="1"/>
          <p:nvPr/>
        </p:nvSpPr>
        <p:spPr>
          <a:xfrm>
            <a:off x="2380024" y="4609070"/>
            <a:ext cx="986651" cy="584775"/>
          </a:xfrm>
          <a:prstGeom prst="rect">
            <a:avLst/>
          </a:prstGeom>
          <a:noFill/>
        </p:spPr>
        <p:txBody>
          <a:bodyPr wrap="square" rtlCol="0">
            <a:spAutoFit/>
          </a:bodyPr>
          <a:lstStyle/>
          <a:p>
            <a:r>
              <a:rPr lang="en-GB" sz="3200" b="1" dirty="0" smtClean="0"/>
              <a:t>48%</a:t>
            </a:r>
            <a:endParaRPr lang="en-GB" sz="3200" b="1" dirty="0"/>
          </a:p>
        </p:txBody>
      </p:sp>
      <p:sp>
        <p:nvSpPr>
          <p:cNvPr id="10" name="TextBox 9"/>
          <p:cNvSpPr txBox="1"/>
          <p:nvPr/>
        </p:nvSpPr>
        <p:spPr>
          <a:xfrm>
            <a:off x="5806462" y="4609069"/>
            <a:ext cx="952684" cy="584775"/>
          </a:xfrm>
          <a:prstGeom prst="rect">
            <a:avLst/>
          </a:prstGeom>
          <a:noFill/>
        </p:spPr>
        <p:txBody>
          <a:bodyPr wrap="square" rtlCol="0">
            <a:spAutoFit/>
          </a:bodyPr>
          <a:lstStyle/>
          <a:p>
            <a:r>
              <a:rPr lang="en-GB" sz="3200" b="1" dirty="0" smtClean="0"/>
              <a:t>22%</a:t>
            </a:r>
            <a:endParaRPr lang="en-GB" sz="3200" b="1" dirty="0"/>
          </a:p>
        </p:txBody>
      </p:sp>
      <p:sp>
        <p:nvSpPr>
          <p:cNvPr id="11" name="TextBox 10"/>
          <p:cNvSpPr txBox="1"/>
          <p:nvPr/>
        </p:nvSpPr>
        <p:spPr>
          <a:xfrm>
            <a:off x="9198933" y="4609068"/>
            <a:ext cx="711185" cy="584775"/>
          </a:xfrm>
          <a:prstGeom prst="rect">
            <a:avLst/>
          </a:prstGeom>
          <a:noFill/>
        </p:spPr>
        <p:txBody>
          <a:bodyPr wrap="square" rtlCol="0">
            <a:spAutoFit/>
          </a:bodyPr>
          <a:lstStyle/>
          <a:p>
            <a:r>
              <a:rPr lang="en-GB" sz="3200" b="1" dirty="0" smtClean="0"/>
              <a:t>5%</a:t>
            </a:r>
            <a:endParaRPr lang="en-GB" sz="3200" b="1" dirty="0"/>
          </a:p>
        </p:txBody>
      </p:sp>
    </p:spTree>
    <p:extLst>
      <p:ext uri="{BB962C8B-B14F-4D97-AF65-F5344CB8AC3E}">
        <p14:creationId xmlns:p14="http://schemas.microsoft.com/office/powerpoint/2010/main" val="263254901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a:bodyPr>
          <a:lstStyle/>
          <a:p>
            <a:r>
              <a:rPr lang="en-GB" sz="4000" dirty="0" smtClean="0"/>
              <a:t>Future Developments</a:t>
            </a:r>
            <a:endParaRPr lang="en-GB" sz="4000" dirty="0"/>
          </a:p>
        </p:txBody>
      </p:sp>
      <p:sp>
        <p:nvSpPr>
          <p:cNvPr id="5" name="TextBox 4"/>
          <p:cNvSpPr txBox="1"/>
          <p:nvPr/>
        </p:nvSpPr>
        <p:spPr>
          <a:xfrm>
            <a:off x="1759352" y="1770927"/>
            <a:ext cx="5856790" cy="3416320"/>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t>Advances</a:t>
            </a:r>
          </a:p>
          <a:p>
            <a:endParaRPr lang="en-GB" sz="2400" dirty="0" smtClean="0"/>
          </a:p>
          <a:p>
            <a:pPr marL="285750" indent="-285750">
              <a:buFont typeface="Arial" panose="020B0604020202020204" pitchFamily="34" charset="0"/>
              <a:buChar char="•"/>
            </a:pPr>
            <a:r>
              <a:rPr lang="en-GB" sz="2400" dirty="0" smtClean="0"/>
              <a:t>Sanctions</a:t>
            </a:r>
          </a:p>
          <a:p>
            <a:pPr marL="285750" indent="-285750">
              <a:buFont typeface="Arial" panose="020B0604020202020204" pitchFamily="34" charset="0"/>
              <a:buChar char="•"/>
            </a:pPr>
            <a:endParaRPr lang="en-GB" sz="2400" dirty="0" smtClean="0"/>
          </a:p>
          <a:p>
            <a:pPr marL="285750" indent="-285750">
              <a:buFont typeface="Arial" panose="020B0604020202020204" pitchFamily="34" charset="0"/>
              <a:buChar char="•"/>
            </a:pPr>
            <a:r>
              <a:rPr lang="en-GB" sz="2400" dirty="0" smtClean="0"/>
              <a:t>Labour Market / Conditionality Regime</a:t>
            </a:r>
          </a:p>
          <a:p>
            <a:pPr marL="285750" indent="-285750">
              <a:buFont typeface="Arial" panose="020B0604020202020204" pitchFamily="34" charset="0"/>
              <a:buChar char="•"/>
            </a:pPr>
            <a:endParaRPr lang="en-GB" sz="2400" dirty="0" smtClean="0"/>
          </a:p>
          <a:p>
            <a:pPr marL="285750" indent="-285750">
              <a:buFont typeface="Arial" panose="020B0604020202020204" pitchFamily="34" charset="0"/>
              <a:buChar char="•"/>
            </a:pPr>
            <a:r>
              <a:rPr lang="en-GB" sz="2400" dirty="0" smtClean="0"/>
              <a:t>Earnings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smtClean="0"/>
              <a:t>Alternative Claimant Count</a:t>
            </a:r>
            <a:endParaRPr lang="en-GB" sz="2400" dirty="0"/>
          </a:p>
        </p:txBody>
      </p:sp>
    </p:spTree>
    <p:extLst>
      <p:ext uri="{BB962C8B-B14F-4D97-AF65-F5344CB8AC3E}">
        <p14:creationId xmlns:p14="http://schemas.microsoft.com/office/powerpoint/2010/main" val="412380239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452" y="297994"/>
            <a:ext cx="9289026" cy="1200831"/>
          </a:xfrm>
        </p:spPr>
        <p:txBody>
          <a:bodyPr>
            <a:normAutofit/>
          </a:bodyPr>
          <a:lstStyle/>
          <a:p>
            <a:r>
              <a:rPr lang="en-GB" sz="4000" dirty="0" smtClean="0"/>
              <a:t>Further Information</a:t>
            </a:r>
            <a:endParaRPr lang="en-GB" sz="4000" dirty="0"/>
          </a:p>
        </p:txBody>
      </p:sp>
      <p:sp>
        <p:nvSpPr>
          <p:cNvPr id="3" name="Content Placeholder 2"/>
          <p:cNvSpPr>
            <a:spLocks noGrp="1"/>
          </p:cNvSpPr>
          <p:nvPr>
            <p:ph idx="1"/>
          </p:nvPr>
        </p:nvSpPr>
        <p:spPr/>
        <p:txBody>
          <a:bodyPr>
            <a:normAutofit/>
          </a:bodyPr>
          <a:lstStyle/>
          <a:p>
            <a:pPr marL="914400" lvl="2" indent="0">
              <a:buNone/>
            </a:pPr>
            <a:endParaRPr lang="en-GB" dirty="0" smtClean="0"/>
          </a:p>
          <a:p>
            <a:pPr marL="0" lvl="2" indent="0">
              <a:spcBef>
                <a:spcPts val="1000"/>
              </a:spcBef>
              <a:buNone/>
            </a:pPr>
            <a:r>
              <a:rPr lang="en-GB" dirty="0" smtClean="0"/>
              <a:t>UC Statistics Publication</a:t>
            </a:r>
          </a:p>
          <a:p>
            <a:pPr marL="0" lvl="2" indent="0">
              <a:spcBef>
                <a:spcPts val="1000"/>
              </a:spcBef>
              <a:buNone/>
            </a:pPr>
            <a:r>
              <a:rPr lang="en-GB" dirty="0">
                <a:hlinkClick r:id="rId3"/>
              </a:rPr>
              <a:t>https://</a:t>
            </a:r>
            <a:r>
              <a:rPr lang="en-GB" dirty="0" smtClean="0">
                <a:hlinkClick r:id="rId3"/>
              </a:rPr>
              <a:t>www.communities-ni.gov.uk/articles/universal-credit-statistics</a:t>
            </a:r>
            <a:endParaRPr lang="en-GB" dirty="0" smtClean="0"/>
          </a:p>
          <a:p>
            <a:pPr marL="0" lvl="2" indent="0">
              <a:spcBef>
                <a:spcPts val="1000"/>
              </a:spcBef>
              <a:buNone/>
            </a:pPr>
            <a:r>
              <a:rPr lang="en-GB" dirty="0" smtClean="0"/>
              <a:t>Feedback form also available at the link above.</a:t>
            </a:r>
          </a:p>
          <a:p>
            <a:pPr marL="0" lvl="2" indent="0">
              <a:spcBef>
                <a:spcPts val="1000"/>
              </a:spcBef>
              <a:buNone/>
            </a:pPr>
            <a:endParaRPr lang="en-GB" dirty="0"/>
          </a:p>
          <a:p>
            <a:pPr marL="0" lvl="2" indent="0">
              <a:spcBef>
                <a:spcPts val="1000"/>
              </a:spcBef>
              <a:buNone/>
            </a:pPr>
            <a:r>
              <a:rPr lang="en-GB" dirty="0" smtClean="0"/>
              <a:t>Welfare Changes, Briefing and Evaluation</a:t>
            </a:r>
          </a:p>
          <a:p>
            <a:pPr marL="0" lvl="2" indent="0">
              <a:spcBef>
                <a:spcPts val="1000"/>
              </a:spcBef>
              <a:buNone/>
            </a:pPr>
            <a:r>
              <a:rPr lang="en-GB" dirty="0">
                <a:hlinkClick r:id="rId4"/>
              </a:rPr>
              <a:t>https://</a:t>
            </a:r>
            <a:r>
              <a:rPr lang="en-GB" dirty="0" smtClean="0">
                <a:hlinkClick r:id="rId4"/>
              </a:rPr>
              <a:t>www.communities-ni.gov.uk/topics/welfare-changes-briefing</a:t>
            </a:r>
            <a:endParaRPr lang="en-GB" dirty="0" smtClean="0"/>
          </a:p>
          <a:p>
            <a:pPr marL="0" lvl="2" indent="0">
              <a:spcBef>
                <a:spcPts val="1000"/>
              </a:spcBef>
              <a:buNone/>
            </a:pPr>
            <a:endParaRPr lang="en-GB" dirty="0"/>
          </a:p>
          <a:p>
            <a:pPr marL="0" lvl="2" indent="0">
              <a:spcBef>
                <a:spcPts val="1000"/>
              </a:spcBef>
              <a:buNone/>
            </a:pPr>
            <a:r>
              <a:rPr lang="en-GB" dirty="0" smtClean="0"/>
              <a:t>Universal Credit Statistics Contacts</a:t>
            </a:r>
          </a:p>
          <a:p>
            <a:pPr marL="0" lvl="2" indent="0">
              <a:spcBef>
                <a:spcPts val="1000"/>
              </a:spcBef>
              <a:buNone/>
            </a:pPr>
            <a:r>
              <a:rPr lang="en-GB" dirty="0" smtClean="0"/>
              <a:t>Claire McCann – </a:t>
            </a:r>
            <a:r>
              <a:rPr lang="en-GB" dirty="0" smtClean="0">
                <a:hlinkClick r:id="rId5"/>
              </a:rPr>
              <a:t>Claire.McCann@communities-ni.gov.uk</a:t>
            </a:r>
            <a:endParaRPr lang="en-GB" dirty="0" smtClean="0"/>
          </a:p>
          <a:p>
            <a:pPr marL="0" lvl="2" indent="0">
              <a:spcBef>
                <a:spcPts val="1000"/>
              </a:spcBef>
              <a:buNone/>
            </a:pPr>
            <a:r>
              <a:rPr lang="en-GB" dirty="0" smtClean="0"/>
              <a:t>Ben Davoll – </a:t>
            </a:r>
            <a:r>
              <a:rPr lang="en-GB" dirty="0" smtClean="0">
                <a:hlinkClick r:id="rId6"/>
              </a:rPr>
              <a:t>Ben.Davoll@communities-ni.gov.uk</a:t>
            </a:r>
            <a:endParaRPr lang="en-GB" dirty="0" smtClean="0"/>
          </a:p>
          <a:p>
            <a:pPr marL="0" lvl="2" indent="0">
              <a:spcBef>
                <a:spcPts val="1000"/>
              </a:spcBef>
              <a:buNone/>
            </a:pPr>
            <a:endParaRPr lang="en-GB" dirty="0"/>
          </a:p>
          <a:p>
            <a:pPr marL="914400" lvl="2" indent="0">
              <a:lnSpc>
                <a:spcPct val="100000"/>
              </a:lnSpc>
              <a:buNone/>
            </a:pPr>
            <a:endParaRPr lang="en-GB" dirty="0"/>
          </a:p>
          <a:p>
            <a:pPr marL="1371600" lvl="4" indent="-457200">
              <a:spcBef>
                <a:spcPts val="1000"/>
              </a:spcBef>
            </a:pPr>
            <a:endParaRPr lang="en-GB" sz="2600" dirty="0"/>
          </a:p>
        </p:txBody>
      </p:sp>
    </p:spTree>
    <p:extLst>
      <p:ext uri="{BB962C8B-B14F-4D97-AF65-F5344CB8AC3E}">
        <p14:creationId xmlns:p14="http://schemas.microsoft.com/office/powerpoint/2010/main" val="3670038307"/>
      </p:ext>
    </p:extLst>
  </p:cSld>
  <p:clrMapOvr>
    <a:masterClrMapping/>
  </p:clrMapOvr>
  <p:timing>
    <p:tnLst>
      <p:par>
        <p:cTn id="1" dur="indefinite" restart="never" nodeType="tmRoot"/>
      </p:par>
    </p:tnLst>
  </p:timing>
</p:sld>
</file>

<file path=ppt/theme/theme1.xml><?xml version="1.0" encoding="utf-8"?>
<a:theme xmlns:a="http://schemas.openxmlformats.org/drawingml/2006/main" name="NISRA Presentatio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804366A-9E0E-4957-BDAB-ACFB5DD12D55}" vid="{BC516DA1-97B9-493E-B8E4-1CD09F887AD1}"/>
    </a:ext>
  </a:extLst>
</a:theme>
</file>

<file path=ppt/theme/theme2.xml><?xml version="1.0" encoding="utf-8"?>
<a:theme xmlns:a="http://schemas.openxmlformats.org/drawingml/2006/main" name="ONS">
  <a:themeElements>
    <a:clrScheme name="Custom 7">
      <a:dk1>
        <a:srgbClr val="003B57"/>
      </a:dk1>
      <a:lt1>
        <a:srgbClr val="FFFFFF"/>
      </a:lt1>
      <a:dk2>
        <a:srgbClr val="414041"/>
      </a:dk2>
      <a:lt2>
        <a:srgbClr val="CFD2D3"/>
      </a:lt2>
      <a:accent1>
        <a:srgbClr val="205F95"/>
      </a:accent1>
      <a:accent2>
        <a:srgbClr val="B8860A"/>
      </a:accent2>
      <a:accent3>
        <a:srgbClr val="003B57"/>
      </a:accent3>
      <a:accent4>
        <a:srgbClr val="007F7F"/>
      </a:accent4>
      <a:accent5>
        <a:srgbClr val="27A0CC"/>
      </a:accent5>
      <a:accent6>
        <a:srgbClr val="0E8242"/>
      </a:accent6>
      <a:hlink>
        <a:srgbClr val="3A799D"/>
      </a:hlink>
      <a:folHlink>
        <a:srgbClr val="D236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S" id="{1C231B32-0884-3042-9BFB-024487A7874D}" vid="{960FFF6B-BC53-4D45-8823-25DBFE97B23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NISRA Presentation Template</Template>
  <TotalTime>3032</TotalTime>
  <Words>4510</Words>
  <Application>Microsoft Office PowerPoint</Application>
  <PresentationFormat>Widescreen</PresentationFormat>
  <Paragraphs>1407</Paragraphs>
  <Slides>133</Slides>
  <Notes>104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133</vt:i4>
      </vt:variant>
    </vt:vector>
  </HeadingPairs>
  <TitlesOfParts>
    <vt:vector size="146" baseType="lpstr">
      <vt:lpstr>ＭＳ Ｐゴシック</vt:lpstr>
      <vt:lpstr>Arial</vt:lpstr>
      <vt:lpstr>Arial (body)</vt:lpstr>
      <vt:lpstr>Calibri</vt:lpstr>
      <vt:lpstr>Calibri Light</vt:lpstr>
      <vt:lpstr>Frutiger LT Std 45 Light</vt:lpstr>
      <vt:lpstr>Stencil</vt:lpstr>
      <vt:lpstr>Tempus Sans ITC</vt:lpstr>
      <vt:lpstr>Times New Roman</vt:lpstr>
      <vt:lpstr>Tw Cen MT</vt:lpstr>
      <vt:lpstr>Wingdings</vt:lpstr>
      <vt:lpstr>NISRA Presentation Template</vt:lpstr>
      <vt:lpstr>ONS</vt:lpstr>
      <vt:lpstr>Labour Market Statistics  User Group</vt:lpstr>
      <vt:lpstr>Aim of today’s meeting </vt:lpstr>
      <vt:lpstr>Labour Market Statistics Consultation</vt:lpstr>
      <vt:lpstr>Agenda </vt:lpstr>
      <vt:lpstr>Labour Force Survey </vt:lpstr>
      <vt:lpstr>ONS Social Survey Transformation </vt:lpstr>
      <vt:lpstr>  NISRA: Labour Market Statistics User Engagement September 2019  Belfast  </vt:lpstr>
      <vt:lpstr>Vision for the future</vt:lpstr>
      <vt:lpstr>ONS Vision</vt:lpstr>
      <vt:lpstr>Administrative data</vt:lpstr>
      <vt:lpstr>But…..</vt:lpstr>
      <vt:lpstr>Background – Pop Stats Transformation </vt:lpstr>
      <vt:lpstr>Why are we transforming population and migration statistics? </vt:lpstr>
      <vt:lpstr>The transformation journey</vt:lpstr>
      <vt:lpstr>Progress so far</vt:lpstr>
      <vt:lpstr>PowerPoint Presentation</vt:lpstr>
      <vt:lpstr>Making best use of all available data – providing new insights</vt:lpstr>
      <vt:lpstr>Other admin data research outputs so far</vt:lpstr>
      <vt:lpstr>Opportunity Knocks!</vt:lpstr>
      <vt:lpstr>From a statistical perspective Social Survey Transformation</vt:lpstr>
      <vt:lpstr>Population Coverage Survey</vt:lpstr>
      <vt:lpstr>Bias in Admin Data Population Estimates</vt:lpstr>
      <vt:lpstr>Integrated Population and Characteristics Survey (IPACS)</vt:lpstr>
      <vt:lpstr>How did we come up with the idea of IPACS?</vt:lpstr>
      <vt:lpstr>IPACS: Benefits and Challenges</vt:lpstr>
      <vt:lpstr>PowerPoint Presentation</vt:lpstr>
      <vt:lpstr>Concept of the IPACS ‘Master Wave’</vt:lpstr>
      <vt:lpstr>IPACS Structure</vt:lpstr>
      <vt:lpstr>IPACS – Example Wave 2 Structure</vt:lpstr>
      <vt:lpstr>Progress so far</vt:lpstr>
      <vt:lpstr>Key statistical challenges</vt:lpstr>
      <vt:lpstr>Results: Engagement Strategy</vt:lpstr>
      <vt:lpstr>Results: Incentives Testing</vt:lpstr>
      <vt:lpstr>PowerPoint Presentation</vt:lpstr>
      <vt:lpstr>Merged LMS / PCS Testing – 2018/19</vt:lpstr>
      <vt:lpstr>Merged LMS / PCS Testing – 2018/2019</vt:lpstr>
      <vt:lpstr>Merged LMS / PCS Testing - 2019</vt:lpstr>
      <vt:lpstr>Attrition/retention</vt:lpstr>
      <vt:lpstr>Key statistical challenges</vt:lpstr>
      <vt:lpstr>IPACS Implementation</vt:lpstr>
      <vt:lpstr>Longitudinal test design</vt:lpstr>
      <vt:lpstr>PowerPoint Presentation</vt:lpstr>
      <vt:lpstr>PowerPoint Presentation</vt:lpstr>
      <vt:lpstr>  NI Labour Force Survey Operations  </vt:lpstr>
      <vt:lpstr> Labour Force Survey</vt:lpstr>
      <vt:lpstr> Labour Force Survey</vt:lpstr>
      <vt:lpstr>  Sample</vt:lpstr>
      <vt:lpstr>Rise in monthly allocations since 2017</vt:lpstr>
      <vt:lpstr>Number of Completed Interviews since 2017</vt:lpstr>
      <vt:lpstr>Incentive Scheme</vt:lpstr>
      <vt:lpstr>Incentive Scheme</vt:lpstr>
      <vt:lpstr>Response Rates</vt:lpstr>
      <vt:lpstr>NI and GB Quarterly Wave 1 Response Rate</vt:lpstr>
      <vt:lpstr>NI and GB Quarterly Wave 1 Response Rate</vt:lpstr>
      <vt:lpstr>NI and GB Quarterly Wave 1 Response Rate</vt:lpstr>
      <vt:lpstr>NI Quarterly Response Rate - All Waves</vt:lpstr>
      <vt:lpstr>Continuing to Improve Survey Performance</vt:lpstr>
      <vt:lpstr>  NI Labour Force Survey Outputs  </vt:lpstr>
      <vt:lpstr>Progress - Summary</vt:lpstr>
      <vt:lpstr>Progress - Survey</vt:lpstr>
      <vt:lpstr>Impact to Estimates</vt:lpstr>
      <vt:lpstr>Impact to Precision</vt:lpstr>
      <vt:lpstr>Progress - Publications</vt:lpstr>
      <vt:lpstr>PowerPoint Presentation</vt:lpstr>
      <vt:lpstr>Annual Data</vt:lpstr>
      <vt:lpstr>       Women in Northern Ireland</vt:lpstr>
      <vt:lpstr>Economic Inactivity in Northern Ireland 2018</vt:lpstr>
      <vt:lpstr>Work Quality</vt:lpstr>
      <vt:lpstr>“An excellent report”</vt:lpstr>
      <vt:lpstr>Bespoke Analysis</vt:lpstr>
      <vt:lpstr>Changes and Developments</vt:lpstr>
      <vt:lpstr>Work Quality Agenda</vt:lpstr>
      <vt:lpstr>Twitter</vt:lpstr>
      <vt:lpstr>Plans for the Future</vt:lpstr>
      <vt:lpstr>PowerPoint Presentation</vt:lpstr>
      <vt:lpstr>Jobs, Vacancies and Redundancies</vt:lpstr>
      <vt:lpstr>  Business Register and Employment Survey (BRES) changes   </vt:lpstr>
      <vt:lpstr>BRES 2018</vt:lpstr>
      <vt:lpstr>User Consultation</vt:lpstr>
      <vt:lpstr>User Consultation</vt:lpstr>
      <vt:lpstr>User Consultation</vt:lpstr>
      <vt:lpstr>BRES 2019</vt:lpstr>
      <vt:lpstr>Migrant/Vacancy Questions</vt:lpstr>
      <vt:lpstr> Redundancy Statistics  </vt:lpstr>
      <vt:lpstr>PowerPoint Presentation</vt:lpstr>
      <vt:lpstr>Redundancies</vt:lpstr>
      <vt:lpstr>PowerPoint Presentation</vt:lpstr>
      <vt:lpstr>PowerPoint Presentation</vt:lpstr>
      <vt:lpstr>PowerPoint Presentation</vt:lpstr>
      <vt:lpstr>DfE and DfC Labour Market Statistics</vt:lpstr>
      <vt:lpstr> Universal Credit  </vt:lpstr>
      <vt:lpstr>Introduction</vt:lpstr>
      <vt:lpstr>Impact of Universal Credit</vt:lpstr>
      <vt:lpstr>Statistics Publication</vt:lpstr>
      <vt:lpstr>36,760 Households</vt:lpstr>
      <vt:lpstr>41,230 Claimants</vt:lpstr>
      <vt:lpstr>Impact on Legacy Benefits</vt:lpstr>
      <vt:lpstr>Future Developments</vt:lpstr>
      <vt:lpstr>Further Information</vt:lpstr>
      <vt:lpstr> Developments in statistics on tertiary education, training and apprenticeships   </vt:lpstr>
      <vt:lpstr>Statistics and Research Branch (Tertiary Education), DfE</vt:lpstr>
      <vt:lpstr>Tertiary Education statistics and research outputs</vt:lpstr>
      <vt:lpstr>Tertiary Education statistics and research outputs</vt:lpstr>
      <vt:lpstr>Tertiary Education statistics and research outputs</vt:lpstr>
      <vt:lpstr>Tertiary Education statistics and research outputs</vt:lpstr>
      <vt:lpstr>Tertiary Education statistics and research outputs</vt:lpstr>
      <vt:lpstr> to replace DLHE </vt:lpstr>
      <vt:lpstr> to replace DLHE </vt:lpstr>
      <vt:lpstr> to replace DLHE </vt:lpstr>
      <vt:lpstr>Youth Training Statistics and Research Branch, DfE</vt:lpstr>
      <vt:lpstr>YTSRB Outputs</vt:lpstr>
      <vt:lpstr>PowerPoint Presentation</vt:lpstr>
      <vt:lpstr>New Developments </vt:lpstr>
      <vt:lpstr>PowerPoint Presentation</vt:lpstr>
      <vt:lpstr>Questions Comments Suggestions?</vt:lpstr>
      <vt:lpstr>Earnings</vt:lpstr>
      <vt:lpstr>Annual Survey of Hours and Earnings</vt:lpstr>
      <vt:lpstr>PowerPoint Presentation</vt:lpstr>
      <vt:lpstr>PowerPoint Presentation</vt:lpstr>
      <vt:lpstr>PowerPoint Presentation</vt:lpstr>
      <vt:lpstr>PowerPoint Presentation</vt:lpstr>
      <vt:lpstr>PowerPoint Presentation</vt:lpstr>
      <vt:lpstr>PowerPoint Presentation</vt:lpstr>
      <vt:lpstr>To what extent do you use the  Annual Survey of Hours and Earnings statistics?  </vt:lpstr>
      <vt:lpstr>Census Data Linkage</vt:lpstr>
      <vt:lpstr>HMRC- Real Time Information from PAYE system</vt:lpstr>
      <vt:lpstr>PowerPoint Presentation</vt:lpstr>
      <vt:lpstr>RTI PAYE Data</vt:lpstr>
      <vt:lpstr>RTI PAYE Data</vt:lpstr>
      <vt:lpstr>RTI PAYE Data</vt:lpstr>
      <vt:lpstr>PowerPoint Presentation</vt:lpstr>
      <vt:lpstr>PowerPoint Presentation</vt:lpstr>
      <vt:lpstr>Final Comments and Close</vt:lpstr>
    </vt:vector>
  </TitlesOfParts>
  <Company>IT Assist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NISRA Presentation</dc:title>
  <dc:creator>Kathryn Kavanagh</dc:creator>
  <cp:lastModifiedBy>Sarah Fyffe</cp:lastModifiedBy>
  <cp:revision>366</cp:revision>
  <cp:lastPrinted>2019-09-23T13:49:56Z</cp:lastPrinted>
  <dcterms:created xsi:type="dcterms:W3CDTF">2017-05-18T13:08:57Z</dcterms:created>
  <dcterms:modified xsi:type="dcterms:W3CDTF">2019-09-24T14:06:07Z</dcterms:modified>
</cp:coreProperties>
</file>