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4" r:id="rId3"/>
    <p:sldId id="257" r:id="rId4"/>
    <p:sldId id="273" r:id="rId5"/>
    <p:sldId id="271" r:id="rId6"/>
    <p:sldId id="289" r:id="rId7"/>
    <p:sldId id="292" r:id="rId8"/>
    <p:sldId id="258" r:id="rId9"/>
    <p:sldId id="269" r:id="rId10"/>
    <p:sldId id="259" r:id="rId11"/>
    <p:sldId id="268" r:id="rId12"/>
    <p:sldId id="291" r:id="rId13"/>
    <p:sldId id="290" r:id="rId14"/>
    <p:sldId id="261" r:id="rId15"/>
    <p:sldId id="275" r:id="rId16"/>
    <p:sldId id="276" r:id="rId17"/>
    <p:sldId id="277" r:id="rId18"/>
    <p:sldId id="278" r:id="rId19"/>
    <p:sldId id="279" r:id="rId20"/>
    <p:sldId id="281" r:id="rId21"/>
    <p:sldId id="282" r:id="rId22"/>
    <p:sldId id="283" r:id="rId23"/>
    <p:sldId id="284" r:id="rId24"/>
    <p:sldId id="285" r:id="rId25"/>
    <p:sldId id="2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395" autoAdjust="0"/>
  </p:normalViewPr>
  <p:slideViewPr>
    <p:cSldViewPr snapToGrid="0">
      <p:cViewPr varScale="1">
        <p:scale>
          <a:sx n="78" d="100"/>
          <a:sy n="78" d="100"/>
        </p:scale>
        <p:origin x="1734" y="96"/>
      </p:cViewPr>
      <p:guideLst/>
    </p:cSldViewPr>
  </p:slideViewPr>
  <p:outlineViewPr>
    <p:cViewPr>
      <p:scale>
        <a:sx n="33" d="100"/>
        <a:sy n="33" d="100"/>
      </p:scale>
      <p:origin x="0" y="-7410"/>
    </p:cViewPr>
  </p:outlin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a:t>Suicides in NI by ICD Grouping</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330650140304367E-2"/>
          <c:y val="0.11652539892690404"/>
          <c:w val="0.90121004105256075"/>
          <c:h val="0.73839704550205565"/>
        </c:manualLayout>
      </c:layout>
      <c:lineChart>
        <c:grouping val="standard"/>
        <c:varyColors val="0"/>
        <c:ser>
          <c:idx val="0"/>
          <c:order val="0"/>
          <c:tx>
            <c:strRef>
              <c:f>Sheet1!$C$4</c:f>
              <c:strCache>
                <c:ptCount val="1"/>
                <c:pt idx="0">
                  <c:v>Self-inflicted</c:v>
                </c:pt>
              </c:strCache>
            </c:strRef>
          </c:tx>
          <c:spPr>
            <a:ln w="28575" cap="rnd">
              <a:solidFill>
                <a:schemeClr val="accent1"/>
              </a:solidFill>
              <a:round/>
            </a:ln>
            <a:effectLst/>
          </c:spPr>
          <c:marker>
            <c:symbol val="none"/>
          </c:marker>
          <c:cat>
            <c:strRef>
              <c:f>Sheet1!$A$5:$A$14</c:f>
              <c:strCache>
                <c:ptCount val="10"/>
                <c:pt idx="0">
                  <c:v>2011</c:v>
                </c:pt>
                <c:pt idx="1">
                  <c:v>2012</c:v>
                </c:pt>
                <c:pt idx="2">
                  <c:v>2013</c:v>
                </c:pt>
                <c:pt idx="3">
                  <c:v>2014</c:v>
                </c:pt>
                <c:pt idx="4">
                  <c:v>2015</c:v>
                </c:pt>
                <c:pt idx="5">
                  <c:v>2016</c:v>
                </c:pt>
                <c:pt idx="6">
                  <c:v>2017</c:v>
                </c:pt>
                <c:pt idx="7">
                  <c:v>2018</c:v>
                </c:pt>
                <c:pt idx="8">
                  <c:v>2019</c:v>
                </c:pt>
                <c:pt idx="9">
                  <c:v>2020 P</c:v>
                </c:pt>
              </c:strCache>
            </c:strRef>
          </c:cat>
          <c:val>
            <c:numRef>
              <c:f>Sheet1!$C$5:$C$14</c:f>
              <c:numCache>
                <c:formatCode>General</c:formatCode>
                <c:ptCount val="10"/>
                <c:pt idx="0">
                  <c:v>220</c:v>
                </c:pt>
                <c:pt idx="1">
                  <c:v>203</c:v>
                </c:pt>
                <c:pt idx="2">
                  <c:v>243</c:v>
                </c:pt>
                <c:pt idx="3">
                  <c:v>191</c:v>
                </c:pt>
                <c:pt idx="4">
                  <c:v>204</c:v>
                </c:pt>
                <c:pt idx="5">
                  <c:v>149</c:v>
                </c:pt>
                <c:pt idx="6">
                  <c:v>173</c:v>
                </c:pt>
                <c:pt idx="7">
                  <c:v>184</c:v>
                </c:pt>
                <c:pt idx="8">
                  <c:v>192</c:v>
                </c:pt>
                <c:pt idx="9">
                  <c:v>198</c:v>
                </c:pt>
              </c:numCache>
            </c:numRef>
          </c:val>
          <c:smooth val="0"/>
          <c:extLst>
            <c:ext xmlns:c16="http://schemas.microsoft.com/office/drawing/2014/chart" uri="{C3380CC4-5D6E-409C-BE32-E72D297353CC}">
              <c16:uniqueId val="{00000000-2C20-44BE-8438-250DC870A8B3}"/>
            </c:ext>
          </c:extLst>
        </c:ser>
        <c:ser>
          <c:idx val="1"/>
          <c:order val="1"/>
          <c:tx>
            <c:strRef>
              <c:f>Sheet1!$D$4</c:f>
              <c:strCache>
                <c:ptCount val="1"/>
                <c:pt idx="0">
                  <c:v>Undermined </c:v>
                </c:pt>
              </c:strCache>
            </c:strRef>
          </c:tx>
          <c:spPr>
            <a:ln w="28575" cap="rnd">
              <a:solidFill>
                <a:schemeClr val="tx2">
                  <a:lumMod val="50000"/>
                </a:schemeClr>
              </a:solidFill>
              <a:round/>
            </a:ln>
            <a:effectLst/>
          </c:spPr>
          <c:marker>
            <c:symbol val="none"/>
          </c:marker>
          <c:cat>
            <c:strRef>
              <c:f>Sheet1!$A$5:$A$14</c:f>
              <c:strCache>
                <c:ptCount val="10"/>
                <c:pt idx="0">
                  <c:v>2011</c:v>
                </c:pt>
                <c:pt idx="1">
                  <c:v>2012</c:v>
                </c:pt>
                <c:pt idx="2">
                  <c:v>2013</c:v>
                </c:pt>
                <c:pt idx="3">
                  <c:v>2014</c:v>
                </c:pt>
                <c:pt idx="4">
                  <c:v>2015</c:v>
                </c:pt>
                <c:pt idx="5">
                  <c:v>2016</c:v>
                </c:pt>
                <c:pt idx="6">
                  <c:v>2017</c:v>
                </c:pt>
                <c:pt idx="7">
                  <c:v>2018</c:v>
                </c:pt>
                <c:pt idx="8">
                  <c:v>2019</c:v>
                </c:pt>
                <c:pt idx="9">
                  <c:v>2020 P</c:v>
                </c:pt>
              </c:strCache>
            </c:strRef>
          </c:cat>
          <c:val>
            <c:numRef>
              <c:f>Sheet1!$D$5:$D$14</c:f>
              <c:numCache>
                <c:formatCode>General</c:formatCode>
                <c:ptCount val="10"/>
                <c:pt idx="0">
                  <c:v>69</c:v>
                </c:pt>
                <c:pt idx="1">
                  <c:v>75</c:v>
                </c:pt>
                <c:pt idx="2">
                  <c:v>60</c:v>
                </c:pt>
                <c:pt idx="3">
                  <c:v>77</c:v>
                </c:pt>
                <c:pt idx="4">
                  <c:v>114</c:v>
                </c:pt>
                <c:pt idx="5">
                  <c:v>149</c:v>
                </c:pt>
                <c:pt idx="6">
                  <c:v>132</c:v>
                </c:pt>
                <c:pt idx="7">
                  <c:v>123</c:v>
                </c:pt>
                <c:pt idx="8">
                  <c:v>17</c:v>
                </c:pt>
                <c:pt idx="9">
                  <c:v>65</c:v>
                </c:pt>
              </c:numCache>
            </c:numRef>
          </c:val>
          <c:smooth val="0"/>
          <c:extLst>
            <c:ext xmlns:c16="http://schemas.microsoft.com/office/drawing/2014/chart" uri="{C3380CC4-5D6E-409C-BE32-E72D297353CC}">
              <c16:uniqueId val="{00000001-2C20-44BE-8438-250DC870A8B3}"/>
            </c:ext>
          </c:extLst>
        </c:ser>
        <c:dLbls>
          <c:showLegendKey val="0"/>
          <c:showVal val="0"/>
          <c:showCatName val="0"/>
          <c:showSerName val="0"/>
          <c:showPercent val="0"/>
          <c:showBubbleSize val="0"/>
        </c:dLbls>
        <c:smooth val="0"/>
        <c:axId val="827598328"/>
        <c:axId val="827599312"/>
      </c:lineChart>
      <c:catAx>
        <c:axId val="82759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27599312"/>
        <c:crosses val="autoZero"/>
        <c:auto val="1"/>
        <c:lblAlgn val="ctr"/>
        <c:lblOffset val="100"/>
        <c:noMultiLvlLbl val="0"/>
      </c:catAx>
      <c:valAx>
        <c:axId val="827599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2759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32AC1-944B-49E5-85FF-3FE39874DB8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FC3BFFFF-9A4B-4553-8A4C-745DE7D92E4A}">
      <dgm:prSet phldrT="[Text]"/>
      <dgm:spPr/>
      <dgm:t>
        <a:bodyPr/>
        <a:lstStyle/>
        <a:p>
          <a:r>
            <a:rPr lang="en-US" dirty="0" smtClean="0">
              <a:solidFill>
                <a:schemeClr val="bg1"/>
              </a:solidFill>
            </a:rPr>
            <a:t>VARS</a:t>
          </a:r>
        </a:p>
        <a:p>
          <a:r>
            <a:rPr lang="en-US" dirty="0" smtClean="0">
              <a:solidFill>
                <a:schemeClr val="bg1"/>
              </a:solidFill>
            </a:rPr>
            <a:t>Branch</a:t>
          </a:r>
          <a:endParaRPr lang="en-US" dirty="0">
            <a:solidFill>
              <a:schemeClr val="bg1"/>
            </a:solidFill>
          </a:endParaRPr>
        </a:p>
      </dgm:t>
    </dgm:pt>
    <dgm:pt modelId="{EA481296-4E3E-4B36-8B2F-EFAE381BF015}" type="parTrans" cxnId="{108050A7-052A-4A82-92C7-897C3CF10709}">
      <dgm:prSet/>
      <dgm:spPr/>
      <dgm:t>
        <a:bodyPr/>
        <a:lstStyle/>
        <a:p>
          <a:endParaRPr lang="en-US"/>
        </a:p>
      </dgm:t>
    </dgm:pt>
    <dgm:pt modelId="{7790BB47-C4F0-409B-84EA-5D2F7D5A1FBD}" type="sibTrans" cxnId="{108050A7-052A-4A82-92C7-897C3CF10709}">
      <dgm:prSet/>
      <dgm:spPr/>
      <dgm:t>
        <a:bodyPr/>
        <a:lstStyle/>
        <a:p>
          <a:endParaRPr lang="en-US"/>
        </a:p>
      </dgm:t>
    </dgm:pt>
    <dgm:pt modelId="{27652185-9E76-4845-9758-A69D8C1D8E45}">
      <dgm:prSet phldrT="[Text]"/>
      <dgm:spPr/>
      <dgm:t>
        <a:bodyPr/>
        <a:lstStyle/>
        <a:p>
          <a:r>
            <a:rPr lang="en-US" dirty="0" smtClean="0">
              <a:solidFill>
                <a:schemeClr val="bg1"/>
              </a:solidFill>
            </a:rPr>
            <a:t>Admin Research Unit</a:t>
          </a:r>
          <a:endParaRPr lang="en-US" dirty="0">
            <a:solidFill>
              <a:schemeClr val="bg1"/>
            </a:solidFill>
          </a:endParaRPr>
        </a:p>
      </dgm:t>
    </dgm:pt>
    <dgm:pt modelId="{75888690-93F5-40EE-AA19-3D02E9AA215F}" type="parTrans" cxnId="{313FA490-E026-4A5F-9D80-DBDF81BA5F27}">
      <dgm:prSet/>
      <dgm:spPr/>
      <dgm:t>
        <a:bodyPr/>
        <a:lstStyle/>
        <a:p>
          <a:endParaRPr lang="en-US"/>
        </a:p>
      </dgm:t>
    </dgm:pt>
    <dgm:pt modelId="{5E346B2C-284E-4D7E-9069-6DA83DF96CFA}" type="sibTrans" cxnId="{313FA490-E026-4A5F-9D80-DBDF81BA5F27}">
      <dgm:prSet/>
      <dgm:spPr/>
      <dgm:t>
        <a:bodyPr/>
        <a:lstStyle/>
        <a:p>
          <a:endParaRPr lang="en-US"/>
        </a:p>
      </dgm:t>
    </dgm:pt>
    <dgm:pt modelId="{1CC771E5-E8D8-4F15-ADAD-00D845F96C39}">
      <dgm:prSet phldrT="[Text]"/>
      <dgm:spPr/>
      <dgm:t>
        <a:bodyPr/>
        <a:lstStyle/>
        <a:p>
          <a:r>
            <a:rPr lang="en-US" dirty="0" smtClean="0"/>
            <a:t>Vital Statistics </a:t>
          </a:r>
          <a:r>
            <a:rPr lang="en-US" dirty="0" smtClean="0">
              <a:solidFill>
                <a:schemeClr val="bg1"/>
              </a:solidFill>
            </a:rPr>
            <a:t>Unit</a:t>
          </a:r>
          <a:endParaRPr lang="en-US" dirty="0">
            <a:solidFill>
              <a:schemeClr val="bg1"/>
            </a:solidFill>
          </a:endParaRPr>
        </a:p>
      </dgm:t>
    </dgm:pt>
    <dgm:pt modelId="{AC446C8A-6B09-4A8E-A60A-028460F6DE66}" type="parTrans" cxnId="{F9F84287-9FBA-45FC-8126-E0C4CBD12386}">
      <dgm:prSet/>
      <dgm:spPr/>
      <dgm:t>
        <a:bodyPr/>
        <a:lstStyle/>
        <a:p>
          <a:endParaRPr lang="en-US"/>
        </a:p>
      </dgm:t>
    </dgm:pt>
    <dgm:pt modelId="{B85A7519-3A15-4364-876E-C9A2471B3B7B}" type="sibTrans" cxnId="{F9F84287-9FBA-45FC-8126-E0C4CBD12386}">
      <dgm:prSet/>
      <dgm:spPr/>
      <dgm:t>
        <a:bodyPr/>
        <a:lstStyle/>
        <a:p>
          <a:endParaRPr lang="en-US"/>
        </a:p>
      </dgm:t>
    </dgm:pt>
    <dgm:pt modelId="{44CB4EB1-3B20-43CB-8045-6FE06F416969}">
      <dgm:prSet phldrT="[Text]"/>
      <dgm:spPr/>
      <dgm:t>
        <a:bodyPr/>
        <a:lstStyle/>
        <a:p>
          <a:r>
            <a:rPr lang="en-US" dirty="0" smtClean="0"/>
            <a:t>Data </a:t>
          </a:r>
          <a:r>
            <a:rPr lang="en-US" dirty="0" smtClean="0">
              <a:solidFill>
                <a:schemeClr val="bg1"/>
              </a:solidFill>
            </a:rPr>
            <a:t>Management</a:t>
          </a:r>
          <a:endParaRPr lang="en-US" dirty="0">
            <a:solidFill>
              <a:schemeClr val="bg1"/>
            </a:solidFill>
          </a:endParaRPr>
        </a:p>
      </dgm:t>
    </dgm:pt>
    <dgm:pt modelId="{E824085D-78FF-4F7B-B0D0-97305CDCF543}" type="parTrans" cxnId="{CCCF6DC0-F206-4E27-B9BA-D9BDEA140052}">
      <dgm:prSet/>
      <dgm:spPr/>
      <dgm:t>
        <a:bodyPr/>
        <a:lstStyle/>
        <a:p>
          <a:endParaRPr lang="en-US"/>
        </a:p>
      </dgm:t>
    </dgm:pt>
    <dgm:pt modelId="{3B2A3102-0A4A-4D79-A2C4-799E04A27444}" type="sibTrans" cxnId="{CCCF6DC0-F206-4E27-B9BA-D9BDEA140052}">
      <dgm:prSet/>
      <dgm:spPr/>
      <dgm:t>
        <a:bodyPr/>
        <a:lstStyle/>
        <a:p>
          <a:endParaRPr lang="en-US"/>
        </a:p>
      </dgm:t>
    </dgm:pt>
    <dgm:pt modelId="{6C8248F4-8DE7-4333-804D-FFE6153C60C4}">
      <dgm:prSet phldrT="[Text]"/>
      <dgm:spPr/>
      <dgm:t>
        <a:bodyPr/>
        <a:lstStyle/>
        <a:p>
          <a:r>
            <a:rPr lang="en-US" dirty="0" smtClean="0"/>
            <a:t>Publications</a:t>
          </a:r>
          <a:endParaRPr lang="en-US" dirty="0"/>
        </a:p>
      </dgm:t>
    </dgm:pt>
    <dgm:pt modelId="{D0C48875-8A5E-4B99-9DB2-2AD59C2A68B5}" type="parTrans" cxnId="{0C8607D5-40FA-4516-B134-7AB72D10978F}">
      <dgm:prSet/>
      <dgm:spPr/>
      <dgm:t>
        <a:bodyPr/>
        <a:lstStyle/>
        <a:p>
          <a:endParaRPr lang="en-US"/>
        </a:p>
      </dgm:t>
    </dgm:pt>
    <dgm:pt modelId="{D92F55AA-B421-4B0F-BE6A-41A64F4B40D6}" type="sibTrans" cxnId="{0C8607D5-40FA-4516-B134-7AB72D10978F}">
      <dgm:prSet/>
      <dgm:spPr/>
      <dgm:t>
        <a:bodyPr/>
        <a:lstStyle/>
        <a:p>
          <a:endParaRPr lang="en-US"/>
        </a:p>
      </dgm:t>
    </dgm:pt>
    <dgm:pt modelId="{35E01636-3DF8-49C9-9778-27D4A39BD699}">
      <dgm:prSet phldrT="[Text]"/>
      <dgm:spPr/>
      <dgm:t>
        <a:bodyPr/>
        <a:lstStyle/>
        <a:p>
          <a:r>
            <a:rPr lang="en-US" dirty="0" err="1" smtClean="0"/>
            <a:t>Covid</a:t>
          </a:r>
          <a:r>
            <a:rPr lang="en-US" dirty="0" smtClean="0"/>
            <a:t> Research</a:t>
          </a:r>
          <a:endParaRPr lang="en-US" dirty="0"/>
        </a:p>
      </dgm:t>
    </dgm:pt>
    <dgm:pt modelId="{F6B963B0-B024-4E14-9977-F8EC815FDD37}" type="parTrans" cxnId="{8521885A-F570-4E70-BBB5-4247D8E7F1DA}">
      <dgm:prSet/>
      <dgm:spPr/>
      <dgm:t>
        <a:bodyPr/>
        <a:lstStyle/>
        <a:p>
          <a:endParaRPr lang="en-US"/>
        </a:p>
      </dgm:t>
    </dgm:pt>
    <dgm:pt modelId="{64C66CD8-003E-4C55-93F3-7C57C6B1D0B5}" type="sibTrans" cxnId="{8521885A-F570-4E70-BBB5-4247D8E7F1DA}">
      <dgm:prSet/>
      <dgm:spPr/>
      <dgm:t>
        <a:bodyPr/>
        <a:lstStyle/>
        <a:p>
          <a:endParaRPr lang="en-US"/>
        </a:p>
      </dgm:t>
    </dgm:pt>
    <dgm:pt modelId="{BD81363A-FA0B-4C37-B3E9-F6D954C6BD7D}">
      <dgm:prSet phldrT="[Text]"/>
      <dgm:spPr/>
      <dgm:t>
        <a:bodyPr/>
        <a:lstStyle/>
        <a:p>
          <a:r>
            <a:rPr lang="en-US" dirty="0" smtClean="0">
              <a:solidFill>
                <a:schemeClr val="bg1"/>
              </a:solidFill>
            </a:rPr>
            <a:t>Other Research</a:t>
          </a:r>
          <a:endParaRPr lang="en-US" dirty="0">
            <a:solidFill>
              <a:schemeClr val="bg1"/>
            </a:solidFill>
          </a:endParaRPr>
        </a:p>
      </dgm:t>
    </dgm:pt>
    <dgm:pt modelId="{D08D4145-CE0B-461B-813B-540B16DF19B1}" type="parTrans" cxnId="{C845EBB6-D9DB-427D-A4AA-F6F1ACFB4F91}">
      <dgm:prSet/>
      <dgm:spPr/>
      <dgm:t>
        <a:bodyPr/>
        <a:lstStyle/>
        <a:p>
          <a:endParaRPr lang="en-US"/>
        </a:p>
      </dgm:t>
    </dgm:pt>
    <dgm:pt modelId="{8BA29901-E027-4B5E-9522-7A4BFF36AF29}" type="sibTrans" cxnId="{C845EBB6-D9DB-427D-A4AA-F6F1ACFB4F91}">
      <dgm:prSet/>
      <dgm:spPr/>
      <dgm:t>
        <a:bodyPr/>
        <a:lstStyle/>
        <a:p>
          <a:endParaRPr lang="en-US"/>
        </a:p>
      </dgm:t>
    </dgm:pt>
    <dgm:pt modelId="{19C782F1-ED36-4B7F-A5B7-4FCBD56BD84A}" type="pres">
      <dgm:prSet presAssocID="{BD132AC1-944B-49E5-85FF-3FE39874DB84}" presName="mainComposite" presStyleCnt="0">
        <dgm:presLayoutVars>
          <dgm:chPref val="1"/>
          <dgm:dir/>
          <dgm:animOne val="branch"/>
          <dgm:animLvl val="lvl"/>
          <dgm:resizeHandles val="exact"/>
        </dgm:presLayoutVars>
      </dgm:prSet>
      <dgm:spPr/>
      <dgm:t>
        <a:bodyPr/>
        <a:lstStyle/>
        <a:p>
          <a:endParaRPr lang="en-US"/>
        </a:p>
      </dgm:t>
    </dgm:pt>
    <dgm:pt modelId="{68D5592B-D82F-4F02-A492-51ACD4006A0B}" type="pres">
      <dgm:prSet presAssocID="{BD132AC1-944B-49E5-85FF-3FE39874DB84}" presName="hierFlow" presStyleCnt="0"/>
      <dgm:spPr/>
    </dgm:pt>
    <dgm:pt modelId="{FFB7C19E-9B40-4E5A-A7F9-7DC716640922}" type="pres">
      <dgm:prSet presAssocID="{BD132AC1-944B-49E5-85FF-3FE39874DB84}" presName="hierChild1" presStyleCnt="0">
        <dgm:presLayoutVars>
          <dgm:chPref val="1"/>
          <dgm:animOne val="branch"/>
          <dgm:animLvl val="lvl"/>
        </dgm:presLayoutVars>
      </dgm:prSet>
      <dgm:spPr/>
    </dgm:pt>
    <dgm:pt modelId="{CBF65B50-E892-44DF-875F-5D7DE13C5648}" type="pres">
      <dgm:prSet presAssocID="{FC3BFFFF-9A4B-4553-8A4C-745DE7D92E4A}" presName="Name14" presStyleCnt="0"/>
      <dgm:spPr/>
    </dgm:pt>
    <dgm:pt modelId="{AC978A92-B5A6-4023-9130-7B35C55559F8}" type="pres">
      <dgm:prSet presAssocID="{FC3BFFFF-9A4B-4553-8A4C-745DE7D92E4A}" presName="level1Shape" presStyleLbl="node0" presStyleIdx="0" presStyleCnt="1">
        <dgm:presLayoutVars>
          <dgm:chPref val="3"/>
        </dgm:presLayoutVars>
      </dgm:prSet>
      <dgm:spPr/>
      <dgm:t>
        <a:bodyPr/>
        <a:lstStyle/>
        <a:p>
          <a:endParaRPr lang="en-US"/>
        </a:p>
      </dgm:t>
    </dgm:pt>
    <dgm:pt modelId="{A2A83FCB-4B41-45D1-8F1A-2713851EBE32}" type="pres">
      <dgm:prSet presAssocID="{FC3BFFFF-9A4B-4553-8A4C-745DE7D92E4A}" presName="hierChild2" presStyleCnt="0"/>
      <dgm:spPr/>
    </dgm:pt>
    <dgm:pt modelId="{828E2858-2525-4297-A6D7-FC00DB30BE65}" type="pres">
      <dgm:prSet presAssocID="{75888690-93F5-40EE-AA19-3D02E9AA215F}" presName="Name19" presStyleLbl="parChTrans1D2" presStyleIdx="0" presStyleCnt="2"/>
      <dgm:spPr/>
      <dgm:t>
        <a:bodyPr/>
        <a:lstStyle/>
        <a:p>
          <a:endParaRPr lang="en-US"/>
        </a:p>
      </dgm:t>
    </dgm:pt>
    <dgm:pt modelId="{2C3355C1-5BAE-4C36-9847-14B25F842AAC}" type="pres">
      <dgm:prSet presAssocID="{27652185-9E76-4845-9758-A69D8C1D8E45}" presName="Name21" presStyleCnt="0"/>
      <dgm:spPr/>
    </dgm:pt>
    <dgm:pt modelId="{AEF21AC7-D2D8-4BDB-A36E-4925A6E945FD}" type="pres">
      <dgm:prSet presAssocID="{27652185-9E76-4845-9758-A69D8C1D8E45}" presName="level2Shape" presStyleLbl="node2" presStyleIdx="0" presStyleCnt="2"/>
      <dgm:spPr/>
      <dgm:t>
        <a:bodyPr/>
        <a:lstStyle/>
        <a:p>
          <a:endParaRPr lang="en-US"/>
        </a:p>
      </dgm:t>
    </dgm:pt>
    <dgm:pt modelId="{016A9E8D-805F-4D67-9844-05AE1AE60354}" type="pres">
      <dgm:prSet presAssocID="{27652185-9E76-4845-9758-A69D8C1D8E45}" presName="hierChild3" presStyleCnt="0"/>
      <dgm:spPr/>
    </dgm:pt>
    <dgm:pt modelId="{2A7C8AB1-D41D-42EE-89F7-4B0D8C778B7C}" type="pres">
      <dgm:prSet presAssocID="{F6B963B0-B024-4E14-9977-F8EC815FDD37}" presName="Name19" presStyleLbl="parChTrans1D3" presStyleIdx="0" presStyleCnt="4"/>
      <dgm:spPr/>
      <dgm:t>
        <a:bodyPr/>
        <a:lstStyle/>
        <a:p>
          <a:endParaRPr lang="en-US"/>
        </a:p>
      </dgm:t>
    </dgm:pt>
    <dgm:pt modelId="{5A46339D-C6EB-4ADD-8081-6FA4706467D2}" type="pres">
      <dgm:prSet presAssocID="{35E01636-3DF8-49C9-9778-27D4A39BD699}" presName="Name21" presStyleCnt="0"/>
      <dgm:spPr/>
    </dgm:pt>
    <dgm:pt modelId="{2650566D-B355-4505-AAE3-6C0B38C4A03A}" type="pres">
      <dgm:prSet presAssocID="{35E01636-3DF8-49C9-9778-27D4A39BD699}" presName="level2Shape" presStyleLbl="node3" presStyleIdx="0" presStyleCnt="4"/>
      <dgm:spPr/>
      <dgm:t>
        <a:bodyPr/>
        <a:lstStyle/>
        <a:p>
          <a:endParaRPr lang="en-US"/>
        </a:p>
      </dgm:t>
    </dgm:pt>
    <dgm:pt modelId="{ABE910AF-C649-47E3-8EF2-AAB6BD8C7D5E}" type="pres">
      <dgm:prSet presAssocID="{35E01636-3DF8-49C9-9778-27D4A39BD699}" presName="hierChild3" presStyleCnt="0"/>
      <dgm:spPr/>
    </dgm:pt>
    <dgm:pt modelId="{B794568B-223E-4A89-9DD7-26DA8643099C}" type="pres">
      <dgm:prSet presAssocID="{D08D4145-CE0B-461B-813B-540B16DF19B1}" presName="Name19" presStyleLbl="parChTrans1D3" presStyleIdx="1" presStyleCnt="4"/>
      <dgm:spPr/>
      <dgm:t>
        <a:bodyPr/>
        <a:lstStyle/>
        <a:p>
          <a:endParaRPr lang="en-US"/>
        </a:p>
      </dgm:t>
    </dgm:pt>
    <dgm:pt modelId="{31FAED4C-AD49-4759-955D-CA942A8634AB}" type="pres">
      <dgm:prSet presAssocID="{BD81363A-FA0B-4C37-B3E9-F6D954C6BD7D}" presName="Name21" presStyleCnt="0"/>
      <dgm:spPr/>
    </dgm:pt>
    <dgm:pt modelId="{6BE66EF4-C710-4D5D-AE7F-830270BC8A5B}" type="pres">
      <dgm:prSet presAssocID="{BD81363A-FA0B-4C37-B3E9-F6D954C6BD7D}" presName="level2Shape" presStyleLbl="node3" presStyleIdx="1" presStyleCnt="4"/>
      <dgm:spPr/>
      <dgm:t>
        <a:bodyPr/>
        <a:lstStyle/>
        <a:p>
          <a:endParaRPr lang="en-US"/>
        </a:p>
      </dgm:t>
    </dgm:pt>
    <dgm:pt modelId="{D858D125-37FE-4C64-8BFF-4224E4939462}" type="pres">
      <dgm:prSet presAssocID="{BD81363A-FA0B-4C37-B3E9-F6D954C6BD7D}" presName="hierChild3" presStyleCnt="0"/>
      <dgm:spPr/>
    </dgm:pt>
    <dgm:pt modelId="{1030AB7B-A74B-4F62-96D6-6CCC35BFC7F5}" type="pres">
      <dgm:prSet presAssocID="{AC446C8A-6B09-4A8E-A60A-028460F6DE66}" presName="Name19" presStyleLbl="parChTrans1D2" presStyleIdx="1" presStyleCnt="2"/>
      <dgm:spPr/>
      <dgm:t>
        <a:bodyPr/>
        <a:lstStyle/>
        <a:p>
          <a:endParaRPr lang="en-US"/>
        </a:p>
      </dgm:t>
    </dgm:pt>
    <dgm:pt modelId="{3A4273CD-5BC2-465C-A6EA-CD02D1BE1E7D}" type="pres">
      <dgm:prSet presAssocID="{1CC771E5-E8D8-4F15-ADAD-00D845F96C39}" presName="Name21" presStyleCnt="0"/>
      <dgm:spPr/>
    </dgm:pt>
    <dgm:pt modelId="{29966017-6F24-4D63-97CB-C45F331FDEC5}" type="pres">
      <dgm:prSet presAssocID="{1CC771E5-E8D8-4F15-ADAD-00D845F96C39}" presName="level2Shape" presStyleLbl="node2" presStyleIdx="1" presStyleCnt="2"/>
      <dgm:spPr/>
      <dgm:t>
        <a:bodyPr/>
        <a:lstStyle/>
        <a:p>
          <a:endParaRPr lang="en-US"/>
        </a:p>
      </dgm:t>
    </dgm:pt>
    <dgm:pt modelId="{B2D8B620-C63B-4414-A5FD-79AB67840EAC}" type="pres">
      <dgm:prSet presAssocID="{1CC771E5-E8D8-4F15-ADAD-00D845F96C39}" presName="hierChild3" presStyleCnt="0"/>
      <dgm:spPr/>
    </dgm:pt>
    <dgm:pt modelId="{3020A2F3-21FD-4DBF-BEEF-54726D4D3E23}" type="pres">
      <dgm:prSet presAssocID="{E824085D-78FF-4F7B-B0D0-97305CDCF543}" presName="Name19" presStyleLbl="parChTrans1D3" presStyleIdx="2" presStyleCnt="4"/>
      <dgm:spPr/>
      <dgm:t>
        <a:bodyPr/>
        <a:lstStyle/>
        <a:p>
          <a:endParaRPr lang="en-US"/>
        </a:p>
      </dgm:t>
    </dgm:pt>
    <dgm:pt modelId="{0A837B3A-BE09-48D0-B07C-653AF78F7354}" type="pres">
      <dgm:prSet presAssocID="{44CB4EB1-3B20-43CB-8045-6FE06F416969}" presName="Name21" presStyleCnt="0"/>
      <dgm:spPr/>
    </dgm:pt>
    <dgm:pt modelId="{8EB1966D-397B-449A-9D8E-1DFE33EAD41B}" type="pres">
      <dgm:prSet presAssocID="{44CB4EB1-3B20-43CB-8045-6FE06F416969}" presName="level2Shape" presStyleLbl="node3" presStyleIdx="2" presStyleCnt="4"/>
      <dgm:spPr/>
      <dgm:t>
        <a:bodyPr/>
        <a:lstStyle/>
        <a:p>
          <a:endParaRPr lang="en-US"/>
        </a:p>
      </dgm:t>
    </dgm:pt>
    <dgm:pt modelId="{24B85530-BE3E-4CE3-90D3-55AF8169D102}" type="pres">
      <dgm:prSet presAssocID="{44CB4EB1-3B20-43CB-8045-6FE06F416969}" presName="hierChild3" presStyleCnt="0"/>
      <dgm:spPr/>
    </dgm:pt>
    <dgm:pt modelId="{AEAA6379-2653-43BD-B57F-2650E086E4A2}" type="pres">
      <dgm:prSet presAssocID="{D0C48875-8A5E-4B99-9DB2-2AD59C2A68B5}" presName="Name19" presStyleLbl="parChTrans1D3" presStyleIdx="3" presStyleCnt="4"/>
      <dgm:spPr/>
      <dgm:t>
        <a:bodyPr/>
        <a:lstStyle/>
        <a:p>
          <a:endParaRPr lang="en-US"/>
        </a:p>
      </dgm:t>
    </dgm:pt>
    <dgm:pt modelId="{9A1C27A1-2FE3-4882-9F4F-03E6D21FDD17}" type="pres">
      <dgm:prSet presAssocID="{6C8248F4-8DE7-4333-804D-FFE6153C60C4}" presName="Name21" presStyleCnt="0"/>
      <dgm:spPr/>
    </dgm:pt>
    <dgm:pt modelId="{D4C2A820-37E6-46F4-8972-2F05C260BB0C}" type="pres">
      <dgm:prSet presAssocID="{6C8248F4-8DE7-4333-804D-FFE6153C60C4}" presName="level2Shape" presStyleLbl="node3" presStyleIdx="3" presStyleCnt="4"/>
      <dgm:spPr/>
      <dgm:t>
        <a:bodyPr/>
        <a:lstStyle/>
        <a:p>
          <a:endParaRPr lang="en-US"/>
        </a:p>
      </dgm:t>
    </dgm:pt>
    <dgm:pt modelId="{12F5BF63-21E8-4EE2-A31D-553C1BD46BB5}" type="pres">
      <dgm:prSet presAssocID="{6C8248F4-8DE7-4333-804D-FFE6153C60C4}" presName="hierChild3" presStyleCnt="0"/>
      <dgm:spPr/>
    </dgm:pt>
    <dgm:pt modelId="{A3BABB46-0EDF-47B3-BC07-76AAD3EA58CC}" type="pres">
      <dgm:prSet presAssocID="{BD132AC1-944B-49E5-85FF-3FE39874DB84}" presName="bgShapesFlow" presStyleCnt="0"/>
      <dgm:spPr/>
    </dgm:pt>
  </dgm:ptLst>
  <dgm:cxnLst>
    <dgm:cxn modelId="{D0E13C13-33AA-4BD5-82F1-8415277F244D}" type="presOf" srcId="{BD81363A-FA0B-4C37-B3E9-F6D954C6BD7D}" destId="{6BE66EF4-C710-4D5D-AE7F-830270BC8A5B}" srcOrd="0" destOrd="0" presId="urn:microsoft.com/office/officeart/2005/8/layout/hierarchy6"/>
    <dgm:cxn modelId="{313FA490-E026-4A5F-9D80-DBDF81BA5F27}" srcId="{FC3BFFFF-9A4B-4553-8A4C-745DE7D92E4A}" destId="{27652185-9E76-4845-9758-A69D8C1D8E45}" srcOrd="0" destOrd="0" parTransId="{75888690-93F5-40EE-AA19-3D02E9AA215F}" sibTransId="{5E346B2C-284E-4D7E-9069-6DA83DF96CFA}"/>
    <dgm:cxn modelId="{77E4DAE5-3BF6-4C8A-ABF3-35DFA67C1FC3}" type="presOf" srcId="{E824085D-78FF-4F7B-B0D0-97305CDCF543}" destId="{3020A2F3-21FD-4DBF-BEEF-54726D4D3E23}" srcOrd="0" destOrd="0" presId="urn:microsoft.com/office/officeart/2005/8/layout/hierarchy6"/>
    <dgm:cxn modelId="{CCCF6DC0-F206-4E27-B9BA-D9BDEA140052}" srcId="{1CC771E5-E8D8-4F15-ADAD-00D845F96C39}" destId="{44CB4EB1-3B20-43CB-8045-6FE06F416969}" srcOrd="0" destOrd="0" parTransId="{E824085D-78FF-4F7B-B0D0-97305CDCF543}" sibTransId="{3B2A3102-0A4A-4D79-A2C4-799E04A27444}"/>
    <dgm:cxn modelId="{C845EBB6-D9DB-427D-A4AA-F6F1ACFB4F91}" srcId="{27652185-9E76-4845-9758-A69D8C1D8E45}" destId="{BD81363A-FA0B-4C37-B3E9-F6D954C6BD7D}" srcOrd="1" destOrd="0" parTransId="{D08D4145-CE0B-461B-813B-540B16DF19B1}" sibTransId="{8BA29901-E027-4B5E-9522-7A4BFF36AF29}"/>
    <dgm:cxn modelId="{6E76FE29-01C8-4F44-8029-0A12D38B5A01}" type="presOf" srcId="{75888690-93F5-40EE-AA19-3D02E9AA215F}" destId="{828E2858-2525-4297-A6D7-FC00DB30BE65}" srcOrd="0" destOrd="0" presId="urn:microsoft.com/office/officeart/2005/8/layout/hierarchy6"/>
    <dgm:cxn modelId="{108050A7-052A-4A82-92C7-897C3CF10709}" srcId="{BD132AC1-944B-49E5-85FF-3FE39874DB84}" destId="{FC3BFFFF-9A4B-4553-8A4C-745DE7D92E4A}" srcOrd="0" destOrd="0" parTransId="{EA481296-4E3E-4B36-8B2F-EFAE381BF015}" sibTransId="{7790BB47-C4F0-409B-84EA-5D2F7D5A1FBD}"/>
    <dgm:cxn modelId="{13393F14-21BD-40E4-BFDC-041A98120C75}" type="presOf" srcId="{F6B963B0-B024-4E14-9977-F8EC815FDD37}" destId="{2A7C8AB1-D41D-42EE-89F7-4B0D8C778B7C}" srcOrd="0" destOrd="0" presId="urn:microsoft.com/office/officeart/2005/8/layout/hierarchy6"/>
    <dgm:cxn modelId="{3F15054B-DF67-44C7-B175-3A318455E865}" type="presOf" srcId="{1CC771E5-E8D8-4F15-ADAD-00D845F96C39}" destId="{29966017-6F24-4D63-97CB-C45F331FDEC5}" srcOrd="0" destOrd="0" presId="urn:microsoft.com/office/officeart/2005/8/layout/hierarchy6"/>
    <dgm:cxn modelId="{7398B4DA-DF94-40E4-A2AF-DC1DA7B94F94}" type="presOf" srcId="{6C8248F4-8DE7-4333-804D-FFE6153C60C4}" destId="{D4C2A820-37E6-46F4-8972-2F05C260BB0C}" srcOrd="0" destOrd="0" presId="urn:microsoft.com/office/officeart/2005/8/layout/hierarchy6"/>
    <dgm:cxn modelId="{754F6996-4DCE-4381-9C44-3A859E23617F}" type="presOf" srcId="{27652185-9E76-4845-9758-A69D8C1D8E45}" destId="{AEF21AC7-D2D8-4BDB-A36E-4925A6E945FD}" srcOrd="0" destOrd="0" presId="urn:microsoft.com/office/officeart/2005/8/layout/hierarchy6"/>
    <dgm:cxn modelId="{4E86E40B-3387-4A25-AF09-F56991312E4B}" type="presOf" srcId="{BD132AC1-944B-49E5-85FF-3FE39874DB84}" destId="{19C782F1-ED36-4B7F-A5B7-4FCBD56BD84A}" srcOrd="0" destOrd="0" presId="urn:microsoft.com/office/officeart/2005/8/layout/hierarchy6"/>
    <dgm:cxn modelId="{8521885A-F570-4E70-BBB5-4247D8E7F1DA}" srcId="{27652185-9E76-4845-9758-A69D8C1D8E45}" destId="{35E01636-3DF8-49C9-9778-27D4A39BD699}" srcOrd="0" destOrd="0" parTransId="{F6B963B0-B024-4E14-9977-F8EC815FDD37}" sibTransId="{64C66CD8-003E-4C55-93F3-7C57C6B1D0B5}"/>
    <dgm:cxn modelId="{0C8607D5-40FA-4516-B134-7AB72D10978F}" srcId="{1CC771E5-E8D8-4F15-ADAD-00D845F96C39}" destId="{6C8248F4-8DE7-4333-804D-FFE6153C60C4}" srcOrd="1" destOrd="0" parTransId="{D0C48875-8A5E-4B99-9DB2-2AD59C2A68B5}" sibTransId="{D92F55AA-B421-4B0F-BE6A-41A64F4B40D6}"/>
    <dgm:cxn modelId="{0C70EE4A-DF51-4CC9-AF62-4D534583A9BD}" type="presOf" srcId="{35E01636-3DF8-49C9-9778-27D4A39BD699}" destId="{2650566D-B355-4505-AAE3-6C0B38C4A03A}" srcOrd="0" destOrd="0" presId="urn:microsoft.com/office/officeart/2005/8/layout/hierarchy6"/>
    <dgm:cxn modelId="{B6E88F75-D90D-4560-93D7-82EAE7AD0798}" type="presOf" srcId="{44CB4EB1-3B20-43CB-8045-6FE06F416969}" destId="{8EB1966D-397B-449A-9D8E-1DFE33EAD41B}" srcOrd="0" destOrd="0" presId="urn:microsoft.com/office/officeart/2005/8/layout/hierarchy6"/>
    <dgm:cxn modelId="{F9F84287-9FBA-45FC-8126-E0C4CBD12386}" srcId="{FC3BFFFF-9A4B-4553-8A4C-745DE7D92E4A}" destId="{1CC771E5-E8D8-4F15-ADAD-00D845F96C39}" srcOrd="1" destOrd="0" parTransId="{AC446C8A-6B09-4A8E-A60A-028460F6DE66}" sibTransId="{B85A7519-3A15-4364-876E-C9A2471B3B7B}"/>
    <dgm:cxn modelId="{E45F2DA3-AFCC-497B-AA29-4D47F3EFA3FE}" type="presOf" srcId="{D0C48875-8A5E-4B99-9DB2-2AD59C2A68B5}" destId="{AEAA6379-2653-43BD-B57F-2650E086E4A2}" srcOrd="0" destOrd="0" presId="urn:microsoft.com/office/officeart/2005/8/layout/hierarchy6"/>
    <dgm:cxn modelId="{F2E3BDDE-CD74-41E6-B852-8377C52520CC}" type="presOf" srcId="{D08D4145-CE0B-461B-813B-540B16DF19B1}" destId="{B794568B-223E-4A89-9DD7-26DA8643099C}" srcOrd="0" destOrd="0" presId="urn:microsoft.com/office/officeart/2005/8/layout/hierarchy6"/>
    <dgm:cxn modelId="{4274B493-908A-42A9-AF82-688B2A53DE43}" type="presOf" srcId="{AC446C8A-6B09-4A8E-A60A-028460F6DE66}" destId="{1030AB7B-A74B-4F62-96D6-6CCC35BFC7F5}" srcOrd="0" destOrd="0" presId="urn:microsoft.com/office/officeart/2005/8/layout/hierarchy6"/>
    <dgm:cxn modelId="{AEF7E8C9-1198-4123-BB5D-7F7D179A9B7A}" type="presOf" srcId="{FC3BFFFF-9A4B-4553-8A4C-745DE7D92E4A}" destId="{AC978A92-B5A6-4023-9130-7B35C55559F8}" srcOrd="0" destOrd="0" presId="urn:microsoft.com/office/officeart/2005/8/layout/hierarchy6"/>
    <dgm:cxn modelId="{4B813C3C-6248-4E37-BDA1-560BEF02E3A2}" type="presParOf" srcId="{19C782F1-ED36-4B7F-A5B7-4FCBD56BD84A}" destId="{68D5592B-D82F-4F02-A492-51ACD4006A0B}" srcOrd="0" destOrd="0" presId="urn:microsoft.com/office/officeart/2005/8/layout/hierarchy6"/>
    <dgm:cxn modelId="{F9C0CCCD-D0CB-4183-BE5E-BA2B0C9940C8}" type="presParOf" srcId="{68D5592B-D82F-4F02-A492-51ACD4006A0B}" destId="{FFB7C19E-9B40-4E5A-A7F9-7DC716640922}" srcOrd="0" destOrd="0" presId="urn:microsoft.com/office/officeart/2005/8/layout/hierarchy6"/>
    <dgm:cxn modelId="{BACC3557-9F2D-4834-8F03-E4AA6A152231}" type="presParOf" srcId="{FFB7C19E-9B40-4E5A-A7F9-7DC716640922}" destId="{CBF65B50-E892-44DF-875F-5D7DE13C5648}" srcOrd="0" destOrd="0" presId="urn:microsoft.com/office/officeart/2005/8/layout/hierarchy6"/>
    <dgm:cxn modelId="{667E004F-993E-485D-BDDD-207CFE037844}" type="presParOf" srcId="{CBF65B50-E892-44DF-875F-5D7DE13C5648}" destId="{AC978A92-B5A6-4023-9130-7B35C55559F8}" srcOrd="0" destOrd="0" presId="urn:microsoft.com/office/officeart/2005/8/layout/hierarchy6"/>
    <dgm:cxn modelId="{13E2CE65-B99E-4FA0-B07E-B24CF5B05A6B}" type="presParOf" srcId="{CBF65B50-E892-44DF-875F-5D7DE13C5648}" destId="{A2A83FCB-4B41-45D1-8F1A-2713851EBE32}" srcOrd="1" destOrd="0" presId="urn:microsoft.com/office/officeart/2005/8/layout/hierarchy6"/>
    <dgm:cxn modelId="{F2471F3B-ED5E-40EC-B902-8B280AA6BB61}" type="presParOf" srcId="{A2A83FCB-4B41-45D1-8F1A-2713851EBE32}" destId="{828E2858-2525-4297-A6D7-FC00DB30BE65}" srcOrd="0" destOrd="0" presId="urn:microsoft.com/office/officeart/2005/8/layout/hierarchy6"/>
    <dgm:cxn modelId="{1E21E121-FC82-47FF-9F17-A7274AEFFB10}" type="presParOf" srcId="{A2A83FCB-4B41-45D1-8F1A-2713851EBE32}" destId="{2C3355C1-5BAE-4C36-9847-14B25F842AAC}" srcOrd="1" destOrd="0" presId="urn:microsoft.com/office/officeart/2005/8/layout/hierarchy6"/>
    <dgm:cxn modelId="{82B8BEAD-D771-403F-A3B5-6B638C683240}" type="presParOf" srcId="{2C3355C1-5BAE-4C36-9847-14B25F842AAC}" destId="{AEF21AC7-D2D8-4BDB-A36E-4925A6E945FD}" srcOrd="0" destOrd="0" presId="urn:microsoft.com/office/officeart/2005/8/layout/hierarchy6"/>
    <dgm:cxn modelId="{6B129456-AD09-49DA-957A-6032BD4A104F}" type="presParOf" srcId="{2C3355C1-5BAE-4C36-9847-14B25F842AAC}" destId="{016A9E8D-805F-4D67-9844-05AE1AE60354}" srcOrd="1" destOrd="0" presId="urn:microsoft.com/office/officeart/2005/8/layout/hierarchy6"/>
    <dgm:cxn modelId="{55D63117-8E31-4EF7-9820-F5B5A326D2B5}" type="presParOf" srcId="{016A9E8D-805F-4D67-9844-05AE1AE60354}" destId="{2A7C8AB1-D41D-42EE-89F7-4B0D8C778B7C}" srcOrd="0" destOrd="0" presId="urn:microsoft.com/office/officeart/2005/8/layout/hierarchy6"/>
    <dgm:cxn modelId="{B4F5B360-98F2-4316-96D1-28091C28975F}" type="presParOf" srcId="{016A9E8D-805F-4D67-9844-05AE1AE60354}" destId="{5A46339D-C6EB-4ADD-8081-6FA4706467D2}" srcOrd="1" destOrd="0" presId="urn:microsoft.com/office/officeart/2005/8/layout/hierarchy6"/>
    <dgm:cxn modelId="{97CED9D1-8595-40B8-AF4C-B5FE4977F8B1}" type="presParOf" srcId="{5A46339D-C6EB-4ADD-8081-6FA4706467D2}" destId="{2650566D-B355-4505-AAE3-6C0B38C4A03A}" srcOrd="0" destOrd="0" presId="urn:microsoft.com/office/officeart/2005/8/layout/hierarchy6"/>
    <dgm:cxn modelId="{D46FF6B9-0A7A-4DB0-AC29-1EC4E36254A8}" type="presParOf" srcId="{5A46339D-C6EB-4ADD-8081-6FA4706467D2}" destId="{ABE910AF-C649-47E3-8EF2-AAB6BD8C7D5E}" srcOrd="1" destOrd="0" presId="urn:microsoft.com/office/officeart/2005/8/layout/hierarchy6"/>
    <dgm:cxn modelId="{BF024132-D9A9-4E51-90D9-CD8ACC94A764}" type="presParOf" srcId="{016A9E8D-805F-4D67-9844-05AE1AE60354}" destId="{B794568B-223E-4A89-9DD7-26DA8643099C}" srcOrd="2" destOrd="0" presId="urn:microsoft.com/office/officeart/2005/8/layout/hierarchy6"/>
    <dgm:cxn modelId="{FB76B09C-3D89-4A28-B8A8-A61D2D2F2917}" type="presParOf" srcId="{016A9E8D-805F-4D67-9844-05AE1AE60354}" destId="{31FAED4C-AD49-4759-955D-CA942A8634AB}" srcOrd="3" destOrd="0" presId="urn:microsoft.com/office/officeart/2005/8/layout/hierarchy6"/>
    <dgm:cxn modelId="{0F8AE106-8A6B-4D34-9235-DC4E8C4A9F0B}" type="presParOf" srcId="{31FAED4C-AD49-4759-955D-CA942A8634AB}" destId="{6BE66EF4-C710-4D5D-AE7F-830270BC8A5B}" srcOrd="0" destOrd="0" presId="urn:microsoft.com/office/officeart/2005/8/layout/hierarchy6"/>
    <dgm:cxn modelId="{248F3E2E-D978-4536-9FC8-C6F34D341E6A}" type="presParOf" srcId="{31FAED4C-AD49-4759-955D-CA942A8634AB}" destId="{D858D125-37FE-4C64-8BFF-4224E4939462}" srcOrd="1" destOrd="0" presId="urn:microsoft.com/office/officeart/2005/8/layout/hierarchy6"/>
    <dgm:cxn modelId="{E4BEFA59-7202-4693-83F6-FC53DE295B35}" type="presParOf" srcId="{A2A83FCB-4B41-45D1-8F1A-2713851EBE32}" destId="{1030AB7B-A74B-4F62-96D6-6CCC35BFC7F5}" srcOrd="2" destOrd="0" presId="urn:microsoft.com/office/officeart/2005/8/layout/hierarchy6"/>
    <dgm:cxn modelId="{56FB5819-3477-488F-A8B6-313919AB3475}" type="presParOf" srcId="{A2A83FCB-4B41-45D1-8F1A-2713851EBE32}" destId="{3A4273CD-5BC2-465C-A6EA-CD02D1BE1E7D}" srcOrd="3" destOrd="0" presId="urn:microsoft.com/office/officeart/2005/8/layout/hierarchy6"/>
    <dgm:cxn modelId="{4AE43219-A2CB-42EE-8628-014905FAF4E7}" type="presParOf" srcId="{3A4273CD-5BC2-465C-A6EA-CD02D1BE1E7D}" destId="{29966017-6F24-4D63-97CB-C45F331FDEC5}" srcOrd="0" destOrd="0" presId="urn:microsoft.com/office/officeart/2005/8/layout/hierarchy6"/>
    <dgm:cxn modelId="{A9033D00-52EF-4E87-B325-DD57E569010A}" type="presParOf" srcId="{3A4273CD-5BC2-465C-A6EA-CD02D1BE1E7D}" destId="{B2D8B620-C63B-4414-A5FD-79AB67840EAC}" srcOrd="1" destOrd="0" presId="urn:microsoft.com/office/officeart/2005/8/layout/hierarchy6"/>
    <dgm:cxn modelId="{7F2EB236-AFF0-4195-9B3E-5E60BFE2521E}" type="presParOf" srcId="{B2D8B620-C63B-4414-A5FD-79AB67840EAC}" destId="{3020A2F3-21FD-4DBF-BEEF-54726D4D3E23}" srcOrd="0" destOrd="0" presId="urn:microsoft.com/office/officeart/2005/8/layout/hierarchy6"/>
    <dgm:cxn modelId="{8123026E-7844-4267-B306-40185E205096}" type="presParOf" srcId="{B2D8B620-C63B-4414-A5FD-79AB67840EAC}" destId="{0A837B3A-BE09-48D0-B07C-653AF78F7354}" srcOrd="1" destOrd="0" presId="urn:microsoft.com/office/officeart/2005/8/layout/hierarchy6"/>
    <dgm:cxn modelId="{3AADB0C0-2CFD-4E91-BC08-7D7A61C63182}" type="presParOf" srcId="{0A837B3A-BE09-48D0-B07C-653AF78F7354}" destId="{8EB1966D-397B-449A-9D8E-1DFE33EAD41B}" srcOrd="0" destOrd="0" presId="urn:microsoft.com/office/officeart/2005/8/layout/hierarchy6"/>
    <dgm:cxn modelId="{B082813D-1C36-4B6F-BB3D-AAC649DF8BE4}" type="presParOf" srcId="{0A837B3A-BE09-48D0-B07C-653AF78F7354}" destId="{24B85530-BE3E-4CE3-90D3-55AF8169D102}" srcOrd="1" destOrd="0" presId="urn:microsoft.com/office/officeart/2005/8/layout/hierarchy6"/>
    <dgm:cxn modelId="{B98A2DF2-2C0E-49C9-AF35-0431AD5F68D0}" type="presParOf" srcId="{B2D8B620-C63B-4414-A5FD-79AB67840EAC}" destId="{AEAA6379-2653-43BD-B57F-2650E086E4A2}" srcOrd="2" destOrd="0" presId="urn:microsoft.com/office/officeart/2005/8/layout/hierarchy6"/>
    <dgm:cxn modelId="{91492EE1-6C62-444F-B520-D939F6FC0EFA}" type="presParOf" srcId="{B2D8B620-C63B-4414-A5FD-79AB67840EAC}" destId="{9A1C27A1-2FE3-4882-9F4F-03E6D21FDD17}" srcOrd="3" destOrd="0" presId="urn:microsoft.com/office/officeart/2005/8/layout/hierarchy6"/>
    <dgm:cxn modelId="{D8849F82-B5F1-4700-9A74-078133AE818B}" type="presParOf" srcId="{9A1C27A1-2FE3-4882-9F4F-03E6D21FDD17}" destId="{D4C2A820-37E6-46F4-8972-2F05C260BB0C}" srcOrd="0" destOrd="0" presId="urn:microsoft.com/office/officeart/2005/8/layout/hierarchy6"/>
    <dgm:cxn modelId="{8061490B-1E0E-4631-A818-CDA6D8D40A04}" type="presParOf" srcId="{9A1C27A1-2FE3-4882-9F4F-03E6D21FDD17}" destId="{12F5BF63-21E8-4EE2-A31D-553C1BD46BB5}" srcOrd="1" destOrd="0" presId="urn:microsoft.com/office/officeart/2005/8/layout/hierarchy6"/>
    <dgm:cxn modelId="{68181FB5-C0CC-4941-960D-AE8343533A8B}" type="presParOf" srcId="{19C782F1-ED36-4B7F-A5B7-4FCBD56BD84A}" destId="{A3BABB46-0EDF-47B3-BC07-76AAD3EA58C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78A92-B5A6-4023-9130-7B35C55559F8}">
      <dsp:nvSpPr>
        <dsp:cNvPr id="0" name=""/>
        <dsp:cNvSpPr/>
      </dsp:nvSpPr>
      <dsp:spPr>
        <a:xfrm>
          <a:off x="4399043" y="151"/>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VARS</a:t>
          </a:r>
        </a:p>
        <a:p>
          <a:pPr lvl="0" algn="ctr" defTabSz="933450">
            <a:lnSpc>
              <a:spcPct val="90000"/>
            </a:lnSpc>
            <a:spcBef>
              <a:spcPct val="0"/>
            </a:spcBef>
            <a:spcAft>
              <a:spcPct val="35000"/>
            </a:spcAft>
          </a:pPr>
          <a:r>
            <a:rPr lang="en-US" sz="2100" kern="1200" dirty="0" smtClean="0">
              <a:solidFill>
                <a:schemeClr val="bg1"/>
              </a:solidFill>
            </a:rPr>
            <a:t>Branch</a:t>
          </a:r>
          <a:endParaRPr lang="en-US" sz="2100" kern="1200" dirty="0">
            <a:solidFill>
              <a:schemeClr val="bg1"/>
            </a:solidFill>
          </a:endParaRPr>
        </a:p>
      </dsp:txBody>
      <dsp:txXfrm>
        <a:off x="4432579" y="33687"/>
        <a:ext cx="1650441" cy="1077937"/>
      </dsp:txXfrm>
    </dsp:sp>
    <dsp:sp modelId="{828E2858-2525-4297-A6D7-FC00DB30BE65}">
      <dsp:nvSpPr>
        <dsp:cNvPr id="0" name=""/>
        <dsp:cNvSpPr/>
      </dsp:nvSpPr>
      <dsp:spPr>
        <a:xfrm>
          <a:off x="3025032" y="1145160"/>
          <a:ext cx="2232767" cy="458003"/>
        </a:xfrm>
        <a:custGeom>
          <a:avLst/>
          <a:gdLst/>
          <a:ahLst/>
          <a:cxnLst/>
          <a:rect l="0" t="0" r="0" b="0"/>
          <a:pathLst>
            <a:path>
              <a:moveTo>
                <a:pt x="2232767" y="0"/>
              </a:moveTo>
              <a:lnTo>
                <a:pt x="2232767" y="229001"/>
              </a:lnTo>
              <a:lnTo>
                <a:pt x="0" y="229001"/>
              </a:lnTo>
              <a:lnTo>
                <a:pt x="0" y="458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F21AC7-D2D8-4BDB-A36E-4925A6E945FD}">
      <dsp:nvSpPr>
        <dsp:cNvPr id="0" name=""/>
        <dsp:cNvSpPr/>
      </dsp:nvSpPr>
      <dsp:spPr>
        <a:xfrm>
          <a:off x="2166275" y="1603164"/>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Admin Research Unit</a:t>
          </a:r>
          <a:endParaRPr lang="en-US" sz="2100" kern="1200" dirty="0">
            <a:solidFill>
              <a:schemeClr val="bg1"/>
            </a:solidFill>
          </a:endParaRPr>
        </a:p>
      </dsp:txBody>
      <dsp:txXfrm>
        <a:off x="2199811" y="1636700"/>
        <a:ext cx="1650441" cy="1077937"/>
      </dsp:txXfrm>
    </dsp:sp>
    <dsp:sp modelId="{2A7C8AB1-D41D-42EE-89F7-4B0D8C778B7C}">
      <dsp:nvSpPr>
        <dsp:cNvPr id="0" name=""/>
        <dsp:cNvSpPr/>
      </dsp:nvSpPr>
      <dsp:spPr>
        <a:xfrm>
          <a:off x="1908648" y="2748173"/>
          <a:ext cx="1116383" cy="458003"/>
        </a:xfrm>
        <a:custGeom>
          <a:avLst/>
          <a:gdLst/>
          <a:ahLst/>
          <a:cxnLst/>
          <a:rect l="0" t="0" r="0" b="0"/>
          <a:pathLst>
            <a:path>
              <a:moveTo>
                <a:pt x="1116383" y="0"/>
              </a:moveTo>
              <a:lnTo>
                <a:pt x="1116383" y="229001"/>
              </a:lnTo>
              <a:lnTo>
                <a:pt x="0" y="229001"/>
              </a:lnTo>
              <a:lnTo>
                <a:pt x="0"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650566D-B355-4505-AAE3-6C0B38C4A03A}">
      <dsp:nvSpPr>
        <dsp:cNvPr id="0" name=""/>
        <dsp:cNvSpPr/>
      </dsp:nvSpPr>
      <dsp:spPr>
        <a:xfrm>
          <a:off x="1049891" y="3206177"/>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err="1" smtClean="0"/>
            <a:t>Covid</a:t>
          </a:r>
          <a:r>
            <a:rPr lang="en-US" sz="2100" kern="1200" dirty="0" smtClean="0"/>
            <a:t> Research</a:t>
          </a:r>
          <a:endParaRPr lang="en-US" sz="2100" kern="1200" dirty="0"/>
        </a:p>
      </dsp:txBody>
      <dsp:txXfrm>
        <a:off x="1083427" y="3239713"/>
        <a:ext cx="1650441" cy="1077937"/>
      </dsp:txXfrm>
    </dsp:sp>
    <dsp:sp modelId="{B794568B-223E-4A89-9DD7-26DA8643099C}">
      <dsp:nvSpPr>
        <dsp:cNvPr id="0" name=""/>
        <dsp:cNvSpPr/>
      </dsp:nvSpPr>
      <dsp:spPr>
        <a:xfrm>
          <a:off x="3025032" y="2748173"/>
          <a:ext cx="1116383" cy="458003"/>
        </a:xfrm>
        <a:custGeom>
          <a:avLst/>
          <a:gdLst/>
          <a:ahLst/>
          <a:cxnLst/>
          <a:rect l="0" t="0" r="0" b="0"/>
          <a:pathLst>
            <a:path>
              <a:moveTo>
                <a:pt x="0" y="0"/>
              </a:moveTo>
              <a:lnTo>
                <a:pt x="0" y="229001"/>
              </a:lnTo>
              <a:lnTo>
                <a:pt x="1116383" y="229001"/>
              </a:lnTo>
              <a:lnTo>
                <a:pt x="1116383"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E66EF4-C710-4D5D-AE7F-830270BC8A5B}">
      <dsp:nvSpPr>
        <dsp:cNvPr id="0" name=""/>
        <dsp:cNvSpPr/>
      </dsp:nvSpPr>
      <dsp:spPr>
        <a:xfrm>
          <a:off x="3282659" y="3206177"/>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1"/>
              </a:solidFill>
            </a:rPr>
            <a:t>Other Research</a:t>
          </a:r>
          <a:endParaRPr lang="en-US" sz="2100" kern="1200" dirty="0">
            <a:solidFill>
              <a:schemeClr val="bg1"/>
            </a:solidFill>
          </a:endParaRPr>
        </a:p>
      </dsp:txBody>
      <dsp:txXfrm>
        <a:off x="3316195" y="3239713"/>
        <a:ext cx="1650441" cy="1077937"/>
      </dsp:txXfrm>
    </dsp:sp>
    <dsp:sp modelId="{1030AB7B-A74B-4F62-96D6-6CCC35BFC7F5}">
      <dsp:nvSpPr>
        <dsp:cNvPr id="0" name=""/>
        <dsp:cNvSpPr/>
      </dsp:nvSpPr>
      <dsp:spPr>
        <a:xfrm>
          <a:off x="5257800" y="1145160"/>
          <a:ext cx="2232767" cy="458003"/>
        </a:xfrm>
        <a:custGeom>
          <a:avLst/>
          <a:gdLst/>
          <a:ahLst/>
          <a:cxnLst/>
          <a:rect l="0" t="0" r="0" b="0"/>
          <a:pathLst>
            <a:path>
              <a:moveTo>
                <a:pt x="0" y="0"/>
              </a:moveTo>
              <a:lnTo>
                <a:pt x="0" y="229001"/>
              </a:lnTo>
              <a:lnTo>
                <a:pt x="2232767" y="229001"/>
              </a:lnTo>
              <a:lnTo>
                <a:pt x="2232767" y="4580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966017-6F24-4D63-97CB-C45F331FDEC5}">
      <dsp:nvSpPr>
        <dsp:cNvPr id="0" name=""/>
        <dsp:cNvSpPr/>
      </dsp:nvSpPr>
      <dsp:spPr>
        <a:xfrm>
          <a:off x="6631811" y="1603164"/>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Vital Statistics </a:t>
          </a:r>
          <a:r>
            <a:rPr lang="en-US" sz="2100" kern="1200" dirty="0" smtClean="0">
              <a:solidFill>
                <a:schemeClr val="bg1"/>
              </a:solidFill>
            </a:rPr>
            <a:t>Unit</a:t>
          </a:r>
          <a:endParaRPr lang="en-US" sz="2100" kern="1200" dirty="0">
            <a:solidFill>
              <a:schemeClr val="bg1"/>
            </a:solidFill>
          </a:endParaRPr>
        </a:p>
      </dsp:txBody>
      <dsp:txXfrm>
        <a:off x="6665347" y="1636700"/>
        <a:ext cx="1650441" cy="1077937"/>
      </dsp:txXfrm>
    </dsp:sp>
    <dsp:sp modelId="{3020A2F3-21FD-4DBF-BEEF-54726D4D3E23}">
      <dsp:nvSpPr>
        <dsp:cNvPr id="0" name=""/>
        <dsp:cNvSpPr/>
      </dsp:nvSpPr>
      <dsp:spPr>
        <a:xfrm>
          <a:off x="6374183" y="2748173"/>
          <a:ext cx="1116383" cy="458003"/>
        </a:xfrm>
        <a:custGeom>
          <a:avLst/>
          <a:gdLst/>
          <a:ahLst/>
          <a:cxnLst/>
          <a:rect l="0" t="0" r="0" b="0"/>
          <a:pathLst>
            <a:path>
              <a:moveTo>
                <a:pt x="1116383" y="0"/>
              </a:moveTo>
              <a:lnTo>
                <a:pt x="1116383" y="229001"/>
              </a:lnTo>
              <a:lnTo>
                <a:pt x="0" y="229001"/>
              </a:lnTo>
              <a:lnTo>
                <a:pt x="0"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1966D-397B-449A-9D8E-1DFE33EAD41B}">
      <dsp:nvSpPr>
        <dsp:cNvPr id="0" name=""/>
        <dsp:cNvSpPr/>
      </dsp:nvSpPr>
      <dsp:spPr>
        <a:xfrm>
          <a:off x="5515427" y="3206177"/>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Data </a:t>
          </a:r>
          <a:r>
            <a:rPr lang="en-US" sz="2100" kern="1200" dirty="0" smtClean="0">
              <a:solidFill>
                <a:schemeClr val="bg1"/>
              </a:solidFill>
            </a:rPr>
            <a:t>Management</a:t>
          </a:r>
          <a:endParaRPr lang="en-US" sz="2100" kern="1200" dirty="0">
            <a:solidFill>
              <a:schemeClr val="bg1"/>
            </a:solidFill>
          </a:endParaRPr>
        </a:p>
      </dsp:txBody>
      <dsp:txXfrm>
        <a:off x="5548963" y="3239713"/>
        <a:ext cx="1650441" cy="1077937"/>
      </dsp:txXfrm>
    </dsp:sp>
    <dsp:sp modelId="{AEAA6379-2653-43BD-B57F-2650E086E4A2}">
      <dsp:nvSpPr>
        <dsp:cNvPr id="0" name=""/>
        <dsp:cNvSpPr/>
      </dsp:nvSpPr>
      <dsp:spPr>
        <a:xfrm>
          <a:off x="7490567" y="2748173"/>
          <a:ext cx="1116383" cy="458003"/>
        </a:xfrm>
        <a:custGeom>
          <a:avLst/>
          <a:gdLst/>
          <a:ahLst/>
          <a:cxnLst/>
          <a:rect l="0" t="0" r="0" b="0"/>
          <a:pathLst>
            <a:path>
              <a:moveTo>
                <a:pt x="0" y="0"/>
              </a:moveTo>
              <a:lnTo>
                <a:pt x="0" y="229001"/>
              </a:lnTo>
              <a:lnTo>
                <a:pt x="1116383" y="229001"/>
              </a:lnTo>
              <a:lnTo>
                <a:pt x="1116383" y="4580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C2A820-37E6-46F4-8972-2F05C260BB0C}">
      <dsp:nvSpPr>
        <dsp:cNvPr id="0" name=""/>
        <dsp:cNvSpPr/>
      </dsp:nvSpPr>
      <dsp:spPr>
        <a:xfrm>
          <a:off x="7748194" y="3206177"/>
          <a:ext cx="1717513" cy="11450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Publications</a:t>
          </a:r>
          <a:endParaRPr lang="en-US" sz="2100" kern="1200" dirty="0"/>
        </a:p>
      </dsp:txBody>
      <dsp:txXfrm>
        <a:off x="7781730" y="3239713"/>
        <a:ext cx="1650441" cy="1077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0.79469</cdr:x>
      <cdr:y>0.31121</cdr:y>
    </cdr:from>
    <cdr:to>
      <cdr:x>0.92067</cdr:x>
      <cdr:y>0.36077</cdr:y>
    </cdr:to>
    <cdr:sp macro="" textlink="">
      <cdr:nvSpPr>
        <cdr:cNvPr id="2" name="TextBox 1"/>
        <cdr:cNvSpPr txBox="1"/>
      </cdr:nvSpPr>
      <cdr:spPr>
        <a:xfrm xmlns:a="http://schemas.openxmlformats.org/drawingml/2006/main">
          <a:off x="6789751" y="1674831"/>
          <a:ext cx="1076364" cy="2667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a:solidFill>
                <a:schemeClr val="accent1">
                  <a:lumMod val="75000"/>
                </a:schemeClr>
              </a:solidFill>
            </a:rPr>
            <a:t>Self-Inflicted</a:t>
          </a:r>
          <a:endParaRPr lang="en-GB" sz="1100" b="1" dirty="0">
            <a:solidFill>
              <a:schemeClr val="accent1">
                <a:lumMod val="75000"/>
              </a:schemeClr>
            </a:solidFill>
          </a:endParaRPr>
        </a:p>
      </cdr:txBody>
    </cdr:sp>
  </cdr:relSizeAnchor>
  <cdr:relSizeAnchor xmlns:cdr="http://schemas.openxmlformats.org/drawingml/2006/chartDrawing">
    <cdr:from>
      <cdr:x>0.81983</cdr:x>
      <cdr:y>0.60806</cdr:y>
    </cdr:from>
    <cdr:to>
      <cdr:x>0.94581</cdr:x>
      <cdr:y>0.65762</cdr:y>
    </cdr:to>
    <cdr:sp macro="" textlink="">
      <cdr:nvSpPr>
        <cdr:cNvPr id="3" name="TextBox 1"/>
        <cdr:cNvSpPr txBox="1"/>
      </cdr:nvSpPr>
      <cdr:spPr>
        <a:xfrm xmlns:a="http://schemas.openxmlformats.org/drawingml/2006/main">
          <a:off x="7004587" y="3272366"/>
          <a:ext cx="1076364" cy="26671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800" b="1" dirty="0">
              <a:solidFill>
                <a:srgbClr val="002060"/>
              </a:solidFill>
            </a:rPr>
            <a:t>Undetermined</a:t>
          </a:r>
          <a:endParaRPr lang="en-GB" sz="1200" b="1" dirty="0">
            <a:solidFill>
              <a:srgbClr val="00206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9EF6F-6B78-45BC-8875-8B380094F1E1}"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9F2FF-CB06-4958-A0D0-32B5EEF8219A}" type="slidenum">
              <a:rPr lang="en-GB" smtClean="0"/>
              <a:t>‹#›</a:t>
            </a:fld>
            <a:endParaRPr lang="en-GB"/>
          </a:p>
        </p:txBody>
      </p:sp>
    </p:spTree>
    <p:extLst>
      <p:ext uri="{BB962C8B-B14F-4D97-AF65-F5344CB8AC3E}">
        <p14:creationId xmlns:p14="http://schemas.microsoft.com/office/powerpoint/2010/main" val="3027155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29F2FF-CB06-4958-A0D0-32B5EEF8219A}" type="slidenum">
              <a:rPr lang="en-GB" smtClean="0"/>
              <a:t>4</a:t>
            </a:fld>
            <a:endParaRPr lang="en-GB"/>
          </a:p>
        </p:txBody>
      </p:sp>
    </p:spTree>
    <p:extLst>
      <p:ext uri="{BB962C8B-B14F-4D97-AF65-F5344CB8AC3E}">
        <p14:creationId xmlns:p14="http://schemas.microsoft.com/office/powerpoint/2010/main" val="2354208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9D37DB-0EA9-48AB-B493-95C5BD56BDAB}" type="slidenum">
              <a:rPr lang="en-GB" smtClean="0"/>
              <a:t>17</a:t>
            </a:fld>
            <a:endParaRPr lang="en-GB"/>
          </a:p>
        </p:txBody>
      </p:sp>
    </p:spTree>
    <p:extLst>
      <p:ext uri="{BB962C8B-B14F-4D97-AF65-F5344CB8AC3E}">
        <p14:creationId xmlns:p14="http://schemas.microsoft.com/office/powerpoint/2010/main" val="15051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469D37DB-0EA9-48AB-B493-95C5BD56BDAB}" type="slidenum">
              <a:rPr lang="en-GB" smtClean="0"/>
              <a:t>18</a:t>
            </a:fld>
            <a:endParaRPr lang="en-GB"/>
          </a:p>
        </p:txBody>
      </p:sp>
    </p:spTree>
    <p:extLst>
      <p:ext uri="{BB962C8B-B14F-4D97-AF65-F5344CB8AC3E}">
        <p14:creationId xmlns:p14="http://schemas.microsoft.com/office/powerpoint/2010/main" val="191990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469D37DB-0EA9-48AB-B493-95C5BD56BDAB}" type="slidenum">
              <a:rPr lang="en-GB" smtClean="0"/>
              <a:t>19</a:t>
            </a:fld>
            <a:endParaRPr lang="en-GB"/>
          </a:p>
        </p:txBody>
      </p:sp>
    </p:spTree>
    <p:extLst>
      <p:ext uri="{BB962C8B-B14F-4D97-AF65-F5344CB8AC3E}">
        <p14:creationId xmlns:p14="http://schemas.microsoft.com/office/powerpoint/2010/main" val="63474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9D37DB-0EA9-48AB-B493-95C5BD56BDAB}" type="slidenum">
              <a:rPr lang="en-GB" smtClean="0"/>
              <a:t>22</a:t>
            </a:fld>
            <a:endParaRPr lang="en-GB"/>
          </a:p>
        </p:txBody>
      </p:sp>
    </p:spTree>
    <p:extLst>
      <p:ext uri="{BB962C8B-B14F-4D97-AF65-F5344CB8AC3E}">
        <p14:creationId xmlns:p14="http://schemas.microsoft.com/office/powerpoint/2010/main" val="182854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9D37DB-0EA9-48AB-B493-95C5BD56BDAB}" type="slidenum">
              <a:rPr lang="en-GB" smtClean="0"/>
              <a:t>23</a:t>
            </a:fld>
            <a:endParaRPr lang="en-GB"/>
          </a:p>
        </p:txBody>
      </p:sp>
    </p:spTree>
    <p:extLst>
      <p:ext uri="{BB962C8B-B14F-4D97-AF65-F5344CB8AC3E}">
        <p14:creationId xmlns:p14="http://schemas.microsoft.com/office/powerpoint/2010/main" val="4022088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29F2FF-CB06-4958-A0D0-32B5EEF8219A}" type="slidenum">
              <a:rPr lang="en-GB" smtClean="0"/>
              <a:t>25</a:t>
            </a:fld>
            <a:endParaRPr lang="en-GB"/>
          </a:p>
        </p:txBody>
      </p:sp>
    </p:spTree>
    <p:extLst>
      <p:ext uri="{BB962C8B-B14F-4D97-AF65-F5344CB8AC3E}">
        <p14:creationId xmlns:p14="http://schemas.microsoft.com/office/powerpoint/2010/main" val="309912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29F2FF-CB06-4958-A0D0-32B5EEF8219A}" type="slidenum">
              <a:rPr lang="en-GB" smtClean="0"/>
              <a:t>7</a:t>
            </a:fld>
            <a:endParaRPr lang="en-GB"/>
          </a:p>
        </p:txBody>
      </p:sp>
    </p:spTree>
    <p:extLst>
      <p:ext uri="{BB962C8B-B14F-4D97-AF65-F5344CB8AC3E}">
        <p14:creationId xmlns:p14="http://schemas.microsoft.com/office/powerpoint/2010/main" val="72604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F29F2FF-CB06-4958-A0D0-32B5EEF8219A}" type="slidenum">
              <a:rPr lang="en-GB" smtClean="0"/>
              <a:t>8</a:t>
            </a:fld>
            <a:endParaRPr lang="en-GB"/>
          </a:p>
        </p:txBody>
      </p:sp>
    </p:spTree>
    <p:extLst>
      <p:ext uri="{BB962C8B-B14F-4D97-AF65-F5344CB8AC3E}">
        <p14:creationId xmlns:p14="http://schemas.microsoft.com/office/powerpoint/2010/main" val="211483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29F2FF-CB06-4958-A0D0-32B5EEF8219A}" type="slidenum">
              <a:rPr lang="en-GB" smtClean="0"/>
              <a:t>9</a:t>
            </a:fld>
            <a:endParaRPr lang="en-GB"/>
          </a:p>
        </p:txBody>
      </p:sp>
    </p:spTree>
    <p:extLst>
      <p:ext uri="{BB962C8B-B14F-4D97-AF65-F5344CB8AC3E}">
        <p14:creationId xmlns:p14="http://schemas.microsoft.com/office/powerpoint/2010/main" val="390792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F29F2FF-CB06-4958-A0D0-32B5EEF8219A}" type="slidenum">
              <a:rPr lang="en-GB" smtClean="0"/>
              <a:t>10</a:t>
            </a:fld>
            <a:endParaRPr lang="en-GB"/>
          </a:p>
        </p:txBody>
      </p:sp>
    </p:spTree>
    <p:extLst>
      <p:ext uri="{BB962C8B-B14F-4D97-AF65-F5344CB8AC3E}">
        <p14:creationId xmlns:p14="http://schemas.microsoft.com/office/powerpoint/2010/main" val="4002819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	-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AF29F2FF-CB06-4958-A0D0-32B5EEF8219A}" type="slidenum">
              <a:rPr lang="en-GB" smtClean="0"/>
              <a:t>11</a:t>
            </a:fld>
            <a:endParaRPr lang="en-GB"/>
          </a:p>
        </p:txBody>
      </p:sp>
    </p:spTree>
    <p:extLst>
      <p:ext uri="{BB962C8B-B14F-4D97-AF65-F5344CB8AC3E}">
        <p14:creationId xmlns:p14="http://schemas.microsoft.com/office/powerpoint/2010/main" val="3197937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29F2FF-CB06-4958-A0D0-32B5EEF8219A}" type="slidenum">
              <a:rPr lang="en-GB" smtClean="0"/>
              <a:t>12</a:t>
            </a:fld>
            <a:endParaRPr lang="en-GB"/>
          </a:p>
        </p:txBody>
      </p:sp>
    </p:spTree>
    <p:extLst>
      <p:ext uri="{BB962C8B-B14F-4D97-AF65-F5344CB8AC3E}">
        <p14:creationId xmlns:p14="http://schemas.microsoft.com/office/powerpoint/2010/main" val="1901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29F2FF-CB06-4958-A0D0-32B5EEF8219A}" type="slidenum">
              <a:rPr lang="en-GB" smtClean="0"/>
              <a:t>13</a:t>
            </a:fld>
            <a:endParaRPr lang="en-GB"/>
          </a:p>
        </p:txBody>
      </p:sp>
    </p:spTree>
    <p:extLst>
      <p:ext uri="{BB962C8B-B14F-4D97-AF65-F5344CB8AC3E}">
        <p14:creationId xmlns:p14="http://schemas.microsoft.com/office/powerpoint/2010/main" val="94693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69D37DB-0EA9-48AB-B493-95C5BD56BDAB}" type="slidenum">
              <a:rPr lang="en-GB" smtClean="0"/>
              <a:t>16</a:t>
            </a:fld>
            <a:endParaRPr lang="en-GB"/>
          </a:p>
        </p:txBody>
      </p:sp>
    </p:spTree>
    <p:extLst>
      <p:ext uri="{BB962C8B-B14F-4D97-AF65-F5344CB8AC3E}">
        <p14:creationId xmlns:p14="http://schemas.microsoft.com/office/powerpoint/2010/main" val="609612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DD5E412-1D74-41DE-A1AC-DD592734661D}"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89B7B-B909-4DF1-AD26-11CD70DA71C2}" type="slidenum">
              <a:rPr lang="en-GB" smtClean="0"/>
              <a:t>‹#›</a:t>
            </a:fld>
            <a:endParaRPr lang="en-GB"/>
          </a:p>
        </p:txBody>
      </p:sp>
      <p:sp>
        <p:nvSpPr>
          <p:cNvPr id="7" name="Freeform 6"/>
          <p:cNvSpPr/>
          <p:nvPr/>
        </p:nvSpPr>
        <p:spPr>
          <a:xfrm rot="20153357">
            <a:off x="-292151" y="1284705"/>
            <a:ext cx="3052125" cy="1566466"/>
          </a:xfrm>
          <a:custGeom>
            <a:avLst/>
            <a:gdLst>
              <a:gd name="connsiteX0" fmla="*/ 3052125 w 3052125"/>
              <a:gd name="connsiteY0" fmla="*/ 0 h 1566466"/>
              <a:gd name="connsiteX1" fmla="*/ 3052125 w 3052125"/>
              <a:gd name="connsiteY1" fmla="*/ 1566466 h 1566466"/>
              <a:gd name="connsiteX2" fmla="*/ 0 w 3052125"/>
              <a:gd name="connsiteY2" fmla="*/ 1566466 h 1566466"/>
              <a:gd name="connsiteX3" fmla="*/ 0 w 3052125"/>
              <a:gd name="connsiteY3" fmla="*/ 1156661 h 1566466"/>
              <a:gd name="connsiteX4" fmla="*/ 517659 w 3052125"/>
              <a:gd name="connsiteY4" fmla="*/ 0 h 15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25" h="1566466">
                <a:moveTo>
                  <a:pt x="3052125" y="0"/>
                </a:moveTo>
                <a:lnTo>
                  <a:pt x="3052125" y="1566466"/>
                </a:lnTo>
                <a:lnTo>
                  <a:pt x="0" y="1566466"/>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bg1"/>
              </a:solidFill>
            </a:endParaRPr>
          </a:p>
        </p:txBody>
      </p:sp>
      <p:sp>
        <p:nvSpPr>
          <p:cNvPr id="8" name="Freeform 7"/>
          <p:cNvSpPr/>
          <p:nvPr/>
        </p:nvSpPr>
        <p:spPr>
          <a:xfrm rot="11061754">
            <a:off x="-36601" y="-16739"/>
            <a:ext cx="12462172" cy="7151460"/>
          </a:xfrm>
          <a:custGeom>
            <a:avLst/>
            <a:gdLst>
              <a:gd name="connsiteX0" fmla="*/ 6282143 w 12462172"/>
              <a:gd name="connsiteY0" fmla="*/ 7150527 h 7151460"/>
              <a:gd name="connsiteX1" fmla="*/ 6222588 w 12462172"/>
              <a:gd name="connsiteY1" fmla="*/ 7151460 h 7151460"/>
              <a:gd name="connsiteX2" fmla="*/ 488931 w 12462172"/>
              <a:gd name="connsiteY2" fmla="*/ 7151459 h 7151460"/>
              <a:gd name="connsiteX3" fmla="*/ 0 w 12462172"/>
              <a:gd name="connsiteY3" fmla="*/ 742496 h 7151460"/>
              <a:gd name="connsiteX4" fmla="*/ 9732734 w 12462172"/>
              <a:gd name="connsiteY4" fmla="*/ 0 h 7151460"/>
              <a:gd name="connsiteX5" fmla="*/ 9745798 w 12462172"/>
              <a:gd name="connsiteY5" fmla="*/ 4920 h 7151460"/>
              <a:gd name="connsiteX6" fmla="*/ 12325668 w 12462172"/>
              <a:gd name="connsiteY6" fmla="*/ 2268181 h 7151460"/>
              <a:gd name="connsiteX7" fmla="*/ 12355133 w 12462172"/>
              <a:gd name="connsiteY7" fmla="*/ 2349664 h 7151460"/>
              <a:gd name="connsiteX8" fmla="*/ 12462172 w 12462172"/>
              <a:gd name="connsiteY8" fmla="*/ 3763593 h 7151460"/>
              <a:gd name="connsiteX9" fmla="*/ 12411302 w 12462172"/>
              <a:gd name="connsiteY9" fmla="*/ 3984155 h 7151460"/>
              <a:gd name="connsiteX10" fmla="*/ 7882132 w 12462172"/>
              <a:gd name="connsiteY10" fmla="*/ 7014555 h 7151460"/>
              <a:gd name="connsiteX11" fmla="*/ 7669719 w 12462172"/>
              <a:gd name="connsiteY11" fmla="*/ 7044670 h 71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62172" h="7151460">
                <a:moveTo>
                  <a:pt x="6282143" y="7150527"/>
                </a:moveTo>
                <a:lnTo>
                  <a:pt x="6222588" y="7151460"/>
                </a:lnTo>
                <a:lnTo>
                  <a:pt x="488931" y="7151459"/>
                </a:lnTo>
                <a:lnTo>
                  <a:pt x="0" y="742496"/>
                </a:lnTo>
                <a:lnTo>
                  <a:pt x="9732734" y="0"/>
                </a:lnTo>
                <a:lnTo>
                  <a:pt x="9745798" y="4920"/>
                </a:lnTo>
                <a:cubicBezTo>
                  <a:pt x="11002949" y="531491"/>
                  <a:pt x="11937143" y="1331940"/>
                  <a:pt x="12325668" y="2268181"/>
                </a:cubicBezTo>
                <a:lnTo>
                  <a:pt x="12355133" y="2349664"/>
                </a:lnTo>
                <a:lnTo>
                  <a:pt x="12462172" y="3763593"/>
                </a:lnTo>
                <a:lnTo>
                  <a:pt x="12411302" y="3984155"/>
                </a:lnTo>
                <a:cubicBezTo>
                  <a:pt x="11958000" y="5450962"/>
                  <a:pt x="10181738" y="6626349"/>
                  <a:pt x="7882132" y="7014555"/>
                </a:cubicBezTo>
                <a:lnTo>
                  <a:pt x="7669719" y="7044670"/>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9" name="Freeform 8"/>
          <p:cNvSpPr/>
          <p:nvPr/>
        </p:nvSpPr>
        <p:spPr>
          <a:xfrm>
            <a:off x="-2" y="0"/>
            <a:ext cx="12192001" cy="6858000"/>
          </a:xfrm>
          <a:custGeom>
            <a:avLst/>
            <a:gdLst>
              <a:gd name="connsiteX0" fmla="*/ 6340149 w 12680298"/>
              <a:gd name="connsiteY0" fmla="*/ 0 h 6858000"/>
              <a:gd name="connsiteX1" fmla="*/ 12437706 w 12680298"/>
              <a:gd name="connsiteY1" fmla="*/ 0 h 6858000"/>
              <a:gd name="connsiteX2" fmla="*/ 12680298 w 12680298"/>
              <a:gd name="connsiteY2" fmla="*/ 0 h 6858000"/>
              <a:gd name="connsiteX3" fmla="*/ 12680298 w 12680298"/>
              <a:gd name="connsiteY3" fmla="*/ 70202 h 6858000"/>
              <a:gd name="connsiteX4" fmla="*/ 12680298 w 12680298"/>
              <a:gd name="connsiteY4" fmla="*/ 1455576 h 6858000"/>
              <a:gd name="connsiteX5" fmla="*/ 12680298 w 12680298"/>
              <a:gd name="connsiteY5" fmla="*/ 6858000 h 6858000"/>
              <a:gd name="connsiteX6" fmla="*/ 2845837 w 12680298"/>
              <a:gd name="connsiteY6" fmla="*/ 6858000 h 6858000"/>
              <a:gd name="connsiteX7" fmla="*/ 2844036 w 12680298"/>
              <a:gd name="connsiteY7" fmla="*/ 6858000 h 6858000"/>
              <a:gd name="connsiteX8" fmla="*/ 0 w 12680298"/>
              <a:gd name="connsiteY8" fmla="*/ 6858000 h 6858000"/>
              <a:gd name="connsiteX9" fmla="*/ 0 w 12680298"/>
              <a:gd name="connsiteY9" fmla="*/ 4300371 h 6858000"/>
              <a:gd name="connsiteX10" fmla="*/ 0 w 12680298"/>
              <a:gd name="connsiteY10" fmla="*/ 4292082 h 6858000"/>
              <a:gd name="connsiteX11" fmla="*/ 309 w 12680298"/>
              <a:gd name="connsiteY11" fmla="*/ 4292082 h 6858000"/>
              <a:gd name="connsiteX12" fmla="*/ 8250 w 12680298"/>
              <a:gd name="connsiteY12" fmla="*/ 4079074 h 6858000"/>
              <a:gd name="connsiteX13" fmla="*/ 6340149 w 1268029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298" h="6858000">
                <a:moveTo>
                  <a:pt x="6340149" y="0"/>
                </a:moveTo>
                <a:lnTo>
                  <a:pt x="12437706" y="0"/>
                </a:lnTo>
                <a:lnTo>
                  <a:pt x="12680298" y="0"/>
                </a:lnTo>
                <a:lnTo>
                  <a:pt x="12680298" y="70202"/>
                </a:lnTo>
                <a:lnTo>
                  <a:pt x="12680298" y="1455576"/>
                </a:lnTo>
                <a:lnTo>
                  <a:pt x="12680298" y="6858000"/>
                </a:lnTo>
                <a:lnTo>
                  <a:pt x="2845837" y="6858000"/>
                </a:lnTo>
                <a:lnTo>
                  <a:pt x="2844036" y="6858000"/>
                </a:lnTo>
                <a:lnTo>
                  <a:pt x="0" y="6858000"/>
                </a:lnTo>
                <a:lnTo>
                  <a:pt x="0" y="4300371"/>
                </a:lnTo>
                <a:lnTo>
                  <a:pt x="0" y="4292082"/>
                </a:lnTo>
                <a:lnTo>
                  <a:pt x="309" y="4292082"/>
                </a:lnTo>
                <a:lnTo>
                  <a:pt x="8250" y="4079074"/>
                </a:lnTo>
                <a:cubicBezTo>
                  <a:pt x="178059" y="1806888"/>
                  <a:pt x="2948005" y="0"/>
                  <a:pt x="6340149" y="0"/>
                </a:cubicBezTo>
                <a:close/>
              </a:path>
            </a:pathLst>
          </a:cu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
        <p:nvSpPr>
          <p:cNvPr id="11" name="Title 1"/>
          <p:cNvSpPr>
            <a:spLocks noGrp="1"/>
          </p:cNvSpPr>
          <p:nvPr>
            <p:ph type="ctrTitle"/>
          </p:nvPr>
        </p:nvSpPr>
        <p:spPr>
          <a:xfrm>
            <a:off x="1524000" y="1301977"/>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12" name="Subtitle 2"/>
          <p:cNvSpPr>
            <a:spLocks noGrp="1"/>
          </p:cNvSpPr>
          <p:nvPr>
            <p:ph type="subTitle" idx="1"/>
          </p:nvPr>
        </p:nvSpPr>
        <p:spPr>
          <a:xfrm>
            <a:off x="1524000" y="378165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544951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D5E412-1D74-41DE-A1AC-DD592734661D}"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335265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D5E412-1D74-41DE-A1AC-DD592734661D}"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295599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3" name="Freeform 22"/>
          <p:cNvSpPr/>
          <p:nvPr/>
        </p:nvSpPr>
        <p:spPr>
          <a:xfrm rot="20153357">
            <a:off x="-292151" y="1284705"/>
            <a:ext cx="3052125" cy="1566466"/>
          </a:xfrm>
          <a:custGeom>
            <a:avLst/>
            <a:gdLst>
              <a:gd name="connsiteX0" fmla="*/ 3052125 w 3052125"/>
              <a:gd name="connsiteY0" fmla="*/ 0 h 1566466"/>
              <a:gd name="connsiteX1" fmla="*/ 3052125 w 3052125"/>
              <a:gd name="connsiteY1" fmla="*/ 1566466 h 1566466"/>
              <a:gd name="connsiteX2" fmla="*/ 0 w 3052125"/>
              <a:gd name="connsiteY2" fmla="*/ 1566466 h 1566466"/>
              <a:gd name="connsiteX3" fmla="*/ 0 w 3052125"/>
              <a:gd name="connsiteY3" fmla="*/ 1156661 h 1566466"/>
              <a:gd name="connsiteX4" fmla="*/ 517659 w 3052125"/>
              <a:gd name="connsiteY4" fmla="*/ 0 h 15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25" h="1566466">
                <a:moveTo>
                  <a:pt x="3052125" y="0"/>
                </a:moveTo>
                <a:lnTo>
                  <a:pt x="3052125" y="1566466"/>
                </a:lnTo>
                <a:lnTo>
                  <a:pt x="0" y="1566466"/>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bg1"/>
              </a:solidFill>
            </a:endParaRPr>
          </a:p>
        </p:txBody>
      </p:sp>
      <p:sp>
        <p:nvSpPr>
          <p:cNvPr id="44" name="Freeform 43"/>
          <p:cNvSpPr/>
          <p:nvPr/>
        </p:nvSpPr>
        <p:spPr>
          <a:xfrm rot="11061754">
            <a:off x="-36601" y="-16739"/>
            <a:ext cx="12462172" cy="7151460"/>
          </a:xfrm>
          <a:custGeom>
            <a:avLst/>
            <a:gdLst>
              <a:gd name="connsiteX0" fmla="*/ 6282143 w 12462172"/>
              <a:gd name="connsiteY0" fmla="*/ 7150527 h 7151460"/>
              <a:gd name="connsiteX1" fmla="*/ 6222588 w 12462172"/>
              <a:gd name="connsiteY1" fmla="*/ 7151460 h 7151460"/>
              <a:gd name="connsiteX2" fmla="*/ 488931 w 12462172"/>
              <a:gd name="connsiteY2" fmla="*/ 7151459 h 7151460"/>
              <a:gd name="connsiteX3" fmla="*/ 0 w 12462172"/>
              <a:gd name="connsiteY3" fmla="*/ 742496 h 7151460"/>
              <a:gd name="connsiteX4" fmla="*/ 9732734 w 12462172"/>
              <a:gd name="connsiteY4" fmla="*/ 0 h 7151460"/>
              <a:gd name="connsiteX5" fmla="*/ 9745798 w 12462172"/>
              <a:gd name="connsiteY5" fmla="*/ 4920 h 7151460"/>
              <a:gd name="connsiteX6" fmla="*/ 12325668 w 12462172"/>
              <a:gd name="connsiteY6" fmla="*/ 2268181 h 7151460"/>
              <a:gd name="connsiteX7" fmla="*/ 12355133 w 12462172"/>
              <a:gd name="connsiteY7" fmla="*/ 2349664 h 7151460"/>
              <a:gd name="connsiteX8" fmla="*/ 12462172 w 12462172"/>
              <a:gd name="connsiteY8" fmla="*/ 3763593 h 7151460"/>
              <a:gd name="connsiteX9" fmla="*/ 12411302 w 12462172"/>
              <a:gd name="connsiteY9" fmla="*/ 3984155 h 7151460"/>
              <a:gd name="connsiteX10" fmla="*/ 7882132 w 12462172"/>
              <a:gd name="connsiteY10" fmla="*/ 7014555 h 7151460"/>
              <a:gd name="connsiteX11" fmla="*/ 7669719 w 12462172"/>
              <a:gd name="connsiteY11" fmla="*/ 7044670 h 71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62172" h="7151460">
                <a:moveTo>
                  <a:pt x="6282143" y="7150527"/>
                </a:moveTo>
                <a:lnTo>
                  <a:pt x="6222588" y="7151460"/>
                </a:lnTo>
                <a:lnTo>
                  <a:pt x="488931" y="7151459"/>
                </a:lnTo>
                <a:lnTo>
                  <a:pt x="0" y="742496"/>
                </a:lnTo>
                <a:lnTo>
                  <a:pt x="9732734" y="0"/>
                </a:lnTo>
                <a:lnTo>
                  <a:pt x="9745798" y="4920"/>
                </a:lnTo>
                <a:cubicBezTo>
                  <a:pt x="11002949" y="531491"/>
                  <a:pt x="11937143" y="1331940"/>
                  <a:pt x="12325668" y="2268181"/>
                </a:cubicBezTo>
                <a:lnTo>
                  <a:pt x="12355133" y="2349664"/>
                </a:lnTo>
                <a:lnTo>
                  <a:pt x="12462172" y="3763593"/>
                </a:lnTo>
                <a:lnTo>
                  <a:pt x="12411302" y="3984155"/>
                </a:lnTo>
                <a:cubicBezTo>
                  <a:pt x="11958000" y="5450962"/>
                  <a:pt x="10181738" y="6626349"/>
                  <a:pt x="7882132" y="7014555"/>
                </a:cubicBezTo>
                <a:lnTo>
                  <a:pt x="7669719" y="7044670"/>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40" name="Freeform 39"/>
          <p:cNvSpPr/>
          <p:nvPr/>
        </p:nvSpPr>
        <p:spPr>
          <a:xfrm>
            <a:off x="-2" y="0"/>
            <a:ext cx="12192001" cy="6858000"/>
          </a:xfrm>
          <a:custGeom>
            <a:avLst/>
            <a:gdLst>
              <a:gd name="connsiteX0" fmla="*/ 6340149 w 12680298"/>
              <a:gd name="connsiteY0" fmla="*/ 0 h 6858000"/>
              <a:gd name="connsiteX1" fmla="*/ 12437706 w 12680298"/>
              <a:gd name="connsiteY1" fmla="*/ 0 h 6858000"/>
              <a:gd name="connsiteX2" fmla="*/ 12680298 w 12680298"/>
              <a:gd name="connsiteY2" fmla="*/ 0 h 6858000"/>
              <a:gd name="connsiteX3" fmla="*/ 12680298 w 12680298"/>
              <a:gd name="connsiteY3" fmla="*/ 70202 h 6858000"/>
              <a:gd name="connsiteX4" fmla="*/ 12680298 w 12680298"/>
              <a:gd name="connsiteY4" fmla="*/ 1455576 h 6858000"/>
              <a:gd name="connsiteX5" fmla="*/ 12680298 w 12680298"/>
              <a:gd name="connsiteY5" fmla="*/ 6858000 h 6858000"/>
              <a:gd name="connsiteX6" fmla="*/ 2845837 w 12680298"/>
              <a:gd name="connsiteY6" fmla="*/ 6858000 h 6858000"/>
              <a:gd name="connsiteX7" fmla="*/ 2844036 w 12680298"/>
              <a:gd name="connsiteY7" fmla="*/ 6858000 h 6858000"/>
              <a:gd name="connsiteX8" fmla="*/ 0 w 12680298"/>
              <a:gd name="connsiteY8" fmla="*/ 6858000 h 6858000"/>
              <a:gd name="connsiteX9" fmla="*/ 0 w 12680298"/>
              <a:gd name="connsiteY9" fmla="*/ 4300371 h 6858000"/>
              <a:gd name="connsiteX10" fmla="*/ 0 w 12680298"/>
              <a:gd name="connsiteY10" fmla="*/ 4292082 h 6858000"/>
              <a:gd name="connsiteX11" fmla="*/ 309 w 12680298"/>
              <a:gd name="connsiteY11" fmla="*/ 4292082 h 6858000"/>
              <a:gd name="connsiteX12" fmla="*/ 8250 w 12680298"/>
              <a:gd name="connsiteY12" fmla="*/ 4079074 h 6858000"/>
              <a:gd name="connsiteX13" fmla="*/ 6340149 w 1268029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298" h="6858000">
                <a:moveTo>
                  <a:pt x="6340149" y="0"/>
                </a:moveTo>
                <a:lnTo>
                  <a:pt x="12437706" y="0"/>
                </a:lnTo>
                <a:lnTo>
                  <a:pt x="12680298" y="0"/>
                </a:lnTo>
                <a:lnTo>
                  <a:pt x="12680298" y="70202"/>
                </a:lnTo>
                <a:lnTo>
                  <a:pt x="12680298" y="1455576"/>
                </a:lnTo>
                <a:lnTo>
                  <a:pt x="12680298" y="6858000"/>
                </a:lnTo>
                <a:lnTo>
                  <a:pt x="2845837" y="6858000"/>
                </a:lnTo>
                <a:lnTo>
                  <a:pt x="2844036" y="6858000"/>
                </a:lnTo>
                <a:lnTo>
                  <a:pt x="0" y="6858000"/>
                </a:lnTo>
                <a:lnTo>
                  <a:pt x="0" y="4300371"/>
                </a:lnTo>
                <a:lnTo>
                  <a:pt x="0" y="4292082"/>
                </a:lnTo>
                <a:lnTo>
                  <a:pt x="309" y="4292082"/>
                </a:lnTo>
                <a:lnTo>
                  <a:pt x="8250" y="4079074"/>
                </a:lnTo>
                <a:cubicBezTo>
                  <a:pt x="178059" y="1806888"/>
                  <a:pt x="2948005" y="0"/>
                  <a:pt x="6340149" y="0"/>
                </a:cubicBezTo>
                <a:close/>
              </a:path>
            </a:pathLst>
          </a:cu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
        <p:nvSpPr>
          <p:cNvPr id="2" name="Title 1"/>
          <p:cNvSpPr>
            <a:spLocks noGrp="1"/>
          </p:cNvSpPr>
          <p:nvPr>
            <p:ph type="ctrTitle"/>
          </p:nvPr>
        </p:nvSpPr>
        <p:spPr>
          <a:xfrm>
            <a:off x="1524000" y="1301977"/>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78165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329708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DD5E412-1D74-41DE-A1AC-DD592734661D}"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89B7B-B909-4DF1-AD26-11CD70DA71C2}" type="slidenum">
              <a:rPr lang="en-GB" smtClean="0"/>
              <a:t>‹#›</a:t>
            </a:fld>
            <a:endParaRPr lang="en-GB"/>
          </a:p>
        </p:txBody>
      </p:sp>
      <p:sp>
        <p:nvSpPr>
          <p:cNvPr id="7" name="Freeform 6"/>
          <p:cNvSpPr/>
          <p:nvPr/>
        </p:nvSpPr>
        <p:spPr>
          <a:xfrm rot="20153357">
            <a:off x="-300235" y="1286431"/>
            <a:ext cx="3052125" cy="1526888"/>
          </a:xfrm>
          <a:custGeom>
            <a:avLst/>
            <a:gdLst>
              <a:gd name="connsiteX0" fmla="*/ 3052125 w 3052125"/>
              <a:gd name="connsiteY0" fmla="*/ 0 h 1526888"/>
              <a:gd name="connsiteX1" fmla="*/ 3052125 w 3052125"/>
              <a:gd name="connsiteY1" fmla="*/ 178319 h 1526888"/>
              <a:gd name="connsiteX2" fmla="*/ 2982409 w 3052125"/>
              <a:gd name="connsiteY2" fmla="*/ 183057 h 1526888"/>
              <a:gd name="connsiteX3" fmla="*/ 83037 w 3052125"/>
              <a:gd name="connsiteY3" fmla="*/ 1434030 h 1526888"/>
              <a:gd name="connsiteX4" fmla="*/ 0 w 3052125"/>
              <a:gd name="connsiteY4" fmla="*/ 1526888 h 1526888"/>
              <a:gd name="connsiteX5" fmla="*/ 0 w 3052125"/>
              <a:gd name="connsiteY5" fmla="*/ 1156661 h 1526888"/>
              <a:gd name="connsiteX6" fmla="*/ 517659 w 3052125"/>
              <a:gd name="connsiteY6" fmla="*/ 0 h 152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2125" h="1526888">
                <a:moveTo>
                  <a:pt x="3052125" y="0"/>
                </a:moveTo>
                <a:lnTo>
                  <a:pt x="3052125" y="178319"/>
                </a:lnTo>
                <a:lnTo>
                  <a:pt x="2982409" y="183057"/>
                </a:lnTo>
                <a:cubicBezTo>
                  <a:pt x="1797709" y="287579"/>
                  <a:pt x="767501" y="717066"/>
                  <a:pt x="83037" y="1434030"/>
                </a:cubicBezTo>
                <a:lnTo>
                  <a:pt x="0" y="1526888"/>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bg1"/>
              </a:solidFill>
            </a:endParaRPr>
          </a:p>
        </p:txBody>
      </p:sp>
      <p:sp>
        <p:nvSpPr>
          <p:cNvPr id="8" name="Freeform 7"/>
          <p:cNvSpPr/>
          <p:nvPr/>
        </p:nvSpPr>
        <p:spPr>
          <a:xfrm rot="11061754">
            <a:off x="-8361" y="-15664"/>
            <a:ext cx="12462172" cy="6408964"/>
          </a:xfrm>
          <a:custGeom>
            <a:avLst/>
            <a:gdLst>
              <a:gd name="connsiteX0" fmla="*/ 488932 w 12462172"/>
              <a:gd name="connsiteY0" fmla="*/ 6408963 h 6408964"/>
              <a:gd name="connsiteX1" fmla="*/ 488931 w 12462172"/>
              <a:gd name="connsiteY1" fmla="*/ 6408963 h 6408964"/>
              <a:gd name="connsiteX2" fmla="*/ 0 w 12462172"/>
              <a:gd name="connsiteY2" fmla="*/ 0 h 6408964"/>
              <a:gd name="connsiteX3" fmla="*/ 1 w 12462172"/>
              <a:gd name="connsiteY3" fmla="*/ 0 h 6408964"/>
              <a:gd name="connsiteX4" fmla="*/ 410951 w 12462172"/>
              <a:gd name="connsiteY4" fmla="*/ 5386771 h 6408964"/>
              <a:gd name="connsiteX5" fmla="*/ 6282143 w 12462172"/>
              <a:gd name="connsiteY5" fmla="*/ 6408031 h 6408964"/>
              <a:gd name="connsiteX6" fmla="*/ 6222588 w 12462172"/>
              <a:gd name="connsiteY6" fmla="*/ 6408964 h 6408964"/>
              <a:gd name="connsiteX7" fmla="*/ 6147228 w 12462172"/>
              <a:gd name="connsiteY7" fmla="*/ 6408964 h 6408964"/>
              <a:gd name="connsiteX8" fmla="*/ 6600011 w 12462172"/>
              <a:gd name="connsiteY8" fmla="*/ 6374422 h 6408964"/>
              <a:gd name="connsiteX9" fmla="*/ 12360154 w 12462172"/>
              <a:gd name="connsiteY9" fmla="*/ 1844062 h 6408964"/>
              <a:gd name="connsiteX10" fmla="*/ 12351565 w 12462172"/>
              <a:gd name="connsiteY10" fmla="*/ 1631090 h 6408964"/>
              <a:gd name="connsiteX11" fmla="*/ 12351861 w 12462172"/>
              <a:gd name="connsiteY11" fmla="*/ 1631067 h 6408964"/>
              <a:gd name="connsiteX12" fmla="*/ 12351230 w 12462172"/>
              <a:gd name="connsiteY12" fmla="*/ 1622802 h 6408964"/>
              <a:gd name="connsiteX13" fmla="*/ 12348675 w 12462172"/>
              <a:gd name="connsiteY13" fmla="*/ 1589310 h 6408964"/>
              <a:gd name="connsiteX14" fmla="*/ 12355133 w 12462172"/>
              <a:gd name="connsiteY14" fmla="*/ 1607168 h 6408964"/>
              <a:gd name="connsiteX15" fmla="*/ 12462172 w 12462172"/>
              <a:gd name="connsiteY15" fmla="*/ 3021097 h 6408964"/>
              <a:gd name="connsiteX16" fmla="*/ 12411302 w 12462172"/>
              <a:gd name="connsiteY16" fmla="*/ 3241659 h 6408964"/>
              <a:gd name="connsiteX17" fmla="*/ 7882132 w 12462172"/>
              <a:gd name="connsiteY17" fmla="*/ 6272059 h 6408964"/>
              <a:gd name="connsiteX18" fmla="*/ 7669719 w 12462172"/>
              <a:gd name="connsiteY18" fmla="*/ 6302174 h 640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62172" h="6408964">
                <a:moveTo>
                  <a:pt x="488932" y="6408963"/>
                </a:moveTo>
                <a:lnTo>
                  <a:pt x="488931" y="6408963"/>
                </a:lnTo>
                <a:lnTo>
                  <a:pt x="0" y="0"/>
                </a:lnTo>
                <a:lnTo>
                  <a:pt x="1" y="0"/>
                </a:lnTo>
                <a:lnTo>
                  <a:pt x="410951" y="5386771"/>
                </a:lnTo>
                <a:close/>
                <a:moveTo>
                  <a:pt x="6282143" y="6408031"/>
                </a:moveTo>
                <a:lnTo>
                  <a:pt x="6222588" y="6408964"/>
                </a:lnTo>
                <a:lnTo>
                  <a:pt x="6147228" y="6408964"/>
                </a:lnTo>
                <a:lnTo>
                  <a:pt x="6600011" y="6374422"/>
                </a:lnTo>
                <a:cubicBezTo>
                  <a:pt x="9852079" y="6126326"/>
                  <a:pt x="12370197" y="4122084"/>
                  <a:pt x="12360154" y="1844062"/>
                </a:cubicBezTo>
                <a:lnTo>
                  <a:pt x="12351565" y="1631090"/>
                </a:lnTo>
                <a:lnTo>
                  <a:pt x="12351861" y="1631067"/>
                </a:lnTo>
                <a:lnTo>
                  <a:pt x="12351230" y="1622802"/>
                </a:lnTo>
                <a:lnTo>
                  <a:pt x="12348675" y="1589310"/>
                </a:lnTo>
                <a:lnTo>
                  <a:pt x="12355133" y="1607168"/>
                </a:lnTo>
                <a:lnTo>
                  <a:pt x="12462172" y="3021097"/>
                </a:lnTo>
                <a:lnTo>
                  <a:pt x="12411302" y="3241659"/>
                </a:lnTo>
                <a:cubicBezTo>
                  <a:pt x="11958000" y="4708466"/>
                  <a:pt x="10181738" y="5883853"/>
                  <a:pt x="7882132" y="6272059"/>
                </a:cubicBezTo>
                <a:lnTo>
                  <a:pt x="7669719" y="6302174"/>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Tree>
    <p:extLst>
      <p:ext uri="{BB962C8B-B14F-4D97-AF65-F5344CB8AC3E}">
        <p14:creationId xmlns:p14="http://schemas.microsoft.com/office/powerpoint/2010/main" val="3382793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D5E412-1D74-41DE-A1AC-DD592734661D}" type="datetimeFigureOut">
              <a:rPr lang="en-GB" smtClean="0"/>
              <a:t>10/11/2021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272402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DD5E412-1D74-41DE-A1AC-DD592734661D}" type="datetimeFigureOut">
              <a:rPr lang="en-GB" smtClean="0"/>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28972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DD5E412-1D74-41DE-A1AC-DD592734661D}" type="datetimeFigureOut">
              <a:rPr lang="en-GB" smtClean="0"/>
              <a:t>10/11/2021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2243692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DD5E412-1D74-41DE-A1AC-DD592734661D}" type="datetimeFigureOut">
              <a:rPr lang="en-GB" smtClean="0"/>
              <a:t>10/11/2021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16527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5E412-1D74-41DE-A1AC-DD592734661D}" type="datetimeFigureOut">
              <a:rPr lang="en-GB" smtClean="0"/>
              <a:t>10/11/2021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301253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D5E412-1D74-41DE-A1AC-DD592734661D}" type="datetimeFigureOut">
              <a:rPr lang="en-GB" smtClean="0"/>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24930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D5E412-1D74-41DE-A1AC-DD592734661D}" type="datetimeFigureOut">
              <a:rPr lang="en-GB" smtClean="0"/>
              <a:t>10/11/2021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0B89B7B-B909-4DF1-AD26-11CD70DA71C2}" type="slidenum">
              <a:rPr lang="en-GB" smtClean="0"/>
              <a:t>‹#›</a:t>
            </a:fld>
            <a:endParaRPr lang="en-GB"/>
          </a:p>
        </p:txBody>
      </p:sp>
    </p:spTree>
    <p:extLst>
      <p:ext uri="{BB962C8B-B14F-4D97-AF65-F5344CB8AC3E}">
        <p14:creationId xmlns:p14="http://schemas.microsoft.com/office/powerpoint/2010/main" val="56167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5E412-1D74-41DE-A1AC-DD592734661D}" type="datetimeFigureOut">
              <a:rPr lang="en-GB" smtClean="0"/>
              <a:t>10/11/2021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89B7B-B909-4DF1-AD26-11CD70DA71C2}" type="slidenum">
              <a:rPr lang="en-GB" smtClean="0"/>
              <a:t>‹#›</a:t>
            </a:fld>
            <a:endParaRPr lang="en-GB"/>
          </a:p>
        </p:txBody>
      </p:sp>
    </p:spTree>
    <p:extLst>
      <p:ext uri="{BB962C8B-B14F-4D97-AF65-F5344CB8AC3E}">
        <p14:creationId xmlns:p14="http://schemas.microsoft.com/office/powerpoint/2010/main" val="2346049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nisra.gov.uk/publications/vital-statistics-documentation"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Vital Statistics Unit</a:t>
            </a:r>
            <a:endParaRPr lang="en-GB" dirty="0"/>
          </a:p>
        </p:txBody>
      </p:sp>
      <p:sp>
        <p:nvSpPr>
          <p:cNvPr id="3" name="Subtitle 2"/>
          <p:cNvSpPr>
            <a:spLocks noGrp="1"/>
          </p:cNvSpPr>
          <p:nvPr>
            <p:ph type="subTitle" idx="1"/>
          </p:nvPr>
        </p:nvSpPr>
        <p:spPr/>
        <p:txBody>
          <a:bodyPr/>
          <a:lstStyle/>
          <a:p>
            <a:r>
              <a:rPr lang="en-GB" dirty="0" smtClean="0"/>
              <a:t>User Group Meeting</a:t>
            </a:r>
          </a:p>
          <a:p>
            <a:r>
              <a:rPr lang="en-GB" dirty="0" smtClean="0"/>
              <a:t>10 November 2021</a:t>
            </a:r>
            <a:endParaRPr lang="en-GB" dirty="0"/>
          </a:p>
        </p:txBody>
      </p:sp>
    </p:spTree>
    <p:extLst>
      <p:ext uri="{BB962C8B-B14F-4D97-AF65-F5344CB8AC3E}">
        <p14:creationId xmlns:p14="http://schemas.microsoft.com/office/powerpoint/2010/main" val="127906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Recent developments</a:t>
            </a:r>
            <a:endParaRPr lang="en-GB" dirty="0"/>
          </a:p>
        </p:txBody>
      </p:sp>
      <p:sp>
        <p:nvSpPr>
          <p:cNvPr id="3" name="Content Placeholder 2"/>
          <p:cNvSpPr>
            <a:spLocks noGrp="1"/>
          </p:cNvSpPr>
          <p:nvPr>
            <p:ph idx="1"/>
          </p:nvPr>
        </p:nvSpPr>
        <p:spPr>
          <a:xfrm>
            <a:off x="1802920" y="1690688"/>
            <a:ext cx="9550879" cy="4744978"/>
          </a:xfrm>
        </p:spPr>
        <p:txBody>
          <a:bodyPr>
            <a:normAutofit fontScale="92500" lnSpcReduction="10000"/>
          </a:bodyPr>
          <a:lstStyle/>
          <a:p>
            <a:r>
              <a:rPr lang="en-GB" dirty="0" smtClean="0"/>
              <a:t>Weekly deaths bulletin</a:t>
            </a:r>
          </a:p>
          <a:p>
            <a:r>
              <a:rPr lang="en-GB" dirty="0" smtClean="0"/>
              <a:t>Excess winter mortality – change in methodology</a:t>
            </a:r>
          </a:p>
          <a:p>
            <a:r>
              <a:rPr lang="en-GB" dirty="0" smtClean="0"/>
              <a:t>RG Annual Report and RG Quarterly– tables to cover changes in legislation around same sex marriage and opposite sex civil partnership; also incorporation of Covid-19 deaths</a:t>
            </a:r>
          </a:p>
          <a:p>
            <a:r>
              <a:rPr lang="en-GB" dirty="0" smtClean="0"/>
              <a:t>Baby Names dashboard</a:t>
            </a:r>
          </a:p>
          <a:p>
            <a:r>
              <a:rPr lang="en-GB" dirty="0" smtClean="0"/>
              <a:t>Accessibility/ODS</a:t>
            </a:r>
          </a:p>
          <a:p>
            <a:r>
              <a:rPr lang="en-GB" dirty="0" smtClean="0"/>
              <a:t>Website</a:t>
            </a:r>
          </a:p>
          <a:p>
            <a:r>
              <a:rPr lang="en-GB" dirty="0" smtClean="0"/>
              <a:t>Newsletter</a:t>
            </a:r>
          </a:p>
          <a:p>
            <a:r>
              <a:rPr lang="en-GB" dirty="0" smtClean="0"/>
              <a:t>Increased use of mailing list and social media</a:t>
            </a:r>
          </a:p>
          <a:p>
            <a:r>
              <a:rPr lang="en-GB" dirty="0" smtClean="0"/>
              <a:t>Media briefings</a:t>
            </a:r>
          </a:p>
          <a:p>
            <a:endParaRPr lang="en-GB" dirty="0"/>
          </a:p>
        </p:txBody>
      </p:sp>
    </p:spTree>
    <p:extLst>
      <p:ext uri="{BB962C8B-B14F-4D97-AF65-F5344CB8AC3E}">
        <p14:creationId xmlns:p14="http://schemas.microsoft.com/office/powerpoint/2010/main" val="34877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978" y="612260"/>
            <a:ext cx="10515600" cy="1325563"/>
          </a:xfrm>
        </p:spPr>
        <p:txBody>
          <a:bodyPr/>
          <a:lstStyle/>
          <a:p>
            <a:pPr algn="ctr"/>
            <a:r>
              <a:rPr lang="en-GB" dirty="0" smtClean="0"/>
              <a:t>Feedback from Users – User Survey</a:t>
            </a:r>
            <a:endParaRPr lang="en-GB" dirty="0"/>
          </a:p>
        </p:txBody>
      </p:sp>
      <p:sp>
        <p:nvSpPr>
          <p:cNvPr id="3" name="Content Placeholder 2"/>
          <p:cNvSpPr>
            <a:spLocks noGrp="1"/>
          </p:cNvSpPr>
          <p:nvPr>
            <p:ph idx="1"/>
          </p:nvPr>
        </p:nvSpPr>
        <p:spPr>
          <a:xfrm>
            <a:off x="893076" y="2085611"/>
            <a:ext cx="3130117" cy="410947"/>
          </a:xfrm>
        </p:spPr>
        <p:txBody>
          <a:bodyPr>
            <a:normAutofit fontScale="92500" lnSpcReduction="10000"/>
          </a:bodyPr>
          <a:lstStyle/>
          <a:p>
            <a:pPr marL="0" indent="0" algn="ctr">
              <a:buNone/>
            </a:pPr>
            <a:r>
              <a:rPr lang="en-GB" dirty="0" smtClean="0"/>
              <a:t>Vital Events data used</a:t>
            </a:r>
          </a:p>
        </p:txBody>
      </p:sp>
      <p:pic>
        <p:nvPicPr>
          <p:cNvPr id="4" name="Picture 3"/>
          <p:cNvPicPr>
            <a:picLocks noChangeAspect="1"/>
          </p:cNvPicPr>
          <p:nvPr/>
        </p:nvPicPr>
        <p:blipFill>
          <a:blip r:embed="rId3"/>
          <a:stretch>
            <a:fillRect/>
          </a:stretch>
        </p:blipFill>
        <p:spPr>
          <a:xfrm>
            <a:off x="893076" y="2644346"/>
            <a:ext cx="3130117" cy="2421611"/>
          </a:xfrm>
          <a:prstGeom prst="rect">
            <a:avLst/>
          </a:prstGeom>
        </p:spPr>
      </p:pic>
      <p:sp>
        <p:nvSpPr>
          <p:cNvPr id="6" name="Content Placeholder 2"/>
          <p:cNvSpPr txBox="1">
            <a:spLocks/>
          </p:cNvSpPr>
          <p:nvPr/>
        </p:nvSpPr>
        <p:spPr>
          <a:xfrm>
            <a:off x="4560875" y="2085610"/>
            <a:ext cx="3137385" cy="4109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t>How data is used</a:t>
            </a:r>
          </a:p>
        </p:txBody>
      </p:sp>
      <p:pic>
        <p:nvPicPr>
          <p:cNvPr id="7" name="Picture 6"/>
          <p:cNvPicPr>
            <a:picLocks noChangeAspect="1"/>
          </p:cNvPicPr>
          <p:nvPr/>
        </p:nvPicPr>
        <p:blipFill>
          <a:blip r:embed="rId4"/>
          <a:stretch>
            <a:fillRect/>
          </a:stretch>
        </p:blipFill>
        <p:spPr>
          <a:xfrm>
            <a:off x="4560875" y="2644346"/>
            <a:ext cx="3137385" cy="2427234"/>
          </a:xfrm>
          <a:prstGeom prst="rect">
            <a:avLst/>
          </a:prstGeom>
        </p:spPr>
      </p:pic>
      <p:pic>
        <p:nvPicPr>
          <p:cNvPr id="8" name="Picture 7"/>
          <p:cNvPicPr>
            <a:picLocks noChangeAspect="1"/>
          </p:cNvPicPr>
          <p:nvPr/>
        </p:nvPicPr>
        <p:blipFill>
          <a:blip r:embed="rId5"/>
          <a:stretch>
            <a:fillRect/>
          </a:stretch>
        </p:blipFill>
        <p:spPr>
          <a:xfrm>
            <a:off x="7895968" y="2644344"/>
            <a:ext cx="4045506" cy="2421613"/>
          </a:xfrm>
          <a:prstGeom prst="rect">
            <a:avLst/>
          </a:prstGeom>
        </p:spPr>
      </p:pic>
      <p:sp>
        <p:nvSpPr>
          <p:cNvPr id="9" name="Content Placeholder 2"/>
          <p:cNvSpPr txBox="1">
            <a:spLocks/>
          </p:cNvSpPr>
          <p:nvPr/>
        </p:nvSpPr>
        <p:spPr>
          <a:xfrm>
            <a:off x="7895968" y="2085610"/>
            <a:ext cx="4045506" cy="41094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dirty="0" smtClean="0"/>
              <a:t>Satisfaction with Statistics</a:t>
            </a:r>
          </a:p>
        </p:txBody>
      </p:sp>
    </p:spTree>
    <p:extLst>
      <p:ext uri="{BB962C8B-B14F-4D97-AF65-F5344CB8AC3E}">
        <p14:creationId xmlns:p14="http://schemas.microsoft.com/office/powerpoint/2010/main" val="320189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Feedback - </a:t>
            </a:r>
            <a:r>
              <a:rPr lang="en-GB" dirty="0"/>
              <a:t>Registration </a:t>
            </a:r>
            <a:r>
              <a:rPr lang="en-GB" dirty="0" smtClean="0"/>
              <a:t>info</a:t>
            </a:r>
            <a:endParaRPr lang="en-GB" dirty="0"/>
          </a:p>
        </p:txBody>
      </p:sp>
      <p:sp>
        <p:nvSpPr>
          <p:cNvPr id="3" name="Content Placeholder 2"/>
          <p:cNvSpPr>
            <a:spLocks noGrp="1"/>
          </p:cNvSpPr>
          <p:nvPr>
            <p:ph idx="1"/>
          </p:nvPr>
        </p:nvSpPr>
        <p:spPr>
          <a:xfrm>
            <a:off x="1124465" y="1862695"/>
            <a:ext cx="4423719" cy="633370"/>
          </a:xfrm>
        </p:spPr>
        <p:txBody>
          <a:bodyPr>
            <a:noAutofit/>
          </a:bodyPr>
          <a:lstStyle/>
          <a:p>
            <a:pPr marL="0" indent="0" algn="ctr">
              <a:buNone/>
            </a:pPr>
            <a:r>
              <a:rPr lang="en-GB" sz="2000" dirty="0" smtClean="0"/>
              <a:t>Which topics are you most interested in?</a:t>
            </a:r>
            <a:endParaRPr lang="en-GB" sz="2000" dirty="0"/>
          </a:p>
        </p:txBody>
      </p:sp>
      <p:pic>
        <p:nvPicPr>
          <p:cNvPr id="4" name="Picture 3"/>
          <p:cNvPicPr>
            <a:picLocks noChangeAspect="1"/>
          </p:cNvPicPr>
          <p:nvPr/>
        </p:nvPicPr>
        <p:blipFill>
          <a:blip r:embed="rId3"/>
          <a:stretch>
            <a:fillRect/>
          </a:stretch>
        </p:blipFill>
        <p:spPr>
          <a:xfrm>
            <a:off x="609109" y="2496065"/>
            <a:ext cx="5346848" cy="3595816"/>
          </a:xfrm>
          <a:prstGeom prst="rect">
            <a:avLst/>
          </a:prstGeom>
        </p:spPr>
      </p:pic>
      <p:sp>
        <p:nvSpPr>
          <p:cNvPr id="5" name="Content Placeholder 2"/>
          <p:cNvSpPr txBox="1">
            <a:spLocks/>
          </p:cNvSpPr>
          <p:nvPr/>
        </p:nvSpPr>
        <p:spPr>
          <a:xfrm>
            <a:off x="6207211" y="1862695"/>
            <a:ext cx="5358713" cy="39019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What specifically would you like to be covered at the User </a:t>
            </a:r>
            <a:r>
              <a:rPr lang="en-US" sz="2000" dirty="0" smtClean="0"/>
              <a:t>Group</a:t>
            </a:r>
            <a:r>
              <a:rPr lang="en-GB" sz="2000" dirty="0" smtClean="0"/>
              <a:t>?</a:t>
            </a:r>
          </a:p>
          <a:p>
            <a:endParaRPr lang="en-GB" sz="2000" dirty="0" smtClean="0"/>
          </a:p>
          <a:p>
            <a:r>
              <a:rPr lang="en-GB" sz="2000" dirty="0" smtClean="0"/>
              <a:t>More information on the production of deaths data</a:t>
            </a:r>
          </a:p>
          <a:p>
            <a:endParaRPr lang="en-GB" sz="2000" dirty="0" smtClean="0"/>
          </a:p>
          <a:p>
            <a:r>
              <a:rPr lang="en-GB" sz="2000" dirty="0" smtClean="0"/>
              <a:t>How </a:t>
            </a:r>
            <a:r>
              <a:rPr lang="en-GB" sz="2000" dirty="0" err="1" smtClean="0"/>
              <a:t>covid</a:t>
            </a:r>
            <a:r>
              <a:rPr lang="en-GB" sz="2000" dirty="0" smtClean="0"/>
              <a:t> deaths are identified</a:t>
            </a:r>
          </a:p>
          <a:p>
            <a:endParaRPr lang="en-GB" sz="2000" dirty="0" smtClean="0"/>
          </a:p>
          <a:p>
            <a:r>
              <a:rPr lang="en-GB" sz="2000" dirty="0" smtClean="0"/>
              <a:t>Update on suicides</a:t>
            </a:r>
          </a:p>
          <a:p>
            <a:endParaRPr lang="en-GB" sz="2000" dirty="0"/>
          </a:p>
        </p:txBody>
      </p:sp>
    </p:spTree>
    <p:extLst>
      <p:ext uri="{BB962C8B-B14F-4D97-AF65-F5344CB8AC3E}">
        <p14:creationId xmlns:p14="http://schemas.microsoft.com/office/powerpoint/2010/main" val="960971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Direct feedback</a:t>
            </a:r>
            <a:endParaRPr lang="en-GB" dirty="0"/>
          </a:p>
        </p:txBody>
      </p:sp>
      <p:sp>
        <p:nvSpPr>
          <p:cNvPr id="4" name="Rounded Rectangular Callout 3"/>
          <p:cNvSpPr/>
          <p:nvPr/>
        </p:nvSpPr>
        <p:spPr>
          <a:xfrm>
            <a:off x="615778" y="2319144"/>
            <a:ext cx="4833552" cy="336496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briefings have worked really well and have definitely helped the understanding and reporting of the COVID death statistics. Journalists have also really valued the opportunity to get to ask questions and gain a better understanding of the statistics.” [DoF Press office]</a:t>
            </a:r>
          </a:p>
          <a:p>
            <a:pPr algn="ctr"/>
            <a:endParaRPr lang="en-GB" dirty="0"/>
          </a:p>
        </p:txBody>
      </p:sp>
      <p:sp>
        <p:nvSpPr>
          <p:cNvPr id="5" name="Rounded Rectangular Callout 4"/>
          <p:cNvSpPr/>
          <p:nvPr/>
        </p:nvSpPr>
        <p:spPr>
          <a:xfrm>
            <a:off x="5548183" y="1383312"/>
            <a:ext cx="4679092" cy="214351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statistical data being presented on Covid-19 is simply outstanding, really clear and useful” (anon user)</a:t>
            </a:r>
          </a:p>
          <a:p>
            <a:pPr algn="ctr"/>
            <a:endParaRPr lang="en-GB" dirty="0"/>
          </a:p>
        </p:txBody>
      </p:sp>
      <p:sp>
        <p:nvSpPr>
          <p:cNvPr id="6" name="Rounded Rectangular Callout 5"/>
          <p:cNvSpPr/>
          <p:nvPr/>
        </p:nvSpPr>
        <p:spPr>
          <a:xfrm>
            <a:off x="6858000" y="3789598"/>
            <a:ext cx="4794422" cy="25123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“I'm delighted that, in contrast to the ONS and NRS, NISRA is still providing data on the standard (2016-2020) 5 year average. And even more delighted to discover you're also making your data available in OpenDocument as well as Excel format.“ (anon user)</a:t>
            </a:r>
          </a:p>
          <a:p>
            <a:pPr algn="ctr"/>
            <a:endParaRPr lang="en-GB" dirty="0"/>
          </a:p>
        </p:txBody>
      </p:sp>
    </p:spTree>
    <p:extLst>
      <p:ext uri="{BB962C8B-B14F-4D97-AF65-F5344CB8AC3E}">
        <p14:creationId xmlns:p14="http://schemas.microsoft.com/office/powerpoint/2010/main" val="3175866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Future plans</a:t>
            </a:r>
            <a:endParaRPr lang="en-GB" dirty="0"/>
          </a:p>
        </p:txBody>
      </p:sp>
      <p:sp>
        <p:nvSpPr>
          <p:cNvPr id="3" name="Content Placeholder 2"/>
          <p:cNvSpPr>
            <a:spLocks noGrp="1"/>
          </p:cNvSpPr>
          <p:nvPr>
            <p:ph idx="1"/>
          </p:nvPr>
        </p:nvSpPr>
        <p:spPr>
          <a:xfrm>
            <a:off x="1873370" y="2006779"/>
            <a:ext cx="8573219" cy="3134564"/>
          </a:xfrm>
        </p:spPr>
        <p:txBody>
          <a:bodyPr/>
          <a:lstStyle/>
          <a:p>
            <a:r>
              <a:rPr lang="en-GB" dirty="0" smtClean="0"/>
              <a:t>Regular newsletters </a:t>
            </a:r>
          </a:p>
          <a:p>
            <a:r>
              <a:rPr lang="en-GB" dirty="0" smtClean="0"/>
              <a:t>Ongoing media briefings for new </a:t>
            </a:r>
            <a:r>
              <a:rPr lang="en-GB" dirty="0"/>
              <a:t>/</a:t>
            </a:r>
            <a:r>
              <a:rPr lang="en-GB" dirty="0" smtClean="0"/>
              <a:t> complex outputs</a:t>
            </a:r>
          </a:p>
          <a:p>
            <a:r>
              <a:rPr lang="en-GB" dirty="0" smtClean="0"/>
              <a:t>RG 100 </a:t>
            </a:r>
          </a:p>
          <a:p>
            <a:r>
              <a:rPr lang="en-GB" dirty="0" smtClean="0"/>
              <a:t>Consultations on current outputs</a:t>
            </a:r>
          </a:p>
          <a:p>
            <a:r>
              <a:rPr lang="en-GB" dirty="0" smtClean="0"/>
              <a:t>Topic specific user groups</a:t>
            </a:r>
          </a:p>
          <a:p>
            <a:r>
              <a:rPr lang="en-GB" dirty="0" smtClean="0"/>
              <a:t>Review of website layout (within the NISRA website)</a:t>
            </a:r>
          </a:p>
          <a:p>
            <a:endParaRPr lang="en-GB" dirty="0" smtClean="0"/>
          </a:p>
          <a:p>
            <a:endParaRPr lang="en-GB" dirty="0"/>
          </a:p>
        </p:txBody>
      </p:sp>
    </p:spTree>
    <p:extLst>
      <p:ext uri="{BB962C8B-B14F-4D97-AF65-F5344CB8AC3E}">
        <p14:creationId xmlns:p14="http://schemas.microsoft.com/office/powerpoint/2010/main" val="3977384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243" y="2490488"/>
            <a:ext cx="9908059" cy="1325563"/>
          </a:xfrm>
        </p:spPr>
        <p:txBody>
          <a:bodyPr>
            <a:normAutofit/>
          </a:bodyPr>
          <a:lstStyle/>
          <a:p>
            <a:r>
              <a:rPr lang="en-GB" sz="6600" b="1" dirty="0" smtClean="0"/>
              <a:t>Questions?</a:t>
            </a:r>
            <a:endParaRPr lang="en-GB" sz="6600" b="1" dirty="0"/>
          </a:p>
        </p:txBody>
      </p:sp>
      <p:pic>
        <p:nvPicPr>
          <p:cNvPr id="3" name="Picture 2"/>
          <p:cNvPicPr>
            <a:picLocks noChangeAspect="1"/>
          </p:cNvPicPr>
          <p:nvPr/>
        </p:nvPicPr>
        <p:blipFill>
          <a:blip r:embed="rId2"/>
          <a:stretch>
            <a:fillRect/>
          </a:stretch>
        </p:blipFill>
        <p:spPr>
          <a:xfrm>
            <a:off x="5343611" y="308499"/>
            <a:ext cx="6408000" cy="6408000"/>
          </a:xfrm>
          <a:prstGeom prst="rect">
            <a:avLst/>
          </a:prstGeom>
        </p:spPr>
      </p:pic>
    </p:spTree>
    <p:extLst>
      <p:ext uri="{BB962C8B-B14F-4D97-AF65-F5344CB8AC3E}">
        <p14:creationId xmlns:p14="http://schemas.microsoft.com/office/powerpoint/2010/main" val="3791601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Dissemination</a:t>
            </a:r>
            <a:endParaRPr lang="en-GB" dirty="0"/>
          </a:p>
        </p:txBody>
      </p:sp>
      <p:sp>
        <p:nvSpPr>
          <p:cNvPr id="3" name="Content Placeholder 2"/>
          <p:cNvSpPr>
            <a:spLocks noGrp="1"/>
          </p:cNvSpPr>
          <p:nvPr>
            <p:ph idx="1"/>
          </p:nvPr>
        </p:nvSpPr>
        <p:spPr/>
        <p:txBody>
          <a:bodyPr/>
          <a:lstStyle/>
          <a:p>
            <a:pPr marL="0" indent="0">
              <a:buNone/>
            </a:pPr>
            <a:r>
              <a:rPr lang="en-GB" sz="3600" i="1" dirty="0" smtClean="0"/>
              <a:t>Our Vision:</a:t>
            </a:r>
          </a:p>
          <a:p>
            <a:pPr marL="0" indent="0">
              <a:buNone/>
            </a:pPr>
            <a:endParaRPr lang="en-GB" b="1" i="1" dirty="0"/>
          </a:p>
          <a:p>
            <a:pPr marL="0" indent="0" algn="ctr">
              <a:buNone/>
            </a:pPr>
            <a:endParaRPr lang="en-GB" b="1" i="1" dirty="0" smtClean="0"/>
          </a:p>
          <a:p>
            <a:pPr marL="0" indent="0" algn="ctr">
              <a:buNone/>
            </a:pPr>
            <a:r>
              <a:rPr lang="en-GB" sz="3600" b="1" i="1" dirty="0" smtClean="0"/>
              <a:t>"</a:t>
            </a:r>
            <a:r>
              <a:rPr lang="en-GB" sz="3600" b="1" i="1" dirty="0"/>
              <a:t>User </a:t>
            </a:r>
            <a:r>
              <a:rPr lang="en-GB" sz="3600" b="1" i="1" dirty="0" smtClean="0"/>
              <a:t>Shaped, High </a:t>
            </a:r>
            <a:r>
              <a:rPr lang="en-GB" sz="3600" b="1" i="1" dirty="0"/>
              <a:t>Quality Vital Statistics"</a:t>
            </a:r>
            <a:endParaRPr lang="en-GB" sz="3600" dirty="0"/>
          </a:p>
          <a:p>
            <a:endParaRPr lang="en-GB" sz="3600" dirty="0" smtClean="0"/>
          </a:p>
          <a:p>
            <a:endParaRPr lang="en-GB" sz="3600" dirty="0"/>
          </a:p>
          <a:p>
            <a:pPr marL="0" indent="0" algn="ctr">
              <a:buNone/>
            </a:pPr>
            <a:r>
              <a:rPr lang="en-GB" sz="3600" dirty="0" smtClean="0"/>
              <a:t>Claire Rocks</a:t>
            </a:r>
            <a:endParaRPr lang="en-GB" sz="3600" dirty="0"/>
          </a:p>
        </p:txBody>
      </p:sp>
    </p:spTree>
    <p:extLst>
      <p:ext uri="{BB962C8B-B14F-4D97-AF65-F5344CB8AC3E}">
        <p14:creationId xmlns:p14="http://schemas.microsoft.com/office/powerpoint/2010/main" val="2509112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Dissemination</a:t>
            </a:r>
            <a:endParaRPr lang="en-GB" dirty="0"/>
          </a:p>
        </p:txBody>
      </p:sp>
      <p:sp>
        <p:nvSpPr>
          <p:cNvPr id="3" name="Content Placeholder 2"/>
          <p:cNvSpPr>
            <a:spLocks noGrp="1"/>
          </p:cNvSpPr>
          <p:nvPr>
            <p:ph idx="1"/>
          </p:nvPr>
        </p:nvSpPr>
        <p:spPr>
          <a:xfrm>
            <a:off x="838200" y="1609345"/>
            <a:ext cx="10515600" cy="4567618"/>
          </a:xfrm>
        </p:spPr>
        <p:txBody>
          <a:bodyPr>
            <a:normAutofit/>
          </a:bodyPr>
          <a:lstStyle/>
          <a:p>
            <a:pPr marL="0" indent="0">
              <a:buNone/>
            </a:pPr>
            <a:r>
              <a:rPr lang="en-US" dirty="0" smtClean="0"/>
              <a:t>Our </a:t>
            </a:r>
            <a:r>
              <a:rPr lang="en-US" dirty="0"/>
              <a:t>users can be grouped </a:t>
            </a:r>
            <a:r>
              <a:rPr lang="en-US" dirty="0" smtClean="0"/>
              <a:t>into </a:t>
            </a:r>
            <a:r>
              <a:rPr lang="en-US" dirty="0"/>
              <a:t>the following </a:t>
            </a:r>
            <a:r>
              <a:rPr lang="en-US" dirty="0" smtClean="0"/>
              <a:t>target </a:t>
            </a:r>
            <a:r>
              <a:rPr lang="en-US" dirty="0"/>
              <a:t>groups: </a:t>
            </a:r>
            <a:endParaRPr lang="en-US" dirty="0" smtClean="0"/>
          </a:p>
          <a:p>
            <a:pPr marL="0" indent="0">
              <a:buNone/>
            </a:pPr>
            <a:endParaRPr lang="en-US" dirty="0"/>
          </a:p>
          <a:p>
            <a:r>
              <a:rPr lang="en-US" sz="3200" dirty="0" smtClean="0"/>
              <a:t>The </a:t>
            </a:r>
            <a:r>
              <a:rPr lang="en-US" sz="3200" dirty="0"/>
              <a:t>general population</a:t>
            </a:r>
          </a:p>
          <a:p>
            <a:r>
              <a:rPr lang="en-US" sz="3200" dirty="0" smtClean="0"/>
              <a:t>Specific </a:t>
            </a:r>
            <a:r>
              <a:rPr lang="en-US" sz="3200" dirty="0"/>
              <a:t>Interested Parties </a:t>
            </a:r>
            <a:endParaRPr lang="en-US" sz="3200" dirty="0" smtClean="0"/>
          </a:p>
          <a:p>
            <a:r>
              <a:rPr lang="en-US" sz="3200" dirty="0" smtClean="0"/>
              <a:t>Professional </a:t>
            </a:r>
            <a:r>
              <a:rPr lang="en-US" sz="3200" dirty="0"/>
              <a:t>Users </a:t>
            </a:r>
            <a:endParaRPr lang="en-US" sz="3200" dirty="0" smtClean="0"/>
          </a:p>
          <a:p>
            <a:r>
              <a:rPr lang="en-US" sz="3200" dirty="0" smtClean="0"/>
              <a:t>Analysts</a:t>
            </a:r>
            <a:endParaRPr lang="en-US" sz="3200" dirty="0"/>
          </a:p>
          <a:p>
            <a:endParaRPr lang="en-GB" sz="3600" dirty="0"/>
          </a:p>
        </p:txBody>
      </p:sp>
    </p:spTree>
    <p:extLst>
      <p:ext uri="{BB962C8B-B14F-4D97-AF65-F5344CB8AC3E}">
        <p14:creationId xmlns:p14="http://schemas.microsoft.com/office/powerpoint/2010/main" val="365167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747" y="290481"/>
            <a:ext cx="10515600" cy="979358"/>
          </a:xfrm>
        </p:spPr>
        <p:txBody>
          <a:bodyPr/>
          <a:lstStyle/>
          <a:p>
            <a:pPr algn="ctr"/>
            <a:r>
              <a:rPr lang="en-GB" dirty="0" smtClean="0"/>
              <a:t>Dissemination</a:t>
            </a:r>
            <a:endParaRPr lang="en-GB" dirty="0"/>
          </a:p>
        </p:txBody>
      </p:sp>
      <p:pic>
        <p:nvPicPr>
          <p:cNvPr id="9" name="Picture 8"/>
          <p:cNvPicPr>
            <a:picLocks noChangeAspect="1"/>
          </p:cNvPicPr>
          <p:nvPr/>
        </p:nvPicPr>
        <p:blipFill>
          <a:blip r:embed="rId3"/>
          <a:stretch>
            <a:fillRect/>
          </a:stretch>
        </p:blipFill>
        <p:spPr>
          <a:xfrm>
            <a:off x="1487066" y="1269838"/>
            <a:ext cx="9105900" cy="5400675"/>
          </a:xfrm>
          <a:prstGeom prst="rect">
            <a:avLst/>
          </a:prstGeom>
        </p:spPr>
      </p:pic>
    </p:spTree>
    <p:extLst>
      <p:ext uri="{BB962C8B-B14F-4D97-AF65-F5344CB8AC3E}">
        <p14:creationId xmlns:p14="http://schemas.microsoft.com/office/powerpoint/2010/main" val="280188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Dissemination</a:t>
            </a:r>
            <a:endParaRPr lang="en-GB" dirty="0"/>
          </a:p>
        </p:txBody>
      </p:sp>
      <p:sp>
        <p:nvSpPr>
          <p:cNvPr id="3" name="Content Placeholder 2"/>
          <p:cNvSpPr>
            <a:spLocks noGrp="1"/>
          </p:cNvSpPr>
          <p:nvPr>
            <p:ph idx="1"/>
          </p:nvPr>
        </p:nvSpPr>
        <p:spPr>
          <a:xfrm>
            <a:off x="1295400" y="1690688"/>
            <a:ext cx="10515600" cy="4567618"/>
          </a:xfrm>
        </p:spPr>
        <p:txBody>
          <a:bodyPr>
            <a:normAutofit/>
          </a:bodyPr>
          <a:lstStyle/>
          <a:p>
            <a:pPr marL="0" indent="0">
              <a:buNone/>
            </a:pPr>
            <a:r>
              <a:rPr lang="en-GB" dirty="0" smtClean="0"/>
              <a:t>We plan to achieve this through Continuous Improvement &amp; Innovation</a:t>
            </a:r>
          </a:p>
          <a:p>
            <a:pPr marL="0" indent="0">
              <a:buNone/>
            </a:pPr>
            <a:endParaRPr lang="en-GB" sz="3600" dirty="0"/>
          </a:p>
          <a:p>
            <a:r>
              <a:rPr lang="en-GB" sz="3600" dirty="0" smtClean="0"/>
              <a:t>Enhancing Commentary</a:t>
            </a:r>
          </a:p>
          <a:p>
            <a:endParaRPr lang="en-GB" sz="3600" dirty="0" smtClean="0"/>
          </a:p>
          <a:p>
            <a:r>
              <a:rPr lang="en-GB" sz="3600" dirty="0" smtClean="0"/>
              <a:t>Interactive Content</a:t>
            </a:r>
          </a:p>
          <a:p>
            <a:endParaRPr lang="en-GB" sz="3600" dirty="0" smtClean="0"/>
          </a:p>
          <a:p>
            <a:r>
              <a:rPr lang="en-GB" sz="3600" dirty="0" smtClean="0"/>
              <a:t>Develop User Defined Access</a:t>
            </a:r>
          </a:p>
          <a:p>
            <a:pPr marL="0" indent="0">
              <a:buNone/>
            </a:pPr>
            <a:endParaRPr lang="en-GB" sz="3600" dirty="0"/>
          </a:p>
        </p:txBody>
      </p:sp>
    </p:spTree>
    <p:extLst>
      <p:ext uri="{BB962C8B-B14F-4D97-AF65-F5344CB8AC3E}">
        <p14:creationId xmlns:p14="http://schemas.microsoft.com/office/powerpoint/2010/main" val="283297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wipe(left)">
                                      <p:cBhvr>
                                        <p:cTn id="15" dur="500"/>
                                        <p:tgtEl>
                                          <p:spTgt spid="3">
                                            <p:txEl>
                                              <p:pRg st="6" end="6"/>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left)">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Agenda</a:t>
            </a:r>
            <a:endParaRPr lang="en-GB" dirty="0"/>
          </a:p>
        </p:txBody>
      </p:sp>
      <p:sp>
        <p:nvSpPr>
          <p:cNvPr id="3" name="Content Placeholder 2"/>
          <p:cNvSpPr>
            <a:spLocks noGrp="1"/>
          </p:cNvSpPr>
          <p:nvPr>
            <p:ph idx="1"/>
          </p:nvPr>
        </p:nvSpPr>
        <p:spPr>
          <a:xfrm>
            <a:off x="2104844" y="1825625"/>
            <a:ext cx="9248955" cy="4351338"/>
          </a:xfrm>
        </p:spPr>
        <p:txBody>
          <a:bodyPr/>
          <a:lstStyle/>
          <a:p>
            <a:r>
              <a:rPr lang="en-GB" dirty="0" smtClean="0"/>
              <a:t>Structure and role of the branch</a:t>
            </a:r>
          </a:p>
          <a:p>
            <a:r>
              <a:rPr lang="en-GB" dirty="0" smtClean="0"/>
              <a:t>Publications</a:t>
            </a:r>
          </a:p>
          <a:p>
            <a:pPr lvl="1"/>
            <a:r>
              <a:rPr lang="en-GB" dirty="0" smtClean="0"/>
              <a:t>Current outputs</a:t>
            </a:r>
          </a:p>
          <a:p>
            <a:pPr lvl="1"/>
            <a:r>
              <a:rPr lang="en-GB" dirty="0" smtClean="0"/>
              <a:t>Recent developments</a:t>
            </a:r>
          </a:p>
          <a:p>
            <a:pPr lvl="1"/>
            <a:r>
              <a:rPr lang="en-GB" dirty="0" smtClean="0"/>
              <a:t>Future plans</a:t>
            </a:r>
          </a:p>
          <a:p>
            <a:pPr lvl="1"/>
            <a:endParaRPr lang="en-GB" dirty="0"/>
          </a:p>
          <a:p>
            <a:r>
              <a:rPr lang="en-GB" dirty="0" smtClean="0"/>
              <a:t>Dissemination</a:t>
            </a:r>
          </a:p>
          <a:p>
            <a:r>
              <a:rPr lang="en-GB" dirty="0" smtClean="0"/>
              <a:t>Suicide Review</a:t>
            </a:r>
          </a:p>
          <a:p>
            <a:endParaRPr lang="en-GB" dirty="0"/>
          </a:p>
        </p:txBody>
      </p:sp>
    </p:spTree>
    <p:extLst>
      <p:ext uri="{BB962C8B-B14F-4D97-AF65-F5344CB8AC3E}">
        <p14:creationId xmlns:p14="http://schemas.microsoft.com/office/powerpoint/2010/main" val="521747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a:t>
            </a:r>
            <a:r>
              <a:rPr lang="en-GB" dirty="0" smtClean="0"/>
              <a:t>iscussion</a:t>
            </a:r>
            <a:endParaRPr lang="en-GB" dirty="0"/>
          </a:p>
        </p:txBody>
      </p:sp>
      <p:sp>
        <p:nvSpPr>
          <p:cNvPr id="3" name="Content Placeholder 2"/>
          <p:cNvSpPr>
            <a:spLocks noGrp="1"/>
          </p:cNvSpPr>
          <p:nvPr>
            <p:ph idx="1"/>
          </p:nvPr>
        </p:nvSpPr>
        <p:spPr>
          <a:xfrm>
            <a:off x="2199736" y="1825625"/>
            <a:ext cx="9154064" cy="4351338"/>
          </a:xfrm>
        </p:spPr>
        <p:txBody>
          <a:bodyPr/>
          <a:lstStyle/>
          <a:p>
            <a:r>
              <a:rPr lang="en-GB" dirty="0" smtClean="0"/>
              <a:t>Thoughts on dissemination plans</a:t>
            </a:r>
          </a:p>
          <a:p>
            <a:endParaRPr lang="en-GB" dirty="0" smtClean="0"/>
          </a:p>
          <a:p>
            <a:r>
              <a:rPr lang="en-GB" dirty="0" smtClean="0"/>
              <a:t>How clear is your understanding of data source, definitions, coverage and limitations?</a:t>
            </a:r>
          </a:p>
          <a:p>
            <a:endParaRPr lang="en-GB" dirty="0"/>
          </a:p>
        </p:txBody>
      </p:sp>
    </p:spTree>
    <p:extLst>
      <p:ext uri="{BB962C8B-B14F-4D97-AF65-F5344CB8AC3E}">
        <p14:creationId xmlns:p14="http://schemas.microsoft.com/office/powerpoint/2010/main" val="18053976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352" y="2687701"/>
            <a:ext cx="10515600" cy="1325563"/>
          </a:xfrm>
        </p:spPr>
        <p:txBody>
          <a:bodyPr/>
          <a:lstStyle/>
          <a:p>
            <a:pPr algn="ctr"/>
            <a:r>
              <a:rPr lang="en-GB" dirty="0" smtClean="0"/>
              <a:t>Review of Suicide Statistics</a:t>
            </a:r>
            <a:endParaRPr lang="en-GB" dirty="0"/>
          </a:p>
        </p:txBody>
      </p:sp>
    </p:spTree>
    <p:extLst>
      <p:ext uri="{BB962C8B-B14F-4D97-AF65-F5344CB8AC3E}">
        <p14:creationId xmlns:p14="http://schemas.microsoft.com/office/powerpoint/2010/main" val="2370460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Review of Suicide Statistics</a:t>
            </a:r>
          </a:p>
        </p:txBody>
      </p:sp>
      <p:sp>
        <p:nvSpPr>
          <p:cNvPr id="3" name="Content Placeholder 2"/>
          <p:cNvSpPr>
            <a:spLocks noGrp="1"/>
          </p:cNvSpPr>
          <p:nvPr>
            <p:ph idx="1"/>
          </p:nvPr>
        </p:nvSpPr>
        <p:spPr>
          <a:xfrm>
            <a:off x="2113472" y="1825625"/>
            <a:ext cx="9240328" cy="4351338"/>
          </a:xfrm>
        </p:spPr>
        <p:txBody>
          <a:bodyPr/>
          <a:lstStyle/>
          <a:p>
            <a:pPr marL="0" indent="0">
              <a:buNone/>
            </a:pPr>
            <a:r>
              <a:rPr lang="en-GB" dirty="0" smtClean="0"/>
              <a:t>Suicide Definition: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6" name="Oval 5"/>
          <p:cNvSpPr/>
          <p:nvPr/>
        </p:nvSpPr>
        <p:spPr>
          <a:xfrm>
            <a:off x="8080248" y="2611406"/>
            <a:ext cx="3273552" cy="31455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144957" y="3645565"/>
            <a:ext cx="3144134" cy="1077218"/>
          </a:xfrm>
          <a:prstGeom prst="rect">
            <a:avLst/>
          </a:prstGeom>
          <a:noFill/>
        </p:spPr>
        <p:txBody>
          <a:bodyPr wrap="square" rtlCol="0">
            <a:spAutoFit/>
          </a:bodyPr>
          <a:lstStyle/>
          <a:p>
            <a:pPr algn="ctr"/>
            <a:r>
              <a:rPr lang="en-GB" sz="3200" dirty="0" smtClean="0"/>
              <a:t>Number of Suicides in NI</a:t>
            </a:r>
            <a:endParaRPr lang="en-GB" sz="3200" dirty="0"/>
          </a:p>
        </p:txBody>
      </p:sp>
      <p:grpSp>
        <p:nvGrpSpPr>
          <p:cNvPr id="16" name="Group 15"/>
          <p:cNvGrpSpPr/>
          <p:nvPr/>
        </p:nvGrpSpPr>
        <p:grpSpPr>
          <a:xfrm>
            <a:off x="2369504" y="2315020"/>
            <a:ext cx="2952304" cy="2040732"/>
            <a:chOff x="2369504" y="2315020"/>
            <a:chExt cx="2952304" cy="2040732"/>
          </a:xfrm>
        </p:grpSpPr>
        <p:sp>
          <p:nvSpPr>
            <p:cNvPr id="4" name="Oval 3"/>
            <p:cNvSpPr/>
            <p:nvPr/>
          </p:nvSpPr>
          <p:spPr>
            <a:xfrm>
              <a:off x="2369504" y="2315020"/>
              <a:ext cx="2952304" cy="204073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2369504" y="2491148"/>
              <a:ext cx="2952304" cy="1508105"/>
            </a:xfrm>
            <a:prstGeom prst="rect">
              <a:avLst/>
            </a:prstGeom>
            <a:noFill/>
          </p:spPr>
          <p:txBody>
            <a:bodyPr wrap="square" rtlCol="0">
              <a:spAutoFit/>
            </a:bodyPr>
            <a:lstStyle/>
            <a:p>
              <a:pPr algn="ctr"/>
              <a:r>
                <a:rPr lang="en-GB" sz="2400" dirty="0" smtClean="0"/>
                <a:t>Deaths Due to Intentional Self Harm</a:t>
              </a:r>
            </a:p>
            <a:p>
              <a:pPr algn="ctr"/>
              <a:endParaRPr lang="en-GB" sz="2000" dirty="0" smtClean="0"/>
            </a:p>
            <a:p>
              <a:pPr algn="ctr"/>
              <a:r>
                <a:rPr lang="en-GB" sz="2400" i="1" dirty="0" smtClean="0"/>
                <a:t>ICD: X60-X84</a:t>
              </a:r>
              <a:r>
                <a:rPr lang="en-GB" sz="2400" i="1" dirty="0"/>
                <a:t>, Y87.0 </a:t>
              </a:r>
            </a:p>
          </p:txBody>
        </p:sp>
      </p:grpSp>
      <p:grpSp>
        <p:nvGrpSpPr>
          <p:cNvPr id="17" name="Group 16"/>
          <p:cNvGrpSpPr/>
          <p:nvPr/>
        </p:nvGrpSpPr>
        <p:grpSpPr>
          <a:xfrm>
            <a:off x="2272572" y="4599179"/>
            <a:ext cx="2952304" cy="2040732"/>
            <a:chOff x="2272572" y="4599179"/>
            <a:chExt cx="2952304" cy="2040732"/>
          </a:xfrm>
        </p:grpSpPr>
        <p:sp>
          <p:nvSpPr>
            <p:cNvPr id="9" name="Oval 8"/>
            <p:cNvSpPr/>
            <p:nvPr/>
          </p:nvSpPr>
          <p:spPr>
            <a:xfrm>
              <a:off x="2272572" y="4599179"/>
              <a:ext cx="2952304" cy="204073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369504" y="4845147"/>
              <a:ext cx="2855372" cy="1508105"/>
            </a:xfrm>
            <a:prstGeom prst="rect">
              <a:avLst/>
            </a:prstGeom>
            <a:noFill/>
          </p:spPr>
          <p:txBody>
            <a:bodyPr wrap="square" rtlCol="0">
              <a:spAutoFit/>
            </a:bodyPr>
            <a:lstStyle/>
            <a:p>
              <a:pPr algn="ctr"/>
              <a:r>
                <a:rPr lang="en-GB" sz="2400" dirty="0" smtClean="0"/>
                <a:t>Events of Undetermined Intent</a:t>
              </a:r>
            </a:p>
            <a:p>
              <a:pPr algn="ctr"/>
              <a:endParaRPr lang="en-GB" dirty="0" smtClean="0"/>
            </a:p>
            <a:p>
              <a:pPr algn="ctr"/>
              <a:r>
                <a:rPr lang="en-GB" sz="2400" i="1" dirty="0"/>
                <a:t>ICD: </a:t>
              </a:r>
              <a:r>
                <a:rPr lang="en-GB" sz="2400" i="1" dirty="0" smtClean="0"/>
                <a:t>Y10-Y34</a:t>
              </a:r>
              <a:r>
                <a:rPr lang="en-GB" sz="2400" i="1" dirty="0"/>
                <a:t>, Y87.2</a:t>
              </a:r>
            </a:p>
          </p:txBody>
        </p:sp>
      </p:grpSp>
      <p:sp>
        <p:nvSpPr>
          <p:cNvPr id="12" name="Right Arrow 11"/>
          <p:cNvSpPr/>
          <p:nvPr/>
        </p:nvSpPr>
        <p:spPr>
          <a:xfrm rot="930156">
            <a:off x="5740145" y="3366545"/>
            <a:ext cx="1956816" cy="554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ight Arrow 12"/>
          <p:cNvSpPr/>
          <p:nvPr/>
        </p:nvSpPr>
        <p:spPr>
          <a:xfrm rot="20728249">
            <a:off x="5674153" y="4633166"/>
            <a:ext cx="1956816" cy="554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616087" y="4396582"/>
            <a:ext cx="4254361" cy="24614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07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200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4000"/>
                            </p:stCondLst>
                            <p:childTnLst>
                              <p:par>
                                <p:cTn id="9" presetID="1" presetClass="exit"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par>
                          <p:cTn id="21" fill="hold">
                            <p:stCondLst>
                              <p:cond delay="4000"/>
                            </p:stCondLst>
                            <p:childTnLst>
                              <p:par>
                                <p:cTn id="22" presetID="10" presetClass="exit" presetSubtype="0" fill="hold" grpId="1" nodeType="after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56" presetClass="path" presetSubtype="0" accel="50000" decel="50000" fill="hold" nodeType="withEffect">
                                  <p:stCondLst>
                                    <p:cond delay="0"/>
                                  </p:stCondLst>
                                  <p:childTnLst>
                                    <p:animMotion origin="layout" path="M 0 0 L 0.25 -0.25 E" pathEditMode="relative" ptsTypes="">
                                      <p:cBhvr>
                                        <p:cTn id="2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p:bldP spid="12" grpId="0" animBg="1"/>
      <p:bldP spid="13" grpId="0"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2573845" y="756475"/>
          <a:ext cx="8543925" cy="538162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6827519" y="1234439"/>
            <a:ext cx="18288" cy="412437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70226" y="1234439"/>
            <a:ext cx="18288" cy="412437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45805" y="1272822"/>
            <a:ext cx="2324420" cy="4085987"/>
          </a:xfrm>
          <a:prstGeom prst="rect">
            <a:avLst/>
          </a:prstGeom>
          <a:solidFill>
            <a:schemeClr val="accent1">
              <a:lumMod val="40000"/>
              <a:lumOff val="60000"/>
              <a:alpha val="60000"/>
            </a:schemeClr>
          </a:solidFill>
        </p:spPr>
        <p:txBody>
          <a:bodyPr wrap="square" rtlCol="0">
            <a:spAutoFit/>
          </a:bodyPr>
          <a:lstStyle/>
          <a:p>
            <a:endParaRPr lang="en-GB" dirty="0"/>
          </a:p>
        </p:txBody>
      </p:sp>
      <p:sp>
        <p:nvSpPr>
          <p:cNvPr id="17" name="TextBox 16"/>
          <p:cNvSpPr txBox="1"/>
          <p:nvPr/>
        </p:nvSpPr>
        <p:spPr>
          <a:xfrm>
            <a:off x="6845806" y="1509823"/>
            <a:ext cx="2324419" cy="461665"/>
          </a:xfrm>
          <a:prstGeom prst="rect">
            <a:avLst/>
          </a:prstGeom>
          <a:noFill/>
        </p:spPr>
        <p:txBody>
          <a:bodyPr wrap="square" rtlCol="0">
            <a:spAutoFit/>
          </a:bodyPr>
          <a:lstStyle/>
          <a:p>
            <a:pPr algn="ctr"/>
            <a:r>
              <a:rPr lang="en-GB" sz="2400" dirty="0" smtClean="0"/>
              <a:t>Period 1</a:t>
            </a:r>
            <a:endParaRPr lang="en-GB" sz="2400" dirty="0"/>
          </a:p>
        </p:txBody>
      </p:sp>
      <p:sp>
        <p:nvSpPr>
          <p:cNvPr id="18" name="Left-Right Arrow 17"/>
          <p:cNvSpPr/>
          <p:nvPr/>
        </p:nvSpPr>
        <p:spPr>
          <a:xfrm>
            <a:off x="7010578" y="4699593"/>
            <a:ext cx="1998921" cy="4465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0292893" y="1272822"/>
            <a:ext cx="806588" cy="4085987"/>
          </a:xfrm>
          <a:prstGeom prst="rect">
            <a:avLst/>
          </a:prstGeom>
          <a:solidFill>
            <a:schemeClr val="accent1">
              <a:lumMod val="40000"/>
              <a:lumOff val="60000"/>
              <a:alpha val="60000"/>
            </a:schemeClr>
          </a:solidFill>
        </p:spPr>
        <p:txBody>
          <a:bodyPr wrap="square" rtlCol="0">
            <a:spAutoFit/>
          </a:bodyPr>
          <a:lstStyle/>
          <a:p>
            <a:endParaRPr lang="en-GB" dirty="0"/>
          </a:p>
        </p:txBody>
      </p:sp>
      <p:cxnSp>
        <p:nvCxnSpPr>
          <p:cNvPr id="21" name="Straight Connector 20"/>
          <p:cNvCxnSpPr/>
          <p:nvPr/>
        </p:nvCxnSpPr>
        <p:spPr>
          <a:xfrm>
            <a:off x="10274605" y="1234439"/>
            <a:ext cx="18288" cy="412437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081193" y="1272822"/>
            <a:ext cx="18288" cy="412437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23" name="Left-Right Arrow 22"/>
          <p:cNvSpPr/>
          <p:nvPr/>
        </p:nvSpPr>
        <p:spPr>
          <a:xfrm>
            <a:off x="10329470" y="4699593"/>
            <a:ext cx="751723" cy="4465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9533977" y="772774"/>
            <a:ext cx="2324419" cy="461665"/>
          </a:xfrm>
          <a:prstGeom prst="rect">
            <a:avLst/>
          </a:prstGeom>
          <a:noFill/>
        </p:spPr>
        <p:txBody>
          <a:bodyPr wrap="square" rtlCol="0">
            <a:spAutoFit/>
          </a:bodyPr>
          <a:lstStyle/>
          <a:p>
            <a:pPr algn="ctr"/>
            <a:r>
              <a:rPr lang="en-GB" sz="2400" dirty="0" smtClean="0"/>
              <a:t>Period 2</a:t>
            </a:r>
            <a:endParaRPr lang="en-GB" sz="2400" dirty="0"/>
          </a:p>
        </p:txBody>
      </p:sp>
      <p:cxnSp>
        <p:nvCxnSpPr>
          <p:cNvPr id="26" name="Straight Connector 25"/>
          <p:cNvCxnSpPr/>
          <p:nvPr/>
        </p:nvCxnSpPr>
        <p:spPr>
          <a:xfrm flipV="1">
            <a:off x="9170225" y="772774"/>
            <a:ext cx="18289" cy="50332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20087" y="5805974"/>
            <a:ext cx="2324419" cy="830997"/>
          </a:xfrm>
          <a:prstGeom prst="rect">
            <a:avLst/>
          </a:prstGeom>
          <a:noFill/>
        </p:spPr>
        <p:txBody>
          <a:bodyPr wrap="square" rtlCol="0">
            <a:spAutoFit/>
          </a:bodyPr>
          <a:lstStyle/>
          <a:p>
            <a:pPr algn="ctr"/>
            <a:r>
              <a:rPr lang="en-GB" sz="2400" dirty="0" smtClean="0"/>
              <a:t>Standard of Proof lowered</a:t>
            </a:r>
            <a:endParaRPr lang="en-GB" sz="2400" dirty="0"/>
          </a:p>
        </p:txBody>
      </p:sp>
    </p:spTree>
    <p:extLst>
      <p:ext uri="{BB962C8B-B14F-4D97-AF65-F5344CB8AC3E}">
        <p14:creationId xmlns:p14="http://schemas.microsoft.com/office/powerpoint/2010/main" val="1617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2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3500"/>
                            </p:stCondLst>
                            <p:childTnLst>
                              <p:par>
                                <p:cTn id="23" presetID="10"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125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4" fill="hold" nodeType="withEffect">
                                  <p:stCondLst>
                                    <p:cond delay="125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p:bldP spid="18" grpId="0" animBg="1"/>
      <p:bldP spid="20" grpId="0" animBg="1"/>
      <p:bldP spid="23" grpId="0" animBg="1"/>
      <p:bldP spid="24"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Review of Suicide Statistics</a:t>
            </a:r>
            <a:endParaRPr lang="en-GB" dirty="0"/>
          </a:p>
        </p:txBody>
      </p:sp>
      <p:sp>
        <p:nvSpPr>
          <p:cNvPr id="3" name="Content Placeholder 2"/>
          <p:cNvSpPr>
            <a:spLocks noGrp="1"/>
          </p:cNvSpPr>
          <p:nvPr>
            <p:ph idx="1"/>
          </p:nvPr>
        </p:nvSpPr>
        <p:spPr>
          <a:xfrm>
            <a:off x="2113472" y="1825625"/>
            <a:ext cx="9240328" cy="4351338"/>
          </a:xfrm>
        </p:spPr>
        <p:txBody>
          <a:bodyPr/>
          <a:lstStyle/>
          <a:p>
            <a:pPr marL="0" indent="0">
              <a:buNone/>
            </a:pPr>
            <a:r>
              <a:rPr lang="en-GB" b="1" dirty="0" smtClean="0"/>
              <a:t>Progress</a:t>
            </a:r>
            <a:endParaRPr lang="en-GB" b="1" dirty="0"/>
          </a:p>
          <a:p>
            <a:r>
              <a:rPr lang="en-GB" dirty="0" smtClean="0"/>
              <a:t>Coroner’s Service currently reviewing cases – hope to be finished this early 2021</a:t>
            </a:r>
          </a:p>
          <a:p>
            <a:pPr marL="0" indent="0">
              <a:buNone/>
            </a:pPr>
            <a:endParaRPr lang="en-GB" dirty="0" smtClean="0"/>
          </a:p>
          <a:p>
            <a:r>
              <a:rPr lang="en-GB" dirty="0" smtClean="0"/>
              <a:t>Revisions expected March 2022</a:t>
            </a:r>
          </a:p>
          <a:p>
            <a:pPr marL="0" indent="0">
              <a:buNone/>
            </a:pPr>
            <a:endParaRPr lang="en-GB" dirty="0" smtClean="0"/>
          </a:p>
          <a:p>
            <a:r>
              <a:rPr lang="en-GB" dirty="0" smtClean="0"/>
              <a:t>Break in series in 2015 is likely</a:t>
            </a:r>
            <a:endParaRPr lang="en-GB" dirty="0"/>
          </a:p>
        </p:txBody>
      </p:sp>
    </p:spTree>
    <p:extLst>
      <p:ext uri="{BB962C8B-B14F-4D97-AF65-F5344CB8AC3E}">
        <p14:creationId xmlns:p14="http://schemas.microsoft.com/office/powerpoint/2010/main" val="1190996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Review of Suicide Statistics</a:t>
            </a:r>
            <a:endParaRPr lang="en-GB" dirty="0"/>
          </a:p>
        </p:txBody>
      </p:sp>
      <p:sp>
        <p:nvSpPr>
          <p:cNvPr id="3" name="Content Placeholder 2"/>
          <p:cNvSpPr>
            <a:spLocks noGrp="1"/>
          </p:cNvSpPr>
          <p:nvPr>
            <p:ph idx="1"/>
          </p:nvPr>
        </p:nvSpPr>
        <p:spPr>
          <a:xfrm>
            <a:off x="1475836" y="1880489"/>
            <a:ext cx="9240328" cy="4351338"/>
          </a:xfrm>
        </p:spPr>
        <p:txBody>
          <a:bodyPr/>
          <a:lstStyle/>
          <a:p>
            <a:pPr marL="0" indent="0" algn="ctr">
              <a:buNone/>
            </a:pPr>
            <a:endParaRPr lang="en-GB" b="1" dirty="0" smtClean="0"/>
          </a:p>
          <a:p>
            <a:pPr marL="0" indent="0" algn="ctr">
              <a:buNone/>
            </a:pPr>
            <a:endParaRPr lang="en-GB" b="1" dirty="0"/>
          </a:p>
          <a:p>
            <a:pPr marL="0" indent="0" algn="ctr">
              <a:buNone/>
            </a:pPr>
            <a:endParaRPr lang="en-GB" b="1" dirty="0" smtClean="0"/>
          </a:p>
          <a:p>
            <a:pPr marL="0" indent="0">
              <a:buNone/>
            </a:pPr>
            <a:r>
              <a:rPr lang="en-GB" sz="5400" b="1" dirty="0" smtClean="0"/>
              <a:t>Questions?</a:t>
            </a:r>
            <a:endParaRPr lang="en-GB" sz="5400" dirty="0"/>
          </a:p>
        </p:txBody>
      </p:sp>
      <p:pic>
        <p:nvPicPr>
          <p:cNvPr id="4" name="Picture 3"/>
          <p:cNvPicPr>
            <a:picLocks noChangeAspect="1"/>
          </p:cNvPicPr>
          <p:nvPr/>
        </p:nvPicPr>
        <p:blipFill>
          <a:blip r:embed="rId3"/>
          <a:stretch>
            <a:fillRect/>
          </a:stretch>
        </p:blipFill>
        <p:spPr>
          <a:xfrm>
            <a:off x="5343611" y="308499"/>
            <a:ext cx="6408000" cy="6408000"/>
          </a:xfrm>
          <a:prstGeom prst="rect">
            <a:avLst/>
          </a:prstGeom>
        </p:spPr>
      </p:pic>
    </p:spTree>
    <p:extLst>
      <p:ext uri="{BB962C8B-B14F-4D97-AF65-F5344CB8AC3E}">
        <p14:creationId xmlns:p14="http://schemas.microsoft.com/office/powerpoint/2010/main" val="3072100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Branch Structure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60605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134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Role of Vital Statistics Unit</a:t>
            </a:r>
            <a:endParaRPr lang="en-GB" dirty="0"/>
          </a:p>
        </p:txBody>
      </p:sp>
      <p:sp>
        <p:nvSpPr>
          <p:cNvPr id="3" name="Content Placeholder 2"/>
          <p:cNvSpPr>
            <a:spLocks noGrp="1"/>
          </p:cNvSpPr>
          <p:nvPr>
            <p:ph idx="1"/>
          </p:nvPr>
        </p:nvSpPr>
        <p:spPr>
          <a:xfrm>
            <a:off x="1346885" y="1690688"/>
            <a:ext cx="10552671" cy="4486275"/>
          </a:xfrm>
        </p:spPr>
        <p:txBody>
          <a:bodyPr>
            <a:normAutofit lnSpcReduction="10000"/>
          </a:bodyPr>
          <a:lstStyle/>
          <a:p>
            <a:pPr lvl="1"/>
            <a:r>
              <a:rPr lang="en-GB" dirty="0" smtClean="0"/>
              <a:t>Validate and clean the administrative data collected by GRO during the process of registering births, deaths, marriage and civil partnerships</a:t>
            </a:r>
          </a:p>
          <a:p>
            <a:pPr lvl="1"/>
            <a:endParaRPr lang="en-GB" dirty="0" smtClean="0"/>
          </a:p>
          <a:p>
            <a:pPr lvl="1"/>
            <a:r>
              <a:rPr lang="en-GB" dirty="0" smtClean="0"/>
              <a:t>Produce a range of outputs in a timely manner and to a high level of accuracy</a:t>
            </a:r>
          </a:p>
          <a:p>
            <a:pPr lvl="1"/>
            <a:endParaRPr lang="en-GB" dirty="0" smtClean="0"/>
          </a:p>
          <a:p>
            <a:pPr lvl="1"/>
            <a:r>
              <a:rPr lang="en-GB" dirty="0" smtClean="0"/>
              <a:t>Answer ad hoc requests, FOIs, Assembly Questions etc.</a:t>
            </a:r>
          </a:p>
          <a:p>
            <a:pPr lvl="1"/>
            <a:endParaRPr lang="en-GB" dirty="0" smtClean="0"/>
          </a:p>
          <a:p>
            <a:pPr lvl="1"/>
            <a:r>
              <a:rPr lang="en-GB" dirty="0" smtClean="0"/>
              <a:t>Provide briefing materials for Ministers</a:t>
            </a:r>
          </a:p>
          <a:p>
            <a:pPr lvl="1"/>
            <a:endParaRPr lang="en-GB" dirty="0" smtClean="0"/>
          </a:p>
          <a:p>
            <a:pPr lvl="1"/>
            <a:r>
              <a:rPr lang="en-GB" dirty="0" smtClean="0"/>
              <a:t>Share data with relevant authorities</a:t>
            </a:r>
          </a:p>
          <a:p>
            <a:pPr lvl="1"/>
            <a:endParaRPr lang="en-GB" dirty="0" smtClean="0"/>
          </a:p>
          <a:p>
            <a:pPr lvl="1"/>
            <a:r>
              <a:rPr lang="en-GB" dirty="0" smtClean="0"/>
              <a:t>Working within the framework of the OSR Code of Practice</a:t>
            </a:r>
          </a:p>
          <a:p>
            <a:pPr lvl="1"/>
            <a:endParaRPr lang="en-GB" dirty="0"/>
          </a:p>
        </p:txBody>
      </p:sp>
    </p:spTree>
    <p:extLst>
      <p:ext uri="{BB962C8B-B14F-4D97-AF65-F5344CB8AC3E}">
        <p14:creationId xmlns:p14="http://schemas.microsoft.com/office/powerpoint/2010/main" val="247948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What we seek</a:t>
            </a:r>
            <a:r>
              <a:rPr lang="en-GB" dirty="0" smtClean="0">
                <a:solidFill>
                  <a:srgbClr val="7030A0"/>
                </a:solidFill>
              </a:rPr>
              <a:t> </a:t>
            </a:r>
            <a:r>
              <a:rPr lang="en-GB" dirty="0" smtClean="0"/>
              <a:t>from you</a:t>
            </a:r>
            <a:endParaRPr lang="en-GB" dirty="0"/>
          </a:p>
        </p:txBody>
      </p:sp>
      <p:sp>
        <p:nvSpPr>
          <p:cNvPr id="3" name="Content Placeholder 2"/>
          <p:cNvSpPr>
            <a:spLocks noGrp="1"/>
          </p:cNvSpPr>
          <p:nvPr>
            <p:ph idx="1"/>
          </p:nvPr>
        </p:nvSpPr>
        <p:spPr>
          <a:xfrm>
            <a:off x="2155371" y="1825624"/>
            <a:ext cx="9198429" cy="4300855"/>
          </a:xfrm>
        </p:spPr>
        <p:txBody>
          <a:bodyPr>
            <a:normAutofit/>
          </a:bodyPr>
          <a:lstStyle/>
          <a:p>
            <a:r>
              <a:rPr lang="en-GB" dirty="0" smtClean="0"/>
              <a:t>Positives and negatives</a:t>
            </a:r>
          </a:p>
          <a:p>
            <a:endParaRPr lang="en-GB" dirty="0" smtClean="0"/>
          </a:p>
          <a:p>
            <a:r>
              <a:rPr lang="en-GB" dirty="0" smtClean="0"/>
              <a:t>Key data gaps – entire or partial</a:t>
            </a:r>
          </a:p>
          <a:p>
            <a:pPr marL="0" indent="0">
              <a:buNone/>
            </a:pPr>
            <a:endParaRPr lang="en-GB" strike="sngStrike" dirty="0" smtClean="0"/>
          </a:p>
          <a:p>
            <a:r>
              <a:rPr lang="en-GB" dirty="0" smtClean="0"/>
              <a:t>Views on presentation of data e.g. commentary, infographics, dashboards, timeliness</a:t>
            </a:r>
          </a:p>
        </p:txBody>
      </p:sp>
    </p:spTree>
    <p:extLst>
      <p:ext uri="{BB962C8B-B14F-4D97-AF65-F5344CB8AC3E}">
        <p14:creationId xmlns:p14="http://schemas.microsoft.com/office/powerpoint/2010/main" val="1187306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487" y="4164227"/>
            <a:ext cx="10515600" cy="1234260"/>
          </a:xfrm>
        </p:spPr>
        <p:txBody>
          <a:bodyPr/>
          <a:lstStyle/>
          <a:p>
            <a:pPr marL="0" indent="0" algn="ctr">
              <a:buNone/>
            </a:pPr>
            <a:r>
              <a:rPr lang="en-GB" dirty="0" smtClean="0"/>
              <a:t>Carly Gordon</a:t>
            </a:r>
            <a:endParaRPr lang="en-GB" dirty="0"/>
          </a:p>
        </p:txBody>
      </p:sp>
      <p:sp>
        <p:nvSpPr>
          <p:cNvPr id="4" name="Title 1"/>
          <p:cNvSpPr>
            <a:spLocks noGrp="1"/>
          </p:cNvSpPr>
          <p:nvPr>
            <p:ph type="title"/>
          </p:nvPr>
        </p:nvSpPr>
        <p:spPr>
          <a:xfrm>
            <a:off x="937054" y="1847936"/>
            <a:ext cx="10515600" cy="1325563"/>
          </a:xfrm>
        </p:spPr>
        <p:txBody>
          <a:bodyPr/>
          <a:lstStyle/>
          <a:p>
            <a:pPr algn="ctr"/>
            <a:r>
              <a:rPr lang="en-GB" dirty="0" smtClean="0"/>
              <a:t>Vital Statistics Unit Outputs</a:t>
            </a:r>
            <a:endParaRPr lang="en-GB" dirty="0"/>
          </a:p>
        </p:txBody>
      </p:sp>
    </p:spTree>
    <p:extLst>
      <p:ext uri="{BB962C8B-B14F-4D97-AF65-F5344CB8AC3E}">
        <p14:creationId xmlns:p14="http://schemas.microsoft.com/office/powerpoint/2010/main" val="3659677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Legislation</a:t>
            </a:r>
            <a:endParaRPr lang="en-GB" dirty="0"/>
          </a:p>
        </p:txBody>
      </p:sp>
      <p:sp>
        <p:nvSpPr>
          <p:cNvPr id="3" name="Content Placeholder 2"/>
          <p:cNvSpPr>
            <a:spLocks noGrp="1"/>
          </p:cNvSpPr>
          <p:nvPr>
            <p:ph idx="1"/>
          </p:nvPr>
        </p:nvSpPr>
        <p:spPr>
          <a:xfrm>
            <a:off x="1754659" y="1825625"/>
            <a:ext cx="9599140" cy="4351338"/>
          </a:xfrm>
        </p:spPr>
        <p:txBody>
          <a:bodyPr/>
          <a:lstStyle/>
          <a:p>
            <a:pPr>
              <a:buNone/>
            </a:pPr>
            <a:r>
              <a:rPr lang="en-GB" dirty="0"/>
              <a:t>Section 34 of the Marriage (Northern Ireland) Order, 2003</a:t>
            </a:r>
          </a:p>
          <a:p>
            <a:pPr>
              <a:buNone/>
            </a:pPr>
            <a:endParaRPr lang="en-GB" dirty="0"/>
          </a:p>
          <a:p>
            <a:pPr>
              <a:buNone/>
            </a:pPr>
            <a:r>
              <a:rPr lang="en-GB" dirty="0"/>
              <a:t>Article 3(3) of the Births and Deaths Registration (Northern Ireland) Order, 1976</a:t>
            </a:r>
          </a:p>
          <a:p>
            <a:pPr>
              <a:buNone/>
            </a:pPr>
            <a:endParaRPr lang="en-GB" dirty="0"/>
          </a:p>
          <a:p>
            <a:pPr>
              <a:buNone/>
            </a:pPr>
            <a:r>
              <a:rPr lang="en-GB" dirty="0"/>
              <a:t>Section 154 of the Civil Partnership Act, 2004</a:t>
            </a:r>
          </a:p>
          <a:p>
            <a:endParaRPr lang="en-GB" dirty="0"/>
          </a:p>
        </p:txBody>
      </p:sp>
    </p:spTree>
    <p:extLst>
      <p:ext uri="{BB962C8B-B14F-4D97-AF65-F5344CB8AC3E}">
        <p14:creationId xmlns:p14="http://schemas.microsoft.com/office/powerpoint/2010/main" val="138335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2264" y="1940943"/>
            <a:ext cx="8981536" cy="4236020"/>
          </a:xfrm>
        </p:spPr>
        <p:txBody>
          <a:bodyPr>
            <a:normAutofit fontScale="85000" lnSpcReduction="20000"/>
          </a:bodyPr>
          <a:lstStyle/>
          <a:p>
            <a:r>
              <a:rPr lang="en-GB" dirty="0"/>
              <a:t>Publication schedule - </a:t>
            </a:r>
            <a:r>
              <a:rPr lang="en-GB" dirty="0">
                <a:hlinkClick r:id="rId3"/>
              </a:rPr>
              <a:t>https://</a:t>
            </a:r>
            <a:r>
              <a:rPr lang="en-GB" dirty="0" smtClean="0">
                <a:hlinkClick r:id="rId3"/>
              </a:rPr>
              <a:t>www.nisra.gov.uk/publications/vital-statistics-documentation</a:t>
            </a:r>
            <a:r>
              <a:rPr lang="en-GB" dirty="0" smtClean="0"/>
              <a:t> </a:t>
            </a:r>
          </a:p>
          <a:p>
            <a:endParaRPr lang="en-GB" dirty="0" smtClean="0"/>
          </a:p>
          <a:p>
            <a:r>
              <a:rPr lang="en-GB" dirty="0" smtClean="0"/>
              <a:t>Weekly – deaths bulletin</a:t>
            </a:r>
          </a:p>
          <a:p>
            <a:endParaRPr lang="en-GB" dirty="0" smtClean="0"/>
          </a:p>
          <a:p>
            <a:r>
              <a:rPr lang="en-GB" dirty="0" smtClean="0"/>
              <a:t>Monthly – monthly count of deaths and births</a:t>
            </a:r>
          </a:p>
          <a:p>
            <a:endParaRPr lang="en-GB" dirty="0" smtClean="0"/>
          </a:p>
          <a:p>
            <a:r>
              <a:rPr lang="en-GB" dirty="0" smtClean="0"/>
              <a:t>Quarterly – Quarterly RG Tables on births, deaths and marriages</a:t>
            </a:r>
          </a:p>
          <a:p>
            <a:endParaRPr lang="en-GB" dirty="0" smtClean="0"/>
          </a:p>
          <a:p>
            <a:r>
              <a:rPr lang="en-GB" dirty="0" smtClean="0"/>
              <a:t>Annual – Annual RG Report; Alcohol specific deaths; Drug </a:t>
            </a:r>
            <a:r>
              <a:rPr lang="en-GB" dirty="0"/>
              <a:t>r</a:t>
            </a:r>
            <a:r>
              <a:rPr lang="en-GB" dirty="0" smtClean="0"/>
              <a:t>elated deaths</a:t>
            </a:r>
            <a:r>
              <a:rPr lang="en-GB" dirty="0"/>
              <a:t>;</a:t>
            </a:r>
            <a:r>
              <a:rPr lang="en-GB" dirty="0" smtClean="0"/>
              <a:t> Suicides; HCAI deaths; Baby names, Excess winter mortality </a:t>
            </a:r>
          </a:p>
          <a:p>
            <a:pPr marL="0" indent="0">
              <a:buNone/>
            </a:pPr>
            <a:endParaRPr lang="en-GB" dirty="0" smtClean="0"/>
          </a:p>
        </p:txBody>
      </p:sp>
      <p:pic>
        <p:nvPicPr>
          <p:cNvPr id="6" name="Picture 5"/>
          <p:cNvPicPr>
            <a:picLocks noChangeAspect="1"/>
          </p:cNvPicPr>
          <p:nvPr/>
        </p:nvPicPr>
        <p:blipFill>
          <a:blip r:embed="rId4"/>
          <a:stretch>
            <a:fillRect/>
          </a:stretch>
        </p:blipFill>
        <p:spPr>
          <a:xfrm rot="20712221">
            <a:off x="1781940" y="667673"/>
            <a:ext cx="5574828" cy="266506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rot="838739">
            <a:off x="6266487" y="2557233"/>
            <a:ext cx="3514517" cy="32432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rot="816322">
            <a:off x="561852" y="2577172"/>
            <a:ext cx="4694714" cy="310003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a:stretch>
            <a:fillRect/>
          </a:stretch>
        </p:blipFill>
        <p:spPr>
          <a:xfrm rot="20274436">
            <a:off x="4972885" y="1533944"/>
            <a:ext cx="3960491" cy="464665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a:stretch>
            <a:fillRect/>
          </a:stretch>
        </p:blipFill>
        <p:spPr>
          <a:xfrm rot="21150320">
            <a:off x="3261070" y="1057523"/>
            <a:ext cx="3741497" cy="529266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9"/>
          <a:stretch>
            <a:fillRect/>
          </a:stretch>
        </p:blipFill>
        <p:spPr>
          <a:xfrm rot="1127807">
            <a:off x="7147089" y="659888"/>
            <a:ext cx="4639551" cy="328403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10"/>
          <a:stretch>
            <a:fillRect/>
          </a:stretch>
        </p:blipFill>
        <p:spPr>
          <a:xfrm>
            <a:off x="169803" y="2180763"/>
            <a:ext cx="11784282" cy="3527873"/>
          </a:xfrm>
          <a:prstGeom prst="rect">
            <a:avLst/>
          </a:prstGeom>
        </p:spPr>
      </p:pic>
    </p:spTree>
    <p:extLst>
      <p:ext uri="{BB962C8B-B14F-4D97-AF65-F5344CB8AC3E}">
        <p14:creationId xmlns:p14="http://schemas.microsoft.com/office/powerpoint/2010/main" val="28678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327" y="123567"/>
            <a:ext cx="10515600" cy="1028437"/>
          </a:xfrm>
        </p:spPr>
        <p:txBody>
          <a:bodyPr/>
          <a:lstStyle/>
          <a:p>
            <a:pPr algn="ctr"/>
            <a:r>
              <a:rPr lang="en-GB" dirty="0" smtClean="0"/>
              <a:t>Media</a:t>
            </a:r>
            <a:endParaRPr lang="en-GB" dirty="0"/>
          </a:p>
        </p:txBody>
      </p:sp>
      <p:pic>
        <p:nvPicPr>
          <p:cNvPr id="4" name="Picture 3"/>
          <p:cNvPicPr>
            <a:picLocks noChangeAspect="1"/>
          </p:cNvPicPr>
          <p:nvPr/>
        </p:nvPicPr>
        <p:blipFill>
          <a:blip r:embed="rId3"/>
          <a:stretch>
            <a:fillRect/>
          </a:stretch>
        </p:blipFill>
        <p:spPr>
          <a:xfrm rot="331545">
            <a:off x="6804197" y="1531114"/>
            <a:ext cx="4378668" cy="41796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rot="21020697">
            <a:off x="1298618" y="1365557"/>
            <a:ext cx="4434917" cy="491135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stretch>
            <a:fillRect/>
          </a:stretch>
        </p:blipFill>
        <p:spPr>
          <a:xfrm>
            <a:off x="3608485" y="1330007"/>
            <a:ext cx="5385046" cy="4949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SRA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E NISRA Launch Slides" id="{8237A7F8-30ED-486B-8FA9-9D9C4446CA28}" vid="{10D2A62F-2BC5-470B-8153-C79DBFEB7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NISRA Slides</Template>
  <TotalTime>1202</TotalTime>
  <Words>697</Words>
  <Application>Microsoft Office PowerPoint</Application>
  <PresentationFormat>Widescreen</PresentationFormat>
  <Paragraphs>169</Paragraphs>
  <Slides>25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NISRA Slides</vt:lpstr>
      <vt:lpstr>Vital Statistics Unit</vt:lpstr>
      <vt:lpstr>Agenda</vt:lpstr>
      <vt:lpstr>Branch Structure</vt:lpstr>
      <vt:lpstr>Role of Vital Statistics Unit</vt:lpstr>
      <vt:lpstr>What we seek from you</vt:lpstr>
      <vt:lpstr>Vital Statistics Unit Outputs</vt:lpstr>
      <vt:lpstr>Legislation</vt:lpstr>
      <vt:lpstr>PowerPoint Presentation</vt:lpstr>
      <vt:lpstr>Media</vt:lpstr>
      <vt:lpstr>Recent developments</vt:lpstr>
      <vt:lpstr>Feedback from Users – User Survey</vt:lpstr>
      <vt:lpstr>Feedback - Registration info</vt:lpstr>
      <vt:lpstr>Direct feedback</vt:lpstr>
      <vt:lpstr>Future plans</vt:lpstr>
      <vt:lpstr>Questions?</vt:lpstr>
      <vt:lpstr>Dissemination</vt:lpstr>
      <vt:lpstr>Dissemination</vt:lpstr>
      <vt:lpstr>Dissemination</vt:lpstr>
      <vt:lpstr>Dissemination</vt:lpstr>
      <vt:lpstr>Discussion</vt:lpstr>
      <vt:lpstr>Review of Suicide Statistics</vt:lpstr>
      <vt:lpstr>Review of Suicide Statistics</vt:lpstr>
      <vt:lpstr>PowerPoint Presentation</vt:lpstr>
      <vt:lpstr>Review of Suicide Statistics</vt:lpstr>
      <vt:lpstr>Review of Suicide Statistics</vt:lpstr>
    </vt:vector>
  </TitlesOfParts>
  <Company>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Statistic Unit</dc:title>
  <dc:creator>Gordon, Carly</dc:creator>
  <cp:lastModifiedBy>Gordon, Carly</cp:lastModifiedBy>
  <cp:revision>66</cp:revision>
  <dcterms:created xsi:type="dcterms:W3CDTF">2021-09-15T08:10:23Z</dcterms:created>
  <dcterms:modified xsi:type="dcterms:W3CDTF">2021-11-10T12:28:52Z</dcterms:modified>
</cp:coreProperties>
</file>