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6"/>
  </p:notesMasterIdLst>
  <p:handoutMasterIdLst>
    <p:handoutMasterId r:id="rId137"/>
  </p:handoutMasterIdLst>
  <p:sldIdLst>
    <p:sldId id="256" r:id="rId3"/>
    <p:sldId id="334" r:id="rId4"/>
    <p:sldId id="370" r:id="rId5"/>
    <p:sldId id="362" r:id="rId6"/>
    <p:sldId id="364" r:id="rId7"/>
    <p:sldId id="373" r:id="rId8"/>
    <p:sldId id="481" r:id="rId9"/>
    <p:sldId id="482" r:id="rId10"/>
    <p:sldId id="483" r:id="rId11"/>
    <p:sldId id="484" r:id="rId12"/>
    <p:sldId id="485" r:id="rId13"/>
    <p:sldId id="486" r:id="rId14"/>
    <p:sldId id="487" r:id="rId15"/>
    <p:sldId id="488" r:id="rId16"/>
    <p:sldId id="489" r:id="rId17"/>
    <p:sldId id="490" r:id="rId18"/>
    <p:sldId id="491" r:id="rId19"/>
    <p:sldId id="492" r:id="rId20"/>
    <p:sldId id="493" r:id="rId21"/>
    <p:sldId id="494" r:id="rId22"/>
    <p:sldId id="495" r:id="rId23"/>
    <p:sldId id="496"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374"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75" r:id="rId60"/>
    <p:sldId id="444" r:id="rId61"/>
    <p:sldId id="445" r:id="rId62"/>
    <p:sldId id="446" r:id="rId63"/>
    <p:sldId id="447" r:id="rId64"/>
    <p:sldId id="448"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365" r:id="rId78"/>
    <p:sldId id="389" r:id="rId79"/>
    <p:sldId id="461" r:id="rId80"/>
    <p:sldId id="462" r:id="rId81"/>
    <p:sldId id="463" r:id="rId82"/>
    <p:sldId id="464" r:id="rId83"/>
    <p:sldId id="465" r:id="rId84"/>
    <p:sldId id="466" r:id="rId85"/>
    <p:sldId id="391" r:id="rId86"/>
    <p:sldId id="423" r:id="rId87"/>
    <p:sldId id="424" r:id="rId88"/>
    <p:sldId id="425" r:id="rId89"/>
    <p:sldId id="426" r:id="rId90"/>
    <p:sldId id="427" r:id="rId91"/>
    <p:sldId id="366" r:id="rId92"/>
    <p:sldId id="393" r:id="rId93"/>
    <p:sldId id="395" r:id="rId94"/>
    <p:sldId id="396" r:id="rId95"/>
    <p:sldId id="397" r:id="rId96"/>
    <p:sldId id="398" r:id="rId97"/>
    <p:sldId id="399" r:id="rId98"/>
    <p:sldId id="400" r:id="rId99"/>
    <p:sldId id="401" r:id="rId100"/>
    <p:sldId id="402" r:id="rId101"/>
    <p:sldId id="394" r:id="rId102"/>
    <p:sldId id="409" r:id="rId103"/>
    <p:sldId id="410" r:id="rId104"/>
    <p:sldId id="411" r:id="rId105"/>
    <p:sldId id="412" r:id="rId106"/>
    <p:sldId id="413" r:id="rId107"/>
    <p:sldId id="414" r:id="rId108"/>
    <p:sldId id="415" r:id="rId109"/>
    <p:sldId id="416" r:id="rId110"/>
    <p:sldId id="417" r:id="rId111"/>
    <p:sldId id="403" r:id="rId112"/>
    <p:sldId id="404" r:id="rId113"/>
    <p:sldId id="405" r:id="rId114"/>
    <p:sldId id="406" r:id="rId115"/>
    <p:sldId id="407" r:id="rId116"/>
    <p:sldId id="408" r:id="rId117"/>
    <p:sldId id="363" r:id="rId118"/>
    <p:sldId id="419" r:id="rId119"/>
    <p:sldId id="467" r:id="rId120"/>
    <p:sldId id="468" r:id="rId121"/>
    <p:sldId id="469" r:id="rId122"/>
    <p:sldId id="470" r:id="rId123"/>
    <p:sldId id="471" r:id="rId124"/>
    <p:sldId id="472" r:id="rId125"/>
    <p:sldId id="473" r:id="rId126"/>
    <p:sldId id="474" r:id="rId127"/>
    <p:sldId id="420" r:id="rId128"/>
    <p:sldId id="475" r:id="rId129"/>
    <p:sldId id="476" r:id="rId130"/>
    <p:sldId id="477" r:id="rId131"/>
    <p:sldId id="478" r:id="rId132"/>
    <p:sldId id="479" r:id="rId133"/>
    <p:sldId id="480" r:id="rId134"/>
    <p:sldId id="371" r:id="rId13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50"/>
    <a:srgbClr val="417ABD"/>
    <a:srgbClr val="CCD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65639" autoAdjust="0"/>
  </p:normalViewPr>
  <p:slideViewPr>
    <p:cSldViewPr snapToGrid="0">
      <p:cViewPr varScale="1">
        <p:scale>
          <a:sx n="58" d="100"/>
          <a:sy n="58" d="100"/>
        </p:scale>
        <p:origin x="156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1397194\RECORDS-NI_7.1.2\Offline%20Records%20(RN)\Redundancy%20~%20and%20Labour%20Market%20Statistics%20-%20Redundancies%20-%20Procedures\Labour%20Market%20Consultation%20Responses%20to%20Redundancy%20Question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Monthly Allocations</a:t>
            </a:r>
            <a:r>
              <a:rPr lang="en-GB" sz="1600" baseline="0" dirty="0"/>
              <a:t> </a:t>
            </a:r>
            <a:r>
              <a:rPr lang="en-GB" sz="1600" baseline="0" dirty="0" smtClean="0"/>
              <a:t>- All </a:t>
            </a:r>
            <a:r>
              <a:rPr lang="en-GB" sz="1600" baseline="0" dirty="0"/>
              <a:t>Waves</a:t>
            </a:r>
            <a:endParaRPr lang="en-GB"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Sheet1!$A$5:$A$36</c:f>
              <c:numCache>
                <c:formatCode>mmm\-yy</c:formatCode>
                <c:ptCount val="32"/>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numCache>
            </c:numRef>
          </c:cat>
          <c:val>
            <c:numRef>
              <c:f>Sheet1!$B$5:$B$36</c:f>
              <c:numCache>
                <c:formatCode>General</c:formatCode>
                <c:ptCount val="32"/>
                <c:pt idx="0">
                  <c:v>791</c:v>
                </c:pt>
                <c:pt idx="1">
                  <c:v>988</c:v>
                </c:pt>
                <c:pt idx="2">
                  <c:v>771</c:v>
                </c:pt>
                <c:pt idx="3">
                  <c:v>861</c:v>
                </c:pt>
                <c:pt idx="4">
                  <c:v>1058</c:v>
                </c:pt>
                <c:pt idx="5">
                  <c:v>860</c:v>
                </c:pt>
                <c:pt idx="6">
                  <c:v>827</c:v>
                </c:pt>
                <c:pt idx="7">
                  <c:v>999</c:v>
                </c:pt>
                <c:pt idx="8">
                  <c:v>844</c:v>
                </c:pt>
                <c:pt idx="9">
                  <c:v>831</c:v>
                </c:pt>
                <c:pt idx="10">
                  <c:v>1008</c:v>
                </c:pt>
                <c:pt idx="11">
                  <c:v>835</c:v>
                </c:pt>
                <c:pt idx="12">
                  <c:v>979</c:v>
                </c:pt>
                <c:pt idx="13">
                  <c:v>1198</c:v>
                </c:pt>
                <c:pt idx="14">
                  <c:v>972</c:v>
                </c:pt>
                <c:pt idx="15">
                  <c:v>1065</c:v>
                </c:pt>
                <c:pt idx="16">
                  <c:v>1316</c:v>
                </c:pt>
                <c:pt idx="17">
                  <c:v>1063</c:v>
                </c:pt>
                <c:pt idx="18">
                  <c:v>1118</c:v>
                </c:pt>
                <c:pt idx="19">
                  <c:v>1440</c:v>
                </c:pt>
                <c:pt idx="20">
                  <c:v>1146</c:v>
                </c:pt>
                <c:pt idx="21">
                  <c:v>1232</c:v>
                </c:pt>
                <c:pt idx="22">
                  <c:v>1597</c:v>
                </c:pt>
                <c:pt idx="23">
                  <c:v>1248</c:v>
                </c:pt>
                <c:pt idx="24">
                  <c:v>1313</c:v>
                </c:pt>
                <c:pt idx="25">
                  <c:v>1727</c:v>
                </c:pt>
                <c:pt idx="26">
                  <c:v>1358</c:v>
                </c:pt>
                <c:pt idx="27">
                  <c:v>1363</c:v>
                </c:pt>
                <c:pt idx="28">
                  <c:v>1731</c:v>
                </c:pt>
                <c:pt idx="29">
                  <c:v>1391</c:v>
                </c:pt>
                <c:pt idx="30">
                  <c:v>1393</c:v>
                </c:pt>
                <c:pt idx="31">
                  <c:v>1767</c:v>
                </c:pt>
              </c:numCache>
            </c:numRef>
          </c:val>
          <c:smooth val="0"/>
        </c:ser>
        <c:dLbls>
          <c:showLegendKey val="0"/>
          <c:showVal val="0"/>
          <c:showCatName val="0"/>
          <c:showSerName val="0"/>
          <c:showPercent val="0"/>
          <c:showBubbleSize val="0"/>
        </c:dLbls>
        <c:marker val="1"/>
        <c:smooth val="0"/>
        <c:axId val="443948232"/>
        <c:axId val="443945488"/>
      </c:lineChart>
      <c:dateAx>
        <c:axId val="4439482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5488"/>
        <c:crosses val="autoZero"/>
        <c:auto val="1"/>
        <c:lblOffset val="100"/>
        <c:baseTimeUnit val="months"/>
      </c:dateAx>
      <c:valAx>
        <c:axId val="443945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8232"/>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Sheet1!$C$3</c:f>
              <c:strCache>
                <c:ptCount val="1"/>
                <c:pt idx="0">
                  <c:v>IS</c:v>
                </c:pt>
              </c:strCache>
            </c:strRef>
          </c:tx>
          <c:spPr>
            <a:ln w="28575" cap="rnd">
              <a:solidFill>
                <a:schemeClr val="accent2"/>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Sheet1!$C$4:$C$10</c:f>
              <c:numCache>
                <c:formatCode>#,##0</c:formatCode>
                <c:ptCount val="7"/>
                <c:pt idx="0">
                  <c:v>35220</c:v>
                </c:pt>
                <c:pt idx="1">
                  <c:v>34530</c:v>
                </c:pt>
                <c:pt idx="2">
                  <c:v>33790</c:v>
                </c:pt>
                <c:pt idx="3">
                  <c:v>32660</c:v>
                </c:pt>
                <c:pt idx="4">
                  <c:v>31080</c:v>
                </c:pt>
                <c:pt idx="5">
                  <c:v>29250</c:v>
                </c:pt>
                <c:pt idx="6">
                  <c:v>27540</c:v>
                </c:pt>
              </c:numCache>
            </c:numRef>
          </c:val>
          <c:smooth val="0"/>
        </c:ser>
        <c:dLbls>
          <c:showLegendKey val="0"/>
          <c:showVal val="0"/>
          <c:showCatName val="0"/>
          <c:showSerName val="0"/>
          <c:showPercent val="0"/>
          <c:showBubbleSize val="0"/>
        </c:dLbls>
        <c:smooth val="0"/>
        <c:axId val="446160880"/>
        <c:axId val="446162448"/>
      </c:lineChart>
      <c:catAx>
        <c:axId val="44616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62448"/>
        <c:crosses val="autoZero"/>
        <c:auto val="1"/>
        <c:lblAlgn val="ctr"/>
        <c:lblOffset val="100"/>
        <c:noMultiLvlLbl val="0"/>
      </c:catAx>
      <c:valAx>
        <c:axId val="446162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60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Sheet1!$D$3</c:f>
              <c:strCache>
                <c:ptCount val="1"/>
                <c:pt idx="0">
                  <c:v>ESA</c:v>
                </c:pt>
              </c:strCache>
            </c:strRef>
          </c:tx>
          <c:spPr>
            <a:ln w="28575" cap="rnd">
              <a:solidFill>
                <a:schemeClr val="accent6"/>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Sheet1!$D$4:$D$10</c:f>
              <c:numCache>
                <c:formatCode>#,##0</c:formatCode>
                <c:ptCount val="7"/>
                <c:pt idx="0">
                  <c:v>129040</c:v>
                </c:pt>
                <c:pt idx="1">
                  <c:v>129110</c:v>
                </c:pt>
                <c:pt idx="2">
                  <c:v>129080</c:v>
                </c:pt>
                <c:pt idx="3">
                  <c:v>128750</c:v>
                </c:pt>
                <c:pt idx="4">
                  <c:v>127080</c:v>
                </c:pt>
                <c:pt idx="5">
                  <c:v>124910</c:v>
                </c:pt>
                <c:pt idx="6">
                  <c:v>123100</c:v>
                </c:pt>
              </c:numCache>
            </c:numRef>
          </c:val>
          <c:smooth val="0"/>
        </c:ser>
        <c:dLbls>
          <c:showLegendKey val="0"/>
          <c:showVal val="0"/>
          <c:showCatName val="0"/>
          <c:showSerName val="0"/>
          <c:showPercent val="0"/>
          <c:showBubbleSize val="0"/>
        </c:dLbls>
        <c:smooth val="0"/>
        <c:axId val="446163232"/>
        <c:axId val="446164016"/>
      </c:lineChart>
      <c:catAx>
        <c:axId val="44616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64016"/>
        <c:crosses val="autoZero"/>
        <c:auto val="1"/>
        <c:lblAlgn val="ctr"/>
        <c:lblOffset val="100"/>
        <c:noMultiLvlLbl val="0"/>
      </c:catAx>
      <c:valAx>
        <c:axId val="446164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63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A2859"/>
            </a:solidFill>
            <a:ln>
              <a:noFill/>
            </a:ln>
            <a:effectLst/>
          </c:spPr>
          <c:invertIfNegative val="0"/>
          <c:dPt>
            <c:idx val="1"/>
            <c:invertIfNegative val="0"/>
            <c:bubble3D val="0"/>
            <c:spPr>
              <a:solidFill>
                <a:schemeClr val="accent1">
                  <a:lumMod val="60000"/>
                  <a:lumOff val="40000"/>
                </a:schemeClr>
              </a:solidFill>
              <a:ln>
                <a:noFill/>
              </a:ln>
              <a:effectLst/>
            </c:spPr>
          </c:dPt>
          <c:dPt>
            <c:idx val="2"/>
            <c:invertIfNegative val="0"/>
            <c:bubble3D val="0"/>
            <c:spPr>
              <a:solidFill>
                <a:srgbClr val="417ABD"/>
              </a:solidFill>
              <a:ln>
                <a:noFill/>
              </a:ln>
              <a:effectLst/>
            </c:spPr>
          </c:dPt>
          <c:dPt>
            <c:idx val="3"/>
            <c:invertIfNegative val="0"/>
            <c:bubble3D val="0"/>
            <c:spPr>
              <a:solidFill>
                <a:srgbClr val="1E2B50"/>
              </a:solidFill>
              <a:ln>
                <a:noFill/>
              </a:ln>
              <a:effectLst/>
            </c:spPr>
          </c:dPt>
          <c:dPt>
            <c:idx val="4"/>
            <c:invertIfNegative val="0"/>
            <c:bubble3D val="0"/>
            <c:spPr>
              <a:solidFill>
                <a:srgbClr val="CCD607"/>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Tables!$B$42:$B$46</c:f>
              <c:strCache>
                <c:ptCount val="5"/>
                <c:pt idx="0">
                  <c:v>Not at all</c:v>
                </c:pt>
                <c:pt idx="1">
                  <c:v>A little</c:v>
                </c:pt>
                <c:pt idx="2">
                  <c:v>Moderately</c:v>
                </c:pt>
                <c:pt idx="3">
                  <c:v>Quite a bit</c:v>
                </c:pt>
                <c:pt idx="4">
                  <c:v>Very extensively</c:v>
                </c:pt>
              </c:strCache>
            </c:strRef>
          </c:cat>
          <c:val>
            <c:numRef>
              <c:f>Tables!$C$42:$C$46</c:f>
              <c:numCache>
                <c:formatCode>General</c:formatCode>
                <c:ptCount val="5"/>
                <c:pt idx="0">
                  <c:v>0</c:v>
                </c:pt>
                <c:pt idx="1">
                  <c:v>3</c:v>
                </c:pt>
                <c:pt idx="2">
                  <c:v>1</c:v>
                </c:pt>
                <c:pt idx="3">
                  <c:v>8</c:v>
                </c:pt>
                <c:pt idx="4">
                  <c:v>4</c:v>
                </c:pt>
              </c:numCache>
            </c:numRef>
          </c:val>
        </c:ser>
        <c:dLbls>
          <c:showLegendKey val="0"/>
          <c:showVal val="0"/>
          <c:showCatName val="0"/>
          <c:showSerName val="0"/>
          <c:showPercent val="0"/>
          <c:showBubbleSize val="0"/>
        </c:dLbls>
        <c:gapWidth val="63"/>
        <c:overlap val="-10"/>
        <c:axId val="446527472"/>
        <c:axId val="446521200"/>
      </c:barChart>
      <c:catAx>
        <c:axId val="44652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6521200"/>
        <c:crosses val="autoZero"/>
        <c:auto val="1"/>
        <c:lblAlgn val="ctr"/>
        <c:lblOffset val="100"/>
        <c:noMultiLvlLbl val="0"/>
      </c:catAx>
      <c:valAx>
        <c:axId val="4465212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t>Number</a:t>
                </a:r>
                <a:r>
                  <a:rPr lang="en-GB" sz="1400" baseline="0" dirty="0"/>
                  <a:t> of respondents</a:t>
                </a:r>
                <a:endParaRPr lang="en-GB"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527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Number of Completes - All Waves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Sheet1!$A$73:$A$104</c:f>
              <c:numCache>
                <c:formatCode>mmm\-yy</c:formatCode>
                <c:ptCount val="32"/>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numCache>
            </c:numRef>
          </c:cat>
          <c:val>
            <c:numRef>
              <c:f>Sheet1!$B$73:$B$104</c:f>
              <c:numCache>
                <c:formatCode>General</c:formatCode>
                <c:ptCount val="32"/>
                <c:pt idx="0">
                  <c:v>475</c:v>
                </c:pt>
                <c:pt idx="1">
                  <c:v>593</c:v>
                </c:pt>
                <c:pt idx="2">
                  <c:v>474</c:v>
                </c:pt>
                <c:pt idx="3">
                  <c:v>510</c:v>
                </c:pt>
                <c:pt idx="4">
                  <c:v>630</c:v>
                </c:pt>
                <c:pt idx="5">
                  <c:v>460</c:v>
                </c:pt>
                <c:pt idx="6">
                  <c:v>467</c:v>
                </c:pt>
                <c:pt idx="7">
                  <c:v>581</c:v>
                </c:pt>
                <c:pt idx="8">
                  <c:v>488</c:v>
                </c:pt>
                <c:pt idx="9">
                  <c:v>494</c:v>
                </c:pt>
                <c:pt idx="10">
                  <c:v>580</c:v>
                </c:pt>
                <c:pt idx="11">
                  <c:v>443</c:v>
                </c:pt>
                <c:pt idx="12">
                  <c:v>524</c:v>
                </c:pt>
                <c:pt idx="13">
                  <c:v>659</c:v>
                </c:pt>
                <c:pt idx="14">
                  <c:v>492</c:v>
                </c:pt>
                <c:pt idx="15">
                  <c:v>557</c:v>
                </c:pt>
                <c:pt idx="16">
                  <c:v>689</c:v>
                </c:pt>
                <c:pt idx="17">
                  <c:v>541</c:v>
                </c:pt>
                <c:pt idx="18">
                  <c:v>592</c:v>
                </c:pt>
                <c:pt idx="19">
                  <c:v>756</c:v>
                </c:pt>
                <c:pt idx="20">
                  <c:v>605</c:v>
                </c:pt>
                <c:pt idx="21">
                  <c:v>637</c:v>
                </c:pt>
                <c:pt idx="22">
                  <c:v>842</c:v>
                </c:pt>
                <c:pt idx="23">
                  <c:v>682</c:v>
                </c:pt>
                <c:pt idx="24">
                  <c:v>747</c:v>
                </c:pt>
                <c:pt idx="25">
                  <c:v>998</c:v>
                </c:pt>
                <c:pt idx="26">
                  <c:v>810</c:v>
                </c:pt>
                <c:pt idx="27">
                  <c:v>801</c:v>
                </c:pt>
                <c:pt idx="28">
                  <c:v>1029</c:v>
                </c:pt>
                <c:pt idx="29">
                  <c:v>825</c:v>
                </c:pt>
                <c:pt idx="30">
                  <c:v>806</c:v>
                </c:pt>
                <c:pt idx="31">
                  <c:v>1022</c:v>
                </c:pt>
              </c:numCache>
            </c:numRef>
          </c:val>
          <c:smooth val="0"/>
        </c:ser>
        <c:dLbls>
          <c:showLegendKey val="0"/>
          <c:showVal val="0"/>
          <c:showCatName val="0"/>
          <c:showSerName val="0"/>
          <c:showPercent val="0"/>
          <c:showBubbleSize val="0"/>
        </c:dLbls>
        <c:marker val="1"/>
        <c:smooth val="0"/>
        <c:axId val="443947448"/>
        <c:axId val="443937256"/>
      </c:lineChart>
      <c:dateAx>
        <c:axId val="44394744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37256"/>
        <c:crosses val="autoZero"/>
        <c:auto val="1"/>
        <c:lblOffset val="100"/>
        <c:baseTimeUnit val="months"/>
      </c:dateAx>
      <c:valAx>
        <c:axId val="443937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7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552665598511257"/>
          <c:y val="2.77403180943027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dLbls>
          <c:showLegendKey val="0"/>
          <c:showVal val="0"/>
          <c:showCatName val="0"/>
          <c:showSerName val="0"/>
          <c:showPercent val="0"/>
          <c:showBubbleSize val="0"/>
        </c:dLbls>
        <c:marker val="1"/>
        <c:smooth val="0"/>
        <c:axId val="443943528"/>
        <c:axId val="443948624"/>
      </c:lineChart>
      <c:catAx>
        <c:axId val="443943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8624"/>
        <c:crosses val="autoZero"/>
        <c:auto val="1"/>
        <c:lblAlgn val="ctr"/>
        <c:lblOffset val="100"/>
        <c:noMultiLvlLbl val="0"/>
      </c:catAx>
      <c:valAx>
        <c:axId val="4439486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3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079066067723352"/>
          <c:y val="1.589665369169760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ser>
          <c:idx val="1"/>
          <c:order val="1"/>
          <c:tx>
            <c:strRef>
              <c:f>Sheet1!$C$35</c:f>
              <c:strCache>
                <c:ptCount val="1"/>
                <c:pt idx="0">
                  <c:v>GB</c:v>
                </c:pt>
              </c:strCache>
            </c:strRef>
          </c:tx>
          <c:spPr>
            <a:ln w="28575" cap="rnd">
              <a:solidFill>
                <a:srgbClr val="FF9933"/>
              </a:solidFill>
              <a:round/>
            </a:ln>
            <a:effectLst/>
          </c:spPr>
          <c:marker>
            <c:symbol val="circle"/>
            <c:size val="5"/>
            <c:spPr>
              <a:solidFill>
                <a:srgbClr val="FF9933"/>
              </a:solidFill>
              <a:ln w="9525">
                <a:solidFill>
                  <a:srgbClr val="FF9933"/>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Sheet1!$C$38:$C$47</c:f>
              <c:numCache>
                <c:formatCode>General</c:formatCode>
                <c:ptCount val="10"/>
                <c:pt idx="0">
                  <c:v>54</c:v>
                </c:pt>
                <c:pt idx="1">
                  <c:v>53.5</c:v>
                </c:pt>
                <c:pt idx="2">
                  <c:v>56.7</c:v>
                </c:pt>
                <c:pt idx="3">
                  <c:v>56.3</c:v>
                </c:pt>
                <c:pt idx="4">
                  <c:v>57.1</c:v>
                </c:pt>
                <c:pt idx="5">
                  <c:v>56.1</c:v>
                </c:pt>
                <c:pt idx="6">
                  <c:v>53.9</c:v>
                </c:pt>
                <c:pt idx="7">
                  <c:v>53.3</c:v>
                </c:pt>
                <c:pt idx="8">
                  <c:v>54.6</c:v>
                </c:pt>
                <c:pt idx="9">
                  <c:v>56.1</c:v>
                </c:pt>
              </c:numCache>
            </c:numRef>
          </c:val>
          <c:smooth val="0"/>
        </c:ser>
        <c:dLbls>
          <c:showLegendKey val="0"/>
          <c:showVal val="0"/>
          <c:showCatName val="0"/>
          <c:showSerName val="0"/>
          <c:showPercent val="0"/>
          <c:showBubbleSize val="0"/>
        </c:dLbls>
        <c:marker val="1"/>
        <c:smooth val="0"/>
        <c:axId val="443936864"/>
        <c:axId val="443947840"/>
      </c:lineChart>
      <c:catAx>
        <c:axId val="44393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7840"/>
        <c:crosses val="autoZero"/>
        <c:auto val="1"/>
        <c:lblAlgn val="ctr"/>
        <c:lblOffset val="100"/>
        <c:noMultiLvlLbl val="0"/>
      </c:catAx>
      <c:valAx>
        <c:axId val="4439478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3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390484381343879"/>
          <c:y val="1.82137862318245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ser>
          <c:idx val="1"/>
          <c:order val="1"/>
          <c:tx>
            <c:strRef>
              <c:f>Sheet1!$C$35</c:f>
              <c:strCache>
                <c:ptCount val="1"/>
                <c:pt idx="0">
                  <c:v>GB</c:v>
                </c:pt>
              </c:strCache>
            </c:strRef>
          </c:tx>
          <c:spPr>
            <a:ln w="28575" cap="rnd">
              <a:solidFill>
                <a:srgbClr val="FF9933"/>
              </a:solidFill>
              <a:round/>
            </a:ln>
            <a:effectLst/>
          </c:spPr>
          <c:marker>
            <c:symbol val="circle"/>
            <c:size val="5"/>
            <c:spPr>
              <a:solidFill>
                <a:srgbClr val="FF9933"/>
              </a:solidFill>
              <a:ln w="9525">
                <a:solidFill>
                  <a:srgbClr val="FF9933"/>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Sheet1!$C$38:$C$47</c:f>
              <c:numCache>
                <c:formatCode>General</c:formatCode>
                <c:ptCount val="10"/>
                <c:pt idx="0">
                  <c:v>54</c:v>
                </c:pt>
                <c:pt idx="1">
                  <c:v>53.5</c:v>
                </c:pt>
                <c:pt idx="2">
                  <c:v>56.7</c:v>
                </c:pt>
                <c:pt idx="3">
                  <c:v>56.3</c:v>
                </c:pt>
                <c:pt idx="4">
                  <c:v>57.1</c:v>
                </c:pt>
                <c:pt idx="5">
                  <c:v>56.1</c:v>
                </c:pt>
                <c:pt idx="6">
                  <c:v>53.9</c:v>
                </c:pt>
                <c:pt idx="7">
                  <c:v>53.3</c:v>
                </c:pt>
                <c:pt idx="8">
                  <c:v>54.6</c:v>
                </c:pt>
                <c:pt idx="9">
                  <c:v>56.1</c:v>
                </c:pt>
              </c:numCache>
            </c:numRef>
          </c:val>
          <c:smooth val="0"/>
        </c:ser>
        <c:dLbls>
          <c:showLegendKey val="0"/>
          <c:showVal val="0"/>
          <c:showCatName val="0"/>
          <c:showSerName val="0"/>
          <c:showPercent val="0"/>
          <c:showBubbleSize val="0"/>
        </c:dLbls>
        <c:marker val="1"/>
        <c:smooth val="0"/>
        <c:axId val="443941176"/>
        <c:axId val="443940000"/>
      </c:lineChart>
      <c:catAx>
        <c:axId val="44394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0000"/>
        <c:crosses val="autoZero"/>
        <c:auto val="1"/>
        <c:lblAlgn val="ctr"/>
        <c:lblOffset val="100"/>
        <c:noMultiLvlLbl val="0"/>
      </c:catAx>
      <c:valAx>
        <c:axId val="44394000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1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Response Rate % - All Waves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Sheet1!$A$50:$A$59</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Sheet1!$B$50:$B$59</c:f>
              <c:numCache>
                <c:formatCode>General</c:formatCode>
                <c:ptCount val="10"/>
                <c:pt idx="0">
                  <c:v>69.099999999999994</c:v>
                </c:pt>
                <c:pt idx="1">
                  <c:v>65.3</c:v>
                </c:pt>
                <c:pt idx="2">
                  <c:v>64.599999999999994</c:v>
                </c:pt>
                <c:pt idx="3">
                  <c:v>63.4</c:v>
                </c:pt>
                <c:pt idx="4">
                  <c:v>59.3</c:v>
                </c:pt>
                <c:pt idx="5">
                  <c:v>57.1</c:v>
                </c:pt>
                <c:pt idx="6">
                  <c:v>61.9</c:v>
                </c:pt>
                <c:pt idx="7">
                  <c:v>62.8</c:v>
                </c:pt>
                <c:pt idx="8">
                  <c:v>69.900000000000006</c:v>
                </c:pt>
                <c:pt idx="9">
                  <c:v>72.3</c:v>
                </c:pt>
              </c:numCache>
            </c:numRef>
          </c:val>
          <c:smooth val="0"/>
        </c:ser>
        <c:dLbls>
          <c:showLegendKey val="0"/>
          <c:showVal val="0"/>
          <c:showCatName val="0"/>
          <c:showSerName val="0"/>
          <c:showPercent val="0"/>
          <c:showBubbleSize val="0"/>
        </c:dLbls>
        <c:marker val="1"/>
        <c:smooth val="0"/>
        <c:axId val="443944704"/>
        <c:axId val="443941568"/>
      </c:lineChart>
      <c:catAx>
        <c:axId val="44394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1568"/>
        <c:crosses val="autoZero"/>
        <c:auto val="1"/>
        <c:lblAlgn val="ctr"/>
        <c:lblOffset val="100"/>
        <c:noMultiLvlLbl val="0"/>
      </c:catAx>
      <c:valAx>
        <c:axId val="4439415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3944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Seasonally Adjusted</a:t>
            </a:r>
            <a:r>
              <a:rPr lang="en-GB" baseline="0" dirty="0"/>
              <a:t> Inactivity Rate 16-64 July-September 2011 - July-September 2018 (Calendar Quarters) </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Data!$P$746</c:f>
              <c:strCache>
                <c:ptCount val="1"/>
                <c:pt idx="0">
                  <c:v>Inactivity Rate 16-64 2017 Regrossing</c:v>
                </c:pt>
              </c:strCache>
            </c:strRef>
          </c:tx>
          <c:spPr>
            <a:ln w="28575" cap="rnd">
              <a:solidFill>
                <a:schemeClr val="accent1"/>
              </a:solidFill>
              <a:round/>
            </a:ln>
            <a:effectLst/>
          </c:spPr>
          <c:marker>
            <c:symbol val="none"/>
          </c:marker>
          <c:errBars>
            <c:errDir val="y"/>
            <c:errBarType val="both"/>
            <c:errValType val="cust"/>
            <c:noEndCap val="0"/>
            <c:plus>
              <c:numRef>
                <c:f>(Data!$R$748,Data!$R$751,Data!$R$754,Data!$R$757,Data!$R$760,Data!$R$763,Data!$R$766,Data!$R$769,Data!$R$772,Data!$R$775,Data!$R$778,Data!$R$781,Data!$R$784,Data!$R$787,Data!$R$790,Data!$R$793,Data!$R$796,Data!$R$799,Data!$R$802,Data!$R$805,Data!$R$808,Data!$R$811,Data!$R$814,Data!$R$817,Data!$R$820,Data!$R$823,Data!$R$826,Data!$R$829,Data!$R$832,Data!$R$835)</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1.8</c:v>
                  </c:pt>
                  <c:pt idx="29">
                    <c:v>0</c:v>
                  </c:pt>
                </c:numCache>
              </c:numRef>
            </c:plus>
            <c:minus>
              <c:numRef>
                <c:f>(Data!$S$748,Data!$S$751,Data!$S$754,Data!$S$757,Data!$S$760,Data!$S$763,Data!$S$766,Data!$S$769,Data!$S$772,Data!$S$775,Data!$S$778,Data!$S$781,Data!$S$784,Data!$S$787,Data!$S$790,Data!$S$793,Data!$S$796,Data!$S$799,Data!$S$802,Data!$S$805,Data!$S$808,Data!$S$811,Data!$S$814,Data!$S$817,Data!$S$820,Data!$S$823,Data!$S$826,Data!$S$829,Data!$S$832,Data!$S$835)</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1.8</c:v>
                  </c:pt>
                  <c:pt idx="29">
                    <c:v>0</c:v>
                  </c:pt>
                </c:numCache>
              </c:numRef>
            </c:minus>
            <c:spPr>
              <a:noFill/>
              <a:ln w="9525" cap="flat" cmpd="sng" algn="ctr">
                <a:solidFill>
                  <a:schemeClr val="tx1">
                    <a:lumMod val="65000"/>
                    <a:lumOff val="35000"/>
                  </a:schemeClr>
                </a:solidFill>
                <a:round/>
              </a:ln>
              <a:effectLst/>
            </c:spPr>
          </c:errBars>
          <c:cat>
            <c:strRef>
              <c:f>(Data!$A$5,Data!$A$8,Data!$A$11,Data!$A$14,Data!$A$17,Data!$A$20,Data!$A$23,Data!$A$26,Data!$A$29,Data!$A$32,Data!$A$35,Data!$A$38,Data!$A$41,Data!$A$44,Data!$A$47,Data!$A$50,Data!$A$53,Data!$A$56,Data!$A$59,Data!$A$62,Data!$A$65,Data!$A$68,Data!$A$71,Data!$A$74,Data!$A$77,Data!$A$80,Data!$A$83,Data!$A$86,Data!$A$89,Data!$A$92)</c:f>
              <c:strCache>
                <c:ptCount val="30"/>
                <c:pt idx="0">
                  <c:v>Jul-Sep 2011</c:v>
                </c:pt>
                <c:pt idx="1">
                  <c:v>Oct-Dec 2011</c:v>
                </c:pt>
                <c:pt idx="2">
                  <c:v>Jan-Mar 2012</c:v>
                </c:pt>
                <c:pt idx="3">
                  <c:v>Apr-Jun 2012</c:v>
                </c:pt>
                <c:pt idx="4">
                  <c:v>Jul-Sep 2012</c:v>
                </c:pt>
                <c:pt idx="5">
                  <c:v>Oct-Dec 2012</c:v>
                </c:pt>
                <c:pt idx="6">
                  <c:v>Jan-Mar 2013</c:v>
                </c:pt>
                <c:pt idx="7">
                  <c:v>Apr-Jun 2013</c:v>
                </c:pt>
                <c:pt idx="8">
                  <c:v>Jul-Sep 2013</c:v>
                </c:pt>
                <c:pt idx="9">
                  <c:v>Oct-Dec 2013</c:v>
                </c:pt>
                <c:pt idx="10">
                  <c:v>Jan-Mar 2014</c:v>
                </c:pt>
                <c:pt idx="11">
                  <c:v>Apr-Jun 2014</c:v>
                </c:pt>
                <c:pt idx="12">
                  <c:v>Jul-Sep 2014</c:v>
                </c:pt>
                <c:pt idx="13">
                  <c:v>Oct-Dec 2014</c:v>
                </c:pt>
                <c:pt idx="14">
                  <c:v>Jan-Mar 2015</c:v>
                </c:pt>
                <c:pt idx="15">
                  <c:v>Apr-Jun 2015</c:v>
                </c:pt>
                <c:pt idx="16">
                  <c:v>Jul-Sep 2015</c:v>
                </c:pt>
                <c:pt idx="17">
                  <c:v>Oct-Dec 2015</c:v>
                </c:pt>
                <c:pt idx="18">
                  <c:v>Jan-Mar 2016</c:v>
                </c:pt>
                <c:pt idx="19">
                  <c:v>Apr-Jun 2016</c:v>
                </c:pt>
                <c:pt idx="20">
                  <c:v>Jul-Sep 2016</c:v>
                </c:pt>
                <c:pt idx="21">
                  <c:v>Oct-Dec 2016</c:v>
                </c:pt>
                <c:pt idx="22">
                  <c:v>Jan-Mar 2017</c:v>
                </c:pt>
                <c:pt idx="23">
                  <c:v>Apr-Jun 2017</c:v>
                </c:pt>
                <c:pt idx="24">
                  <c:v>Jul-Sep 2017</c:v>
                </c:pt>
                <c:pt idx="25">
                  <c:v>Oct-Dec 2017</c:v>
                </c:pt>
                <c:pt idx="26">
                  <c:v>Jan-Mar 2018</c:v>
                </c:pt>
                <c:pt idx="27">
                  <c:v>Apr-Jun 2018</c:v>
                </c:pt>
                <c:pt idx="28">
                  <c:v>Jul-Sep 2018</c:v>
                </c:pt>
                <c:pt idx="29">
                  <c:v>Oct-Dec 2018</c:v>
                </c:pt>
              </c:strCache>
            </c:strRef>
          </c:cat>
          <c:val>
            <c:numRef>
              <c:f>(Data!$P$748,Data!$P$751,Data!$P$754,Data!$P$757,Data!$P$760,Data!$P$763,Data!$P$766,Data!$P$769,Data!$P$772,Data!$P$775,Data!$P$778,Data!$P$781,Data!$P$784,Data!$P$787,Data!$P$790,Data!$P$793,Data!$P$796,Data!$P$799,Data!$P$802,Data!$P$805,Data!$P$808,Data!$P$811,Data!$P$814,Data!$P$817,Data!$P$820,Data!$P$823,Data!$P$826,Data!$P$829,Data!$P$832,Data!$P$835)</c:f>
              <c:numCache>
                <c:formatCode>General</c:formatCode>
                <c:ptCount val="30"/>
                <c:pt idx="0">
                  <c:v>27.273810519683352</c:v>
                </c:pt>
                <c:pt idx="1">
                  <c:v>27.249574230263864</c:v>
                </c:pt>
                <c:pt idx="2">
                  <c:v>27.58601923400008</c:v>
                </c:pt>
                <c:pt idx="3">
                  <c:v>27.376735464968228</c:v>
                </c:pt>
                <c:pt idx="4">
                  <c:v>27.026971686659127</c:v>
                </c:pt>
                <c:pt idx="5">
                  <c:v>27.290359158433812</c:v>
                </c:pt>
                <c:pt idx="6">
                  <c:v>27.723885058906092</c:v>
                </c:pt>
                <c:pt idx="7">
                  <c:v>28.383704878494246</c:v>
                </c:pt>
                <c:pt idx="8">
                  <c:v>27.560171721396529</c:v>
                </c:pt>
                <c:pt idx="9">
                  <c:v>27.002591725411996</c:v>
                </c:pt>
                <c:pt idx="10">
                  <c:v>27.078228355416059</c:v>
                </c:pt>
                <c:pt idx="11">
                  <c:v>26.811813910218387</c:v>
                </c:pt>
                <c:pt idx="12">
                  <c:v>27.121171821201454</c:v>
                </c:pt>
                <c:pt idx="13">
                  <c:v>28.053215291381374</c:v>
                </c:pt>
                <c:pt idx="14">
                  <c:v>27.111032423633642</c:v>
                </c:pt>
                <c:pt idx="15">
                  <c:v>27.442310430936615</c:v>
                </c:pt>
                <c:pt idx="16">
                  <c:v>27.819816987378044</c:v>
                </c:pt>
                <c:pt idx="17">
                  <c:v>26.908938917035957</c:v>
                </c:pt>
                <c:pt idx="18">
                  <c:v>26.170679960268764</c:v>
                </c:pt>
                <c:pt idx="19">
                  <c:v>26.384342418239314</c:v>
                </c:pt>
                <c:pt idx="20">
                  <c:v>25.907019058842994</c:v>
                </c:pt>
                <c:pt idx="21">
                  <c:v>26.081314646354926</c:v>
                </c:pt>
                <c:pt idx="22">
                  <c:v>27.701170177286372</c:v>
                </c:pt>
                <c:pt idx="23">
                  <c:v>26.871342142969691</c:v>
                </c:pt>
                <c:pt idx="24">
                  <c:v>28.91560720799394</c:v>
                </c:pt>
                <c:pt idx="25">
                  <c:v>28.406159557016579</c:v>
                </c:pt>
                <c:pt idx="26">
                  <c:v>27.958534118404565</c:v>
                </c:pt>
                <c:pt idx="27">
                  <c:v>27.897904701838247</c:v>
                </c:pt>
                <c:pt idx="28">
                  <c:v>28.493584574432422</c:v>
                </c:pt>
              </c:numCache>
            </c:numRef>
          </c:val>
          <c:smooth val="0"/>
        </c:ser>
        <c:ser>
          <c:idx val="1"/>
          <c:order val="1"/>
          <c:tx>
            <c:strRef>
              <c:f>Data!$Q$746</c:f>
              <c:strCache>
                <c:ptCount val="1"/>
                <c:pt idx="0">
                  <c:v>Inactivity Rate 16-64 2019 Regrossing</c:v>
                </c:pt>
              </c:strCache>
            </c:strRef>
          </c:tx>
          <c:spPr>
            <a:ln w="28575" cap="rnd">
              <a:solidFill>
                <a:srgbClr val="00B050"/>
              </a:solidFill>
              <a:round/>
            </a:ln>
            <a:effectLst/>
          </c:spPr>
          <c:marker>
            <c:symbol val="none"/>
          </c:marker>
          <c:cat>
            <c:strRef>
              <c:f>(Data!$A$5,Data!$A$8,Data!$A$11,Data!$A$14,Data!$A$17,Data!$A$20,Data!$A$23,Data!$A$26,Data!$A$29,Data!$A$32,Data!$A$35,Data!$A$38,Data!$A$41,Data!$A$44,Data!$A$47,Data!$A$50,Data!$A$53,Data!$A$56,Data!$A$59,Data!$A$62,Data!$A$65,Data!$A$68,Data!$A$71,Data!$A$74,Data!$A$77,Data!$A$80,Data!$A$83,Data!$A$86,Data!$A$89,Data!$A$92)</c:f>
              <c:strCache>
                <c:ptCount val="30"/>
                <c:pt idx="0">
                  <c:v>Jul-Sep 2011</c:v>
                </c:pt>
                <c:pt idx="1">
                  <c:v>Oct-Dec 2011</c:v>
                </c:pt>
                <c:pt idx="2">
                  <c:v>Jan-Mar 2012</c:v>
                </c:pt>
                <c:pt idx="3">
                  <c:v>Apr-Jun 2012</c:v>
                </c:pt>
                <c:pt idx="4">
                  <c:v>Jul-Sep 2012</c:v>
                </c:pt>
                <c:pt idx="5">
                  <c:v>Oct-Dec 2012</c:v>
                </c:pt>
                <c:pt idx="6">
                  <c:v>Jan-Mar 2013</c:v>
                </c:pt>
                <c:pt idx="7">
                  <c:v>Apr-Jun 2013</c:v>
                </c:pt>
                <c:pt idx="8">
                  <c:v>Jul-Sep 2013</c:v>
                </c:pt>
                <c:pt idx="9">
                  <c:v>Oct-Dec 2013</c:v>
                </c:pt>
                <c:pt idx="10">
                  <c:v>Jan-Mar 2014</c:v>
                </c:pt>
                <c:pt idx="11">
                  <c:v>Apr-Jun 2014</c:v>
                </c:pt>
                <c:pt idx="12">
                  <c:v>Jul-Sep 2014</c:v>
                </c:pt>
                <c:pt idx="13">
                  <c:v>Oct-Dec 2014</c:v>
                </c:pt>
                <c:pt idx="14">
                  <c:v>Jan-Mar 2015</c:v>
                </c:pt>
                <c:pt idx="15">
                  <c:v>Apr-Jun 2015</c:v>
                </c:pt>
                <c:pt idx="16">
                  <c:v>Jul-Sep 2015</c:v>
                </c:pt>
                <c:pt idx="17">
                  <c:v>Oct-Dec 2015</c:v>
                </c:pt>
                <c:pt idx="18">
                  <c:v>Jan-Mar 2016</c:v>
                </c:pt>
                <c:pt idx="19">
                  <c:v>Apr-Jun 2016</c:v>
                </c:pt>
                <c:pt idx="20">
                  <c:v>Jul-Sep 2016</c:v>
                </c:pt>
                <c:pt idx="21">
                  <c:v>Oct-Dec 2016</c:v>
                </c:pt>
                <c:pt idx="22">
                  <c:v>Jan-Mar 2017</c:v>
                </c:pt>
                <c:pt idx="23">
                  <c:v>Apr-Jun 2017</c:v>
                </c:pt>
                <c:pt idx="24">
                  <c:v>Jul-Sep 2017</c:v>
                </c:pt>
                <c:pt idx="25">
                  <c:v>Oct-Dec 2017</c:v>
                </c:pt>
                <c:pt idx="26">
                  <c:v>Jan-Mar 2018</c:v>
                </c:pt>
                <c:pt idx="27">
                  <c:v>Apr-Jun 2018</c:v>
                </c:pt>
                <c:pt idx="28">
                  <c:v>Jul-Sep 2018</c:v>
                </c:pt>
                <c:pt idx="29">
                  <c:v>Oct-Dec 2018</c:v>
                </c:pt>
              </c:strCache>
            </c:strRef>
          </c:cat>
          <c:val>
            <c:numRef>
              <c:f>(Data!$Q$748,Data!$Q$751,Data!$Q$754,Data!$Q$757,Data!$Q$760,Data!$Q$763,Data!$Q$766,Data!$Q$769,Data!$Q$772,Data!$Q$775,Data!$Q$778,Data!$Q$781,Data!$Q$784,Data!$Q$787,Data!$Q$790,Data!$Q$793,Data!$Q$796,Data!$Q$799,Data!$Q$802,Data!$Q$805,Data!$Q$808,Data!$Q$811,Data!$Q$814,Data!$Q$817,Data!$Q$820,Data!$Q$823,Data!$Q$826,Data!$Q$829,Data!$Q$832,Data!$Q$835)</c:f>
              <c:numCache>
                <c:formatCode>General</c:formatCode>
                <c:ptCount val="30"/>
                <c:pt idx="0">
                  <c:v>27.267885655637759</c:v>
                </c:pt>
                <c:pt idx="1">
                  <c:v>27.162098517004345</c:v>
                </c:pt>
                <c:pt idx="2">
                  <c:v>27.624305750197983</c:v>
                </c:pt>
                <c:pt idx="3">
                  <c:v>27.319147708918035</c:v>
                </c:pt>
                <c:pt idx="4">
                  <c:v>26.950325214538214</c:v>
                </c:pt>
                <c:pt idx="5">
                  <c:v>27.22302944201132</c:v>
                </c:pt>
                <c:pt idx="6">
                  <c:v>27.686822401814396</c:v>
                </c:pt>
                <c:pt idx="7">
                  <c:v>28.342114037794804</c:v>
                </c:pt>
                <c:pt idx="8">
                  <c:v>27.452792351417294</c:v>
                </c:pt>
                <c:pt idx="9">
                  <c:v>26.952328866007992</c:v>
                </c:pt>
                <c:pt idx="10">
                  <c:v>27.046056396373224</c:v>
                </c:pt>
                <c:pt idx="11">
                  <c:v>26.785035926556862</c:v>
                </c:pt>
                <c:pt idx="12">
                  <c:v>26.964588262204295</c:v>
                </c:pt>
                <c:pt idx="13">
                  <c:v>27.992647814312129</c:v>
                </c:pt>
                <c:pt idx="14">
                  <c:v>27.073316919197389</c:v>
                </c:pt>
                <c:pt idx="15">
                  <c:v>27.421148514194538</c:v>
                </c:pt>
                <c:pt idx="16">
                  <c:v>27.59448388369719</c:v>
                </c:pt>
                <c:pt idx="17">
                  <c:v>26.876884670352695</c:v>
                </c:pt>
                <c:pt idx="18">
                  <c:v>26.132224817670622</c:v>
                </c:pt>
                <c:pt idx="19">
                  <c:v>26.366888309243858</c:v>
                </c:pt>
                <c:pt idx="20">
                  <c:v>25.625160262614564</c:v>
                </c:pt>
                <c:pt idx="21">
                  <c:v>26.067338997646804</c:v>
                </c:pt>
                <c:pt idx="22">
                  <c:v>27.599651959952961</c:v>
                </c:pt>
                <c:pt idx="23">
                  <c:v>26.769763053908978</c:v>
                </c:pt>
                <c:pt idx="24">
                  <c:v>28.82636147037687</c:v>
                </c:pt>
                <c:pt idx="25">
                  <c:v>28.37895500919446</c:v>
                </c:pt>
                <c:pt idx="26">
                  <c:v>27.894188401808133</c:v>
                </c:pt>
                <c:pt idx="27">
                  <c:v>27.627939012056885</c:v>
                </c:pt>
                <c:pt idx="28">
                  <c:v>27.731072870525484</c:v>
                </c:pt>
                <c:pt idx="29">
                  <c:v>26.783818146942995</c:v>
                </c:pt>
              </c:numCache>
            </c:numRef>
          </c:val>
          <c:smooth val="0"/>
        </c:ser>
        <c:dLbls>
          <c:showLegendKey val="0"/>
          <c:showVal val="0"/>
          <c:showCatName val="0"/>
          <c:showSerName val="0"/>
          <c:showPercent val="0"/>
          <c:showBubbleSize val="0"/>
        </c:dLbls>
        <c:smooth val="0"/>
        <c:axId val="443944312"/>
        <c:axId val="443945880"/>
      </c:lineChart>
      <c:catAx>
        <c:axId val="443944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945880"/>
        <c:crosses val="autoZero"/>
        <c:auto val="1"/>
        <c:lblAlgn val="ctr"/>
        <c:lblOffset val="100"/>
        <c:noMultiLvlLbl val="0"/>
      </c:catAx>
      <c:valAx>
        <c:axId val="443945880"/>
        <c:scaling>
          <c:orientation val="minMax"/>
          <c:max val="34"/>
          <c:min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944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lt1"/>
            </a:solidFill>
            <a:ln w="31750">
              <a:solidFill>
                <a:schemeClr val="bg1"/>
              </a:solidFill>
            </a:ln>
            <a:effectLst/>
          </c:spPr>
          <c:dPt>
            <c:idx val="0"/>
            <c:bubble3D val="0"/>
            <c:spPr>
              <a:solidFill>
                <a:schemeClr val="lt1"/>
              </a:solidFill>
              <a:ln w="31750">
                <a:solidFill>
                  <a:schemeClr val="bg1"/>
                </a:solidFill>
              </a:ln>
              <a:effectLst/>
            </c:spPr>
          </c:dPt>
          <c:dPt>
            <c:idx val="1"/>
            <c:bubble3D val="0"/>
            <c:spPr>
              <a:solidFill>
                <a:srgbClr val="CCD607"/>
              </a:solidFill>
              <a:ln w="31750">
                <a:solidFill>
                  <a:schemeClr val="bg1"/>
                </a:solidFill>
              </a:ln>
              <a:effectLst/>
            </c:spPr>
          </c:dPt>
          <c:dPt>
            <c:idx val="2"/>
            <c:bubble3D val="0"/>
            <c:spPr>
              <a:solidFill>
                <a:srgbClr val="417ABD"/>
              </a:solidFill>
              <a:ln w="31750">
                <a:solidFill>
                  <a:schemeClr val="bg1"/>
                </a:solidFill>
              </a:ln>
              <a:effectLst/>
            </c:spPr>
          </c:dPt>
          <c:dPt>
            <c:idx val="3"/>
            <c:bubble3D val="0"/>
            <c:spPr>
              <a:solidFill>
                <a:srgbClr val="1E2B50"/>
              </a:solidFill>
              <a:ln w="31750">
                <a:solidFill>
                  <a:schemeClr val="bg1"/>
                </a:solidFill>
              </a:ln>
              <a:effectLst/>
            </c:spPr>
          </c:dPt>
          <c:dLbls>
            <c:dLbl>
              <c:idx val="0"/>
              <c:layout>
                <c:manualLayout>
                  <c:x val="-0.11037303389353836"/>
                  <c:y val="0.12115888494196558"/>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fld id="{B666A8F5-FBFE-4790-908E-5FAE21291DCD}" type="CATEGORYNAME">
                      <a:rPr lang="en-US">
                        <a:solidFill>
                          <a:srgbClr val="1E2B50"/>
                        </a:solidFill>
                      </a:rPr>
                      <a:pPr>
                        <a:defRPr>
                          <a:solidFill>
                            <a:srgbClr val="1E2B50"/>
                          </a:solidFill>
                        </a:defRPr>
                      </a:pPr>
                      <a:t>[CATEGORY NAME]</a:t>
                    </a:fld>
                    <a:endParaRPr lang="en-US" dirty="0">
                      <a:solidFill>
                        <a:srgbClr val="1E2B50"/>
                      </a:solidFill>
                    </a:endParaRPr>
                  </a:p>
                  <a:p>
                    <a:pPr>
                      <a:defRPr>
                        <a:solidFill>
                          <a:srgbClr val="1E2B50"/>
                        </a:solidFill>
                      </a:defRPr>
                    </a:pPr>
                    <a:fld id="{B64C27B6-DC00-4889-BE21-61A573F68934}" type="VALUE">
                      <a:rPr lang="en-US">
                        <a:solidFill>
                          <a:srgbClr val="1E2B50"/>
                        </a:solidFill>
                      </a:rPr>
                      <a:pPr>
                        <a:defRPr>
                          <a:solidFill>
                            <a:srgbClr val="1E2B50"/>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Lst>
            </c:dLbl>
            <c:dLbl>
              <c:idx val="1"/>
              <c:layout>
                <c:manualLayout>
                  <c:x val="-0.11086528545982938"/>
                  <c:y val="-0.1714780228665031"/>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fld id="{F3DC6C6F-2A84-4348-B372-564B11E33B5C}" type="CATEGORYNAME">
                      <a:rPr lang="en-US">
                        <a:solidFill>
                          <a:srgbClr val="1E2B50"/>
                        </a:solidFill>
                      </a:rPr>
                      <a:pPr>
                        <a:defRPr>
                          <a:solidFill>
                            <a:srgbClr val="1E2B50"/>
                          </a:solidFill>
                        </a:defRPr>
                      </a:pPr>
                      <a:t>[CATEGORY NAME]</a:t>
                    </a:fld>
                    <a:endParaRPr lang="en-US" dirty="0">
                      <a:solidFill>
                        <a:srgbClr val="1E2B50"/>
                      </a:solidFill>
                    </a:endParaRPr>
                  </a:p>
                  <a:p>
                    <a:pPr>
                      <a:defRPr>
                        <a:solidFill>
                          <a:srgbClr val="1E2B50"/>
                        </a:solidFill>
                      </a:defRPr>
                    </a:pPr>
                    <a:fld id="{A173879B-BEFA-47CA-8E75-607B45BC9348}" type="VALUE">
                      <a:rPr lang="en-US">
                        <a:solidFill>
                          <a:srgbClr val="1E2B50"/>
                        </a:solidFill>
                      </a:rPr>
                      <a:pPr>
                        <a:defRPr>
                          <a:solidFill>
                            <a:srgbClr val="1E2B50"/>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Lst>
            </c:dLbl>
            <c:dLbl>
              <c:idx val="2"/>
              <c:layout>
                <c:manualLayout>
                  <c:x val="0.16548042195715279"/>
                  <c:y val="-2.937256639743106E-2"/>
                </c:manualLayout>
              </c:layout>
              <c:tx>
                <c:rich>
                  <a:bodyPr/>
                  <a:lstStyle/>
                  <a:p>
                    <a:fld id="{F6A7BBF8-B65F-491F-B66B-994AAA1E79D8}" type="CATEGORYNAME">
                      <a:rPr lang="en-US"/>
                      <a:pPr/>
                      <a:t>[CATEGORY NAME]</a:t>
                    </a:fld>
                    <a:endParaRPr lang="en-US" dirty="0"/>
                  </a:p>
                  <a:p>
                    <a:fld id="{05C0DCC8-5FA3-463C-88B1-DCFDFB341AF3}" type="VALUE">
                      <a:rPr lang="en-US"/>
                      <a:pPr/>
                      <a:t>[VALUE]</a:t>
                    </a:fld>
                    <a:endParaRPr lang="en-GB"/>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Lst>
            </c:dLbl>
            <c:dLbl>
              <c:idx val="3"/>
              <c:layout>
                <c:manualLayout>
                  <c:x val="0.10023309652929274"/>
                  <c:y val="0.15360071817361809"/>
                </c:manualLayout>
              </c:layout>
              <c:tx>
                <c:rich>
                  <a:bodyPr/>
                  <a:lstStyle/>
                  <a:p>
                    <a:fld id="{6EDE9297-8A19-45B7-AD36-6FA4A81EAF54}" type="CATEGORYNAME">
                      <a:rPr lang="en-US"/>
                      <a:pPr/>
                      <a:t>[CATEGORY NAME]</a:t>
                    </a:fld>
                    <a:endParaRPr lang="en-US" dirty="0"/>
                  </a:p>
                  <a:p>
                    <a:fld id="{E8384A7F-D8B5-4F97-809D-445BFBDD4CF8}" type="VALUE">
                      <a:rPr lang="en-US"/>
                      <a:pPr/>
                      <a:t>[VALUE]</a:t>
                    </a:fld>
                    <a:endParaRPr lang="en-GB"/>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Sheet1!$G$28:$G$31</c:f>
              <c:strCache>
                <c:ptCount val="4"/>
                <c:pt idx="0">
                  <c:v>Not applicable</c:v>
                </c:pt>
                <c:pt idx="1">
                  <c:v>Useful</c:v>
                </c:pt>
                <c:pt idx="2">
                  <c:v>Very useful</c:v>
                </c:pt>
                <c:pt idx="3">
                  <c:v>Essential</c:v>
                </c:pt>
              </c:strCache>
            </c:strRef>
          </c:cat>
          <c:val>
            <c:numRef>
              <c:f>Sheet1!$H$28:$H$31</c:f>
              <c:numCache>
                <c:formatCode>0%</c:formatCode>
                <c:ptCount val="4"/>
                <c:pt idx="0">
                  <c:v>0.125</c:v>
                </c:pt>
                <c:pt idx="1">
                  <c:v>0.5</c:v>
                </c:pt>
                <c:pt idx="2">
                  <c:v>0.1875</c:v>
                </c:pt>
                <c:pt idx="3">
                  <c:v>0.1875</c:v>
                </c:pt>
              </c:numCache>
            </c:numRef>
          </c:val>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solidFill>
      <a:schemeClr val="accent1">
        <a:lumMod val="40000"/>
        <a:lumOff val="60000"/>
      </a:schemeClr>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Sheet1!$B$3</c:f>
              <c:strCache>
                <c:ptCount val="1"/>
                <c:pt idx="0">
                  <c:v>JSA</c:v>
                </c:pt>
              </c:strCache>
            </c:strRef>
          </c:tx>
          <c:spPr>
            <a:ln w="28575" cap="rnd">
              <a:solidFill>
                <a:schemeClr val="accent1"/>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Sheet1!$B$4:$B$10</c:f>
              <c:numCache>
                <c:formatCode>#,##0</c:formatCode>
                <c:ptCount val="7"/>
                <c:pt idx="0">
                  <c:v>27370</c:v>
                </c:pt>
                <c:pt idx="1">
                  <c:v>27960</c:v>
                </c:pt>
                <c:pt idx="2">
                  <c:v>25440</c:v>
                </c:pt>
                <c:pt idx="3">
                  <c:v>22740</c:v>
                </c:pt>
                <c:pt idx="4">
                  <c:v>19510</c:v>
                </c:pt>
                <c:pt idx="5">
                  <c:v>16390</c:v>
                </c:pt>
                <c:pt idx="6">
                  <c:v>14300</c:v>
                </c:pt>
              </c:numCache>
            </c:numRef>
          </c:val>
          <c:smooth val="0"/>
        </c:ser>
        <c:dLbls>
          <c:showLegendKey val="0"/>
          <c:showVal val="0"/>
          <c:showCatName val="0"/>
          <c:showSerName val="0"/>
          <c:showPercent val="0"/>
          <c:showBubbleSize val="0"/>
        </c:dLbls>
        <c:smooth val="0"/>
        <c:axId val="446153824"/>
        <c:axId val="446154216"/>
      </c:lineChart>
      <c:catAx>
        <c:axId val="44615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54216"/>
        <c:crosses val="autoZero"/>
        <c:auto val="1"/>
        <c:lblAlgn val="ctr"/>
        <c:lblOffset val="100"/>
        <c:noMultiLvlLbl val="0"/>
      </c:catAx>
      <c:valAx>
        <c:axId val="446154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15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93646-C8CB-4F89-8D92-49BF9DF2FF93}" type="doc">
      <dgm:prSet loTypeId="urn:microsoft.com/office/officeart/2005/8/layout/chevron1" loCatId="process" qsTypeId="urn:microsoft.com/office/officeart/2005/8/quickstyle/simple1" qsCatId="simple" csTypeId="urn:microsoft.com/office/officeart/2005/8/colors/accent1_2" csCatId="accent1" phldr="1"/>
      <dgm:spPr/>
    </dgm:pt>
    <dgm:pt modelId="{EB62D042-2A3A-4523-878D-98BD79C7EC38}">
      <dgm:prSet phldrT="[Text]" custT="1"/>
      <dgm:spPr/>
      <dgm:t>
        <a:bodyPr/>
        <a:lstStyle/>
        <a:p>
          <a:r>
            <a:rPr lang="en-GB" sz="1400" b="1" dirty="0"/>
            <a:t>Admin data driven population and </a:t>
          </a:r>
          <a:r>
            <a:rPr lang="en-GB" sz="1400" b="1"/>
            <a:t>migration statistics</a:t>
          </a:r>
          <a:endParaRPr lang="en-GB" sz="1400" b="1" dirty="0"/>
        </a:p>
      </dgm:t>
    </dgm:pt>
    <dgm:pt modelId="{1D36D49D-EDA6-42F7-955B-478B781F7742}" type="parTrans" cxnId="{02F9EC5B-1DD2-466C-A2EF-53A344F265A7}">
      <dgm:prSet/>
      <dgm:spPr/>
      <dgm:t>
        <a:bodyPr/>
        <a:lstStyle/>
        <a:p>
          <a:endParaRPr lang="en-GB"/>
        </a:p>
      </dgm:t>
    </dgm:pt>
    <dgm:pt modelId="{3FA562C1-C58B-4768-A8FC-0B12B487D947}" type="sibTrans" cxnId="{02F9EC5B-1DD2-466C-A2EF-53A344F265A7}">
      <dgm:prSet/>
      <dgm:spPr/>
      <dgm:t>
        <a:bodyPr/>
        <a:lstStyle/>
        <a:p>
          <a:endParaRPr lang="en-GB"/>
        </a:p>
      </dgm:t>
    </dgm:pt>
    <dgm:pt modelId="{617B4504-B683-486A-9C6F-6BEBC0E4F0D7}">
      <dgm:prSet phldrT="[Text]" custT="1"/>
      <dgm:spPr/>
      <dgm:t>
        <a:bodyPr/>
        <a:lstStyle/>
        <a:p>
          <a:r>
            <a:rPr lang="en-GB" sz="2400" b="1" dirty="0"/>
            <a:t>2021 Census</a:t>
          </a:r>
        </a:p>
      </dgm:t>
    </dgm:pt>
    <dgm:pt modelId="{B6C252B5-4620-40A6-ABAC-49DD8EF88CB1}" type="parTrans" cxnId="{26B8A385-F1A3-455A-B19C-F564BA0C1D66}">
      <dgm:prSet/>
      <dgm:spPr/>
      <dgm:t>
        <a:bodyPr/>
        <a:lstStyle/>
        <a:p>
          <a:endParaRPr lang="en-GB"/>
        </a:p>
      </dgm:t>
    </dgm:pt>
    <dgm:pt modelId="{13B385E7-3CE5-4F5F-8CC6-18EEAEA4F3F1}" type="sibTrans" cxnId="{26B8A385-F1A3-455A-B19C-F564BA0C1D66}">
      <dgm:prSet/>
      <dgm:spPr/>
      <dgm:t>
        <a:bodyPr/>
        <a:lstStyle/>
        <a:p>
          <a:endParaRPr lang="en-GB"/>
        </a:p>
      </dgm:t>
    </dgm:pt>
    <dgm:pt modelId="{A93DFC6E-9381-45FE-9AB0-84006106C900}">
      <dgm:prSet phldrT="[Text]" custT="1"/>
      <dgm:spPr/>
      <dgm:t>
        <a:bodyPr/>
        <a:lstStyle/>
        <a:p>
          <a:r>
            <a:rPr lang="en-GB" sz="1600" b="1" dirty="0"/>
            <a:t>2023 - first new fully integrated outputs</a:t>
          </a:r>
        </a:p>
      </dgm:t>
    </dgm:pt>
    <dgm:pt modelId="{9B0FBA2E-2BA3-4026-AD08-E3EA0671AA0F}" type="parTrans" cxnId="{4413E097-4EC4-4C45-BDF8-F62C4FDE6523}">
      <dgm:prSet/>
      <dgm:spPr/>
      <dgm:t>
        <a:bodyPr/>
        <a:lstStyle/>
        <a:p>
          <a:endParaRPr lang="en-GB"/>
        </a:p>
      </dgm:t>
    </dgm:pt>
    <dgm:pt modelId="{04B7CEFB-A344-4A70-B92B-76F95114E1A7}" type="sibTrans" cxnId="{4413E097-4EC4-4C45-BDF8-F62C4FDE6523}">
      <dgm:prSet/>
      <dgm:spPr/>
      <dgm:t>
        <a:bodyPr/>
        <a:lstStyle/>
        <a:p>
          <a:endParaRPr lang="en-GB"/>
        </a:p>
      </dgm:t>
    </dgm:pt>
    <dgm:pt modelId="{AE4EF9AE-412F-4682-9F45-BF1C4E4BD016}">
      <dgm:prSet phldrT="[Text]" custT="1"/>
      <dgm:spPr/>
      <dgm:t>
        <a:bodyPr/>
        <a:lstStyle/>
        <a:p>
          <a:r>
            <a:rPr lang="en-GB" sz="1400" b="1" dirty="0"/>
            <a:t>Recommendation on future of the population statistics              2023</a:t>
          </a:r>
        </a:p>
      </dgm:t>
    </dgm:pt>
    <dgm:pt modelId="{0E41B946-5CC7-4359-9AA3-3370246A55BD}" type="parTrans" cxnId="{BD6116B5-6657-4DE5-98A7-B47B7FFAD31F}">
      <dgm:prSet/>
      <dgm:spPr/>
      <dgm:t>
        <a:bodyPr/>
        <a:lstStyle/>
        <a:p>
          <a:endParaRPr lang="en-GB"/>
        </a:p>
      </dgm:t>
    </dgm:pt>
    <dgm:pt modelId="{79F26089-BFDF-49DA-96FA-0E5FA63FA30E}" type="sibTrans" cxnId="{BD6116B5-6657-4DE5-98A7-B47B7FFAD31F}">
      <dgm:prSet/>
      <dgm:spPr/>
      <dgm:t>
        <a:bodyPr/>
        <a:lstStyle/>
        <a:p>
          <a:endParaRPr lang="en-GB"/>
        </a:p>
      </dgm:t>
    </dgm:pt>
    <dgm:pt modelId="{4DE6DEED-DD54-49E3-BBDC-69DD3AA2CB64}" type="pres">
      <dgm:prSet presAssocID="{98A93646-C8CB-4F89-8D92-49BF9DF2FF93}" presName="Name0" presStyleCnt="0">
        <dgm:presLayoutVars>
          <dgm:dir/>
          <dgm:animLvl val="lvl"/>
          <dgm:resizeHandles val="exact"/>
        </dgm:presLayoutVars>
      </dgm:prSet>
      <dgm:spPr/>
    </dgm:pt>
    <dgm:pt modelId="{5A766682-B20F-443E-B20D-5C94BAC13E4D}" type="pres">
      <dgm:prSet presAssocID="{EB62D042-2A3A-4523-878D-98BD79C7EC38}" presName="parTxOnly" presStyleLbl="node1" presStyleIdx="0" presStyleCnt="4" custLinFactNeighborX="2410" custLinFactNeighborY="-393">
        <dgm:presLayoutVars>
          <dgm:chMax val="0"/>
          <dgm:chPref val="0"/>
          <dgm:bulletEnabled val="1"/>
        </dgm:presLayoutVars>
      </dgm:prSet>
      <dgm:spPr/>
      <dgm:t>
        <a:bodyPr/>
        <a:lstStyle/>
        <a:p>
          <a:endParaRPr lang="en-GB"/>
        </a:p>
      </dgm:t>
    </dgm:pt>
    <dgm:pt modelId="{8A713735-3C10-4246-B963-1FC15BDB800E}" type="pres">
      <dgm:prSet presAssocID="{3FA562C1-C58B-4768-A8FC-0B12B487D947}" presName="parTxOnlySpace" presStyleCnt="0"/>
      <dgm:spPr/>
    </dgm:pt>
    <dgm:pt modelId="{67A66A78-96A5-4CD3-B3CA-6BC4A0FC72B2}" type="pres">
      <dgm:prSet presAssocID="{617B4504-B683-486A-9C6F-6BEBC0E4F0D7}" presName="parTxOnly" presStyleLbl="node1" presStyleIdx="1" presStyleCnt="4">
        <dgm:presLayoutVars>
          <dgm:chMax val="0"/>
          <dgm:chPref val="0"/>
          <dgm:bulletEnabled val="1"/>
        </dgm:presLayoutVars>
      </dgm:prSet>
      <dgm:spPr/>
      <dgm:t>
        <a:bodyPr/>
        <a:lstStyle/>
        <a:p>
          <a:endParaRPr lang="en-GB"/>
        </a:p>
      </dgm:t>
    </dgm:pt>
    <dgm:pt modelId="{F354D78A-58BF-47CF-BAB4-0D3326318A6A}" type="pres">
      <dgm:prSet presAssocID="{13B385E7-3CE5-4F5F-8CC6-18EEAEA4F3F1}" presName="parTxOnlySpace" presStyleCnt="0"/>
      <dgm:spPr/>
    </dgm:pt>
    <dgm:pt modelId="{66FA7442-C14D-4FC9-BD61-5E2CEB4239E9}" type="pres">
      <dgm:prSet presAssocID="{A93DFC6E-9381-45FE-9AB0-84006106C900}" presName="parTxOnly" presStyleLbl="node1" presStyleIdx="2" presStyleCnt="4">
        <dgm:presLayoutVars>
          <dgm:chMax val="0"/>
          <dgm:chPref val="0"/>
          <dgm:bulletEnabled val="1"/>
        </dgm:presLayoutVars>
      </dgm:prSet>
      <dgm:spPr/>
      <dgm:t>
        <a:bodyPr/>
        <a:lstStyle/>
        <a:p>
          <a:endParaRPr lang="en-GB"/>
        </a:p>
      </dgm:t>
    </dgm:pt>
    <dgm:pt modelId="{0B081A7D-5D61-4CB7-BAB0-9AEE2C486163}" type="pres">
      <dgm:prSet presAssocID="{04B7CEFB-A344-4A70-B92B-76F95114E1A7}" presName="parTxOnlySpace" presStyleCnt="0"/>
      <dgm:spPr/>
    </dgm:pt>
    <dgm:pt modelId="{49360166-6434-42FF-A16A-069F047CCD28}" type="pres">
      <dgm:prSet presAssocID="{AE4EF9AE-412F-4682-9F45-BF1C4E4BD016}" presName="parTxOnly" presStyleLbl="node1" presStyleIdx="3" presStyleCnt="4">
        <dgm:presLayoutVars>
          <dgm:chMax val="0"/>
          <dgm:chPref val="0"/>
          <dgm:bulletEnabled val="1"/>
        </dgm:presLayoutVars>
      </dgm:prSet>
      <dgm:spPr/>
      <dgm:t>
        <a:bodyPr/>
        <a:lstStyle/>
        <a:p>
          <a:endParaRPr lang="en-GB"/>
        </a:p>
      </dgm:t>
    </dgm:pt>
  </dgm:ptLst>
  <dgm:cxnLst>
    <dgm:cxn modelId="{BD6116B5-6657-4DE5-98A7-B47B7FFAD31F}" srcId="{98A93646-C8CB-4F89-8D92-49BF9DF2FF93}" destId="{AE4EF9AE-412F-4682-9F45-BF1C4E4BD016}" srcOrd="3" destOrd="0" parTransId="{0E41B946-5CC7-4359-9AA3-3370246A55BD}" sibTransId="{79F26089-BFDF-49DA-96FA-0E5FA63FA30E}"/>
    <dgm:cxn modelId="{6A2109DF-2245-4A93-902F-4BC0B9D51F83}" type="presOf" srcId="{98A93646-C8CB-4F89-8D92-49BF9DF2FF93}" destId="{4DE6DEED-DD54-49E3-BBDC-69DD3AA2CB64}" srcOrd="0" destOrd="0" presId="urn:microsoft.com/office/officeart/2005/8/layout/chevron1"/>
    <dgm:cxn modelId="{4413E097-4EC4-4C45-BDF8-F62C4FDE6523}" srcId="{98A93646-C8CB-4F89-8D92-49BF9DF2FF93}" destId="{A93DFC6E-9381-45FE-9AB0-84006106C900}" srcOrd="2" destOrd="0" parTransId="{9B0FBA2E-2BA3-4026-AD08-E3EA0671AA0F}" sibTransId="{04B7CEFB-A344-4A70-B92B-76F95114E1A7}"/>
    <dgm:cxn modelId="{26B8A385-F1A3-455A-B19C-F564BA0C1D66}" srcId="{98A93646-C8CB-4F89-8D92-49BF9DF2FF93}" destId="{617B4504-B683-486A-9C6F-6BEBC0E4F0D7}" srcOrd="1" destOrd="0" parTransId="{B6C252B5-4620-40A6-ABAC-49DD8EF88CB1}" sibTransId="{13B385E7-3CE5-4F5F-8CC6-18EEAEA4F3F1}"/>
    <dgm:cxn modelId="{3B4D392F-C704-4D80-B74C-8B12BC872059}" type="presOf" srcId="{AE4EF9AE-412F-4682-9F45-BF1C4E4BD016}" destId="{49360166-6434-42FF-A16A-069F047CCD28}" srcOrd="0" destOrd="0" presId="urn:microsoft.com/office/officeart/2005/8/layout/chevron1"/>
    <dgm:cxn modelId="{0998B145-CAB2-45E0-817D-0BFB18266D3A}" type="presOf" srcId="{A93DFC6E-9381-45FE-9AB0-84006106C900}" destId="{66FA7442-C14D-4FC9-BD61-5E2CEB4239E9}" srcOrd="0" destOrd="0" presId="urn:microsoft.com/office/officeart/2005/8/layout/chevron1"/>
    <dgm:cxn modelId="{02F9EC5B-1DD2-466C-A2EF-53A344F265A7}" srcId="{98A93646-C8CB-4F89-8D92-49BF9DF2FF93}" destId="{EB62D042-2A3A-4523-878D-98BD79C7EC38}" srcOrd="0" destOrd="0" parTransId="{1D36D49D-EDA6-42F7-955B-478B781F7742}" sibTransId="{3FA562C1-C58B-4768-A8FC-0B12B487D947}"/>
    <dgm:cxn modelId="{F98EFE7B-0DD3-4F70-9968-C35B4063D56A}" type="presOf" srcId="{EB62D042-2A3A-4523-878D-98BD79C7EC38}" destId="{5A766682-B20F-443E-B20D-5C94BAC13E4D}" srcOrd="0" destOrd="0" presId="urn:microsoft.com/office/officeart/2005/8/layout/chevron1"/>
    <dgm:cxn modelId="{41563A77-A96F-4C4E-B948-D0AB4FDFEC95}" type="presOf" srcId="{617B4504-B683-486A-9C6F-6BEBC0E4F0D7}" destId="{67A66A78-96A5-4CD3-B3CA-6BC4A0FC72B2}" srcOrd="0" destOrd="0" presId="urn:microsoft.com/office/officeart/2005/8/layout/chevron1"/>
    <dgm:cxn modelId="{EEA964E3-1F75-464E-975E-6103D8F52D8E}" type="presParOf" srcId="{4DE6DEED-DD54-49E3-BBDC-69DD3AA2CB64}" destId="{5A766682-B20F-443E-B20D-5C94BAC13E4D}" srcOrd="0" destOrd="0" presId="urn:microsoft.com/office/officeart/2005/8/layout/chevron1"/>
    <dgm:cxn modelId="{A40FA790-0F1D-4070-9591-DF625A011ACB}" type="presParOf" srcId="{4DE6DEED-DD54-49E3-BBDC-69DD3AA2CB64}" destId="{8A713735-3C10-4246-B963-1FC15BDB800E}" srcOrd="1" destOrd="0" presId="urn:microsoft.com/office/officeart/2005/8/layout/chevron1"/>
    <dgm:cxn modelId="{09678D29-1976-459C-AB53-3558EB240DF2}" type="presParOf" srcId="{4DE6DEED-DD54-49E3-BBDC-69DD3AA2CB64}" destId="{67A66A78-96A5-4CD3-B3CA-6BC4A0FC72B2}" srcOrd="2" destOrd="0" presId="urn:microsoft.com/office/officeart/2005/8/layout/chevron1"/>
    <dgm:cxn modelId="{F6C331F9-F849-4030-8DDA-357E64C22A3D}" type="presParOf" srcId="{4DE6DEED-DD54-49E3-BBDC-69DD3AA2CB64}" destId="{F354D78A-58BF-47CF-BAB4-0D3326318A6A}" srcOrd="3" destOrd="0" presId="urn:microsoft.com/office/officeart/2005/8/layout/chevron1"/>
    <dgm:cxn modelId="{D2A9D659-A0C6-4AF0-AE40-B8451CC9F752}" type="presParOf" srcId="{4DE6DEED-DD54-49E3-BBDC-69DD3AA2CB64}" destId="{66FA7442-C14D-4FC9-BD61-5E2CEB4239E9}" srcOrd="4" destOrd="0" presId="urn:microsoft.com/office/officeart/2005/8/layout/chevron1"/>
    <dgm:cxn modelId="{A8496A19-050F-479B-BC3B-C09AF751473D}" type="presParOf" srcId="{4DE6DEED-DD54-49E3-BBDC-69DD3AA2CB64}" destId="{0B081A7D-5D61-4CB7-BAB0-9AEE2C486163}" srcOrd="5" destOrd="0" presId="urn:microsoft.com/office/officeart/2005/8/layout/chevron1"/>
    <dgm:cxn modelId="{58D291B2-E5BC-4D3A-9922-A0CC1B17E2FF}" type="presParOf" srcId="{4DE6DEED-DD54-49E3-BBDC-69DD3AA2CB64}" destId="{49360166-6434-42FF-A16A-069F047CCD2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A592D-C823-416E-B9CC-778EFBAD6A9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GB"/>
        </a:p>
      </dgm:t>
    </dgm:pt>
    <dgm:pt modelId="{EC86A5FA-C360-499C-871E-72C0DF9BE7C6}">
      <dgm:prSet phldrT="[Text]"/>
      <dgm:spPr/>
      <dgm:t>
        <a:bodyPr/>
        <a:lstStyle/>
        <a:p>
          <a:r>
            <a:rPr lang="en-GB" dirty="0" smtClean="0"/>
            <a:t>Universal Credit</a:t>
          </a:r>
          <a:endParaRPr lang="en-GB" dirty="0"/>
        </a:p>
      </dgm:t>
    </dgm:pt>
    <dgm:pt modelId="{92A79CCC-FA16-42C3-B2B2-A179784F23ED}" type="parTrans" cxnId="{7A431C4C-CC4D-4B50-A725-3327914A9B49}">
      <dgm:prSet/>
      <dgm:spPr/>
      <dgm:t>
        <a:bodyPr/>
        <a:lstStyle/>
        <a:p>
          <a:endParaRPr lang="en-GB"/>
        </a:p>
      </dgm:t>
    </dgm:pt>
    <dgm:pt modelId="{D26041FC-60F7-4D7E-8D99-E373B84D25E1}" type="sibTrans" cxnId="{7A431C4C-CC4D-4B50-A725-3327914A9B49}">
      <dgm:prSet/>
      <dgm:spPr/>
      <dgm:t>
        <a:bodyPr/>
        <a:lstStyle/>
        <a:p>
          <a:endParaRPr lang="en-GB"/>
        </a:p>
      </dgm:t>
    </dgm:pt>
    <dgm:pt modelId="{F0FF3420-4C95-4589-AF24-16E19EDF2EB8}">
      <dgm:prSet phldrT="[Text]"/>
      <dgm:spPr/>
      <dgm:t>
        <a:bodyPr/>
        <a:lstStyle/>
        <a:p>
          <a:r>
            <a:rPr lang="en-GB" dirty="0" smtClean="0"/>
            <a:t>Jobseekers Allowance</a:t>
          </a:r>
          <a:endParaRPr lang="en-GB" dirty="0"/>
        </a:p>
      </dgm:t>
    </dgm:pt>
    <dgm:pt modelId="{D3CD3BB1-7693-44B0-A8E7-702B55125A6B}" type="parTrans" cxnId="{ADD44CA1-2A5B-425F-9424-9B14A0780178}">
      <dgm:prSet/>
      <dgm:spPr>
        <a:scene3d>
          <a:camera prst="orthographicFront">
            <a:rot lat="0" lon="0" rev="10800000"/>
          </a:camera>
          <a:lightRig rig="threePt" dir="t"/>
        </a:scene3d>
      </dgm:spPr>
      <dgm:t>
        <a:bodyPr/>
        <a:lstStyle/>
        <a:p>
          <a:endParaRPr lang="en-GB" dirty="0"/>
        </a:p>
      </dgm:t>
    </dgm:pt>
    <dgm:pt modelId="{D3FB9910-62F2-4666-87FA-8ADB1187539C}" type="sibTrans" cxnId="{ADD44CA1-2A5B-425F-9424-9B14A0780178}">
      <dgm:prSet/>
      <dgm:spPr/>
      <dgm:t>
        <a:bodyPr/>
        <a:lstStyle/>
        <a:p>
          <a:endParaRPr lang="en-GB"/>
        </a:p>
      </dgm:t>
    </dgm:pt>
    <dgm:pt modelId="{6A986014-196C-4E3D-8879-72A54523C315}">
      <dgm:prSet phldrT="[Text]"/>
      <dgm:spPr/>
      <dgm:t>
        <a:bodyPr/>
        <a:lstStyle/>
        <a:p>
          <a:r>
            <a:rPr lang="en-GB" dirty="0" smtClean="0"/>
            <a:t>Employment and Support Allowance</a:t>
          </a:r>
          <a:endParaRPr lang="en-GB" dirty="0"/>
        </a:p>
      </dgm:t>
    </dgm:pt>
    <dgm:pt modelId="{E19F7E05-C40A-4C91-BC48-DC1E8F7A372A}" type="parTrans" cxnId="{7B8B4BDC-7954-4D1B-BB98-BDF2DB7300A2}">
      <dgm:prSet/>
      <dgm:spPr>
        <a:scene3d>
          <a:camera prst="orthographicFront">
            <a:rot lat="0" lon="0" rev="10800000"/>
          </a:camera>
          <a:lightRig rig="threePt" dir="t"/>
        </a:scene3d>
      </dgm:spPr>
      <dgm:t>
        <a:bodyPr/>
        <a:lstStyle/>
        <a:p>
          <a:endParaRPr lang="en-GB" dirty="0"/>
        </a:p>
      </dgm:t>
    </dgm:pt>
    <dgm:pt modelId="{4A62ABDD-0A50-4351-9D6A-BF965EF6E639}" type="sibTrans" cxnId="{7B8B4BDC-7954-4D1B-BB98-BDF2DB7300A2}">
      <dgm:prSet/>
      <dgm:spPr/>
      <dgm:t>
        <a:bodyPr/>
        <a:lstStyle/>
        <a:p>
          <a:endParaRPr lang="en-GB"/>
        </a:p>
      </dgm:t>
    </dgm:pt>
    <dgm:pt modelId="{6FCDF41A-BBDF-4E7D-9F65-ED7A97577B7A}">
      <dgm:prSet phldrT="[Text]"/>
      <dgm:spPr/>
      <dgm:t>
        <a:bodyPr/>
        <a:lstStyle/>
        <a:p>
          <a:r>
            <a:rPr lang="en-GB" dirty="0" smtClean="0"/>
            <a:t>Income Support</a:t>
          </a:r>
          <a:endParaRPr lang="en-GB" dirty="0"/>
        </a:p>
      </dgm:t>
    </dgm:pt>
    <dgm:pt modelId="{1B7802B6-7E64-4E75-8C4B-A554A8850297}" type="parTrans" cxnId="{0B4512EB-4079-4D5C-8815-DF13615168B0}">
      <dgm:prSet/>
      <dgm:spPr>
        <a:scene3d>
          <a:camera prst="orthographicFront">
            <a:rot lat="0" lon="0" rev="10800000"/>
          </a:camera>
          <a:lightRig rig="threePt" dir="t"/>
        </a:scene3d>
      </dgm:spPr>
      <dgm:t>
        <a:bodyPr/>
        <a:lstStyle/>
        <a:p>
          <a:endParaRPr lang="en-GB" dirty="0"/>
        </a:p>
      </dgm:t>
    </dgm:pt>
    <dgm:pt modelId="{76360C77-C919-44E1-B44A-D40AD16A464A}" type="sibTrans" cxnId="{0B4512EB-4079-4D5C-8815-DF13615168B0}">
      <dgm:prSet/>
      <dgm:spPr/>
      <dgm:t>
        <a:bodyPr/>
        <a:lstStyle/>
        <a:p>
          <a:endParaRPr lang="en-GB"/>
        </a:p>
      </dgm:t>
    </dgm:pt>
    <dgm:pt modelId="{14A65FC6-BD8E-4257-B060-05B37D2BC4B6}">
      <dgm:prSet phldrT="[Text]"/>
      <dgm:spPr/>
      <dgm:t>
        <a:bodyPr/>
        <a:lstStyle/>
        <a:p>
          <a:r>
            <a:rPr lang="en-GB" dirty="0" smtClean="0"/>
            <a:t>Child Tax Credit</a:t>
          </a:r>
          <a:endParaRPr lang="en-GB" dirty="0"/>
        </a:p>
      </dgm:t>
    </dgm:pt>
    <dgm:pt modelId="{05D013B0-A27C-4542-B23D-8D3EEB30A77D}" type="parTrans" cxnId="{420FD966-823A-49B9-AF78-BDE82C481F5B}">
      <dgm:prSet/>
      <dgm:spPr>
        <a:scene3d>
          <a:camera prst="orthographicFront">
            <a:rot lat="0" lon="0" rev="10800000"/>
          </a:camera>
          <a:lightRig rig="threePt" dir="t"/>
        </a:scene3d>
      </dgm:spPr>
      <dgm:t>
        <a:bodyPr/>
        <a:lstStyle/>
        <a:p>
          <a:endParaRPr lang="en-GB" dirty="0"/>
        </a:p>
      </dgm:t>
    </dgm:pt>
    <dgm:pt modelId="{B49E7A84-DE3B-4986-8653-30E60698E38B}" type="sibTrans" cxnId="{420FD966-823A-49B9-AF78-BDE82C481F5B}">
      <dgm:prSet/>
      <dgm:spPr/>
      <dgm:t>
        <a:bodyPr/>
        <a:lstStyle/>
        <a:p>
          <a:endParaRPr lang="en-GB"/>
        </a:p>
      </dgm:t>
    </dgm:pt>
    <dgm:pt modelId="{668B933F-9C28-4738-8922-A24005FF1723}">
      <dgm:prSet phldrT="[Text]"/>
      <dgm:spPr/>
      <dgm:t>
        <a:bodyPr/>
        <a:lstStyle/>
        <a:p>
          <a:r>
            <a:rPr lang="en-GB" dirty="0" smtClean="0"/>
            <a:t>Working Tax Credit</a:t>
          </a:r>
          <a:endParaRPr lang="en-GB" dirty="0"/>
        </a:p>
      </dgm:t>
    </dgm:pt>
    <dgm:pt modelId="{0223BF79-5814-4E60-BC6D-61A17DF7ECE4}" type="parTrans" cxnId="{8C4C9045-1310-4F30-9551-39EC4163E8C8}">
      <dgm:prSet/>
      <dgm:spPr>
        <a:scene3d>
          <a:camera prst="orthographicFront">
            <a:rot lat="0" lon="0" rev="10800000"/>
          </a:camera>
          <a:lightRig rig="threePt" dir="t"/>
        </a:scene3d>
      </dgm:spPr>
      <dgm:t>
        <a:bodyPr/>
        <a:lstStyle/>
        <a:p>
          <a:endParaRPr lang="en-GB" dirty="0"/>
        </a:p>
      </dgm:t>
    </dgm:pt>
    <dgm:pt modelId="{3FB01402-C162-4805-A4BF-F830C9D69034}" type="sibTrans" cxnId="{8C4C9045-1310-4F30-9551-39EC4163E8C8}">
      <dgm:prSet/>
      <dgm:spPr/>
      <dgm:t>
        <a:bodyPr/>
        <a:lstStyle/>
        <a:p>
          <a:endParaRPr lang="en-GB"/>
        </a:p>
      </dgm:t>
    </dgm:pt>
    <dgm:pt modelId="{127886C8-3023-4C88-97E1-2F6BA1D4A947}">
      <dgm:prSet phldrT="[Text]"/>
      <dgm:spPr/>
      <dgm:t>
        <a:bodyPr/>
        <a:lstStyle/>
        <a:p>
          <a:r>
            <a:rPr lang="en-GB" dirty="0" smtClean="0"/>
            <a:t>Housing Benefit</a:t>
          </a:r>
          <a:endParaRPr lang="en-GB" dirty="0"/>
        </a:p>
      </dgm:t>
    </dgm:pt>
    <dgm:pt modelId="{C95385FE-9711-41E0-96BA-0A402A0109BF}" type="parTrans" cxnId="{90DFF865-9B54-49D2-AD64-D9AC83DB11F7}">
      <dgm:prSet/>
      <dgm:spPr>
        <a:scene3d>
          <a:camera prst="orthographicFront">
            <a:rot lat="0" lon="0" rev="10800000"/>
          </a:camera>
          <a:lightRig rig="threePt" dir="t"/>
        </a:scene3d>
      </dgm:spPr>
      <dgm:t>
        <a:bodyPr/>
        <a:lstStyle/>
        <a:p>
          <a:endParaRPr lang="en-GB" dirty="0"/>
        </a:p>
      </dgm:t>
    </dgm:pt>
    <dgm:pt modelId="{53E96457-0302-4EDB-901B-2B7AF302941E}" type="sibTrans" cxnId="{90DFF865-9B54-49D2-AD64-D9AC83DB11F7}">
      <dgm:prSet/>
      <dgm:spPr/>
      <dgm:t>
        <a:bodyPr/>
        <a:lstStyle/>
        <a:p>
          <a:endParaRPr lang="en-GB"/>
        </a:p>
      </dgm:t>
    </dgm:pt>
    <dgm:pt modelId="{63C59C81-48B0-45EC-8E6F-36F71BE26B17}" type="pres">
      <dgm:prSet presAssocID="{5E2A592D-C823-416E-B9CC-778EFBAD6A9A}" presName="Name0" presStyleCnt="0">
        <dgm:presLayoutVars>
          <dgm:chMax val="1"/>
          <dgm:dir/>
          <dgm:animLvl val="ctr"/>
          <dgm:resizeHandles val="exact"/>
        </dgm:presLayoutVars>
      </dgm:prSet>
      <dgm:spPr/>
      <dgm:t>
        <a:bodyPr/>
        <a:lstStyle/>
        <a:p>
          <a:endParaRPr lang="en-GB"/>
        </a:p>
      </dgm:t>
    </dgm:pt>
    <dgm:pt modelId="{BEB7BF2E-F55F-4CEF-90E8-5137E101B94A}" type="pres">
      <dgm:prSet presAssocID="{EC86A5FA-C360-499C-871E-72C0DF9BE7C6}" presName="centerShape" presStyleLbl="node0" presStyleIdx="0" presStyleCnt="1" custScaleX="116080" custScaleY="117293"/>
      <dgm:spPr/>
      <dgm:t>
        <a:bodyPr/>
        <a:lstStyle/>
        <a:p>
          <a:endParaRPr lang="en-GB"/>
        </a:p>
      </dgm:t>
    </dgm:pt>
    <dgm:pt modelId="{F2584A17-0F05-4258-BD9D-0E69D9240279}" type="pres">
      <dgm:prSet presAssocID="{D3CD3BB1-7693-44B0-A8E7-702B55125A6B}" presName="parTrans" presStyleLbl="sibTrans2D1" presStyleIdx="0" presStyleCnt="6"/>
      <dgm:spPr/>
      <dgm:t>
        <a:bodyPr/>
        <a:lstStyle/>
        <a:p>
          <a:endParaRPr lang="en-GB"/>
        </a:p>
      </dgm:t>
    </dgm:pt>
    <dgm:pt modelId="{EF4F534D-DED1-4DA1-B92A-C4E9FD8D6E9F}" type="pres">
      <dgm:prSet presAssocID="{D3CD3BB1-7693-44B0-A8E7-702B55125A6B}" presName="connectorText" presStyleLbl="sibTrans2D1" presStyleIdx="0" presStyleCnt="6"/>
      <dgm:spPr/>
      <dgm:t>
        <a:bodyPr/>
        <a:lstStyle/>
        <a:p>
          <a:endParaRPr lang="en-GB"/>
        </a:p>
      </dgm:t>
    </dgm:pt>
    <dgm:pt modelId="{AD87AD88-00B9-4D5C-B294-B3AE3D7D7CD0}" type="pres">
      <dgm:prSet presAssocID="{F0FF3420-4C95-4589-AF24-16E19EDF2EB8}" presName="node" presStyleLbl="node1" presStyleIdx="0" presStyleCnt="6" custScaleX="116080" custScaleY="117293">
        <dgm:presLayoutVars>
          <dgm:bulletEnabled val="1"/>
        </dgm:presLayoutVars>
      </dgm:prSet>
      <dgm:spPr/>
      <dgm:t>
        <a:bodyPr/>
        <a:lstStyle/>
        <a:p>
          <a:endParaRPr lang="en-GB"/>
        </a:p>
      </dgm:t>
    </dgm:pt>
    <dgm:pt modelId="{1C175EF2-C906-47C4-B2B1-A8BE42FC7A2E}" type="pres">
      <dgm:prSet presAssocID="{E19F7E05-C40A-4C91-BC48-DC1E8F7A372A}" presName="parTrans" presStyleLbl="sibTrans2D1" presStyleIdx="1" presStyleCnt="6"/>
      <dgm:spPr/>
      <dgm:t>
        <a:bodyPr/>
        <a:lstStyle/>
        <a:p>
          <a:endParaRPr lang="en-GB"/>
        </a:p>
      </dgm:t>
    </dgm:pt>
    <dgm:pt modelId="{76BA12EF-BD88-4D4C-B2C1-A0DC92A8BEE3}" type="pres">
      <dgm:prSet presAssocID="{E19F7E05-C40A-4C91-BC48-DC1E8F7A372A}" presName="connectorText" presStyleLbl="sibTrans2D1" presStyleIdx="1" presStyleCnt="6"/>
      <dgm:spPr/>
      <dgm:t>
        <a:bodyPr/>
        <a:lstStyle/>
        <a:p>
          <a:endParaRPr lang="en-GB"/>
        </a:p>
      </dgm:t>
    </dgm:pt>
    <dgm:pt modelId="{E0F91AB5-241F-4C59-A75B-FF3153A71092}" type="pres">
      <dgm:prSet presAssocID="{6A986014-196C-4E3D-8879-72A54523C315}" presName="node" presStyleLbl="node1" presStyleIdx="1" presStyleCnt="6" custScaleX="116080" custScaleY="117293">
        <dgm:presLayoutVars>
          <dgm:bulletEnabled val="1"/>
        </dgm:presLayoutVars>
      </dgm:prSet>
      <dgm:spPr/>
      <dgm:t>
        <a:bodyPr/>
        <a:lstStyle/>
        <a:p>
          <a:endParaRPr lang="en-GB"/>
        </a:p>
      </dgm:t>
    </dgm:pt>
    <dgm:pt modelId="{ED4A134D-71F7-4E3A-92DE-E52B85014A7B}" type="pres">
      <dgm:prSet presAssocID="{1B7802B6-7E64-4E75-8C4B-A554A8850297}" presName="parTrans" presStyleLbl="sibTrans2D1" presStyleIdx="2" presStyleCnt="6"/>
      <dgm:spPr/>
      <dgm:t>
        <a:bodyPr/>
        <a:lstStyle/>
        <a:p>
          <a:endParaRPr lang="en-GB"/>
        </a:p>
      </dgm:t>
    </dgm:pt>
    <dgm:pt modelId="{658913F5-5044-4EFF-883D-DE174564B0FF}" type="pres">
      <dgm:prSet presAssocID="{1B7802B6-7E64-4E75-8C4B-A554A8850297}" presName="connectorText" presStyleLbl="sibTrans2D1" presStyleIdx="2" presStyleCnt="6"/>
      <dgm:spPr/>
      <dgm:t>
        <a:bodyPr/>
        <a:lstStyle/>
        <a:p>
          <a:endParaRPr lang="en-GB"/>
        </a:p>
      </dgm:t>
    </dgm:pt>
    <dgm:pt modelId="{90D366AA-7FEC-4FDC-BD0F-6FEA44961D97}" type="pres">
      <dgm:prSet presAssocID="{6FCDF41A-BBDF-4E7D-9F65-ED7A97577B7A}" presName="node" presStyleLbl="node1" presStyleIdx="2" presStyleCnt="6" custScaleX="116080" custScaleY="117293">
        <dgm:presLayoutVars>
          <dgm:bulletEnabled val="1"/>
        </dgm:presLayoutVars>
      </dgm:prSet>
      <dgm:spPr/>
      <dgm:t>
        <a:bodyPr/>
        <a:lstStyle/>
        <a:p>
          <a:endParaRPr lang="en-GB"/>
        </a:p>
      </dgm:t>
    </dgm:pt>
    <dgm:pt modelId="{8119D134-87F9-48FD-9577-715658310A9D}" type="pres">
      <dgm:prSet presAssocID="{05D013B0-A27C-4542-B23D-8D3EEB30A77D}" presName="parTrans" presStyleLbl="sibTrans2D1" presStyleIdx="3" presStyleCnt="6"/>
      <dgm:spPr/>
      <dgm:t>
        <a:bodyPr/>
        <a:lstStyle/>
        <a:p>
          <a:endParaRPr lang="en-GB"/>
        </a:p>
      </dgm:t>
    </dgm:pt>
    <dgm:pt modelId="{DBBDDE63-919C-4F19-9A42-F1545BBA86AA}" type="pres">
      <dgm:prSet presAssocID="{05D013B0-A27C-4542-B23D-8D3EEB30A77D}" presName="connectorText" presStyleLbl="sibTrans2D1" presStyleIdx="3" presStyleCnt="6"/>
      <dgm:spPr/>
      <dgm:t>
        <a:bodyPr/>
        <a:lstStyle/>
        <a:p>
          <a:endParaRPr lang="en-GB"/>
        </a:p>
      </dgm:t>
    </dgm:pt>
    <dgm:pt modelId="{4451570D-5C7F-43C3-B677-A3270D1AA0A6}" type="pres">
      <dgm:prSet presAssocID="{14A65FC6-BD8E-4257-B060-05B37D2BC4B6}" presName="node" presStyleLbl="node1" presStyleIdx="3" presStyleCnt="6" custScaleX="116080" custScaleY="117293">
        <dgm:presLayoutVars>
          <dgm:bulletEnabled val="1"/>
        </dgm:presLayoutVars>
      </dgm:prSet>
      <dgm:spPr/>
      <dgm:t>
        <a:bodyPr/>
        <a:lstStyle/>
        <a:p>
          <a:endParaRPr lang="en-GB"/>
        </a:p>
      </dgm:t>
    </dgm:pt>
    <dgm:pt modelId="{6FD13FDD-CE64-490C-BAEA-B63BF6BC3AA2}" type="pres">
      <dgm:prSet presAssocID="{0223BF79-5814-4E60-BC6D-61A17DF7ECE4}" presName="parTrans" presStyleLbl="sibTrans2D1" presStyleIdx="4" presStyleCnt="6"/>
      <dgm:spPr/>
      <dgm:t>
        <a:bodyPr/>
        <a:lstStyle/>
        <a:p>
          <a:endParaRPr lang="en-GB"/>
        </a:p>
      </dgm:t>
    </dgm:pt>
    <dgm:pt modelId="{2FD27D89-9EE4-4149-A8C5-E4853C8A3EF7}" type="pres">
      <dgm:prSet presAssocID="{0223BF79-5814-4E60-BC6D-61A17DF7ECE4}" presName="connectorText" presStyleLbl="sibTrans2D1" presStyleIdx="4" presStyleCnt="6"/>
      <dgm:spPr/>
      <dgm:t>
        <a:bodyPr/>
        <a:lstStyle/>
        <a:p>
          <a:endParaRPr lang="en-GB"/>
        </a:p>
      </dgm:t>
    </dgm:pt>
    <dgm:pt modelId="{ECF53C31-08BC-45A3-89EB-BA02D95C8050}" type="pres">
      <dgm:prSet presAssocID="{668B933F-9C28-4738-8922-A24005FF1723}" presName="node" presStyleLbl="node1" presStyleIdx="4" presStyleCnt="6" custScaleX="116080" custScaleY="117293">
        <dgm:presLayoutVars>
          <dgm:bulletEnabled val="1"/>
        </dgm:presLayoutVars>
      </dgm:prSet>
      <dgm:spPr/>
      <dgm:t>
        <a:bodyPr/>
        <a:lstStyle/>
        <a:p>
          <a:endParaRPr lang="en-GB"/>
        </a:p>
      </dgm:t>
    </dgm:pt>
    <dgm:pt modelId="{0F9FEDF1-1258-4413-BC0F-B4D36673503F}" type="pres">
      <dgm:prSet presAssocID="{C95385FE-9711-41E0-96BA-0A402A0109BF}" presName="parTrans" presStyleLbl="sibTrans2D1" presStyleIdx="5" presStyleCnt="6"/>
      <dgm:spPr/>
      <dgm:t>
        <a:bodyPr/>
        <a:lstStyle/>
        <a:p>
          <a:endParaRPr lang="en-GB"/>
        </a:p>
      </dgm:t>
    </dgm:pt>
    <dgm:pt modelId="{02FDDB77-67CC-4ED9-BE4C-2AC740354B4A}" type="pres">
      <dgm:prSet presAssocID="{C95385FE-9711-41E0-96BA-0A402A0109BF}" presName="connectorText" presStyleLbl="sibTrans2D1" presStyleIdx="5" presStyleCnt="6"/>
      <dgm:spPr/>
      <dgm:t>
        <a:bodyPr/>
        <a:lstStyle/>
        <a:p>
          <a:endParaRPr lang="en-GB"/>
        </a:p>
      </dgm:t>
    </dgm:pt>
    <dgm:pt modelId="{2FD079D2-55E2-4490-82EF-2BF458DC4E31}" type="pres">
      <dgm:prSet presAssocID="{127886C8-3023-4C88-97E1-2F6BA1D4A947}" presName="node" presStyleLbl="node1" presStyleIdx="5" presStyleCnt="6" custScaleX="116080" custScaleY="117293">
        <dgm:presLayoutVars>
          <dgm:bulletEnabled val="1"/>
        </dgm:presLayoutVars>
      </dgm:prSet>
      <dgm:spPr/>
      <dgm:t>
        <a:bodyPr/>
        <a:lstStyle/>
        <a:p>
          <a:endParaRPr lang="en-GB"/>
        </a:p>
      </dgm:t>
    </dgm:pt>
  </dgm:ptLst>
  <dgm:cxnLst>
    <dgm:cxn modelId="{0B4512EB-4079-4D5C-8815-DF13615168B0}" srcId="{EC86A5FA-C360-499C-871E-72C0DF9BE7C6}" destId="{6FCDF41A-BBDF-4E7D-9F65-ED7A97577B7A}" srcOrd="2" destOrd="0" parTransId="{1B7802B6-7E64-4E75-8C4B-A554A8850297}" sibTransId="{76360C77-C919-44E1-B44A-D40AD16A464A}"/>
    <dgm:cxn modelId="{35510870-99C7-4ACF-B164-162A34035EF6}" type="presOf" srcId="{1B7802B6-7E64-4E75-8C4B-A554A8850297}" destId="{658913F5-5044-4EFF-883D-DE174564B0FF}" srcOrd="1" destOrd="0" presId="urn:microsoft.com/office/officeart/2005/8/layout/radial5"/>
    <dgm:cxn modelId="{79673231-C48C-4DD9-BC93-40BB1BF9683F}" type="presOf" srcId="{05D013B0-A27C-4542-B23D-8D3EEB30A77D}" destId="{8119D134-87F9-48FD-9577-715658310A9D}" srcOrd="0" destOrd="0" presId="urn:microsoft.com/office/officeart/2005/8/layout/radial5"/>
    <dgm:cxn modelId="{4114B4E6-BB44-4E88-B309-36EC949269EF}" type="presOf" srcId="{C95385FE-9711-41E0-96BA-0A402A0109BF}" destId="{02FDDB77-67CC-4ED9-BE4C-2AC740354B4A}" srcOrd="1" destOrd="0" presId="urn:microsoft.com/office/officeart/2005/8/layout/radial5"/>
    <dgm:cxn modelId="{7B353C52-40E0-48FA-925F-2CB384C92E44}" type="presOf" srcId="{668B933F-9C28-4738-8922-A24005FF1723}" destId="{ECF53C31-08BC-45A3-89EB-BA02D95C8050}" srcOrd="0" destOrd="0" presId="urn:microsoft.com/office/officeart/2005/8/layout/radial5"/>
    <dgm:cxn modelId="{76D804A3-D94D-47BE-A324-4C909A040B5D}" type="presOf" srcId="{E19F7E05-C40A-4C91-BC48-DC1E8F7A372A}" destId="{1C175EF2-C906-47C4-B2B1-A8BE42FC7A2E}" srcOrd="0" destOrd="0" presId="urn:microsoft.com/office/officeart/2005/8/layout/radial5"/>
    <dgm:cxn modelId="{16E60FFB-1891-420C-BBB4-A3A38ECE54CD}" type="presOf" srcId="{EC86A5FA-C360-499C-871E-72C0DF9BE7C6}" destId="{BEB7BF2E-F55F-4CEF-90E8-5137E101B94A}" srcOrd="0" destOrd="0" presId="urn:microsoft.com/office/officeart/2005/8/layout/radial5"/>
    <dgm:cxn modelId="{420FD966-823A-49B9-AF78-BDE82C481F5B}" srcId="{EC86A5FA-C360-499C-871E-72C0DF9BE7C6}" destId="{14A65FC6-BD8E-4257-B060-05B37D2BC4B6}" srcOrd="3" destOrd="0" parTransId="{05D013B0-A27C-4542-B23D-8D3EEB30A77D}" sibTransId="{B49E7A84-DE3B-4986-8653-30E60698E38B}"/>
    <dgm:cxn modelId="{B9E60FFD-E0EA-4388-9604-E1BBC6A765C7}" type="presOf" srcId="{F0FF3420-4C95-4589-AF24-16E19EDF2EB8}" destId="{AD87AD88-00B9-4D5C-B294-B3AE3D7D7CD0}" srcOrd="0" destOrd="0" presId="urn:microsoft.com/office/officeart/2005/8/layout/radial5"/>
    <dgm:cxn modelId="{7A431C4C-CC4D-4B50-A725-3327914A9B49}" srcId="{5E2A592D-C823-416E-B9CC-778EFBAD6A9A}" destId="{EC86A5FA-C360-499C-871E-72C0DF9BE7C6}" srcOrd="0" destOrd="0" parTransId="{92A79CCC-FA16-42C3-B2B2-A179784F23ED}" sibTransId="{D26041FC-60F7-4D7E-8D99-E373B84D25E1}"/>
    <dgm:cxn modelId="{C10AE76D-C865-41E2-B53D-F1607165ADDF}" type="presOf" srcId="{6A986014-196C-4E3D-8879-72A54523C315}" destId="{E0F91AB5-241F-4C59-A75B-FF3153A71092}" srcOrd="0" destOrd="0" presId="urn:microsoft.com/office/officeart/2005/8/layout/radial5"/>
    <dgm:cxn modelId="{DFB17D0D-4A94-4CF3-BC3F-A6888E802843}" type="presOf" srcId="{05D013B0-A27C-4542-B23D-8D3EEB30A77D}" destId="{DBBDDE63-919C-4F19-9A42-F1545BBA86AA}" srcOrd="1" destOrd="0" presId="urn:microsoft.com/office/officeart/2005/8/layout/radial5"/>
    <dgm:cxn modelId="{5F94CF5E-F962-4C63-897A-8AF9E542CE0D}" type="presOf" srcId="{14A65FC6-BD8E-4257-B060-05B37D2BC4B6}" destId="{4451570D-5C7F-43C3-B677-A3270D1AA0A6}" srcOrd="0" destOrd="0" presId="urn:microsoft.com/office/officeart/2005/8/layout/radial5"/>
    <dgm:cxn modelId="{ADD44CA1-2A5B-425F-9424-9B14A0780178}" srcId="{EC86A5FA-C360-499C-871E-72C0DF9BE7C6}" destId="{F0FF3420-4C95-4589-AF24-16E19EDF2EB8}" srcOrd="0" destOrd="0" parTransId="{D3CD3BB1-7693-44B0-A8E7-702B55125A6B}" sibTransId="{D3FB9910-62F2-4666-87FA-8ADB1187539C}"/>
    <dgm:cxn modelId="{08E94185-042A-4CE9-8854-B591C0CCAA2F}" type="presOf" srcId="{6FCDF41A-BBDF-4E7D-9F65-ED7A97577B7A}" destId="{90D366AA-7FEC-4FDC-BD0F-6FEA44961D97}" srcOrd="0" destOrd="0" presId="urn:microsoft.com/office/officeart/2005/8/layout/radial5"/>
    <dgm:cxn modelId="{5C459A15-0B37-4E1B-9A4F-D08DFC65FB5E}" type="presOf" srcId="{0223BF79-5814-4E60-BC6D-61A17DF7ECE4}" destId="{2FD27D89-9EE4-4149-A8C5-E4853C8A3EF7}" srcOrd="1" destOrd="0" presId="urn:microsoft.com/office/officeart/2005/8/layout/radial5"/>
    <dgm:cxn modelId="{C3AC0A49-03BB-4BBC-9FB1-A59826917BCD}" type="presOf" srcId="{127886C8-3023-4C88-97E1-2F6BA1D4A947}" destId="{2FD079D2-55E2-4490-82EF-2BF458DC4E31}" srcOrd="0" destOrd="0" presId="urn:microsoft.com/office/officeart/2005/8/layout/radial5"/>
    <dgm:cxn modelId="{90DFF865-9B54-49D2-AD64-D9AC83DB11F7}" srcId="{EC86A5FA-C360-499C-871E-72C0DF9BE7C6}" destId="{127886C8-3023-4C88-97E1-2F6BA1D4A947}" srcOrd="5" destOrd="0" parTransId="{C95385FE-9711-41E0-96BA-0A402A0109BF}" sibTransId="{53E96457-0302-4EDB-901B-2B7AF302941E}"/>
    <dgm:cxn modelId="{221CE811-27D9-475D-92BC-4B79679FE28D}" type="presOf" srcId="{C95385FE-9711-41E0-96BA-0A402A0109BF}" destId="{0F9FEDF1-1258-4413-BC0F-B4D36673503F}" srcOrd="0" destOrd="0" presId="urn:microsoft.com/office/officeart/2005/8/layout/radial5"/>
    <dgm:cxn modelId="{8C4C9045-1310-4F30-9551-39EC4163E8C8}" srcId="{EC86A5FA-C360-499C-871E-72C0DF9BE7C6}" destId="{668B933F-9C28-4738-8922-A24005FF1723}" srcOrd="4" destOrd="0" parTransId="{0223BF79-5814-4E60-BC6D-61A17DF7ECE4}" sibTransId="{3FB01402-C162-4805-A4BF-F830C9D69034}"/>
    <dgm:cxn modelId="{234486E1-BC6E-4148-9783-8BD79EF1D8CA}" type="presOf" srcId="{D3CD3BB1-7693-44B0-A8E7-702B55125A6B}" destId="{EF4F534D-DED1-4DA1-B92A-C4E9FD8D6E9F}" srcOrd="1" destOrd="0" presId="urn:microsoft.com/office/officeart/2005/8/layout/radial5"/>
    <dgm:cxn modelId="{C42059AE-50EA-4802-BB16-ADF3BDE67C1B}" type="presOf" srcId="{0223BF79-5814-4E60-BC6D-61A17DF7ECE4}" destId="{6FD13FDD-CE64-490C-BAEA-B63BF6BC3AA2}" srcOrd="0" destOrd="0" presId="urn:microsoft.com/office/officeart/2005/8/layout/radial5"/>
    <dgm:cxn modelId="{E072D590-3058-4C07-9009-CBA567C5304E}" type="presOf" srcId="{1B7802B6-7E64-4E75-8C4B-A554A8850297}" destId="{ED4A134D-71F7-4E3A-92DE-E52B85014A7B}" srcOrd="0" destOrd="0" presId="urn:microsoft.com/office/officeart/2005/8/layout/radial5"/>
    <dgm:cxn modelId="{C56EF588-7DEB-423D-A436-A888750E30BD}" type="presOf" srcId="{D3CD3BB1-7693-44B0-A8E7-702B55125A6B}" destId="{F2584A17-0F05-4258-BD9D-0E69D9240279}" srcOrd="0" destOrd="0" presId="urn:microsoft.com/office/officeart/2005/8/layout/radial5"/>
    <dgm:cxn modelId="{7B8B4BDC-7954-4D1B-BB98-BDF2DB7300A2}" srcId="{EC86A5FA-C360-499C-871E-72C0DF9BE7C6}" destId="{6A986014-196C-4E3D-8879-72A54523C315}" srcOrd="1" destOrd="0" parTransId="{E19F7E05-C40A-4C91-BC48-DC1E8F7A372A}" sibTransId="{4A62ABDD-0A50-4351-9D6A-BF965EF6E639}"/>
    <dgm:cxn modelId="{22132308-1182-436F-BFE0-4DEE9C9B49B5}" type="presOf" srcId="{E19F7E05-C40A-4C91-BC48-DC1E8F7A372A}" destId="{76BA12EF-BD88-4D4C-B2C1-A0DC92A8BEE3}" srcOrd="1" destOrd="0" presId="urn:microsoft.com/office/officeart/2005/8/layout/radial5"/>
    <dgm:cxn modelId="{DFCDA5E1-88E2-40D7-B55D-43209FF43428}" type="presOf" srcId="{5E2A592D-C823-416E-B9CC-778EFBAD6A9A}" destId="{63C59C81-48B0-45EC-8E6F-36F71BE26B17}" srcOrd="0" destOrd="0" presId="urn:microsoft.com/office/officeart/2005/8/layout/radial5"/>
    <dgm:cxn modelId="{907F2169-4F21-4591-A925-22E3D85F7728}" type="presParOf" srcId="{63C59C81-48B0-45EC-8E6F-36F71BE26B17}" destId="{BEB7BF2E-F55F-4CEF-90E8-5137E101B94A}" srcOrd="0" destOrd="0" presId="urn:microsoft.com/office/officeart/2005/8/layout/radial5"/>
    <dgm:cxn modelId="{23545791-50A6-461C-BAC8-86151236623C}" type="presParOf" srcId="{63C59C81-48B0-45EC-8E6F-36F71BE26B17}" destId="{F2584A17-0F05-4258-BD9D-0E69D9240279}" srcOrd="1" destOrd="0" presId="urn:microsoft.com/office/officeart/2005/8/layout/radial5"/>
    <dgm:cxn modelId="{A5B86B82-DFC4-4DD4-969B-4C1C70F6DF9A}" type="presParOf" srcId="{F2584A17-0F05-4258-BD9D-0E69D9240279}" destId="{EF4F534D-DED1-4DA1-B92A-C4E9FD8D6E9F}" srcOrd="0" destOrd="0" presId="urn:microsoft.com/office/officeart/2005/8/layout/radial5"/>
    <dgm:cxn modelId="{169BA548-B19E-4D62-A630-7C8FE46A0447}" type="presParOf" srcId="{63C59C81-48B0-45EC-8E6F-36F71BE26B17}" destId="{AD87AD88-00B9-4D5C-B294-B3AE3D7D7CD0}" srcOrd="2" destOrd="0" presId="urn:microsoft.com/office/officeart/2005/8/layout/radial5"/>
    <dgm:cxn modelId="{03B75B0C-83EC-4FAD-A1F1-016453B115B3}" type="presParOf" srcId="{63C59C81-48B0-45EC-8E6F-36F71BE26B17}" destId="{1C175EF2-C906-47C4-B2B1-A8BE42FC7A2E}" srcOrd="3" destOrd="0" presId="urn:microsoft.com/office/officeart/2005/8/layout/radial5"/>
    <dgm:cxn modelId="{9218B2B6-D88C-4BB1-88F7-B7A337B3BB96}" type="presParOf" srcId="{1C175EF2-C906-47C4-B2B1-A8BE42FC7A2E}" destId="{76BA12EF-BD88-4D4C-B2C1-A0DC92A8BEE3}" srcOrd="0" destOrd="0" presId="urn:microsoft.com/office/officeart/2005/8/layout/radial5"/>
    <dgm:cxn modelId="{B75DF734-A8F6-4BD4-9B46-1E510CC5FCBC}" type="presParOf" srcId="{63C59C81-48B0-45EC-8E6F-36F71BE26B17}" destId="{E0F91AB5-241F-4C59-A75B-FF3153A71092}" srcOrd="4" destOrd="0" presId="urn:microsoft.com/office/officeart/2005/8/layout/radial5"/>
    <dgm:cxn modelId="{2651BE1E-9379-4036-8CBD-893CF68FF243}" type="presParOf" srcId="{63C59C81-48B0-45EC-8E6F-36F71BE26B17}" destId="{ED4A134D-71F7-4E3A-92DE-E52B85014A7B}" srcOrd="5" destOrd="0" presId="urn:microsoft.com/office/officeart/2005/8/layout/radial5"/>
    <dgm:cxn modelId="{A3F248F6-8F70-43AC-850B-08390D63306E}" type="presParOf" srcId="{ED4A134D-71F7-4E3A-92DE-E52B85014A7B}" destId="{658913F5-5044-4EFF-883D-DE174564B0FF}" srcOrd="0" destOrd="0" presId="urn:microsoft.com/office/officeart/2005/8/layout/radial5"/>
    <dgm:cxn modelId="{46A63E02-8A65-4315-8A0E-80FB0C43EDC2}" type="presParOf" srcId="{63C59C81-48B0-45EC-8E6F-36F71BE26B17}" destId="{90D366AA-7FEC-4FDC-BD0F-6FEA44961D97}" srcOrd="6" destOrd="0" presId="urn:microsoft.com/office/officeart/2005/8/layout/radial5"/>
    <dgm:cxn modelId="{C831A7F9-3F57-4FCD-93DB-747C8760E8DA}" type="presParOf" srcId="{63C59C81-48B0-45EC-8E6F-36F71BE26B17}" destId="{8119D134-87F9-48FD-9577-715658310A9D}" srcOrd="7" destOrd="0" presId="urn:microsoft.com/office/officeart/2005/8/layout/radial5"/>
    <dgm:cxn modelId="{7E12CB55-D230-4130-BDF4-444D9DFA68AD}" type="presParOf" srcId="{8119D134-87F9-48FD-9577-715658310A9D}" destId="{DBBDDE63-919C-4F19-9A42-F1545BBA86AA}" srcOrd="0" destOrd="0" presId="urn:microsoft.com/office/officeart/2005/8/layout/radial5"/>
    <dgm:cxn modelId="{B005AAE6-2FF6-4978-8442-5BBACB28E3EB}" type="presParOf" srcId="{63C59C81-48B0-45EC-8E6F-36F71BE26B17}" destId="{4451570D-5C7F-43C3-B677-A3270D1AA0A6}" srcOrd="8" destOrd="0" presId="urn:microsoft.com/office/officeart/2005/8/layout/radial5"/>
    <dgm:cxn modelId="{60502EDD-E37E-435E-BB74-E5F3BEB324C8}" type="presParOf" srcId="{63C59C81-48B0-45EC-8E6F-36F71BE26B17}" destId="{6FD13FDD-CE64-490C-BAEA-B63BF6BC3AA2}" srcOrd="9" destOrd="0" presId="urn:microsoft.com/office/officeart/2005/8/layout/radial5"/>
    <dgm:cxn modelId="{8DF4E6E7-FADF-4A84-A30D-63D722036BDA}" type="presParOf" srcId="{6FD13FDD-CE64-490C-BAEA-B63BF6BC3AA2}" destId="{2FD27D89-9EE4-4149-A8C5-E4853C8A3EF7}" srcOrd="0" destOrd="0" presId="urn:microsoft.com/office/officeart/2005/8/layout/radial5"/>
    <dgm:cxn modelId="{54B48A1E-AF9E-4DA1-B968-70349C209A47}" type="presParOf" srcId="{63C59C81-48B0-45EC-8E6F-36F71BE26B17}" destId="{ECF53C31-08BC-45A3-89EB-BA02D95C8050}" srcOrd="10" destOrd="0" presId="urn:microsoft.com/office/officeart/2005/8/layout/radial5"/>
    <dgm:cxn modelId="{1E0A291C-D6F3-4E27-BCBD-024B3B9EAA34}" type="presParOf" srcId="{63C59C81-48B0-45EC-8E6F-36F71BE26B17}" destId="{0F9FEDF1-1258-4413-BC0F-B4D36673503F}" srcOrd="11" destOrd="0" presId="urn:microsoft.com/office/officeart/2005/8/layout/radial5"/>
    <dgm:cxn modelId="{6FAA5FEE-9335-4807-A84D-A25EFF6121D8}" type="presParOf" srcId="{0F9FEDF1-1258-4413-BC0F-B4D36673503F}" destId="{02FDDB77-67CC-4ED9-BE4C-2AC740354B4A}" srcOrd="0" destOrd="0" presId="urn:microsoft.com/office/officeart/2005/8/layout/radial5"/>
    <dgm:cxn modelId="{4D7A032E-DDDD-4D7E-98F0-F0B76BA98792}" type="presParOf" srcId="{63C59C81-48B0-45EC-8E6F-36F71BE26B17}" destId="{2FD079D2-55E2-4490-82EF-2BF458DC4E3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24BB7F-E850-4101-B9C2-C70D0F5A1B9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FAD43EF1-9FBA-4D43-870A-62813C6A1016}">
      <dgm:prSet phldrT="[Text]" custT="1"/>
      <dgm:spPr>
        <a:solidFill>
          <a:srgbClr val="00B050"/>
        </a:solidFill>
      </dgm:spPr>
      <dgm:t>
        <a:bodyPr/>
        <a:lstStyle/>
        <a:p>
          <a:r>
            <a:rPr lang="en-GB" sz="2800" b="1" dirty="0">
              <a:latin typeface="Arial" pitchFamily="34" charset="0"/>
              <a:cs typeface="Arial" pitchFamily="34" charset="0"/>
            </a:rPr>
            <a:t>+</a:t>
          </a:r>
          <a:r>
            <a:rPr lang="en-GB" sz="3200" dirty="0">
              <a:latin typeface="Arial" pitchFamily="34" charset="0"/>
              <a:cs typeface="Arial" pitchFamily="34" charset="0"/>
            </a:rPr>
            <a:t> </a:t>
          </a:r>
        </a:p>
      </dgm:t>
    </dgm:pt>
    <dgm:pt modelId="{D7AB70AA-F333-4865-B7D0-317910989B1C}" type="parTrans" cxnId="{C9DC19AE-BDB6-4F91-8663-3532699B32CA}">
      <dgm:prSet/>
      <dgm:spPr/>
      <dgm:t>
        <a:bodyPr/>
        <a:lstStyle/>
        <a:p>
          <a:endParaRPr lang="en-GB">
            <a:latin typeface="Arial" pitchFamily="34" charset="0"/>
            <a:cs typeface="Arial" pitchFamily="34" charset="0"/>
          </a:endParaRPr>
        </a:p>
      </dgm:t>
    </dgm:pt>
    <dgm:pt modelId="{6963B007-2104-425B-BCEC-CCA16B5FAE9C}" type="sibTrans" cxnId="{C9DC19AE-BDB6-4F91-8663-3532699B32CA}">
      <dgm:prSet/>
      <dgm:spPr/>
      <dgm:t>
        <a:bodyPr/>
        <a:lstStyle/>
        <a:p>
          <a:endParaRPr lang="en-GB">
            <a:latin typeface="Arial" pitchFamily="34" charset="0"/>
            <a:cs typeface="Arial" pitchFamily="34" charset="0"/>
          </a:endParaRPr>
        </a:p>
      </dgm:t>
    </dgm:pt>
    <dgm:pt modelId="{027E6990-2B0A-4984-93B3-B11FA2CE4D24}">
      <dgm:prSet phldrT="[Text]" custT="1"/>
      <dgm:spPr/>
      <dgm:t>
        <a:bodyPr/>
        <a:lstStyle/>
        <a:p>
          <a:r>
            <a:rPr lang="en-GB" sz="1400" dirty="0" smtClean="0">
              <a:latin typeface="Arial" pitchFamily="34" charset="0"/>
              <a:cs typeface="Arial" pitchFamily="34" charset="0"/>
            </a:rPr>
            <a:t>114,000 </a:t>
          </a:r>
          <a:r>
            <a:rPr lang="en-GB" sz="1400" dirty="0">
              <a:latin typeface="Arial" pitchFamily="34" charset="0"/>
              <a:cs typeface="Arial" pitchFamily="34" charset="0"/>
            </a:rPr>
            <a:t>benefit units entitled to average of </a:t>
          </a:r>
          <a:r>
            <a:rPr lang="en-GB" sz="1400" dirty="0" smtClean="0">
              <a:latin typeface="Arial" pitchFamily="34" charset="0"/>
              <a:cs typeface="Arial" pitchFamily="34" charset="0"/>
            </a:rPr>
            <a:t>£26 </a:t>
          </a:r>
          <a:r>
            <a:rPr lang="en-GB" sz="1400" dirty="0">
              <a:latin typeface="Arial" pitchFamily="34" charset="0"/>
              <a:cs typeface="Arial" pitchFamily="34" charset="0"/>
            </a:rPr>
            <a:t>more per week</a:t>
          </a:r>
        </a:p>
      </dgm:t>
    </dgm:pt>
    <dgm:pt modelId="{55156F83-F098-47BF-9245-F893D6BC1731}" type="parTrans" cxnId="{AE027B8B-0782-4863-B311-90439C8E7B07}">
      <dgm:prSet/>
      <dgm:spPr/>
      <dgm:t>
        <a:bodyPr/>
        <a:lstStyle/>
        <a:p>
          <a:endParaRPr lang="en-GB">
            <a:latin typeface="Arial" pitchFamily="34" charset="0"/>
            <a:cs typeface="Arial" pitchFamily="34" charset="0"/>
          </a:endParaRPr>
        </a:p>
      </dgm:t>
    </dgm:pt>
    <dgm:pt modelId="{553B4830-EEF9-459D-B74A-0B4674FDD8BF}" type="sibTrans" cxnId="{AE027B8B-0782-4863-B311-90439C8E7B07}">
      <dgm:prSet/>
      <dgm:spPr/>
      <dgm:t>
        <a:bodyPr/>
        <a:lstStyle/>
        <a:p>
          <a:endParaRPr lang="en-GB">
            <a:latin typeface="Arial" pitchFamily="34" charset="0"/>
            <a:cs typeface="Arial" pitchFamily="34" charset="0"/>
          </a:endParaRPr>
        </a:p>
      </dgm:t>
    </dgm:pt>
    <dgm:pt modelId="{0AC9E314-C261-4927-A8AA-55A2FC1C5D93}">
      <dgm:prSet phldrT="[Text]" custT="1"/>
      <dgm:spPr/>
      <dgm:t>
        <a:bodyPr/>
        <a:lstStyle/>
        <a:p>
          <a:r>
            <a:rPr lang="en-GB" sz="1400" dirty="0" smtClean="0">
              <a:latin typeface="Arial" pitchFamily="34" charset="0"/>
              <a:cs typeface="Arial" pitchFamily="34" charset="0"/>
            </a:rPr>
            <a:t>72,000 </a:t>
          </a:r>
          <a:r>
            <a:rPr lang="en-GB" sz="1400" dirty="0">
              <a:latin typeface="Arial" pitchFamily="34" charset="0"/>
              <a:cs typeface="Arial" pitchFamily="34" charset="0"/>
            </a:rPr>
            <a:t>benefit units with no change in entitlement</a:t>
          </a:r>
        </a:p>
      </dgm:t>
    </dgm:pt>
    <dgm:pt modelId="{A5BE8E47-ADD5-4FEC-A46A-93D4A6555D4C}" type="parTrans" cxnId="{8CF56DAD-DF60-4303-8E84-DB2047A8C7ED}">
      <dgm:prSet/>
      <dgm:spPr/>
      <dgm:t>
        <a:bodyPr/>
        <a:lstStyle/>
        <a:p>
          <a:endParaRPr lang="en-GB">
            <a:latin typeface="Arial" pitchFamily="34" charset="0"/>
            <a:cs typeface="Arial" pitchFamily="34" charset="0"/>
          </a:endParaRPr>
        </a:p>
      </dgm:t>
    </dgm:pt>
    <dgm:pt modelId="{054DB334-EA38-4A06-896E-BBAF8DB21329}" type="sibTrans" cxnId="{8CF56DAD-DF60-4303-8E84-DB2047A8C7ED}">
      <dgm:prSet/>
      <dgm:spPr/>
      <dgm:t>
        <a:bodyPr/>
        <a:lstStyle/>
        <a:p>
          <a:endParaRPr lang="en-GB">
            <a:latin typeface="Arial" pitchFamily="34" charset="0"/>
            <a:cs typeface="Arial" pitchFamily="34" charset="0"/>
          </a:endParaRPr>
        </a:p>
      </dgm:t>
    </dgm:pt>
    <dgm:pt modelId="{80C604D2-39EC-4968-BBA8-6C1E054C7590}">
      <dgm:prSet phldrT="[Text]" custT="1"/>
      <dgm:spPr>
        <a:solidFill>
          <a:srgbClr val="FF0000"/>
        </a:solidFill>
      </dgm:spPr>
      <dgm:t>
        <a:bodyPr/>
        <a:lstStyle/>
        <a:p>
          <a:r>
            <a:rPr lang="en-GB" sz="2800" b="1" dirty="0">
              <a:latin typeface="Arial" pitchFamily="34" charset="0"/>
              <a:cs typeface="Arial" pitchFamily="34" charset="0"/>
            </a:rPr>
            <a:t>-</a:t>
          </a:r>
        </a:p>
      </dgm:t>
    </dgm:pt>
    <dgm:pt modelId="{F93C3880-6291-4A27-A616-0FDBFBFC1963}" type="parTrans" cxnId="{72CD7858-BE83-473F-B3D6-6C5FFF01DBDC}">
      <dgm:prSet/>
      <dgm:spPr/>
      <dgm:t>
        <a:bodyPr/>
        <a:lstStyle/>
        <a:p>
          <a:endParaRPr lang="en-GB">
            <a:latin typeface="Arial" pitchFamily="34" charset="0"/>
            <a:cs typeface="Arial" pitchFamily="34" charset="0"/>
          </a:endParaRPr>
        </a:p>
      </dgm:t>
    </dgm:pt>
    <dgm:pt modelId="{6788C17B-55EF-4F57-A890-9BF2D560C5F7}" type="sibTrans" cxnId="{72CD7858-BE83-473F-B3D6-6C5FFF01DBDC}">
      <dgm:prSet/>
      <dgm:spPr/>
      <dgm:t>
        <a:bodyPr/>
        <a:lstStyle/>
        <a:p>
          <a:endParaRPr lang="en-GB">
            <a:latin typeface="Arial" pitchFamily="34" charset="0"/>
            <a:cs typeface="Arial" pitchFamily="34" charset="0"/>
          </a:endParaRPr>
        </a:p>
      </dgm:t>
    </dgm:pt>
    <dgm:pt modelId="{9F895E5B-294B-4E7C-879C-7EE54628B713}">
      <dgm:prSet phldrT="[Text]" custT="1"/>
      <dgm:spPr/>
      <dgm:t>
        <a:bodyPr/>
        <a:lstStyle/>
        <a:p>
          <a:r>
            <a:rPr lang="en-GB" sz="1400" dirty="0" smtClean="0">
              <a:latin typeface="Arial" pitchFamily="34" charset="0"/>
              <a:cs typeface="Arial" pitchFamily="34" charset="0"/>
            </a:rPr>
            <a:t>126,000 </a:t>
          </a:r>
          <a:r>
            <a:rPr lang="en-GB" sz="1400" dirty="0">
              <a:latin typeface="Arial" pitchFamily="34" charset="0"/>
              <a:cs typeface="Arial" pitchFamily="34" charset="0"/>
            </a:rPr>
            <a:t>benefit units entitled to average of </a:t>
          </a:r>
          <a:r>
            <a:rPr lang="en-GB" sz="1400" dirty="0" smtClean="0">
              <a:latin typeface="Arial" pitchFamily="34" charset="0"/>
              <a:cs typeface="Arial" pitchFamily="34" charset="0"/>
            </a:rPr>
            <a:t>£39 </a:t>
          </a:r>
          <a:r>
            <a:rPr lang="en-GB" sz="1400" dirty="0">
              <a:latin typeface="Arial" pitchFamily="34" charset="0"/>
              <a:cs typeface="Arial" pitchFamily="34" charset="0"/>
            </a:rPr>
            <a:t>less per week</a:t>
          </a:r>
        </a:p>
      </dgm:t>
    </dgm:pt>
    <dgm:pt modelId="{17925FDE-F337-4C92-A61E-498E1C677BE7}" type="parTrans" cxnId="{E7F08AFD-5808-464B-907B-5E553DE0E7C4}">
      <dgm:prSet/>
      <dgm:spPr/>
      <dgm:t>
        <a:bodyPr/>
        <a:lstStyle/>
        <a:p>
          <a:endParaRPr lang="en-GB">
            <a:latin typeface="Arial" pitchFamily="34" charset="0"/>
            <a:cs typeface="Arial" pitchFamily="34" charset="0"/>
          </a:endParaRPr>
        </a:p>
      </dgm:t>
    </dgm:pt>
    <dgm:pt modelId="{E885A1B9-26F7-47FD-9756-9FB8BF2DE495}" type="sibTrans" cxnId="{E7F08AFD-5808-464B-907B-5E553DE0E7C4}">
      <dgm:prSet/>
      <dgm:spPr/>
      <dgm:t>
        <a:bodyPr/>
        <a:lstStyle/>
        <a:p>
          <a:endParaRPr lang="en-GB">
            <a:latin typeface="Arial" pitchFamily="34" charset="0"/>
            <a:cs typeface="Arial" pitchFamily="34" charset="0"/>
          </a:endParaRPr>
        </a:p>
      </dgm:t>
    </dgm:pt>
    <dgm:pt modelId="{E91CE6AC-5E00-47EE-9EA8-2613E896D5EC}">
      <dgm:prSet phldrT="[Text]" custT="1"/>
      <dgm:spPr>
        <a:noFill/>
        <a:ln>
          <a:noFill/>
        </a:ln>
      </dgm:spPr>
      <dgm:t>
        <a:bodyPr/>
        <a:lstStyle/>
        <a:p>
          <a:r>
            <a:rPr lang="en-GB" sz="1200" b="1" baseline="0" dirty="0">
              <a:solidFill>
                <a:sysClr val="windowText" lastClr="000000"/>
              </a:solidFill>
              <a:latin typeface="Arial" pitchFamily="34" charset="0"/>
              <a:cs typeface="Arial" pitchFamily="34" charset="0"/>
            </a:rPr>
            <a:t>No Change</a:t>
          </a:r>
        </a:p>
      </dgm:t>
    </dgm:pt>
    <dgm:pt modelId="{06D5439F-E22B-465E-A172-970C8257A4E0}" type="sibTrans" cxnId="{90762895-F221-4FFB-BF56-2DB990654975}">
      <dgm:prSet/>
      <dgm:spPr/>
      <dgm:t>
        <a:bodyPr/>
        <a:lstStyle/>
        <a:p>
          <a:endParaRPr lang="en-GB">
            <a:latin typeface="Arial" pitchFamily="34" charset="0"/>
            <a:cs typeface="Arial" pitchFamily="34" charset="0"/>
          </a:endParaRPr>
        </a:p>
      </dgm:t>
    </dgm:pt>
    <dgm:pt modelId="{2265EA6E-3D7A-4B13-BF53-926B957A5023}" type="parTrans" cxnId="{90762895-F221-4FFB-BF56-2DB990654975}">
      <dgm:prSet/>
      <dgm:spPr/>
      <dgm:t>
        <a:bodyPr/>
        <a:lstStyle/>
        <a:p>
          <a:endParaRPr lang="en-GB">
            <a:latin typeface="Arial" pitchFamily="34" charset="0"/>
            <a:cs typeface="Arial" pitchFamily="34" charset="0"/>
          </a:endParaRPr>
        </a:p>
      </dgm:t>
    </dgm:pt>
    <dgm:pt modelId="{C9A04FC4-8798-45FA-9744-D636AA923DED}" type="pres">
      <dgm:prSet presAssocID="{9A24BB7F-E850-4101-B9C2-C70D0F5A1B9B}" presName="linearFlow" presStyleCnt="0">
        <dgm:presLayoutVars>
          <dgm:dir/>
          <dgm:animLvl val="lvl"/>
          <dgm:resizeHandles val="exact"/>
        </dgm:presLayoutVars>
      </dgm:prSet>
      <dgm:spPr/>
      <dgm:t>
        <a:bodyPr/>
        <a:lstStyle/>
        <a:p>
          <a:endParaRPr lang="en-GB"/>
        </a:p>
      </dgm:t>
    </dgm:pt>
    <dgm:pt modelId="{FE771664-C264-4DC5-8A96-1DC216139B02}" type="pres">
      <dgm:prSet presAssocID="{FAD43EF1-9FBA-4D43-870A-62813C6A1016}" presName="composite" presStyleCnt="0"/>
      <dgm:spPr/>
      <dgm:t>
        <a:bodyPr/>
        <a:lstStyle/>
        <a:p>
          <a:endParaRPr lang="en-GB"/>
        </a:p>
      </dgm:t>
    </dgm:pt>
    <dgm:pt modelId="{89A7EDAA-E8B8-4C7D-9A52-1CE662EE1D9D}" type="pres">
      <dgm:prSet presAssocID="{FAD43EF1-9FBA-4D43-870A-62813C6A1016}" presName="parentText" presStyleLbl="alignNode1" presStyleIdx="0" presStyleCnt="3" custAng="10800000">
        <dgm:presLayoutVars>
          <dgm:chMax val="1"/>
          <dgm:bulletEnabled val="1"/>
        </dgm:presLayoutVars>
      </dgm:prSet>
      <dgm:spPr/>
      <dgm:t>
        <a:bodyPr/>
        <a:lstStyle/>
        <a:p>
          <a:endParaRPr lang="en-GB"/>
        </a:p>
      </dgm:t>
    </dgm:pt>
    <dgm:pt modelId="{6B326069-AB80-437B-9179-D3D7AFDD456D}" type="pres">
      <dgm:prSet presAssocID="{FAD43EF1-9FBA-4D43-870A-62813C6A1016}" presName="descendantText" presStyleLbl="alignAcc1" presStyleIdx="0" presStyleCnt="3" custLinFactNeighborX="143" custLinFactNeighborY="34170">
        <dgm:presLayoutVars>
          <dgm:bulletEnabled val="1"/>
        </dgm:presLayoutVars>
      </dgm:prSet>
      <dgm:spPr/>
      <dgm:t>
        <a:bodyPr/>
        <a:lstStyle/>
        <a:p>
          <a:endParaRPr lang="en-GB"/>
        </a:p>
      </dgm:t>
    </dgm:pt>
    <dgm:pt modelId="{F3ED5A2C-2C52-48F5-A862-5A12682C7FE2}" type="pres">
      <dgm:prSet presAssocID="{6963B007-2104-425B-BCEC-CCA16B5FAE9C}" presName="sp" presStyleCnt="0"/>
      <dgm:spPr/>
      <dgm:t>
        <a:bodyPr/>
        <a:lstStyle/>
        <a:p>
          <a:endParaRPr lang="en-GB"/>
        </a:p>
      </dgm:t>
    </dgm:pt>
    <dgm:pt modelId="{FBD6F7CE-CC7F-4CB9-B390-B2526500D7D8}" type="pres">
      <dgm:prSet presAssocID="{E91CE6AC-5E00-47EE-9EA8-2613E896D5EC}" presName="composite" presStyleCnt="0"/>
      <dgm:spPr/>
      <dgm:t>
        <a:bodyPr/>
        <a:lstStyle/>
        <a:p>
          <a:endParaRPr lang="en-GB"/>
        </a:p>
      </dgm:t>
    </dgm:pt>
    <dgm:pt modelId="{0814C46A-5390-4CBF-ABB7-93ED138BF203}" type="pres">
      <dgm:prSet presAssocID="{E91CE6AC-5E00-47EE-9EA8-2613E896D5EC}" presName="parentText" presStyleLbl="alignNode1" presStyleIdx="1" presStyleCnt="3">
        <dgm:presLayoutVars>
          <dgm:chMax val="1"/>
          <dgm:bulletEnabled val="1"/>
        </dgm:presLayoutVars>
      </dgm:prSet>
      <dgm:spPr>
        <a:prstGeom prst="rect">
          <a:avLst/>
        </a:prstGeom>
      </dgm:spPr>
      <dgm:t>
        <a:bodyPr/>
        <a:lstStyle/>
        <a:p>
          <a:endParaRPr lang="en-GB"/>
        </a:p>
      </dgm:t>
    </dgm:pt>
    <dgm:pt modelId="{FEAC7D8E-FB79-419F-975E-2BBA4672A579}" type="pres">
      <dgm:prSet presAssocID="{E91CE6AC-5E00-47EE-9EA8-2613E896D5EC}" presName="descendantText" presStyleLbl="alignAcc1" presStyleIdx="1" presStyleCnt="3" custLinFactNeighborX="2281" custLinFactNeighborY="16703">
        <dgm:presLayoutVars>
          <dgm:bulletEnabled val="1"/>
        </dgm:presLayoutVars>
      </dgm:prSet>
      <dgm:spPr/>
      <dgm:t>
        <a:bodyPr/>
        <a:lstStyle/>
        <a:p>
          <a:endParaRPr lang="en-GB"/>
        </a:p>
      </dgm:t>
    </dgm:pt>
    <dgm:pt modelId="{BD543DFC-1915-49B8-B5F6-B47E3BD54630}" type="pres">
      <dgm:prSet presAssocID="{06D5439F-E22B-465E-A172-970C8257A4E0}" presName="sp" presStyleCnt="0"/>
      <dgm:spPr/>
      <dgm:t>
        <a:bodyPr/>
        <a:lstStyle/>
        <a:p>
          <a:endParaRPr lang="en-GB"/>
        </a:p>
      </dgm:t>
    </dgm:pt>
    <dgm:pt modelId="{2A1BDF20-F0FD-423C-A393-99F5C75C66F7}" type="pres">
      <dgm:prSet presAssocID="{80C604D2-39EC-4968-BBA8-6C1E054C7590}" presName="composite" presStyleCnt="0"/>
      <dgm:spPr/>
      <dgm:t>
        <a:bodyPr/>
        <a:lstStyle/>
        <a:p>
          <a:endParaRPr lang="en-GB"/>
        </a:p>
      </dgm:t>
    </dgm:pt>
    <dgm:pt modelId="{7920C182-60DF-40F6-A4FD-38F210C716D6}" type="pres">
      <dgm:prSet presAssocID="{80C604D2-39EC-4968-BBA8-6C1E054C7590}" presName="parentText" presStyleLbl="alignNode1" presStyleIdx="2" presStyleCnt="3" custLinFactNeighborX="0" custLinFactNeighborY="125">
        <dgm:presLayoutVars>
          <dgm:chMax val="1"/>
          <dgm:bulletEnabled val="1"/>
        </dgm:presLayoutVars>
      </dgm:prSet>
      <dgm:spPr/>
      <dgm:t>
        <a:bodyPr/>
        <a:lstStyle/>
        <a:p>
          <a:endParaRPr lang="en-GB"/>
        </a:p>
      </dgm:t>
    </dgm:pt>
    <dgm:pt modelId="{42DA6471-4229-46D2-B0A2-3444F5DAA57B}" type="pres">
      <dgm:prSet presAssocID="{80C604D2-39EC-4968-BBA8-6C1E054C7590}" presName="descendantText" presStyleLbl="alignAcc1" presStyleIdx="2" presStyleCnt="3">
        <dgm:presLayoutVars>
          <dgm:bulletEnabled val="1"/>
        </dgm:presLayoutVars>
      </dgm:prSet>
      <dgm:spPr/>
      <dgm:t>
        <a:bodyPr/>
        <a:lstStyle/>
        <a:p>
          <a:endParaRPr lang="en-GB"/>
        </a:p>
      </dgm:t>
    </dgm:pt>
  </dgm:ptLst>
  <dgm:cxnLst>
    <dgm:cxn modelId="{AE027B8B-0782-4863-B311-90439C8E7B07}" srcId="{FAD43EF1-9FBA-4D43-870A-62813C6A1016}" destId="{027E6990-2B0A-4984-93B3-B11FA2CE4D24}" srcOrd="0" destOrd="0" parTransId="{55156F83-F098-47BF-9245-F893D6BC1731}" sibTransId="{553B4830-EEF9-459D-B74A-0B4674FDD8BF}"/>
    <dgm:cxn modelId="{72CD7858-BE83-473F-B3D6-6C5FFF01DBDC}" srcId="{9A24BB7F-E850-4101-B9C2-C70D0F5A1B9B}" destId="{80C604D2-39EC-4968-BBA8-6C1E054C7590}" srcOrd="2" destOrd="0" parTransId="{F93C3880-6291-4A27-A616-0FDBFBFC1963}" sibTransId="{6788C17B-55EF-4F57-A890-9BF2D560C5F7}"/>
    <dgm:cxn modelId="{FD2DDC14-1762-400B-BE95-1183DD1D822F}" type="presOf" srcId="{027E6990-2B0A-4984-93B3-B11FA2CE4D24}" destId="{6B326069-AB80-437B-9179-D3D7AFDD456D}" srcOrd="0" destOrd="0" presId="urn:microsoft.com/office/officeart/2005/8/layout/chevron2"/>
    <dgm:cxn modelId="{B507F4FA-1FFA-4263-BCDA-A4D6B4D6F88F}" type="presOf" srcId="{E91CE6AC-5E00-47EE-9EA8-2613E896D5EC}" destId="{0814C46A-5390-4CBF-ABB7-93ED138BF203}" srcOrd="0" destOrd="0" presId="urn:microsoft.com/office/officeart/2005/8/layout/chevron2"/>
    <dgm:cxn modelId="{7EB8804B-54C0-444A-9BDB-BB28BFEC5C56}" type="presOf" srcId="{FAD43EF1-9FBA-4D43-870A-62813C6A1016}" destId="{89A7EDAA-E8B8-4C7D-9A52-1CE662EE1D9D}" srcOrd="0" destOrd="0" presId="urn:microsoft.com/office/officeart/2005/8/layout/chevron2"/>
    <dgm:cxn modelId="{8CF56DAD-DF60-4303-8E84-DB2047A8C7ED}" srcId="{E91CE6AC-5E00-47EE-9EA8-2613E896D5EC}" destId="{0AC9E314-C261-4927-A8AA-55A2FC1C5D93}" srcOrd="0" destOrd="0" parTransId="{A5BE8E47-ADD5-4FEC-A46A-93D4A6555D4C}" sibTransId="{054DB334-EA38-4A06-896E-BBAF8DB21329}"/>
    <dgm:cxn modelId="{5ACD4BFD-201F-4B21-9EC9-58186E1D80C8}" type="presOf" srcId="{9F895E5B-294B-4E7C-879C-7EE54628B713}" destId="{42DA6471-4229-46D2-B0A2-3444F5DAA57B}" srcOrd="0" destOrd="0" presId="urn:microsoft.com/office/officeart/2005/8/layout/chevron2"/>
    <dgm:cxn modelId="{90762895-F221-4FFB-BF56-2DB990654975}" srcId="{9A24BB7F-E850-4101-B9C2-C70D0F5A1B9B}" destId="{E91CE6AC-5E00-47EE-9EA8-2613E896D5EC}" srcOrd="1" destOrd="0" parTransId="{2265EA6E-3D7A-4B13-BF53-926B957A5023}" sibTransId="{06D5439F-E22B-465E-A172-970C8257A4E0}"/>
    <dgm:cxn modelId="{69363D06-EBD0-430F-BF0E-26FAFCB9C2E6}" type="presOf" srcId="{0AC9E314-C261-4927-A8AA-55A2FC1C5D93}" destId="{FEAC7D8E-FB79-419F-975E-2BBA4672A579}" srcOrd="0" destOrd="0" presId="urn:microsoft.com/office/officeart/2005/8/layout/chevron2"/>
    <dgm:cxn modelId="{3996A7E0-D123-4C25-BB04-7E2ED540BD43}" type="presOf" srcId="{9A24BB7F-E850-4101-B9C2-C70D0F5A1B9B}" destId="{C9A04FC4-8798-45FA-9744-D636AA923DED}" srcOrd="0" destOrd="0" presId="urn:microsoft.com/office/officeart/2005/8/layout/chevron2"/>
    <dgm:cxn modelId="{E7F08AFD-5808-464B-907B-5E553DE0E7C4}" srcId="{80C604D2-39EC-4968-BBA8-6C1E054C7590}" destId="{9F895E5B-294B-4E7C-879C-7EE54628B713}" srcOrd="0" destOrd="0" parTransId="{17925FDE-F337-4C92-A61E-498E1C677BE7}" sibTransId="{E885A1B9-26F7-47FD-9756-9FB8BF2DE495}"/>
    <dgm:cxn modelId="{A8C96A39-8163-4C6C-9521-B2569808A376}" type="presOf" srcId="{80C604D2-39EC-4968-BBA8-6C1E054C7590}" destId="{7920C182-60DF-40F6-A4FD-38F210C716D6}" srcOrd="0" destOrd="0" presId="urn:microsoft.com/office/officeart/2005/8/layout/chevron2"/>
    <dgm:cxn modelId="{C9DC19AE-BDB6-4F91-8663-3532699B32CA}" srcId="{9A24BB7F-E850-4101-B9C2-C70D0F5A1B9B}" destId="{FAD43EF1-9FBA-4D43-870A-62813C6A1016}" srcOrd="0" destOrd="0" parTransId="{D7AB70AA-F333-4865-B7D0-317910989B1C}" sibTransId="{6963B007-2104-425B-BCEC-CCA16B5FAE9C}"/>
    <dgm:cxn modelId="{275C0467-7B10-4EE8-BF61-C87E230DB976}" type="presParOf" srcId="{C9A04FC4-8798-45FA-9744-D636AA923DED}" destId="{FE771664-C264-4DC5-8A96-1DC216139B02}" srcOrd="0" destOrd="0" presId="urn:microsoft.com/office/officeart/2005/8/layout/chevron2"/>
    <dgm:cxn modelId="{CA5537D6-CBA0-4273-B3CB-FB1565C3565A}" type="presParOf" srcId="{FE771664-C264-4DC5-8A96-1DC216139B02}" destId="{89A7EDAA-E8B8-4C7D-9A52-1CE662EE1D9D}" srcOrd="0" destOrd="0" presId="urn:microsoft.com/office/officeart/2005/8/layout/chevron2"/>
    <dgm:cxn modelId="{26769184-D39B-4CEB-AAC0-B69730104CE9}" type="presParOf" srcId="{FE771664-C264-4DC5-8A96-1DC216139B02}" destId="{6B326069-AB80-437B-9179-D3D7AFDD456D}" srcOrd="1" destOrd="0" presId="urn:microsoft.com/office/officeart/2005/8/layout/chevron2"/>
    <dgm:cxn modelId="{9106D5F6-49AE-4FB5-ABC5-CA49AE33AE14}" type="presParOf" srcId="{C9A04FC4-8798-45FA-9744-D636AA923DED}" destId="{F3ED5A2C-2C52-48F5-A862-5A12682C7FE2}" srcOrd="1" destOrd="0" presId="urn:microsoft.com/office/officeart/2005/8/layout/chevron2"/>
    <dgm:cxn modelId="{5D4D0A94-4FE0-4BF1-8B14-D2204363EF3B}" type="presParOf" srcId="{C9A04FC4-8798-45FA-9744-D636AA923DED}" destId="{FBD6F7CE-CC7F-4CB9-B390-B2526500D7D8}" srcOrd="2" destOrd="0" presId="urn:microsoft.com/office/officeart/2005/8/layout/chevron2"/>
    <dgm:cxn modelId="{76FD4F10-2782-4741-8192-4E87E825D6C1}" type="presParOf" srcId="{FBD6F7CE-CC7F-4CB9-B390-B2526500D7D8}" destId="{0814C46A-5390-4CBF-ABB7-93ED138BF203}" srcOrd="0" destOrd="0" presId="urn:microsoft.com/office/officeart/2005/8/layout/chevron2"/>
    <dgm:cxn modelId="{8E128609-99B8-46AD-9AA2-1DF18395FB9A}" type="presParOf" srcId="{FBD6F7CE-CC7F-4CB9-B390-B2526500D7D8}" destId="{FEAC7D8E-FB79-419F-975E-2BBA4672A579}" srcOrd="1" destOrd="0" presId="urn:microsoft.com/office/officeart/2005/8/layout/chevron2"/>
    <dgm:cxn modelId="{9CB5D411-BAAB-45B9-B53C-A9FD89D3E11A}" type="presParOf" srcId="{C9A04FC4-8798-45FA-9744-D636AA923DED}" destId="{BD543DFC-1915-49B8-B5F6-B47E3BD54630}" srcOrd="3" destOrd="0" presId="urn:microsoft.com/office/officeart/2005/8/layout/chevron2"/>
    <dgm:cxn modelId="{2CFC6966-871C-47F0-B577-93FD2987A9D3}" type="presParOf" srcId="{C9A04FC4-8798-45FA-9744-D636AA923DED}" destId="{2A1BDF20-F0FD-423C-A393-99F5C75C66F7}" srcOrd="4" destOrd="0" presId="urn:microsoft.com/office/officeart/2005/8/layout/chevron2"/>
    <dgm:cxn modelId="{27947D99-A805-4318-A959-8C7B3C8A3539}" type="presParOf" srcId="{2A1BDF20-F0FD-423C-A393-99F5C75C66F7}" destId="{7920C182-60DF-40F6-A4FD-38F210C716D6}" srcOrd="0" destOrd="0" presId="urn:microsoft.com/office/officeart/2005/8/layout/chevron2"/>
    <dgm:cxn modelId="{2DE7B9C3-A6EE-41E0-A614-C3A64306E272}" type="presParOf" srcId="{2A1BDF20-F0FD-423C-A393-99F5C75C66F7}" destId="{42DA6471-4229-46D2-B0A2-3444F5DAA57B}" srcOrd="1" destOrd="0" presId="urn:microsoft.com/office/officeart/2005/8/layout/chevron2"/>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0BD903-7245-4F3A-8C45-3B28A13F5094}"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en-GB"/>
        </a:p>
      </dgm:t>
    </dgm:pt>
    <dgm:pt modelId="{EC04589A-9965-4487-95B9-089F40FD5DAB}">
      <dgm:prSet phldrT="[Text]" custT="1"/>
      <dgm:spPr>
        <a:xfrm>
          <a:off x="0" y="1681534"/>
          <a:ext cx="8554128" cy="553144"/>
        </a:xfrm>
        <a:solidFill>
          <a:srgbClr val="00B0F0"/>
        </a:solidFill>
        <a:ln w="25400" cap="flat" cmpd="sng" algn="ctr">
          <a:noFill/>
          <a:prstDash val="solid"/>
        </a:ln>
        <a:effectLst/>
      </dgm:spPr>
      <dgm:t>
        <a:bodyPr/>
        <a:lstStyle/>
        <a:p>
          <a:r>
            <a:rPr lang="en-GB" sz="2000" b="1" dirty="0" smtClean="0">
              <a:solidFill>
                <a:sysClr val="window" lastClr="FFFFFF"/>
              </a:solidFill>
              <a:latin typeface="Calibri"/>
              <a:ea typeface="+mn-ea"/>
              <a:cs typeface="+mn-cs"/>
            </a:rPr>
            <a:t>Higher Education Performance Indicators (3 publications) </a:t>
          </a:r>
          <a:endParaRPr lang="en-GB" sz="2000" b="1" dirty="0">
            <a:solidFill>
              <a:sysClr val="window" lastClr="FFFFFF"/>
            </a:solidFill>
            <a:latin typeface="Calibri"/>
            <a:ea typeface="+mn-ea"/>
            <a:cs typeface="+mn-cs"/>
          </a:endParaRPr>
        </a:p>
      </dgm:t>
    </dgm:pt>
    <dgm:pt modelId="{DF512247-C642-49EB-84B6-36420F066D38}" type="parTrans" cxnId="{EBC62ABD-BBC3-4F39-8D65-C90B7927AECD}">
      <dgm:prSet/>
      <dgm:spPr/>
      <dgm:t>
        <a:bodyPr/>
        <a:lstStyle/>
        <a:p>
          <a:endParaRPr lang="en-GB"/>
        </a:p>
      </dgm:t>
    </dgm:pt>
    <dgm:pt modelId="{EF2474FF-8973-4DBD-BC5B-1CD796C40916}" type="sibTrans" cxnId="{EBC62ABD-BBC3-4F39-8D65-C90B7927AECD}">
      <dgm:prSet/>
      <dgm:spPr/>
      <dgm:t>
        <a:bodyPr/>
        <a:lstStyle/>
        <a:p>
          <a:endParaRPr lang="en-GB"/>
        </a:p>
      </dgm:t>
    </dgm:pt>
    <dgm:pt modelId="{27616F9C-3432-4930-A891-9190F80BE6D1}">
      <dgm:prSet phldrT="[Text]" custT="1"/>
      <dgm:spPr>
        <a:xfrm>
          <a:off x="0" y="2245702"/>
          <a:ext cx="8554128" cy="553144"/>
        </a:xfrm>
        <a:solidFill>
          <a:schemeClr val="accent2"/>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Age Participation Index and Fact Sheets (8 publications)</a:t>
          </a:r>
          <a:endParaRPr lang="en-GB" sz="2000" b="1" dirty="0">
            <a:solidFill>
              <a:sysClr val="window" lastClr="FFFFFF"/>
            </a:solidFill>
            <a:latin typeface="Calibri"/>
            <a:ea typeface="+mn-ea"/>
            <a:cs typeface="+mn-cs"/>
          </a:endParaRPr>
        </a:p>
      </dgm:t>
    </dgm:pt>
    <dgm:pt modelId="{8A3F31CA-1A6C-49A8-AFBD-91D151393CFD}" type="parTrans" cxnId="{D0BBA2EA-53CC-4C51-BAFA-2E26B3EBAD32}">
      <dgm:prSet/>
      <dgm:spPr/>
      <dgm:t>
        <a:bodyPr/>
        <a:lstStyle/>
        <a:p>
          <a:endParaRPr lang="en-GB"/>
        </a:p>
      </dgm:t>
    </dgm:pt>
    <dgm:pt modelId="{CBF0381F-E082-49CE-BA20-811720645476}" type="sibTrans" cxnId="{D0BBA2EA-53CC-4C51-BAFA-2E26B3EBAD32}">
      <dgm:prSet/>
      <dgm:spPr/>
      <dgm:t>
        <a:bodyPr/>
        <a:lstStyle/>
        <a:p>
          <a:endParaRPr lang="en-GB"/>
        </a:p>
      </dgm:t>
    </dgm:pt>
    <dgm:pt modelId="{FAA022DC-05FA-4D7B-AD3E-53CD5932AB75}">
      <dgm:prSet custT="1"/>
      <dgm:spPr>
        <a:xfrm>
          <a:off x="0" y="1121442"/>
          <a:ext cx="8554128" cy="553144"/>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Destinations of Leavers from Higher Education (DLHE) (2 publications)</a:t>
          </a:r>
          <a:endParaRPr lang="en-GB" sz="2000" b="1" dirty="0">
            <a:solidFill>
              <a:sysClr val="window" lastClr="FFFFFF"/>
            </a:solidFill>
            <a:latin typeface="Calibri"/>
            <a:ea typeface="+mn-ea"/>
            <a:cs typeface="+mn-cs"/>
          </a:endParaRPr>
        </a:p>
      </dgm:t>
    </dgm:pt>
    <dgm:pt modelId="{50AFABA2-AA40-4D53-ADB4-183670B2AD97}" type="parTrans" cxnId="{F5742EAF-9A09-4592-BAB4-E6D092715CC0}">
      <dgm:prSet/>
      <dgm:spPr/>
      <dgm:t>
        <a:bodyPr/>
        <a:lstStyle/>
        <a:p>
          <a:endParaRPr lang="en-GB"/>
        </a:p>
      </dgm:t>
    </dgm:pt>
    <dgm:pt modelId="{9C91C4BF-8224-4B8F-B5F1-E811A658F475}" type="sibTrans" cxnId="{F5742EAF-9A09-4592-BAB4-E6D092715CC0}">
      <dgm:prSet/>
      <dgm:spPr/>
      <dgm:t>
        <a:bodyPr/>
        <a:lstStyle/>
        <a:p>
          <a:endParaRPr lang="en-GB"/>
        </a:p>
      </dgm:t>
    </dgm:pt>
    <dgm:pt modelId="{1ABAD4AE-A4A7-4215-90C8-9CF230D83223}">
      <dgm:prSet custT="1"/>
      <dgm:spPr>
        <a:xfrm>
          <a:off x="0" y="561351"/>
          <a:ext cx="8554128" cy="553144"/>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Qualifications </a:t>
          </a:r>
        </a:p>
      </dgm:t>
    </dgm:pt>
    <dgm:pt modelId="{2F4CE9F9-468A-4E10-8A1B-74FBA34FA8F0}" type="parTrans" cxnId="{0CA88C8B-9D97-475E-A1AD-2E7916916F22}">
      <dgm:prSet/>
      <dgm:spPr/>
      <dgm:t>
        <a:bodyPr/>
        <a:lstStyle/>
        <a:p>
          <a:endParaRPr lang="en-GB"/>
        </a:p>
      </dgm:t>
    </dgm:pt>
    <dgm:pt modelId="{216C919C-9EC7-4ED9-9067-62DCB9FD6E17}" type="sibTrans" cxnId="{0CA88C8B-9D97-475E-A1AD-2E7916916F22}">
      <dgm:prSet/>
      <dgm:spPr/>
      <dgm:t>
        <a:bodyPr/>
        <a:lstStyle/>
        <a:p>
          <a:endParaRPr lang="en-GB"/>
        </a:p>
      </dgm:t>
    </dgm:pt>
    <dgm:pt modelId="{114A90FA-57A4-4738-B550-B81840D39B44}">
      <dgm:prSet custT="1"/>
      <dgm:spPr>
        <a:xfrm>
          <a:off x="0" y="1259"/>
          <a:ext cx="8554128" cy="553144"/>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n-GB" sz="1800" b="1" dirty="0" smtClean="0">
            <a:solidFill>
              <a:sysClr val="window" lastClr="FFFFFF"/>
            </a:solidFill>
            <a:latin typeface="Calibri"/>
            <a:ea typeface="+mn-ea"/>
            <a:cs typeface="+mn-cs"/>
          </a:endParaRPr>
        </a:p>
        <a:p>
          <a:pPr algn="l"/>
          <a:r>
            <a:rPr lang="en-GB" sz="2000" b="1" dirty="0" smtClean="0">
              <a:solidFill>
                <a:sysClr val="window" lastClr="FFFFFF"/>
              </a:solidFill>
              <a:latin typeface="Calibri"/>
              <a:ea typeface="+mn-ea"/>
              <a:cs typeface="+mn-cs"/>
            </a:rPr>
            <a:t>Higher Education Enrolments</a:t>
          </a:r>
        </a:p>
        <a:p>
          <a:pPr algn="ctr"/>
          <a:r>
            <a:rPr lang="en-GB" sz="1400" b="0" dirty="0" smtClean="0">
              <a:solidFill>
                <a:sysClr val="window" lastClr="FFFFFF"/>
              </a:solidFill>
              <a:latin typeface="Calibri"/>
              <a:ea typeface="+mn-ea"/>
              <a:cs typeface="+mn-cs"/>
            </a:rPr>
            <a:t> </a:t>
          </a:r>
          <a:endParaRPr lang="en-GB" sz="1400" b="0" dirty="0">
            <a:solidFill>
              <a:sysClr val="window" lastClr="FFFFFF"/>
            </a:solidFill>
            <a:latin typeface="Calibri"/>
            <a:ea typeface="+mn-ea"/>
            <a:cs typeface="+mn-cs"/>
          </a:endParaRPr>
        </a:p>
      </dgm:t>
    </dgm:pt>
    <dgm:pt modelId="{2F79B5CA-6096-401C-95D4-8B0B861B423A}" type="parTrans" cxnId="{A14B0AB4-1853-4936-9552-F6A6CD81351C}">
      <dgm:prSet/>
      <dgm:spPr/>
      <dgm:t>
        <a:bodyPr/>
        <a:lstStyle/>
        <a:p>
          <a:endParaRPr lang="en-GB"/>
        </a:p>
      </dgm:t>
    </dgm:pt>
    <dgm:pt modelId="{E61C8F43-3205-4DEE-9DCB-F7B3834E5355}" type="sibTrans" cxnId="{A14B0AB4-1853-4936-9552-F6A6CD81351C}">
      <dgm:prSet/>
      <dgm:spPr/>
      <dgm:t>
        <a:bodyPr/>
        <a:lstStyle/>
        <a:p>
          <a:endParaRPr lang="en-GB"/>
        </a:p>
      </dgm:t>
    </dgm:pt>
    <dgm:pt modelId="{B459D0E9-8C29-4298-A24B-D87E4CCD7967}">
      <dgm:prSet custT="1"/>
      <dgm:spPr>
        <a:xfrm>
          <a:off x="0" y="2801718"/>
          <a:ext cx="8554128" cy="553144"/>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Student Flows Between Republic of Ireland and Northern Ireland</a:t>
          </a:r>
        </a:p>
      </dgm:t>
    </dgm:pt>
    <dgm:pt modelId="{64833547-19E9-48AD-B7D4-21F2406724B1}" type="sibTrans" cxnId="{0EDEE229-71DB-48BA-BA76-9A37C8125275}">
      <dgm:prSet/>
      <dgm:spPr/>
      <dgm:t>
        <a:bodyPr/>
        <a:lstStyle/>
        <a:p>
          <a:endParaRPr lang="en-GB"/>
        </a:p>
      </dgm:t>
    </dgm:pt>
    <dgm:pt modelId="{A7047362-18CB-4F75-BEE5-FB6CE3489237}" type="parTrans" cxnId="{0EDEE229-71DB-48BA-BA76-9A37C8125275}">
      <dgm:prSet/>
      <dgm:spPr/>
      <dgm:t>
        <a:bodyPr/>
        <a:lstStyle/>
        <a:p>
          <a:endParaRPr lang="en-GB"/>
        </a:p>
      </dgm:t>
    </dgm:pt>
    <dgm:pt modelId="{7595D3F5-4131-45A9-BF3C-49F6DB525511}">
      <dgm:prSet custT="1"/>
      <dgm:spPr>
        <a:xfrm>
          <a:off x="0" y="3361810"/>
          <a:ext cx="8554128" cy="553144"/>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n-GB" sz="2000" b="1" dirty="0" smtClean="0">
              <a:solidFill>
                <a:sysClr val="window" lastClr="FFFFFF"/>
              </a:solidFill>
              <a:latin typeface="Calibri"/>
              <a:ea typeface="+mn-ea"/>
              <a:cs typeface="+mn-cs"/>
            </a:rPr>
            <a:t>Further Education Activity (2 publications)</a:t>
          </a:r>
        </a:p>
      </dgm:t>
    </dgm:pt>
    <dgm:pt modelId="{5563BAC1-20EA-43BE-B27F-824CA10D389A}" type="parTrans" cxnId="{793209A5-5E28-4FAF-A632-6FF0C63775C7}">
      <dgm:prSet/>
      <dgm:spPr/>
      <dgm:t>
        <a:bodyPr/>
        <a:lstStyle/>
        <a:p>
          <a:endParaRPr lang="en-GB"/>
        </a:p>
      </dgm:t>
    </dgm:pt>
    <dgm:pt modelId="{7D768E11-C51C-43DE-9383-B4912C6AA8CD}" type="sibTrans" cxnId="{793209A5-5E28-4FAF-A632-6FF0C63775C7}">
      <dgm:prSet/>
      <dgm:spPr/>
      <dgm:t>
        <a:bodyPr/>
        <a:lstStyle/>
        <a:p>
          <a:endParaRPr lang="en-GB"/>
        </a:p>
      </dgm:t>
    </dgm:pt>
    <dgm:pt modelId="{A3408074-96DA-4777-810F-F0419DE6D66A}">
      <dgm:prSet custT="1"/>
      <dgm:spPr>
        <a:xfrm>
          <a:off x="0" y="3921901"/>
          <a:ext cx="8554128" cy="553144"/>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Essential Skills</a:t>
          </a:r>
        </a:p>
      </dgm:t>
    </dgm:pt>
    <dgm:pt modelId="{A0EA98F6-CAC4-4519-9AA2-2EC3B7D41E31}" type="sibTrans" cxnId="{58D76C45-B312-4069-86BF-D363FF062EAA}">
      <dgm:prSet/>
      <dgm:spPr/>
      <dgm:t>
        <a:bodyPr/>
        <a:lstStyle/>
        <a:p>
          <a:endParaRPr lang="en-GB"/>
        </a:p>
      </dgm:t>
    </dgm:pt>
    <dgm:pt modelId="{1956DA65-4229-42D8-8206-0315AC8C6AAD}" type="parTrans" cxnId="{58D76C45-B312-4069-86BF-D363FF062EAA}">
      <dgm:prSet/>
      <dgm:spPr/>
      <dgm:t>
        <a:bodyPr/>
        <a:lstStyle/>
        <a:p>
          <a:endParaRPr lang="en-GB"/>
        </a:p>
      </dgm:t>
    </dgm:pt>
    <dgm:pt modelId="{EE10804D-E158-4156-B1B3-23F8BC7A08B1}">
      <dgm:prSet custT="1"/>
      <dgm:spPr>
        <a:solidFill>
          <a:schemeClr val="accent2"/>
        </a:solidFill>
      </dgm:spPr>
      <dgm:t>
        <a:bodyPr/>
        <a:lstStyle/>
        <a:p>
          <a:r>
            <a:rPr lang="en-GB" sz="2000" b="1" dirty="0" smtClean="0"/>
            <a:t>360 ad hoc queries (e.g.  PfG, Industrial Strategy, funding models, skills barometer)</a:t>
          </a:r>
          <a:endParaRPr lang="en-GB" sz="2000" b="1" dirty="0"/>
        </a:p>
      </dgm:t>
    </dgm:pt>
    <dgm:pt modelId="{184F5068-C081-4029-BF6A-3A4789007911}" type="parTrans" cxnId="{F02D7E5E-AA8F-48D6-80D7-4C069DC6D7A3}">
      <dgm:prSet/>
      <dgm:spPr/>
      <dgm:t>
        <a:bodyPr/>
        <a:lstStyle/>
        <a:p>
          <a:endParaRPr lang="en-GB"/>
        </a:p>
      </dgm:t>
    </dgm:pt>
    <dgm:pt modelId="{A8805048-01D8-43D3-8DF6-1F2FEAF77539}" type="sibTrans" cxnId="{F02D7E5E-AA8F-48D6-80D7-4C069DC6D7A3}">
      <dgm:prSet/>
      <dgm:spPr/>
      <dgm:t>
        <a:bodyPr/>
        <a:lstStyle/>
        <a:p>
          <a:endParaRPr lang="en-GB"/>
        </a:p>
      </dgm:t>
    </dgm:pt>
    <dgm:pt modelId="{91C7CF3B-704E-41E4-BACD-91924C074F00}">
      <dgm:prSet custT="1"/>
      <dgm:spPr>
        <a:solidFill>
          <a:srgbClr val="00B0F0"/>
        </a:solidFill>
      </dgm:spPr>
      <dgm:t>
        <a:bodyPr/>
        <a:lstStyle/>
        <a:p>
          <a:r>
            <a:rPr lang="en-GB" sz="2000" b="1" dirty="0" smtClean="0">
              <a:solidFill>
                <a:sysClr val="window" lastClr="FFFFFF"/>
              </a:solidFill>
              <a:latin typeface="Calibri"/>
              <a:ea typeface="+mn-ea"/>
              <a:cs typeface="+mn-cs"/>
            </a:rPr>
            <a:t>Survey of Further Education College Leavers</a:t>
          </a:r>
          <a:endParaRPr lang="en-GB" sz="2000" b="1" dirty="0"/>
        </a:p>
      </dgm:t>
    </dgm:pt>
    <dgm:pt modelId="{F482C461-77A6-478A-863B-0635C8F2D393}" type="parTrans" cxnId="{10D21AD1-5C6E-4F18-B38D-10258594E1A8}">
      <dgm:prSet/>
      <dgm:spPr/>
      <dgm:t>
        <a:bodyPr/>
        <a:lstStyle/>
        <a:p>
          <a:endParaRPr lang="en-GB"/>
        </a:p>
      </dgm:t>
    </dgm:pt>
    <dgm:pt modelId="{95A1404D-6131-4B4E-BE47-9A5827CDD7FB}" type="sibTrans" cxnId="{10D21AD1-5C6E-4F18-B38D-10258594E1A8}">
      <dgm:prSet/>
      <dgm:spPr/>
      <dgm:t>
        <a:bodyPr/>
        <a:lstStyle/>
        <a:p>
          <a:endParaRPr lang="en-GB"/>
        </a:p>
      </dgm:t>
    </dgm:pt>
    <dgm:pt modelId="{E1A715CE-59B9-4921-AEC8-0271222657C2}" type="pres">
      <dgm:prSet presAssocID="{900BD903-7245-4F3A-8C45-3B28A13F5094}" presName="linear" presStyleCnt="0">
        <dgm:presLayoutVars>
          <dgm:animLvl val="lvl"/>
          <dgm:resizeHandles val="exact"/>
        </dgm:presLayoutVars>
      </dgm:prSet>
      <dgm:spPr/>
      <dgm:t>
        <a:bodyPr/>
        <a:lstStyle/>
        <a:p>
          <a:endParaRPr lang="en-GB"/>
        </a:p>
      </dgm:t>
    </dgm:pt>
    <dgm:pt modelId="{AC60A75D-D7CD-48F3-9E19-3E48AD4733D9}" type="pres">
      <dgm:prSet presAssocID="{114A90FA-57A4-4738-B550-B81840D39B44}" presName="parentText" presStyleLbl="node1" presStyleIdx="0" presStyleCnt="10">
        <dgm:presLayoutVars>
          <dgm:chMax val="0"/>
          <dgm:bulletEnabled val="1"/>
        </dgm:presLayoutVars>
      </dgm:prSet>
      <dgm:spPr>
        <a:prstGeom prst="roundRect">
          <a:avLst/>
        </a:prstGeom>
      </dgm:spPr>
      <dgm:t>
        <a:bodyPr/>
        <a:lstStyle/>
        <a:p>
          <a:endParaRPr lang="en-GB"/>
        </a:p>
      </dgm:t>
    </dgm:pt>
    <dgm:pt modelId="{616D8697-1C41-4677-8926-539F47F4BCA1}" type="pres">
      <dgm:prSet presAssocID="{E61C8F43-3205-4DEE-9DCB-F7B3834E5355}" presName="spacer" presStyleCnt="0"/>
      <dgm:spPr/>
      <dgm:t>
        <a:bodyPr/>
        <a:lstStyle/>
        <a:p>
          <a:endParaRPr lang="en-GB"/>
        </a:p>
      </dgm:t>
    </dgm:pt>
    <dgm:pt modelId="{2DD1E453-1C3F-4BA9-BBA4-EA8F89CFB799}" type="pres">
      <dgm:prSet presAssocID="{1ABAD4AE-A4A7-4215-90C8-9CF230D83223}" presName="parentText" presStyleLbl="node1" presStyleIdx="1" presStyleCnt="10" custLinFactNeighborX="1494" custLinFactNeighborY="29378">
        <dgm:presLayoutVars>
          <dgm:chMax val="0"/>
          <dgm:bulletEnabled val="1"/>
        </dgm:presLayoutVars>
      </dgm:prSet>
      <dgm:spPr>
        <a:prstGeom prst="roundRect">
          <a:avLst/>
        </a:prstGeom>
      </dgm:spPr>
      <dgm:t>
        <a:bodyPr/>
        <a:lstStyle/>
        <a:p>
          <a:endParaRPr lang="en-GB"/>
        </a:p>
      </dgm:t>
    </dgm:pt>
    <dgm:pt modelId="{653B7368-A6FE-4277-AED2-C790215888D6}" type="pres">
      <dgm:prSet presAssocID="{216C919C-9EC7-4ED9-9067-62DCB9FD6E17}" presName="spacer" presStyleCnt="0"/>
      <dgm:spPr/>
      <dgm:t>
        <a:bodyPr/>
        <a:lstStyle/>
        <a:p>
          <a:endParaRPr lang="en-GB"/>
        </a:p>
      </dgm:t>
    </dgm:pt>
    <dgm:pt modelId="{3351B7EC-6867-491D-8E09-6F909BB10BAE}" type="pres">
      <dgm:prSet presAssocID="{FAA022DC-05FA-4D7B-AD3E-53CD5932AB75}" presName="parentText" presStyleLbl="node1" presStyleIdx="2" presStyleCnt="10">
        <dgm:presLayoutVars>
          <dgm:chMax val="0"/>
          <dgm:bulletEnabled val="1"/>
        </dgm:presLayoutVars>
      </dgm:prSet>
      <dgm:spPr>
        <a:prstGeom prst="roundRect">
          <a:avLst/>
        </a:prstGeom>
      </dgm:spPr>
      <dgm:t>
        <a:bodyPr/>
        <a:lstStyle/>
        <a:p>
          <a:endParaRPr lang="en-GB"/>
        </a:p>
      </dgm:t>
    </dgm:pt>
    <dgm:pt modelId="{C7C05D6F-FC7E-4FC4-B4E2-E7080E9C55A2}" type="pres">
      <dgm:prSet presAssocID="{9C91C4BF-8224-4B8F-B5F1-E811A658F475}" presName="spacer" presStyleCnt="0"/>
      <dgm:spPr/>
      <dgm:t>
        <a:bodyPr/>
        <a:lstStyle/>
        <a:p>
          <a:endParaRPr lang="en-GB"/>
        </a:p>
      </dgm:t>
    </dgm:pt>
    <dgm:pt modelId="{7D7FDD8A-67E3-447F-A274-F0B64AAE1354}" type="pres">
      <dgm:prSet presAssocID="{EC04589A-9965-4487-95B9-089F40FD5DAB}" presName="parentText" presStyleLbl="node1" presStyleIdx="3" presStyleCnt="10">
        <dgm:presLayoutVars>
          <dgm:chMax val="0"/>
          <dgm:bulletEnabled val="1"/>
        </dgm:presLayoutVars>
      </dgm:prSet>
      <dgm:spPr>
        <a:prstGeom prst="roundRect">
          <a:avLst/>
        </a:prstGeom>
      </dgm:spPr>
      <dgm:t>
        <a:bodyPr/>
        <a:lstStyle/>
        <a:p>
          <a:endParaRPr lang="en-GB"/>
        </a:p>
      </dgm:t>
    </dgm:pt>
    <dgm:pt modelId="{50B7FFCA-BEC2-44C5-88B1-4EE09A2E114D}" type="pres">
      <dgm:prSet presAssocID="{EF2474FF-8973-4DBD-BC5B-1CD796C40916}" presName="spacer" presStyleCnt="0"/>
      <dgm:spPr/>
      <dgm:t>
        <a:bodyPr/>
        <a:lstStyle/>
        <a:p>
          <a:endParaRPr lang="en-GB"/>
        </a:p>
      </dgm:t>
    </dgm:pt>
    <dgm:pt modelId="{6E62B243-4570-4C00-8B08-E64D57ED66B0}" type="pres">
      <dgm:prSet presAssocID="{27616F9C-3432-4930-A891-9190F80BE6D1}" presName="parentText" presStyleLbl="node1" presStyleIdx="4" presStyleCnt="10" custLinFactNeighborX="17090" custLinFactNeighborY="58677">
        <dgm:presLayoutVars>
          <dgm:chMax val="0"/>
          <dgm:bulletEnabled val="1"/>
        </dgm:presLayoutVars>
      </dgm:prSet>
      <dgm:spPr>
        <a:prstGeom prst="roundRect">
          <a:avLst/>
        </a:prstGeom>
      </dgm:spPr>
      <dgm:t>
        <a:bodyPr/>
        <a:lstStyle/>
        <a:p>
          <a:endParaRPr lang="en-GB"/>
        </a:p>
      </dgm:t>
    </dgm:pt>
    <dgm:pt modelId="{857ABAAB-B001-48EB-9D4D-2A6CBC947EA2}" type="pres">
      <dgm:prSet presAssocID="{CBF0381F-E082-49CE-BA20-811720645476}" presName="spacer" presStyleCnt="0"/>
      <dgm:spPr/>
      <dgm:t>
        <a:bodyPr/>
        <a:lstStyle/>
        <a:p>
          <a:endParaRPr lang="en-GB"/>
        </a:p>
      </dgm:t>
    </dgm:pt>
    <dgm:pt modelId="{3CAF6E6B-4C8B-4E85-B647-C892E8236EEC}" type="pres">
      <dgm:prSet presAssocID="{B459D0E9-8C29-4298-A24B-D87E4CCD7967}" presName="parentText" presStyleLbl="node1" presStyleIdx="5" presStyleCnt="10">
        <dgm:presLayoutVars>
          <dgm:chMax val="0"/>
          <dgm:bulletEnabled val="1"/>
        </dgm:presLayoutVars>
      </dgm:prSet>
      <dgm:spPr>
        <a:prstGeom prst="roundRect">
          <a:avLst/>
        </a:prstGeom>
      </dgm:spPr>
      <dgm:t>
        <a:bodyPr/>
        <a:lstStyle/>
        <a:p>
          <a:endParaRPr lang="en-GB"/>
        </a:p>
      </dgm:t>
    </dgm:pt>
    <dgm:pt modelId="{9F186005-90CD-47DD-B4AE-62F625976492}" type="pres">
      <dgm:prSet presAssocID="{64833547-19E9-48AD-B7D4-21F2406724B1}" presName="spacer" presStyleCnt="0"/>
      <dgm:spPr/>
      <dgm:t>
        <a:bodyPr/>
        <a:lstStyle/>
        <a:p>
          <a:endParaRPr lang="en-GB"/>
        </a:p>
      </dgm:t>
    </dgm:pt>
    <dgm:pt modelId="{180A72D6-2C39-4883-B197-BD18BCB94967}" type="pres">
      <dgm:prSet presAssocID="{7595D3F5-4131-45A9-BF3C-49F6DB525511}" presName="parentText" presStyleLbl="node1" presStyleIdx="6" presStyleCnt="10">
        <dgm:presLayoutVars>
          <dgm:chMax val="0"/>
          <dgm:bulletEnabled val="1"/>
        </dgm:presLayoutVars>
      </dgm:prSet>
      <dgm:spPr>
        <a:prstGeom prst="roundRect">
          <a:avLst/>
        </a:prstGeom>
      </dgm:spPr>
      <dgm:t>
        <a:bodyPr/>
        <a:lstStyle/>
        <a:p>
          <a:endParaRPr lang="en-GB"/>
        </a:p>
      </dgm:t>
    </dgm:pt>
    <dgm:pt modelId="{36BDF82C-C078-4086-B145-E585B9AE1FC7}" type="pres">
      <dgm:prSet presAssocID="{7D768E11-C51C-43DE-9383-B4912C6AA8CD}" presName="spacer" presStyleCnt="0"/>
      <dgm:spPr/>
      <dgm:t>
        <a:bodyPr/>
        <a:lstStyle/>
        <a:p>
          <a:endParaRPr lang="en-GB"/>
        </a:p>
      </dgm:t>
    </dgm:pt>
    <dgm:pt modelId="{E5F25B4B-896E-414F-8790-7363D177C22B}" type="pres">
      <dgm:prSet presAssocID="{A3408074-96DA-4777-810F-F0419DE6D66A}" presName="parentText" presStyleLbl="node1" presStyleIdx="7" presStyleCnt="10" custLinFactNeighborY="20139">
        <dgm:presLayoutVars>
          <dgm:chMax val="0"/>
          <dgm:bulletEnabled val="1"/>
        </dgm:presLayoutVars>
      </dgm:prSet>
      <dgm:spPr>
        <a:prstGeom prst="roundRect">
          <a:avLst/>
        </a:prstGeom>
      </dgm:spPr>
      <dgm:t>
        <a:bodyPr/>
        <a:lstStyle/>
        <a:p>
          <a:endParaRPr lang="en-GB"/>
        </a:p>
      </dgm:t>
    </dgm:pt>
    <dgm:pt modelId="{B6B7BF2B-BFBD-45F4-A43D-58C8416E558D}" type="pres">
      <dgm:prSet presAssocID="{A0EA98F6-CAC4-4519-9AA2-2EC3B7D41E31}" presName="spacer" presStyleCnt="0"/>
      <dgm:spPr/>
      <dgm:t>
        <a:bodyPr/>
        <a:lstStyle/>
        <a:p>
          <a:endParaRPr lang="en-GB"/>
        </a:p>
      </dgm:t>
    </dgm:pt>
    <dgm:pt modelId="{B8AE6D92-496D-4F4D-8570-8164E963FFB8}" type="pres">
      <dgm:prSet presAssocID="{91C7CF3B-704E-41E4-BACD-91924C074F00}" presName="parentText" presStyleLbl="node1" presStyleIdx="8" presStyleCnt="10" custLinFactNeighborX="-249" custLinFactNeighborY="-78953">
        <dgm:presLayoutVars>
          <dgm:chMax val="0"/>
          <dgm:bulletEnabled val="1"/>
        </dgm:presLayoutVars>
      </dgm:prSet>
      <dgm:spPr/>
      <dgm:t>
        <a:bodyPr/>
        <a:lstStyle/>
        <a:p>
          <a:endParaRPr lang="en-GB"/>
        </a:p>
      </dgm:t>
    </dgm:pt>
    <dgm:pt modelId="{88673847-69CB-4502-9306-38D2E3EA7C0E}" type="pres">
      <dgm:prSet presAssocID="{95A1404D-6131-4B4E-BE47-9A5827CDD7FB}" presName="spacer" presStyleCnt="0"/>
      <dgm:spPr/>
      <dgm:t>
        <a:bodyPr/>
        <a:lstStyle/>
        <a:p>
          <a:endParaRPr lang="en-GB"/>
        </a:p>
      </dgm:t>
    </dgm:pt>
    <dgm:pt modelId="{EFC45B27-DCFF-4585-B873-30B51A18A14B}" type="pres">
      <dgm:prSet presAssocID="{EE10804D-E158-4156-B1B3-23F8BC7A08B1}" presName="parentText" presStyleLbl="node1" presStyleIdx="9" presStyleCnt="10" custLinFactY="1916" custLinFactNeighborY="100000">
        <dgm:presLayoutVars>
          <dgm:chMax val="0"/>
          <dgm:bulletEnabled val="1"/>
        </dgm:presLayoutVars>
      </dgm:prSet>
      <dgm:spPr/>
      <dgm:t>
        <a:bodyPr/>
        <a:lstStyle/>
        <a:p>
          <a:endParaRPr lang="en-GB"/>
        </a:p>
      </dgm:t>
    </dgm:pt>
  </dgm:ptLst>
  <dgm:cxnLst>
    <dgm:cxn modelId="{F02D7E5E-AA8F-48D6-80D7-4C069DC6D7A3}" srcId="{900BD903-7245-4F3A-8C45-3B28A13F5094}" destId="{EE10804D-E158-4156-B1B3-23F8BC7A08B1}" srcOrd="9" destOrd="0" parTransId="{184F5068-C081-4029-BF6A-3A4789007911}" sibTransId="{A8805048-01D8-43D3-8DF6-1F2FEAF77539}"/>
    <dgm:cxn modelId="{0EDEE229-71DB-48BA-BA76-9A37C8125275}" srcId="{900BD903-7245-4F3A-8C45-3B28A13F5094}" destId="{B459D0E9-8C29-4298-A24B-D87E4CCD7967}" srcOrd="5" destOrd="0" parTransId="{A7047362-18CB-4F75-BEE5-FB6CE3489237}" sibTransId="{64833547-19E9-48AD-B7D4-21F2406724B1}"/>
    <dgm:cxn modelId="{58D76C45-B312-4069-86BF-D363FF062EAA}" srcId="{900BD903-7245-4F3A-8C45-3B28A13F5094}" destId="{A3408074-96DA-4777-810F-F0419DE6D66A}" srcOrd="7" destOrd="0" parTransId="{1956DA65-4229-42D8-8206-0315AC8C6AAD}" sibTransId="{A0EA98F6-CAC4-4519-9AA2-2EC3B7D41E31}"/>
    <dgm:cxn modelId="{103A9776-C77B-4899-8216-6F5E25EA491E}" type="presOf" srcId="{A3408074-96DA-4777-810F-F0419DE6D66A}" destId="{E5F25B4B-896E-414F-8790-7363D177C22B}" srcOrd="0" destOrd="0" presId="urn:microsoft.com/office/officeart/2005/8/layout/vList2"/>
    <dgm:cxn modelId="{B5BCEECC-4D69-429A-9AD3-21EC8BC76B99}" type="presOf" srcId="{B459D0E9-8C29-4298-A24B-D87E4CCD7967}" destId="{3CAF6E6B-4C8B-4E85-B647-C892E8236EEC}" srcOrd="0" destOrd="0" presId="urn:microsoft.com/office/officeart/2005/8/layout/vList2"/>
    <dgm:cxn modelId="{20CF50BC-D990-4BEB-BAF9-D9ECCEA20A22}" type="presOf" srcId="{7595D3F5-4131-45A9-BF3C-49F6DB525511}" destId="{180A72D6-2C39-4883-B197-BD18BCB94967}" srcOrd="0" destOrd="0" presId="urn:microsoft.com/office/officeart/2005/8/layout/vList2"/>
    <dgm:cxn modelId="{96F668DD-014E-4363-83C2-8E1B6CB1FDB0}" type="presOf" srcId="{91C7CF3B-704E-41E4-BACD-91924C074F00}" destId="{B8AE6D92-496D-4F4D-8570-8164E963FFB8}" srcOrd="0" destOrd="0" presId="urn:microsoft.com/office/officeart/2005/8/layout/vList2"/>
    <dgm:cxn modelId="{BCE10439-7CAC-4064-BC22-74EDD66BBC7B}" type="presOf" srcId="{900BD903-7245-4F3A-8C45-3B28A13F5094}" destId="{E1A715CE-59B9-4921-AEC8-0271222657C2}" srcOrd="0" destOrd="0" presId="urn:microsoft.com/office/officeart/2005/8/layout/vList2"/>
    <dgm:cxn modelId="{10D21AD1-5C6E-4F18-B38D-10258594E1A8}" srcId="{900BD903-7245-4F3A-8C45-3B28A13F5094}" destId="{91C7CF3B-704E-41E4-BACD-91924C074F00}" srcOrd="8" destOrd="0" parTransId="{F482C461-77A6-478A-863B-0635C8F2D393}" sibTransId="{95A1404D-6131-4B4E-BE47-9A5827CDD7FB}"/>
    <dgm:cxn modelId="{7681375C-DD4A-432A-8A58-F81D163B10D1}" type="presOf" srcId="{27616F9C-3432-4930-A891-9190F80BE6D1}" destId="{6E62B243-4570-4C00-8B08-E64D57ED66B0}" srcOrd="0" destOrd="0" presId="urn:microsoft.com/office/officeart/2005/8/layout/vList2"/>
    <dgm:cxn modelId="{A7631707-30A8-4B88-BCB4-AF52B7F678C7}" type="presOf" srcId="{1ABAD4AE-A4A7-4215-90C8-9CF230D83223}" destId="{2DD1E453-1C3F-4BA9-BBA4-EA8F89CFB799}" srcOrd="0" destOrd="0" presId="urn:microsoft.com/office/officeart/2005/8/layout/vList2"/>
    <dgm:cxn modelId="{093213A6-0A2E-4A07-9E29-32D8BC11543F}" type="presOf" srcId="{EC04589A-9965-4487-95B9-089F40FD5DAB}" destId="{7D7FDD8A-67E3-447F-A274-F0B64AAE1354}" srcOrd="0" destOrd="0" presId="urn:microsoft.com/office/officeart/2005/8/layout/vList2"/>
    <dgm:cxn modelId="{1042E3AE-73F2-4830-9F03-D5D43F5A5D32}" type="presOf" srcId="{FAA022DC-05FA-4D7B-AD3E-53CD5932AB75}" destId="{3351B7EC-6867-491D-8E09-6F909BB10BAE}" srcOrd="0" destOrd="0" presId="urn:microsoft.com/office/officeart/2005/8/layout/vList2"/>
    <dgm:cxn modelId="{0CA88C8B-9D97-475E-A1AD-2E7916916F22}" srcId="{900BD903-7245-4F3A-8C45-3B28A13F5094}" destId="{1ABAD4AE-A4A7-4215-90C8-9CF230D83223}" srcOrd="1" destOrd="0" parTransId="{2F4CE9F9-468A-4E10-8A1B-74FBA34FA8F0}" sibTransId="{216C919C-9EC7-4ED9-9067-62DCB9FD6E17}"/>
    <dgm:cxn modelId="{EBC62ABD-BBC3-4F39-8D65-C90B7927AECD}" srcId="{900BD903-7245-4F3A-8C45-3B28A13F5094}" destId="{EC04589A-9965-4487-95B9-089F40FD5DAB}" srcOrd="3" destOrd="0" parTransId="{DF512247-C642-49EB-84B6-36420F066D38}" sibTransId="{EF2474FF-8973-4DBD-BC5B-1CD796C40916}"/>
    <dgm:cxn modelId="{793209A5-5E28-4FAF-A632-6FF0C63775C7}" srcId="{900BD903-7245-4F3A-8C45-3B28A13F5094}" destId="{7595D3F5-4131-45A9-BF3C-49F6DB525511}" srcOrd="6" destOrd="0" parTransId="{5563BAC1-20EA-43BE-B27F-824CA10D389A}" sibTransId="{7D768E11-C51C-43DE-9383-B4912C6AA8CD}"/>
    <dgm:cxn modelId="{D0BBA2EA-53CC-4C51-BAFA-2E26B3EBAD32}" srcId="{900BD903-7245-4F3A-8C45-3B28A13F5094}" destId="{27616F9C-3432-4930-A891-9190F80BE6D1}" srcOrd="4" destOrd="0" parTransId="{8A3F31CA-1A6C-49A8-AFBD-91D151393CFD}" sibTransId="{CBF0381F-E082-49CE-BA20-811720645476}"/>
    <dgm:cxn modelId="{A14B0AB4-1853-4936-9552-F6A6CD81351C}" srcId="{900BD903-7245-4F3A-8C45-3B28A13F5094}" destId="{114A90FA-57A4-4738-B550-B81840D39B44}" srcOrd="0" destOrd="0" parTransId="{2F79B5CA-6096-401C-95D4-8B0B861B423A}" sibTransId="{E61C8F43-3205-4DEE-9DCB-F7B3834E5355}"/>
    <dgm:cxn modelId="{F5742EAF-9A09-4592-BAB4-E6D092715CC0}" srcId="{900BD903-7245-4F3A-8C45-3B28A13F5094}" destId="{FAA022DC-05FA-4D7B-AD3E-53CD5932AB75}" srcOrd="2" destOrd="0" parTransId="{50AFABA2-AA40-4D53-ADB4-183670B2AD97}" sibTransId="{9C91C4BF-8224-4B8F-B5F1-E811A658F475}"/>
    <dgm:cxn modelId="{B61D7C37-4A43-44C0-94F2-DB7E2756146B}" type="presOf" srcId="{114A90FA-57A4-4738-B550-B81840D39B44}" destId="{AC60A75D-D7CD-48F3-9E19-3E48AD4733D9}" srcOrd="0" destOrd="0" presId="urn:microsoft.com/office/officeart/2005/8/layout/vList2"/>
    <dgm:cxn modelId="{803C2AD4-7C58-429F-BE4B-25E6F5C39C68}" type="presOf" srcId="{EE10804D-E158-4156-B1B3-23F8BC7A08B1}" destId="{EFC45B27-DCFF-4585-B873-30B51A18A14B}" srcOrd="0" destOrd="0" presId="urn:microsoft.com/office/officeart/2005/8/layout/vList2"/>
    <dgm:cxn modelId="{1ADA1488-7625-4B6C-ACD1-63C3F86F4F45}" type="presParOf" srcId="{E1A715CE-59B9-4921-AEC8-0271222657C2}" destId="{AC60A75D-D7CD-48F3-9E19-3E48AD4733D9}" srcOrd="0" destOrd="0" presId="urn:microsoft.com/office/officeart/2005/8/layout/vList2"/>
    <dgm:cxn modelId="{AED86A52-9F6A-4BF6-9B1E-E665CFC9DFC0}" type="presParOf" srcId="{E1A715CE-59B9-4921-AEC8-0271222657C2}" destId="{616D8697-1C41-4677-8926-539F47F4BCA1}" srcOrd="1" destOrd="0" presId="urn:microsoft.com/office/officeart/2005/8/layout/vList2"/>
    <dgm:cxn modelId="{3ED31935-7669-4949-8407-9954C01FBD47}" type="presParOf" srcId="{E1A715CE-59B9-4921-AEC8-0271222657C2}" destId="{2DD1E453-1C3F-4BA9-BBA4-EA8F89CFB799}" srcOrd="2" destOrd="0" presId="urn:microsoft.com/office/officeart/2005/8/layout/vList2"/>
    <dgm:cxn modelId="{ADC75D54-934C-462B-8BBA-D8DF3F524EF5}" type="presParOf" srcId="{E1A715CE-59B9-4921-AEC8-0271222657C2}" destId="{653B7368-A6FE-4277-AED2-C790215888D6}" srcOrd="3" destOrd="0" presId="urn:microsoft.com/office/officeart/2005/8/layout/vList2"/>
    <dgm:cxn modelId="{BECD8CED-5D4D-40E1-B2DD-327B8B5E9664}" type="presParOf" srcId="{E1A715CE-59B9-4921-AEC8-0271222657C2}" destId="{3351B7EC-6867-491D-8E09-6F909BB10BAE}" srcOrd="4" destOrd="0" presId="urn:microsoft.com/office/officeart/2005/8/layout/vList2"/>
    <dgm:cxn modelId="{8AC1BB53-7093-4032-8C00-385079DBB39C}" type="presParOf" srcId="{E1A715CE-59B9-4921-AEC8-0271222657C2}" destId="{C7C05D6F-FC7E-4FC4-B4E2-E7080E9C55A2}" srcOrd="5" destOrd="0" presId="urn:microsoft.com/office/officeart/2005/8/layout/vList2"/>
    <dgm:cxn modelId="{88C35A14-8F20-4BBD-9826-3288ED525D92}" type="presParOf" srcId="{E1A715CE-59B9-4921-AEC8-0271222657C2}" destId="{7D7FDD8A-67E3-447F-A274-F0B64AAE1354}" srcOrd="6" destOrd="0" presId="urn:microsoft.com/office/officeart/2005/8/layout/vList2"/>
    <dgm:cxn modelId="{F52C5EF6-BE8A-4B35-A6E7-4921E7FADF00}" type="presParOf" srcId="{E1A715CE-59B9-4921-AEC8-0271222657C2}" destId="{50B7FFCA-BEC2-44C5-88B1-4EE09A2E114D}" srcOrd="7" destOrd="0" presId="urn:microsoft.com/office/officeart/2005/8/layout/vList2"/>
    <dgm:cxn modelId="{E01897F3-4E95-439A-9548-320FB8E362D2}" type="presParOf" srcId="{E1A715CE-59B9-4921-AEC8-0271222657C2}" destId="{6E62B243-4570-4C00-8B08-E64D57ED66B0}" srcOrd="8" destOrd="0" presId="urn:microsoft.com/office/officeart/2005/8/layout/vList2"/>
    <dgm:cxn modelId="{C7BBDC89-A19E-4F44-9A28-0A98898C2B19}" type="presParOf" srcId="{E1A715CE-59B9-4921-AEC8-0271222657C2}" destId="{857ABAAB-B001-48EB-9D4D-2A6CBC947EA2}" srcOrd="9" destOrd="0" presId="urn:microsoft.com/office/officeart/2005/8/layout/vList2"/>
    <dgm:cxn modelId="{17F68A41-0A61-40FD-B612-3352B943A8F0}" type="presParOf" srcId="{E1A715CE-59B9-4921-AEC8-0271222657C2}" destId="{3CAF6E6B-4C8B-4E85-B647-C892E8236EEC}" srcOrd="10" destOrd="0" presId="urn:microsoft.com/office/officeart/2005/8/layout/vList2"/>
    <dgm:cxn modelId="{B7671BAB-92D8-4386-AFB9-A0F8629EE3A7}" type="presParOf" srcId="{E1A715CE-59B9-4921-AEC8-0271222657C2}" destId="{9F186005-90CD-47DD-B4AE-62F625976492}" srcOrd="11" destOrd="0" presId="urn:microsoft.com/office/officeart/2005/8/layout/vList2"/>
    <dgm:cxn modelId="{7B8324B3-BD98-4624-B4AC-BBE6F2EDFF2C}" type="presParOf" srcId="{E1A715CE-59B9-4921-AEC8-0271222657C2}" destId="{180A72D6-2C39-4883-B197-BD18BCB94967}" srcOrd="12" destOrd="0" presId="urn:microsoft.com/office/officeart/2005/8/layout/vList2"/>
    <dgm:cxn modelId="{DD38488C-E25E-4CB4-9313-0322DEEE7B75}" type="presParOf" srcId="{E1A715CE-59B9-4921-AEC8-0271222657C2}" destId="{36BDF82C-C078-4086-B145-E585B9AE1FC7}" srcOrd="13" destOrd="0" presId="urn:microsoft.com/office/officeart/2005/8/layout/vList2"/>
    <dgm:cxn modelId="{07337599-38CF-4245-BC71-A1A3C1CB15E9}" type="presParOf" srcId="{E1A715CE-59B9-4921-AEC8-0271222657C2}" destId="{E5F25B4B-896E-414F-8790-7363D177C22B}" srcOrd="14" destOrd="0" presId="urn:microsoft.com/office/officeart/2005/8/layout/vList2"/>
    <dgm:cxn modelId="{0CBB8B41-47A8-4695-91CC-13AAB50070A8}" type="presParOf" srcId="{E1A715CE-59B9-4921-AEC8-0271222657C2}" destId="{B6B7BF2B-BFBD-45F4-A43D-58C8416E558D}" srcOrd="15" destOrd="0" presId="urn:microsoft.com/office/officeart/2005/8/layout/vList2"/>
    <dgm:cxn modelId="{99FC0ED9-48C0-4510-8091-13A05FC28CA7}" type="presParOf" srcId="{E1A715CE-59B9-4921-AEC8-0271222657C2}" destId="{B8AE6D92-496D-4F4D-8570-8164E963FFB8}" srcOrd="16" destOrd="0" presId="urn:microsoft.com/office/officeart/2005/8/layout/vList2"/>
    <dgm:cxn modelId="{BC7E4D6D-E0D5-4F2E-B003-533D48C901FC}" type="presParOf" srcId="{E1A715CE-59B9-4921-AEC8-0271222657C2}" destId="{88673847-69CB-4502-9306-38D2E3EA7C0E}" srcOrd="17" destOrd="0" presId="urn:microsoft.com/office/officeart/2005/8/layout/vList2"/>
    <dgm:cxn modelId="{BD4C3E7A-DFB2-40A1-9EF6-41D42F871C89}" type="presParOf" srcId="{E1A715CE-59B9-4921-AEC8-0271222657C2}" destId="{EFC45B27-DCFF-4585-B873-30B51A18A14B}"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0.84185</cdr:x>
      <cdr:y>0.27719</cdr:y>
    </cdr:from>
    <cdr:to>
      <cdr:x>0.98081</cdr:x>
      <cdr:y>0.38992</cdr:y>
    </cdr:to>
    <cdr:sp macro="" textlink="">
      <cdr:nvSpPr>
        <cdr:cNvPr id="3" name="TextBox 2"/>
        <cdr:cNvSpPr txBox="1"/>
      </cdr:nvSpPr>
      <cdr:spPr>
        <a:xfrm xmlns:a="http://schemas.openxmlformats.org/drawingml/2006/main">
          <a:off x="6543222" y="1437866"/>
          <a:ext cx="1080053" cy="5847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rgbClr val="FF9933"/>
              </a:solidFill>
              <a:latin typeface="Calibri" panose="020F0502020204030204" pitchFamily="34" charset="0"/>
              <a:cs typeface="Calibri" panose="020F0502020204030204" pitchFamily="34" charset="0"/>
            </a:rPr>
            <a:t>GB: 56.1%</a:t>
          </a:r>
          <a:br>
            <a:rPr lang="en-GB" sz="1600" dirty="0" smtClean="0">
              <a:solidFill>
                <a:srgbClr val="FF9933"/>
              </a:solidFill>
              <a:latin typeface="Calibri" panose="020F0502020204030204" pitchFamily="34" charset="0"/>
              <a:cs typeface="Calibri" panose="020F0502020204030204" pitchFamily="34" charset="0"/>
            </a:rPr>
          </a:br>
          <a:r>
            <a:rPr lang="en-GB" sz="1600" dirty="0" smtClean="0">
              <a:solidFill>
                <a:srgbClr val="FF9933"/>
              </a:solidFill>
              <a:latin typeface="Calibri" panose="020F0502020204030204" pitchFamily="34" charset="0"/>
              <a:cs typeface="Calibri" panose="020F0502020204030204" pitchFamily="34" charset="0"/>
            </a:rPr>
            <a:t> </a:t>
          </a:r>
          <a:r>
            <a:rPr lang="en-GB" sz="1600" dirty="0" smtClean="0">
              <a:solidFill>
                <a:schemeClr val="accent1"/>
              </a:solidFill>
              <a:latin typeface="Calibri" panose="020F0502020204030204" pitchFamily="34" charset="0"/>
              <a:cs typeface="Calibri" panose="020F0502020204030204" pitchFamily="34" charset="0"/>
            </a:rPr>
            <a:t>NI: 61.1%</a:t>
          </a:r>
          <a:endParaRPr lang="en-GB" sz="1600" dirty="0">
            <a:solidFill>
              <a:schemeClr val="accent1"/>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0.84185</cdr:x>
      <cdr:y>0.27719</cdr:y>
    </cdr:from>
    <cdr:to>
      <cdr:x>0.98081</cdr:x>
      <cdr:y>0.38992</cdr:y>
    </cdr:to>
    <cdr:sp macro="" textlink="">
      <cdr:nvSpPr>
        <cdr:cNvPr id="3" name="TextBox 2"/>
        <cdr:cNvSpPr txBox="1"/>
      </cdr:nvSpPr>
      <cdr:spPr>
        <a:xfrm xmlns:a="http://schemas.openxmlformats.org/drawingml/2006/main">
          <a:off x="6543222" y="1437866"/>
          <a:ext cx="1080053" cy="5847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rgbClr val="FF9933"/>
              </a:solidFill>
              <a:latin typeface="Calibri" panose="020F0502020204030204" pitchFamily="34" charset="0"/>
              <a:cs typeface="Calibri" panose="020F0502020204030204" pitchFamily="34" charset="0"/>
            </a:rPr>
            <a:t>GB: 56.1%</a:t>
          </a:r>
          <a:br>
            <a:rPr lang="en-GB" sz="1600" dirty="0" smtClean="0">
              <a:solidFill>
                <a:srgbClr val="FF9933"/>
              </a:solidFill>
              <a:latin typeface="Calibri" panose="020F0502020204030204" pitchFamily="34" charset="0"/>
              <a:cs typeface="Calibri" panose="020F0502020204030204" pitchFamily="34" charset="0"/>
            </a:rPr>
          </a:br>
          <a:r>
            <a:rPr lang="en-GB" sz="1600" dirty="0" smtClean="0">
              <a:solidFill>
                <a:srgbClr val="FF9933"/>
              </a:solidFill>
              <a:latin typeface="Calibri" panose="020F0502020204030204" pitchFamily="34" charset="0"/>
              <a:cs typeface="Calibri" panose="020F0502020204030204" pitchFamily="34" charset="0"/>
            </a:rPr>
            <a:t> </a:t>
          </a:r>
          <a:r>
            <a:rPr lang="en-GB" sz="1600" dirty="0" smtClean="0">
              <a:solidFill>
                <a:schemeClr val="accent1"/>
              </a:solidFill>
              <a:latin typeface="Calibri" panose="020F0502020204030204" pitchFamily="34" charset="0"/>
              <a:cs typeface="Calibri" panose="020F0502020204030204" pitchFamily="34" charset="0"/>
            </a:rPr>
            <a:t>NI: 61.1%</a:t>
          </a:r>
          <a:endParaRPr lang="en-GB" sz="1600" dirty="0">
            <a:solidFill>
              <a:schemeClr val="accent1"/>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0.46522</cdr:x>
      <cdr:y>0.55294</cdr:y>
    </cdr:from>
    <cdr:to>
      <cdr:x>0.46522</cdr:x>
      <cdr:y>0.6752</cdr:y>
    </cdr:to>
    <cdr:cxnSp macro="">
      <cdr:nvCxnSpPr>
        <cdr:cNvPr id="4" name="Straight Arrow Connector 3"/>
        <cdr:cNvCxnSpPr/>
      </cdr:nvCxnSpPr>
      <cdr:spPr bwMode="auto">
        <a:xfrm xmlns:a="http://schemas.openxmlformats.org/drawingml/2006/main" flipV="1">
          <a:off x="3615844" y="2868233"/>
          <a:ext cx="0" cy="634197"/>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0.56012</cdr:x>
      <cdr:y>0.5452</cdr:y>
    </cdr:from>
    <cdr:to>
      <cdr:x>0.56012</cdr:x>
      <cdr:y>0.68401</cdr:y>
    </cdr:to>
    <cdr:cxnSp macro="">
      <cdr:nvCxnSpPr>
        <cdr:cNvPr id="5" name="Straight Arrow Connector 4"/>
        <cdr:cNvCxnSpPr/>
      </cdr:nvCxnSpPr>
      <cdr:spPr bwMode="auto">
        <a:xfrm xmlns:a="http://schemas.openxmlformats.org/drawingml/2006/main" flipV="1">
          <a:off x="4353445" y="2828084"/>
          <a:ext cx="0" cy="720046"/>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0.35459</cdr:x>
      <cdr:y>0.68578</cdr:y>
    </cdr:from>
    <cdr:to>
      <cdr:x>0.51208</cdr:x>
      <cdr:y>0.77478</cdr:y>
    </cdr:to>
    <cdr:sp macro="" textlink="">
      <cdr:nvSpPr>
        <cdr:cNvPr id="6" name="TextBox 8"/>
        <cdr:cNvSpPr txBox="1"/>
      </cdr:nvSpPr>
      <cdr:spPr>
        <a:xfrm xmlns:a="http://schemas.openxmlformats.org/drawingml/2006/main">
          <a:off x="2755983" y="3557311"/>
          <a:ext cx="1224075" cy="46166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a:latin typeface="Calibri" panose="020F0502020204030204" pitchFamily="34" charset="0"/>
              <a:cs typeface="Calibri" panose="020F0502020204030204" pitchFamily="34" charset="0"/>
            </a:rPr>
            <a:t>Sample </a:t>
          </a:r>
          <a:r>
            <a:rPr lang="en-GB" sz="1200" dirty="0" smtClean="0">
              <a:latin typeface="Calibri" panose="020F0502020204030204" pitchFamily="34" charset="0"/>
              <a:cs typeface="Calibri" panose="020F0502020204030204" pitchFamily="34" charset="0"/>
            </a:rPr>
            <a:t>Boosted</a:t>
          </a:r>
          <a:r>
            <a:rPr lang="en-GB" sz="1200" dirty="0">
              <a:latin typeface="Calibri" panose="020F0502020204030204" pitchFamily="34" charset="0"/>
              <a:cs typeface="Calibri" panose="020F0502020204030204" pitchFamily="34" charset="0"/>
            </a:rPr>
            <a:t/>
          </a:r>
          <a:br>
            <a:rPr lang="en-GB" sz="1200"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January </a:t>
          </a:r>
          <a:r>
            <a:rPr lang="en-GB" sz="1200" dirty="0" smtClean="0">
              <a:latin typeface="Calibri" panose="020F0502020204030204" pitchFamily="34" charset="0"/>
              <a:cs typeface="Calibri" panose="020F0502020204030204" pitchFamily="34" charset="0"/>
            </a:rPr>
            <a:t>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0.48973</cdr:x>
      <cdr:y>0.68578</cdr:y>
    </cdr:from>
    <cdr:to>
      <cdr:x>0.64723</cdr:x>
      <cdr:y>0.81038</cdr:y>
    </cdr:to>
    <cdr:sp macro="" textlink="">
      <cdr:nvSpPr>
        <cdr:cNvPr id="7" name="TextBox 9"/>
        <cdr:cNvSpPr txBox="1"/>
      </cdr:nvSpPr>
      <cdr:spPr>
        <a:xfrm xmlns:a="http://schemas.openxmlformats.org/drawingml/2006/main">
          <a:off x="3806345" y="3557311"/>
          <a:ext cx="1224153" cy="6463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smtClean="0">
              <a:latin typeface="Calibri" panose="020F0502020204030204" pitchFamily="34" charset="0"/>
              <a:cs typeface="Calibri" panose="020F0502020204030204" pitchFamily="34" charset="0"/>
            </a:rPr>
            <a:t>Incentives Introduced </a:t>
          </a:r>
          <a:br>
            <a:rPr lang="en-GB" sz="1200" dirty="0" smtClean="0">
              <a:latin typeface="Calibri" panose="020F0502020204030204" pitchFamily="34" charset="0"/>
              <a:cs typeface="Calibri" panose="020F0502020204030204" pitchFamily="34" charset="0"/>
            </a:rPr>
          </a:br>
          <a:r>
            <a:rPr lang="en-GB" sz="1200" dirty="0" smtClean="0">
              <a:latin typeface="Calibri" panose="020F0502020204030204" pitchFamily="34" charset="0"/>
              <a:cs typeface="Calibri" panose="020F0502020204030204" pitchFamily="34" charset="0"/>
            </a:rPr>
            <a:t>April 2018</a:t>
          </a:r>
          <a:endParaRPr lang="en-GB" sz="1200" dirty="0">
            <a:latin typeface="Calibri" panose="020F0502020204030204" pitchFamily="34" charset="0"/>
            <a:cs typeface="Calibri" panose="020F05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0.46541</cdr:x>
      <cdr:y>0.45991</cdr:y>
    </cdr:from>
    <cdr:to>
      <cdr:x>0.46541</cdr:x>
      <cdr:y>0.62008</cdr:y>
    </cdr:to>
    <cdr:cxnSp macro="">
      <cdr:nvCxnSpPr>
        <cdr:cNvPr id="2" name="Straight Arrow Connector 1"/>
        <cdr:cNvCxnSpPr/>
      </cdr:nvCxnSpPr>
      <cdr:spPr bwMode="auto">
        <a:xfrm xmlns:a="http://schemas.openxmlformats.org/drawingml/2006/main" flipV="1">
          <a:off x="3617354" y="2319468"/>
          <a:ext cx="0" cy="80778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0.56026</cdr:x>
      <cdr:y>0.48066</cdr:y>
    </cdr:from>
    <cdr:to>
      <cdr:x>0.56026</cdr:x>
      <cdr:y>0.62371</cdr:y>
    </cdr:to>
    <cdr:cxnSp macro="">
      <cdr:nvCxnSpPr>
        <cdr:cNvPr id="3" name="Straight Arrow Connector 2"/>
        <cdr:cNvCxnSpPr/>
      </cdr:nvCxnSpPr>
      <cdr:spPr bwMode="auto">
        <a:xfrm xmlns:a="http://schemas.openxmlformats.org/drawingml/2006/main" flipV="1">
          <a:off x="4354566" y="2424116"/>
          <a:ext cx="0" cy="721439"/>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0.34718</cdr:x>
      <cdr:y>0.64261</cdr:y>
    </cdr:from>
    <cdr:to>
      <cdr:x>0.50468</cdr:x>
      <cdr:y>0.74529</cdr:y>
    </cdr:to>
    <cdr:sp macro="" textlink="">
      <cdr:nvSpPr>
        <cdr:cNvPr id="4" name="TextBox 8"/>
        <cdr:cNvSpPr txBox="1"/>
      </cdr:nvSpPr>
      <cdr:spPr>
        <a:xfrm xmlns:a="http://schemas.openxmlformats.org/drawingml/2006/main">
          <a:off x="2698423" y="3240873"/>
          <a:ext cx="1224153" cy="5178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fontAlgn="base">
            <a:spcBef>
              <a:spcPct val="50000"/>
            </a:spcBef>
            <a:spcAft>
              <a:spcPct val="0"/>
            </a:spcAft>
            <a:defRPr sz="2400" kern="1200">
              <a:solidFill>
                <a:schemeClr val="tx1"/>
              </a:solidFill>
              <a:latin typeface="Times New Roman" charset="0"/>
              <a:ea typeface="+mn-ea"/>
              <a:cs typeface="+mn-cs"/>
            </a:defRPr>
          </a:lvl1pPr>
          <a:lvl2pPr marL="457200" algn="l" rtl="0" fontAlgn="base">
            <a:spcBef>
              <a:spcPct val="50000"/>
            </a:spcBef>
            <a:spcAft>
              <a:spcPct val="0"/>
            </a:spcAft>
            <a:defRPr sz="2400" kern="1200">
              <a:solidFill>
                <a:schemeClr val="tx1"/>
              </a:solidFill>
              <a:latin typeface="Times New Roman" charset="0"/>
              <a:ea typeface="+mn-ea"/>
              <a:cs typeface="+mn-cs"/>
            </a:defRPr>
          </a:lvl2pPr>
          <a:lvl3pPr marL="914400" algn="l" rtl="0" fontAlgn="base">
            <a:spcBef>
              <a:spcPct val="50000"/>
            </a:spcBef>
            <a:spcAft>
              <a:spcPct val="0"/>
            </a:spcAft>
            <a:defRPr sz="2400" kern="1200">
              <a:solidFill>
                <a:schemeClr val="tx1"/>
              </a:solidFill>
              <a:latin typeface="Times New Roman" charset="0"/>
              <a:ea typeface="+mn-ea"/>
              <a:cs typeface="+mn-cs"/>
            </a:defRPr>
          </a:lvl3pPr>
          <a:lvl4pPr marL="1371600" algn="l" rtl="0" fontAlgn="base">
            <a:spcBef>
              <a:spcPct val="50000"/>
            </a:spcBef>
            <a:spcAft>
              <a:spcPct val="0"/>
            </a:spcAft>
            <a:defRPr sz="2400" kern="1200">
              <a:solidFill>
                <a:schemeClr val="tx1"/>
              </a:solidFill>
              <a:latin typeface="Times New Roman" charset="0"/>
              <a:ea typeface="+mn-ea"/>
              <a:cs typeface="+mn-cs"/>
            </a:defRPr>
          </a:lvl4pPr>
          <a:lvl5pPr marL="1828800" algn="l" rtl="0" fontAlgn="base">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xmlns:a="http://schemas.openxmlformats.org/drawingml/2006/main">
          <a:pPr algn="ctr"/>
          <a:r>
            <a:rPr lang="en-GB" sz="1200" dirty="0">
              <a:latin typeface="Calibri" panose="020F0502020204030204" pitchFamily="34" charset="0"/>
              <a:cs typeface="Calibri" panose="020F0502020204030204" pitchFamily="34" charset="0"/>
            </a:rPr>
            <a:t>Sample </a:t>
          </a:r>
          <a:r>
            <a:rPr lang="en-GB" sz="1200" dirty="0" smtClean="0">
              <a:latin typeface="Calibri" panose="020F0502020204030204" pitchFamily="34" charset="0"/>
              <a:cs typeface="Calibri" panose="020F0502020204030204" pitchFamily="34" charset="0"/>
            </a:rPr>
            <a:t>Boosted</a:t>
          </a:r>
          <a:r>
            <a:rPr lang="en-GB" sz="1200" dirty="0">
              <a:latin typeface="Calibri" panose="020F0502020204030204" pitchFamily="34" charset="0"/>
              <a:cs typeface="Calibri" panose="020F0502020204030204" pitchFamily="34" charset="0"/>
            </a:rPr>
            <a:t/>
          </a:r>
          <a:br>
            <a:rPr lang="en-GB" sz="1200"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January </a:t>
          </a:r>
          <a:r>
            <a:rPr lang="en-GB" sz="1200" dirty="0" smtClean="0">
              <a:latin typeface="Calibri" panose="020F0502020204030204" pitchFamily="34" charset="0"/>
              <a:cs typeface="Calibri" panose="020F0502020204030204" pitchFamily="34" charset="0"/>
            </a:rPr>
            <a:t>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0.49353</cdr:x>
      <cdr:y>0.63783</cdr:y>
    </cdr:from>
    <cdr:to>
      <cdr:x>0.65102</cdr:x>
      <cdr:y>0.78159</cdr:y>
    </cdr:to>
    <cdr:sp macro="" textlink="">
      <cdr:nvSpPr>
        <cdr:cNvPr id="5" name="TextBox 9"/>
        <cdr:cNvSpPr txBox="1"/>
      </cdr:nvSpPr>
      <cdr:spPr>
        <a:xfrm xmlns:a="http://schemas.openxmlformats.org/drawingml/2006/main">
          <a:off x="3835907" y="3216758"/>
          <a:ext cx="1224075" cy="7250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fontAlgn="base">
            <a:spcBef>
              <a:spcPct val="50000"/>
            </a:spcBef>
            <a:spcAft>
              <a:spcPct val="0"/>
            </a:spcAft>
            <a:defRPr sz="2400" kern="1200">
              <a:solidFill>
                <a:schemeClr val="tx1"/>
              </a:solidFill>
              <a:latin typeface="Times New Roman" charset="0"/>
              <a:ea typeface="+mn-ea"/>
              <a:cs typeface="+mn-cs"/>
            </a:defRPr>
          </a:lvl1pPr>
          <a:lvl2pPr marL="457200" algn="l" rtl="0" fontAlgn="base">
            <a:spcBef>
              <a:spcPct val="50000"/>
            </a:spcBef>
            <a:spcAft>
              <a:spcPct val="0"/>
            </a:spcAft>
            <a:defRPr sz="2400" kern="1200">
              <a:solidFill>
                <a:schemeClr val="tx1"/>
              </a:solidFill>
              <a:latin typeface="Times New Roman" charset="0"/>
              <a:ea typeface="+mn-ea"/>
              <a:cs typeface="+mn-cs"/>
            </a:defRPr>
          </a:lvl2pPr>
          <a:lvl3pPr marL="914400" algn="l" rtl="0" fontAlgn="base">
            <a:spcBef>
              <a:spcPct val="50000"/>
            </a:spcBef>
            <a:spcAft>
              <a:spcPct val="0"/>
            </a:spcAft>
            <a:defRPr sz="2400" kern="1200">
              <a:solidFill>
                <a:schemeClr val="tx1"/>
              </a:solidFill>
              <a:latin typeface="Times New Roman" charset="0"/>
              <a:ea typeface="+mn-ea"/>
              <a:cs typeface="+mn-cs"/>
            </a:defRPr>
          </a:lvl3pPr>
          <a:lvl4pPr marL="1371600" algn="l" rtl="0" fontAlgn="base">
            <a:spcBef>
              <a:spcPct val="50000"/>
            </a:spcBef>
            <a:spcAft>
              <a:spcPct val="0"/>
            </a:spcAft>
            <a:defRPr sz="2400" kern="1200">
              <a:solidFill>
                <a:schemeClr val="tx1"/>
              </a:solidFill>
              <a:latin typeface="Times New Roman" charset="0"/>
              <a:ea typeface="+mn-ea"/>
              <a:cs typeface="+mn-cs"/>
            </a:defRPr>
          </a:lvl4pPr>
          <a:lvl5pPr marL="1828800" algn="l" rtl="0" fontAlgn="base">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xmlns:a="http://schemas.openxmlformats.org/drawingml/2006/main">
          <a:pPr algn="ctr"/>
          <a:r>
            <a:rPr lang="en-GB" sz="1200" dirty="0" smtClean="0">
              <a:latin typeface="Calibri" panose="020F0502020204030204" pitchFamily="34" charset="0"/>
              <a:cs typeface="Calibri" panose="020F0502020204030204" pitchFamily="34" charset="0"/>
            </a:rPr>
            <a:t>Incentives Introduced </a:t>
          </a:r>
          <a:br>
            <a:rPr lang="en-GB" sz="1200" dirty="0" smtClean="0">
              <a:latin typeface="Calibri" panose="020F0502020204030204" pitchFamily="34" charset="0"/>
              <a:cs typeface="Calibri" panose="020F0502020204030204" pitchFamily="34" charset="0"/>
            </a:rPr>
          </a:br>
          <a:r>
            <a:rPr lang="en-GB" sz="1200" dirty="0" smtClean="0">
              <a:latin typeface="Calibri" panose="020F0502020204030204" pitchFamily="34" charset="0"/>
              <a:cs typeface="Calibri" panose="020F0502020204030204" pitchFamily="34" charset="0"/>
            </a:rPr>
            <a:t>April 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0.04691</cdr:x>
      <cdr:y>0.27349</cdr:y>
    </cdr:from>
    <cdr:to>
      <cdr:x>0.13956</cdr:x>
      <cdr:y>0.34879</cdr:y>
    </cdr:to>
    <cdr:sp macro="" textlink="">
      <cdr:nvSpPr>
        <cdr:cNvPr id="8" name="TextBox 2"/>
        <cdr:cNvSpPr txBox="1"/>
      </cdr:nvSpPr>
      <cdr:spPr>
        <a:xfrm xmlns:a="http://schemas.openxmlformats.org/drawingml/2006/main">
          <a:off x="364641" y="1379286"/>
          <a:ext cx="720113" cy="3797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chemeClr val="accent1"/>
              </a:solidFill>
              <a:latin typeface="Calibri" panose="020F0502020204030204" pitchFamily="34" charset="0"/>
              <a:cs typeface="Calibri" panose="020F0502020204030204" pitchFamily="34" charset="0"/>
            </a:rPr>
            <a:t>69.1%</a:t>
          </a:r>
          <a:endParaRPr lang="en-GB" sz="1600" dirty="0">
            <a:solidFill>
              <a:schemeClr val="accent1"/>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0.89765</cdr:x>
      <cdr:y>0.25718</cdr:y>
    </cdr:from>
    <cdr:to>
      <cdr:x>0.9903</cdr:x>
      <cdr:y>0.32431</cdr:y>
    </cdr:to>
    <cdr:sp macro="" textlink="">
      <cdr:nvSpPr>
        <cdr:cNvPr id="9" name="TextBox 2"/>
        <cdr:cNvSpPr txBox="1"/>
      </cdr:nvSpPr>
      <cdr:spPr>
        <a:xfrm xmlns:a="http://schemas.openxmlformats.org/drawingml/2006/main">
          <a:off x="6976896" y="1297020"/>
          <a:ext cx="720112" cy="3385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chemeClr val="accent1"/>
              </a:solidFill>
              <a:latin typeface="Calibri" panose="020F0502020204030204" pitchFamily="34" charset="0"/>
              <a:cs typeface="Calibri" panose="020F0502020204030204" pitchFamily="34" charset="0"/>
            </a:rPr>
            <a:t>72.3%</a:t>
          </a:r>
          <a:endParaRPr lang="en-GB" sz="1600" dirty="0">
            <a:solidFill>
              <a:schemeClr val="accent1"/>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31" tIns="45715" rIns="91431" bIns="45715" rtlCol="0"/>
          <a:lstStyle>
            <a:lvl1pPr algn="l">
              <a:defRPr sz="1200"/>
            </a:lvl1pPr>
          </a:lstStyle>
          <a:p>
            <a:endParaRPr lang="en-GB" dirty="0"/>
          </a:p>
        </p:txBody>
      </p:sp>
      <p:sp>
        <p:nvSpPr>
          <p:cNvPr id="3" name="Date Placeholder 2"/>
          <p:cNvSpPr>
            <a:spLocks noGrp="1"/>
          </p:cNvSpPr>
          <p:nvPr>
            <p:ph type="dt" sz="quarter" idx="1"/>
          </p:nvPr>
        </p:nvSpPr>
        <p:spPr>
          <a:xfrm>
            <a:off x="3850444" y="1"/>
            <a:ext cx="2945659" cy="498135"/>
          </a:xfrm>
          <a:prstGeom prst="rect">
            <a:avLst/>
          </a:prstGeom>
        </p:spPr>
        <p:txBody>
          <a:bodyPr vert="horz" lIns="91431" tIns="45715" rIns="91431" bIns="45715" rtlCol="0"/>
          <a:lstStyle>
            <a:lvl1pPr algn="r">
              <a:defRPr sz="1200"/>
            </a:lvl1pPr>
          </a:lstStyle>
          <a:p>
            <a:r>
              <a:rPr lang="en-GB" dirty="0" smtClean="0"/>
              <a:t>24/09/2019</a:t>
            </a:r>
            <a:endParaRPr lang="en-GB" dirty="0"/>
          </a:p>
        </p:txBody>
      </p:sp>
      <p:sp>
        <p:nvSpPr>
          <p:cNvPr id="4" name="Footer Placeholder 3"/>
          <p:cNvSpPr>
            <a:spLocks noGrp="1"/>
          </p:cNvSpPr>
          <p:nvPr>
            <p:ph type="ftr" sz="quarter" idx="2"/>
          </p:nvPr>
        </p:nvSpPr>
        <p:spPr>
          <a:xfrm>
            <a:off x="1" y="9430092"/>
            <a:ext cx="2945659" cy="498134"/>
          </a:xfrm>
          <a:prstGeom prst="rect">
            <a:avLst/>
          </a:prstGeom>
        </p:spPr>
        <p:txBody>
          <a:bodyPr vert="horz" lIns="91431" tIns="45715" rIns="91431" bIns="457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4" y="9430092"/>
            <a:ext cx="2945659" cy="498134"/>
          </a:xfrm>
          <a:prstGeom prst="rect">
            <a:avLst/>
          </a:prstGeom>
        </p:spPr>
        <p:txBody>
          <a:bodyPr vert="horz" lIns="91431" tIns="45715" rIns="91431" bIns="45715" rtlCol="0" anchor="b"/>
          <a:lstStyle>
            <a:lvl1pPr algn="r">
              <a:defRPr sz="1200"/>
            </a:lvl1pPr>
          </a:lstStyle>
          <a:p>
            <a:fld id="{4E4A4F3D-0E7A-4FCC-9F06-E7C2A90F800F}" type="slidenum">
              <a:rPr lang="en-GB" smtClean="0"/>
              <a:t>‹#›</a:t>
            </a:fld>
            <a:endParaRPr lang="en-GB" dirty="0"/>
          </a:p>
        </p:txBody>
      </p:sp>
    </p:spTree>
    <p:extLst>
      <p:ext uri="{BB962C8B-B14F-4D97-AF65-F5344CB8AC3E}">
        <p14:creationId xmlns:p14="http://schemas.microsoft.com/office/powerpoint/2010/main" val="163891848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431" tIns="45715" rIns="91431" bIns="45715" rtlCol="0"/>
          <a:lstStyle>
            <a:lvl1pPr algn="l">
              <a:defRPr sz="1200"/>
            </a:lvl1pPr>
          </a:lstStyle>
          <a:p>
            <a:endParaRPr lang="en-GB" dirty="0"/>
          </a:p>
        </p:txBody>
      </p:sp>
      <p:sp>
        <p:nvSpPr>
          <p:cNvPr id="3" name="Date Placeholder 2"/>
          <p:cNvSpPr>
            <a:spLocks noGrp="1"/>
          </p:cNvSpPr>
          <p:nvPr>
            <p:ph type="dt" idx="1"/>
          </p:nvPr>
        </p:nvSpPr>
        <p:spPr>
          <a:xfrm>
            <a:off x="3850444" y="1"/>
            <a:ext cx="2945659" cy="496411"/>
          </a:xfrm>
          <a:prstGeom prst="rect">
            <a:avLst/>
          </a:prstGeom>
        </p:spPr>
        <p:txBody>
          <a:bodyPr vert="horz" lIns="91431" tIns="45715" rIns="91431" bIns="45715" rtlCol="0"/>
          <a:lstStyle>
            <a:lvl1pPr algn="r">
              <a:defRPr sz="1200"/>
            </a:lvl1pPr>
          </a:lstStyle>
          <a:p>
            <a:r>
              <a:rPr lang="en-GB" dirty="0" smtClean="0"/>
              <a:t>24/09/2019</a:t>
            </a:r>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1" tIns="45715" rIns="91431" bIns="45715"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31" tIns="45715" rIns="91431"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1"/>
            <a:ext cx="2945659" cy="496411"/>
          </a:xfrm>
          <a:prstGeom prst="rect">
            <a:avLst/>
          </a:prstGeom>
        </p:spPr>
        <p:txBody>
          <a:bodyPr vert="horz" lIns="91431" tIns="45715" rIns="91431" bIns="457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31" tIns="45715" rIns="91431" bIns="45715" rtlCol="0" anchor="b"/>
          <a:lstStyle>
            <a:lvl1pPr algn="r">
              <a:defRPr sz="1200"/>
            </a:lvl1pPr>
          </a:lstStyle>
          <a:p>
            <a:fld id="{624427D2-9D77-449E-8C3A-B1666F53B37B}" type="slidenum">
              <a:rPr lang="en-GB" smtClean="0"/>
              <a:pPr/>
              <a:t>‹#›</a:t>
            </a:fld>
            <a:endParaRPr lang="en-GB" dirty="0"/>
          </a:p>
        </p:txBody>
      </p:sp>
    </p:spTree>
    <p:extLst>
      <p:ext uri="{BB962C8B-B14F-4D97-AF65-F5344CB8AC3E}">
        <p14:creationId xmlns:p14="http://schemas.microsoft.com/office/powerpoint/2010/main" val="17208431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1186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03527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16790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130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1247929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056593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751993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6625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8236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0000"/>
              </a:solidFill>
              <a:ea typeface="ＭＳ Ｐゴシック"/>
            </a:endParaRP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D41C851-6A08-476E-B901-A709AD126AF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94290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GB" baseline="0" dirty="0"/>
          </a:p>
        </p:txBody>
      </p:sp>
      <p:sp>
        <p:nvSpPr>
          <p:cNvPr id="4" name="Slide Number Placeholder 3"/>
          <p:cNvSpPr>
            <a:spLocks noGrp="1"/>
          </p:cNvSpPr>
          <p:nvPr>
            <p:ph type="sldNum" sz="quarter" idx="10"/>
          </p:nvPr>
        </p:nvSpPr>
        <p:spPr/>
        <p:txBody>
          <a:bodyPr/>
          <a:lstStyle/>
          <a:p>
            <a:fld id="{AD41C851-6A08-476E-B901-A709AD126AFE}"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51103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Aft>
                <a:spcPct val="0"/>
              </a:spcAft>
              <a:buFont typeface="Arial" panose="020B0604020202020204" pitchFamily="34" charset="0"/>
              <a:buNone/>
              <a:tabLst>
                <a:tab pos="663575" algn="l"/>
              </a:tabLst>
            </a:pPr>
            <a:endParaRPr lang="en-GB" sz="1200" dirty="0">
              <a:solidFill>
                <a:schemeClr val="tx1"/>
              </a:solidFill>
            </a:endParaRPr>
          </a:p>
          <a:p>
            <a:pPr marL="342900" indent="-342900" eaLnBrk="0" fontAlgn="base" hangingPunct="0">
              <a:lnSpc>
                <a:spcPct val="100000"/>
              </a:lnSpc>
              <a:spcAft>
                <a:spcPct val="0"/>
              </a:spcAft>
              <a:buFont typeface="Arial" panose="020B0604020202020204" pitchFamily="34" charset="0"/>
              <a:buChar char="•"/>
              <a:tabLst>
                <a:tab pos="663575" algn="l"/>
              </a:tabLst>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41235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a:defRPr/>
            </a:pPr>
            <a:fld id="{13895EDB-6B5D-864C-AC6A-318791A1A935}"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03303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3895EDB-6B5D-864C-AC6A-318791A1A935}"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38491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895EDB-6B5D-864C-AC6A-318791A1A93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78979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282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574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Second</a:t>
            </a:r>
            <a:r>
              <a:rPr lang="en-GB" baseline="0" dirty="0" smtClean="0"/>
              <a:t> user group in this format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94547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02312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8301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4464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3529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589231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7474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74976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99619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9926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09564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824374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39726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812606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757712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59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587415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u="none" baseline="0" dirty="0" smtClean="0">
              <a:solidFill>
                <a:srgbClr val="FF0000"/>
              </a:solidFill>
            </a:endParaRPr>
          </a:p>
        </p:txBody>
      </p:sp>
      <p:sp>
        <p:nvSpPr>
          <p:cNvPr id="4" name="Slide Number Placeholder 3"/>
          <p:cNvSpPr>
            <a:spLocks noGrp="1"/>
          </p:cNvSpPr>
          <p:nvPr>
            <p:ph type="sldNum" sz="quarter" idx="10"/>
          </p:nvPr>
        </p:nvSpPr>
        <p:spPr/>
        <p:txBody>
          <a:bodyPr/>
          <a:lstStyle/>
          <a:p>
            <a:fld id="{C4B89BB5-7349-4371-9609-0C1E6FB38ABB}" type="slidenum">
              <a:rPr lang="en-GB" smtClean="0"/>
              <a:t>60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6765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none" baseline="0" dirty="0" smtClean="0">
              <a:solidFill>
                <a:srgbClr val="FF0000"/>
              </a:solidFill>
            </a:endParaRPr>
          </a:p>
        </p:txBody>
      </p:sp>
      <p:sp>
        <p:nvSpPr>
          <p:cNvPr id="4" name="Slide Number Placeholder 3"/>
          <p:cNvSpPr>
            <a:spLocks noGrp="1"/>
          </p:cNvSpPr>
          <p:nvPr>
            <p:ph type="sldNum" sz="quarter" idx="10"/>
          </p:nvPr>
        </p:nvSpPr>
        <p:spPr/>
        <p:txBody>
          <a:bodyPr/>
          <a:lstStyle/>
          <a:p>
            <a:fld id="{C4B89BB5-7349-4371-9609-0C1E6FB38ABB}" type="slidenum">
              <a:rPr lang="en-GB" smtClean="0"/>
              <a:t>61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6857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76275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874159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461822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66557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581572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027252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39741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65681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908909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56234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49156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227566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75545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6620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0541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5</a:t>
            </a:fld>
            <a:endParaRPr lang="en-GB" dirty="0"/>
          </a:p>
        </p:txBody>
      </p:sp>
    </p:spTree>
    <p:extLst>
      <p:ext uri="{BB962C8B-B14F-4D97-AF65-F5344CB8AC3E}">
        <p14:creationId xmlns:p14="http://schemas.microsoft.com/office/powerpoint/2010/main" val="2503302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76</a:t>
            </a:fld>
            <a:endParaRPr lang="en-GB" dirty="0"/>
          </a:p>
        </p:txBody>
      </p:sp>
    </p:spTree>
    <p:extLst>
      <p:ext uri="{BB962C8B-B14F-4D97-AF65-F5344CB8AC3E}">
        <p14:creationId xmlns:p14="http://schemas.microsoft.com/office/powerpoint/2010/main" val="3800968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47051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84385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10337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406419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81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198702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82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261479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18356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99135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75307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102302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11353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5419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1158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05839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91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793473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97469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93300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6257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08258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08178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3895EDB-6B5D-864C-AC6A-318791A1A93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226320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GB" dirty="0" smtClean="0"/>
              <a:t>Areas for development</a:t>
            </a:r>
          </a:p>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45255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615306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454481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8558712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877818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988335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2221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48729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85106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9732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8</a:t>
            </a:fld>
            <a:endParaRPr lang="en-GB" dirty="0"/>
          </a:p>
        </p:txBody>
      </p:sp>
    </p:spTree>
    <p:extLst>
      <p:ext uri="{BB962C8B-B14F-4D97-AF65-F5344CB8AC3E}">
        <p14:creationId xmlns:p14="http://schemas.microsoft.com/office/powerpoint/2010/main" val="406685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450959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661954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8905487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255131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9779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69070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F69B25-C9BA-4DF7-B729-928C69C115B0}" type="slidenum">
              <a:rPr lang="en-GB" smtClean="0"/>
              <a:t>114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6101816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97845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780825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0389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4896832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0679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640740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63922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200272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280182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446337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58140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6597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2005270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84873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Freeform 22"/>
          <p:cNvSpPr/>
          <p:nvPr userDrawn="1"/>
        </p:nvSpPr>
        <p:spPr>
          <a:xfrm rot="20153357">
            <a:off x="-292151" y="1284705"/>
            <a:ext cx="3052125" cy="1566466"/>
          </a:xfrm>
          <a:custGeom>
            <a:avLst/>
            <a:gdLst>
              <a:gd name="connsiteX0" fmla="*/ 3052125 w 3052125"/>
              <a:gd name="connsiteY0" fmla="*/ 0 h 1566466"/>
              <a:gd name="connsiteX1" fmla="*/ 3052125 w 3052125"/>
              <a:gd name="connsiteY1" fmla="*/ 1566466 h 1566466"/>
              <a:gd name="connsiteX2" fmla="*/ 0 w 3052125"/>
              <a:gd name="connsiteY2" fmla="*/ 1566466 h 1566466"/>
              <a:gd name="connsiteX3" fmla="*/ 0 w 3052125"/>
              <a:gd name="connsiteY3" fmla="*/ 1156661 h 1566466"/>
              <a:gd name="connsiteX4" fmla="*/ 517659 w 3052125"/>
              <a:gd name="connsiteY4" fmla="*/ 0 h 15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25" h="1566466">
                <a:moveTo>
                  <a:pt x="3052125" y="0"/>
                </a:moveTo>
                <a:lnTo>
                  <a:pt x="3052125" y="1566466"/>
                </a:lnTo>
                <a:lnTo>
                  <a:pt x="0" y="1566466"/>
                </a:lnTo>
                <a:lnTo>
                  <a:pt x="0" y="1156661"/>
                </a:lnTo>
                <a:lnTo>
                  <a:pt x="517659" y="0"/>
                </a:lnTo>
                <a:close/>
              </a:path>
            </a:pathLst>
          </a:custGeom>
          <a:solidFill>
            <a:srgbClr val="CCD60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44" name="Freeform 43"/>
          <p:cNvSpPr/>
          <p:nvPr userDrawn="1"/>
        </p:nvSpPr>
        <p:spPr>
          <a:xfrm rot="11061754">
            <a:off x="-36601" y="-16739"/>
            <a:ext cx="12462172" cy="7151460"/>
          </a:xfrm>
          <a:custGeom>
            <a:avLst/>
            <a:gdLst>
              <a:gd name="connsiteX0" fmla="*/ 6282143 w 12462172"/>
              <a:gd name="connsiteY0" fmla="*/ 7150527 h 7151460"/>
              <a:gd name="connsiteX1" fmla="*/ 6222588 w 12462172"/>
              <a:gd name="connsiteY1" fmla="*/ 7151460 h 7151460"/>
              <a:gd name="connsiteX2" fmla="*/ 488931 w 12462172"/>
              <a:gd name="connsiteY2" fmla="*/ 7151459 h 7151460"/>
              <a:gd name="connsiteX3" fmla="*/ 0 w 12462172"/>
              <a:gd name="connsiteY3" fmla="*/ 742496 h 7151460"/>
              <a:gd name="connsiteX4" fmla="*/ 9732734 w 12462172"/>
              <a:gd name="connsiteY4" fmla="*/ 0 h 7151460"/>
              <a:gd name="connsiteX5" fmla="*/ 9745798 w 12462172"/>
              <a:gd name="connsiteY5" fmla="*/ 4920 h 7151460"/>
              <a:gd name="connsiteX6" fmla="*/ 12325668 w 12462172"/>
              <a:gd name="connsiteY6" fmla="*/ 2268181 h 7151460"/>
              <a:gd name="connsiteX7" fmla="*/ 12355133 w 12462172"/>
              <a:gd name="connsiteY7" fmla="*/ 2349664 h 7151460"/>
              <a:gd name="connsiteX8" fmla="*/ 12462172 w 12462172"/>
              <a:gd name="connsiteY8" fmla="*/ 3763593 h 7151460"/>
              <a:gd name="connsiteX9" fmla="*/ 12411302 w 12462172"/>
              <a:gd name="connsiteY9" fmla="*/ 3984155 h 7151460"/>
              <a:gd name="connsiteX10" fmla="*/ 7882132 w 12462172"/>
              <a:gd name="connsiteY10" fmla="*/ 7014555 h 7151460"/>
              <a:gd name="connsiteX11" fmla="*/ 7669719 w 12462172"/>
              <a:gd name="connsiteY11" fmla="*/ 7044670 h 71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62172" h="7151460">
                <a:moveTo>
                  <a:pt x="6282143" y="7150527"/>
                </a:moveTo>
                <a:lnTo>
                  <a:pt x="6222588" y="7151460"/>
                </a:lnTo>
                <a:lnTo>
                  <a:pt x="488931" y="7151459"/>
                </a:lnTo>
                <a:lnTo>
                  <a:pt x="0" y="742496"/>
                </a:lnTo>
                <a:lnTo>
                  <a:pt x="9732734" y="0"/>
                </a:lnTo>
                <a:lnTo>
                  <a:pt x="9745798" y="4920"/>
                </a:lnTo>
                <a:cubicBezTo>
                  <a:pt x="11002949" y="531491"/>
                  <a:pt x="11937143" y="1331940"/>
                  <a:pt x="12325668" y="2268181"/>
                </a:cubicBezTo>
                <a:lnTo>
                  <a:pt x="12355133" y="2349664"/>
                </a:lnTo>
                <a:lnTo>
                  <a:pt x="12462172" y="3763593"/>
                </a:lnTo>
                <a:lnTo>
                  <a:pt x="12411302" y="3984155"/>
                </a:lnTo>
                <a:cubicBezTo>
                  <a:pt x="11958000" y="5450962"/>
                  <a:pt x="10181738" y="6626349"/>
                  <a:pt x="7882132" y="7014555"/>
                </a:cubicBezTo>
                <a:lnTo>
                  <a:pt x="7669719" y="7044670"/>
                </a:lnTo>
                <a:close/>
              </a:path>
            </a:pathLst>
          </a:custGeom>
          <a:solidFill>
            <a:srgbClr val="417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40" name="Freeform 39"/>
          <p:cNvSpPr/>
          <p:nvPr userDrawn="1"/>
        </p:nvSpPr>
        <p:spPr>
          <a:xfrm>
            <a:off x="-2" y="0"/>
            <a:ext cx="12192001" cy="6858000"/>
          </a:xfrm>
          <a:custGeom>
            <a:avLst/>
            <a:gdLst>
              <a:gd name="connsiteX0" fmla="*/ 6340149 w 12680298"/>
              <a:gd name="connsiteY0" fmla="*/ 0 h 6858000"/>
              <a:gd name="connsiteX1" fmla="*/ 12437706 w 12680298"/>
              <a:gd name="connsiteY1" fmla="*/ 0 h 6858000"/>
              <a:gd name="connsiteX2" fmla="*/ 12680298 w 12680298"/>
              <a:gd name="connsiteY2" fmla="*/ 0 h 6858000"/>
              <a:gd name="connsiteX3" fmla="*/ 12680298 w 12680298"/>
              <a:gd name="connsiteY3" fmla="*/ 70202 h 6858000"/>
              <a:gd name="connsiteX4" fmla="*/ 12680298 w 12680298"/>
              <a:gd name="connsiteY4" fmla="*/ 1455576 h 6858000"/>
              <a:gd name="connsiteX5" fmla="*/ 12680298 w 12680298"/>
              <a:gd name="connsiteY5" fmla="*/ 6858000 h 6858000"/>
              <a:gd name="connsiteX6" fmla="*/ 2845837 w 12680298"/>
              <a:gd name="connsiteY6" fmla="*/ 6858000 h 6858000"/>
              <a:gd name="connsiteX7" fmla="*/ 2844036 w 12680298"/>
              <a:gd name="connsiteY7" fmla="*/ 6858000 h 6858000"/>
              <a:gd name="connsiteX8" fmla="*/ 0 w 12680298"/>
              <a:gd name="connsiteY8" fmla="*/ 6858000 h 6858000"/>
              <a:gd name="connsiteX9" fmla="*/ 0 w 12680298"/>
              <a:gd name="connsiteY9" fmla="*/ 4300371 h 6858000"/>
              <a:gd name="connsiteX10" fmla="*/ 0 w 12680298"/>
              <a:gd name="connsiteY10" fmla="*/ 4292082 h 6858000"/>
              <a:gd name="connsiteX11" fmla="*/ 309 w 12680298"/>
              <a:gd name="connsiteY11" fmla="*/ 4292082 h 6858000"/>
              <a:gd name="connsiteX12" fmla="*/ 8250 w 12680298"/>
              <a:gd name="connsiteY12" fmla="*/ 4079074 h 6858000"/>
              <a:gd name="connsiteX13" fmla="*/ 6340149 w 12680298"/>
              <a:gd name="connsiteY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0298" h="6858000">
                <a:moveTo>
                  <a:pt x="6340149" y="0"/>
                </a:moveTo>
                <a:lnTo>
                  <a:pt x="12437706" y="0"/>
                </a:lnTo>
                <a:lnTo>
                  <a:pt x="12680298" y="0"/>
                </a:lnTo>
                <a:lnTo>
                  <a:pt x="12680298" y="70202"/>
                </a:lnTo>
                <a:lnTo>
                  <a:pt x="12680298" y="1455576"/>
                </a:lnTo>
                <a:lnTo>
                  <a:pt x="12680298" y="6858000"/>
                </a:lnTo>
                <a:lnTo>
                  <a:pt x="2845837" y="6858000"/>
                </a:lnTo>
                <a:lnTo>
                  <a:pt x="2844036" y="6858000"/>
                </a:lnTo>
                <a:lnTo>
                  <a:pt x="0" y="6858000"/>
                </a:lnTo>
                <a:lnTo>
                  <a:pt x="0" y="4300371"/>
                </a:lnTo>
                <a:lnTo>
                  <a:pt x="0" y="4292082"/>
                </a:lnTo>
                <a:lnTo>
                  <a:pt x="309" y="4292082"/>
                </a:lnTo>
                <a:lnTo>
                  <a:pt x="8250" y="4079074"/>
                </a:lnTo>
                <a:cubicBezTo>
                  <a:pt x="178059" y="1806888"/>
                  <a:pt x="2948005" y="0"/>
                  <a:pt x="6340149" y="0"/>
                </a:cubicBezTo>
                <a:close/>
              </a:path>
            </a:pathLst>
          </a:custGeom>
          <a:solidFill>
            <a:srgbClr val="1E2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8" y="70202"/>
            <a:ext cx="1832581" cy="773628"/>
          </a:xfrm>
          <a:prstGeom prst="rect">
            <a:avLst/>
          </a:prstGeom>
        </p:spPr>
      </p:pic>
      <p:sp>
        <p:nvSpPr>
          <p:cNvPr id="2" name="Title 1"/>
          <p:cNvSpPr>
            <a:spLocks noGrp="1"/>
          </p:cNvSpPr>
          <p:nvPr userDrawn="1">
            <p:ph type="ctrTitle"/>
          </p:nvPr>
        </p:nvSpPr>
        <p:spPr>
          <a:xfrm>
            <a:off x="1524000" y="1301977"/>
            <a:ext cx="9144000" cy="2387600"/>
          </a:xfrm>
        </p:spPr>
        <p:txBody>
          <a:bodyPr anchor="b"/>
          <a:lstStyle>
            <a:lvl1pPr algn="ctr">
              <a:defRPr sz="6000">
                <a:solidFill>
                  <a:schemeClr val="bg1"/>
                </a:solidFill>
              </a:defRPr>
            </a:lvl1pPr>
          </a:lstStyle>
          <a:p>
            <a:r>
              <a:rPr lang="en-US" smtClean="0"/>
              <a:t>Click to edit Master title style</a:t>
            </a:r>
            <a:endParaRPr lang="en-GB" dirty="0"/>
          </a:p>
        </p:txBody>
      </p:sp>
      <p:sp>
        <p:nvSpPr>
          <p:cNvPr id="3" name="Subtitle 2"/>
          <p:cNvSpPr>
            <a:spLocks noGrp="1"/>
          </p:cNvSpPr>
          <p:nvPr userDrawn="1">
            <p:ph type="subTitle" idx="1"/>
          </p:nvPr>
        </p:nvSpPr>
        <p:spPr>
          <a:xfrm>
            <a:off x="1524000" y="3781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4199178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551418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8168040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xmlns="" id="{91D3EF3B-1432-514C-B71B-12CE62EFE221}"/>
              </a:ext>
            </a:extLst>
          </p:cNvPr>
          <p:cNvSpPr>
            <a:spLocks noGrp="1"/>
          </p:cNvSpPr>
          <p:nvPr>
            <p:ph idx="1" hasCustomPrompt="1"/>
          </p:nvPr>
        </p:nvSpPr>
        <p:spPr>
          <a:xfrm>
            <a:off x="838200" y="4669254"/>
            <a:ext cx="10515600" cy="1200329"/>
          </a:xfrm>
          <a:prstGeom prst="rect">
            <a:avLst/>
          </a:prstGeom>
        </p:spPr>
        <p:txBody>
          <a:bodyPr vert="horz" lIns="0" tIns="45720" rIns="91440" bIns="45720" rtlCol="0" anchor="b" anchorCtr="0">
            <a:spAutoFit/>
          </a:bodyPr>
          <a:lstStyle>
            <a:lvl1pPr>
              <a:defRPr sz="2400"/>
            </a:lvl1pPr>
          </a:lstStyle>
          <a:p>
            <a:pPr>
              <a:lnSpc>
                <a:spcPct val="100000"/>
              </a:lnSpc>
            </a:pPr>
            <a:r>
              <a:rPr lang="en-US" b="1" dirty="0">
                <a:solidFill>
                  <a:srgbClr val="183E56"/>
                </a:solidFill>
                <a:latin typeface="Arial" panose="020B0604020202020204" pitchFamily="34" charset="0"/>
                <a:cs typeface="Arial" panose="020B0604020202020204" pitchFamily="34" charset="0"/>
              </a:rPr>
              <a:t>Presenter Name</a:t>
            </a:r>
            <a:br>
              <a:rPr lang="en-US" b="1"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Job Title | Department</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@Twitter-handle</a:t>
            </a:r>
          </a:p>
        </p:txBody>
      </p:sp>
      <p:sp>
        <p:nvSpPr>
          <p:cNvPr id="24" name="Date Placeholder 15">
            <a:extLst>
              <a:ext uri="{FF2B5EF4-FFF2-40B4-BE49-F238E27FC236}">
                <a16:creationId xmlns:a16="http://schemas.microsoft.com/office/drawing/2014/main" xmlns="" id="{DFB003DF-C24D-A044-83E5-7964CE1007CE}"/>
              </a:ext>
            </a:extLst>
          </p:cNvPr>
          <p:cNvSpPr>
            <a:spLocks noGrp="1"/>
          </p:cNvSpPr>
          <p:nvPr>
            <p:ph type="dt" sz="half" idx="2"/>
          </p:nvPr>
        </p:nvSpPr>
        <p:spPr>
          <a:xfrm>
            <a:off x="838200" y="6250892"/>
            <a:ext cx="2743200" cy="365125"/>
          </a:xfrm>
          <a:prstGeom prst="rect">
            <a:avLst/>
          </a:prstGeom>
        </p:spPr>
        <p:txBody>
          <a:bodyPr vert="horz" lIns="0" tIns="45720" rIns="90000" bIns="45720" rtlCol="0" anchor="ctr"/>
          <a:lstStyle>
            <a:lvl1pPr algn="l">
              <a:defRPr sz="2000" b="1">
                <a:solidFill>
                  <a:srgbClr val="003C57"/>
                </a:solidFill>
              </a:defRPr>
            </a:lvl1pPr>
          </a:lstStyle>
          <a:p>
            <a:endParaRPr lang="en-US" dirty="0"/>
          </a:p>
        </p:txBody>
      </p:sp>
      <p:sp>
        <p:nvSpPr>
          <p:cNvPr id="10" name="Slide Number Placeholder 5">
            <a:extLst>
              <a:ext uri="{FF2B5EF4-FFF2-40B4-BE49-F238E27FC236}">
                <a16:creationId xmlns:a16="http://schemas.microsoft.com/office/drawing/2014/main" xmlns="" id="{7E3C8DC0-54A4-A146-A12C-27ECC577E977}"/>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dirty="0"/>
          </a:p>
        </p:txBody>
      </p:sp>
      <p:sp>
        <p:nvSpPr>
          <p:cNvPr id="11" name="Footer Placeholder 13">
            <a:extLst>
              <a:ext uri="{FF2B5EF4-FFF2-40B4-BE49-F238E27FC236}">
                <a16:creationId xmlns:a16="http://schemas.microsoft.com/office/drawing/2014/main" xmlns="" id="{BE2F4506-BEEA-784B-B604-6F02F963F9E3}"/>
              </a:ext>
            </a:extLst>
          </p:cNvPr>
          <p:cNvSpPr>
            <a:spLocks noGrp="1"/>
          </p:cNvSpPr>
          <p:nvPr>
            <p:ph type="ftr" sz="quarter" idx="3"/>
          </p:nvPr>
        </p:nvSpPr>
        <p:spPr>
          <a:xfrm>
            <a:off x="7529913" y="6250890"/>
            <a:ext cx="3842030" cy="365125"/>
          </a:xfrm>
          <a:prstGeom prst="rect">
            <a:avLst/>
          </a:prstGeom>
        </p:spPr>
        <p:txBody>
          <a:bodyPr vert="horz" lIns="90000" tIns="45720" rIns="0" bIns="45720" rtlCol="0" anchor="t" anchorCtr="0"/>
          <a:lstStyle>
            <a:lvl1pPr algn="r">
              <a:defRPr sz="2000" b="1">
                <a:solidFill>
                  <a:srgbClr val="003C57"/>
                </a:solidFill>
              </a:defRPr>
            </a:lvl1pPr>
          </a:lstStyle>
          <a:p>
            <a:r>
              <a:rPr lang="en-US"/>
              <a:t>#ONSRoadshow </a:t>
            </a:r>
            <a:endParaRPr lang="en-US" dirty="0"/>
          </a:p>
        </p:txBody>
      </p:sp>
      <p:sp>
        <p:nvSpPr>
          <p:cNvPr id="2" name="Title 1">
            <a:extLst>
              <a:ext uri="{FF2B5EF4-FFF2-40B4-BE49-F238E27FC236}">
                <a16:creationId xmlns:a16="http://schemas.microsoft.com/office/drawing/2014/main" xmlns="" id="{2F0BAAC3-A1E9-784F-BE30-C99088DCED33}"/>
              </a:ext>
            </a:extLst>
          </p:cNvPr>
          <p:cNvSpPr>
            <a:spLocks noGrp="1"/>
          </p:cNvSpPr>
          <p:nvPr>
            <p:ph type="title" hasCustomPrompt="1"/>
          </p:nvPr>
        </p:nvSpPr>
        <p:spPr/>
        <p:txBody>
          <a:bodyPr/>
          <a:lstStyle>
            <a:lvl1pPr>
              <a:defRPr/>
            </a:lvl1pPr>
          </a:lstStyle>
          <a:p>
            <a:r>
              <a:rPr lang="en-US" dirty="0"/>
              <a:t>Write your title here</a:t>
            </a:r>
            <a:br>
              <a:rPr lang="en-US" dirty="0"/>
            </a:br>
            <a:r>
              <a:rPr lang="en-US" dirty="0"/>
              <a:t>(in sentence case)</a:t>
            </a:r>
          </a:p>
        </p:txBody>
      </p:sp>
    </p:spTree>
    <p:extLst>
      <p:ext uri="{BB962C8B-B14F-4D97-AF65-F5344CB8AC3E}">
        <p14:creationId xmlns:p14="http://schemas.microsoft.com/office/powerpoint/2010/main" val="18935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xmlns="" id="{C470A4C7-A3A2-8C48-94D5-E7589555BBE3}"/>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884149"/>
            <a:ext cx="10515600" cy="757130"/>
          </a:xfrm>
          <a:prstGeom prst="rect">
            <a:avLst/>
          </a:prstGeom>
        </p:spPr>
        <p:txBody>
          <a:bodyPr wrap="square">
            <a:spAutoFit/>
          </a:bodyPr>
          <a:lstStyle>
            <a:lvl1pPr>
              <a:defRPr sz="4800"/>
            </a:lvl1pPr>
          </a:lstStyle>
          <a:p>
            <a:r>
              <a:rPr lang="en-US" dirty="0"/>
              <a:t>Add your heading here</a:t>
            </a:r>
          </a:p>
        </p:txBody>
      </p:sp>
      <p:sp>
        <p:nvSpPr>
          <p:cNvPr id="3" name="Content Placeholder 2"/>
          <p:cNvSpPr>
            <a:spLocks noGrp="1"/>
          </p:cNvSpPr>
          <p:nvPr>
            <p:ph idx="1" hasCustomPrompt="1"/>
          </p:nvPr>
        </p:nvSpPr>
        <p:spPr>
          <a:xfrm>
            <a:off x="838200" y="1923634"/>
            <a:ext cx="105156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ffice fo National Statistics Logo">
            <a:extLst>
              <a:ext uri="{FF2B5EF4-FFF2-40B4-BE49-F238E27FC236}">
                <a16:creationId xmlns:a16="http://schemas.microsoft.com/office/drawing/2014/main" xmlns="" id="{67FFCDAA-C62B-DC43-BF5D-DB783C64EDDE}"/>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0" name="Picture 9" descr="Office fo National Statistics Logo">
            <a:extLst>
              <a:ext uri="{FF2B5EF4-FFF2-40B4-BE49-F238E27FC236}">
                <a16:creationId xmlns:a16="http://schemas.microsoft.com/office/drawing/2014/main" xmlns="" id="{82AAAE08-3182-8445-B596-A9BC966ABFE2}"/>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3" name="Slide Number Placeholder 5">
            <a:extLst>
              <a:ext uri="{FF2B5EF4-FFF2-40B4-BE49-F238E27FC236}">
                <a16:creationId xmlns:a16="http://schemas.microsoft.com/office/drawing/2014/main" xmlns=""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4" name="Footer Placeholder 13">
            <a:extLst>
              <a:ext uri="{FF2B5EF4-FFF2-40B4-BE49-F238E27FC236}">
                <a16:creationId xmlns:a16="http://schemas.microsoft.com/office/drawing/2014/main" xmlns=""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Tree>
    <p:extLst>
      <p:ext uri="{BB962C8B-B14F-4D97-AF65-F5344CB8AC3E}">
        <p14:creationId xmlns:p14="http://schemas.microsoft.com/office/powerpoint/2010/main" val="3621316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xmlns="" id="{1F5632E3-E91E-8442-8ABA-C41030399038}"/>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hasCustomPrompt="1"/>
          </p:nvPr>
        </p:nvSpPr>
        <p:spPr>
          <a:xfrm>
            <a:off x="838200" y="1923634"/>
            <a:ext cx="51804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Column one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923634"/>
            <a:ext cx="51816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Column two</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ffice fo National Statistics Logo">
            <a:extLst>
              <a:ext uri="{FF2B5EF4-FFF2-40B4-BE49-F238E27FC236}">
                <a16:creationId xmlns:a16="http://schemas.microsoft.com/office/drawing/2014/main" xmlns="" id="{4269F602-9ED2-AA41-912E-6C0E206DA65B}"/>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3" name="Picture 12" descr="Office fo National Statistics Logo">
            <a:extLst>
              <a:ext uri="{FF2B5EF4-FFF2-40B4-BE49-F238E27FC236}">
                <a16:creationId xmlns:a16="http://schemas.microsoft.com/office/drawing/2014/main" xmlns="" id="{F45FD056-94E7-E64A-B074-49E5994B280C}"/>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4" name="Slide Number Placeholder 5">
            <a:extLst>
              <a:ext uri="{FF2B5EF4-FFF2-40B4-BE49-F238E27FC236}">
                <a16:creationId xmlns:a16="http://schemas.microsoft.com/office/drawing/2014/main" xmlns=""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5" name="Footer Placeholder 13">
            <a:extLst>
              <a:ext uri="{FF2B5EF4-FFF2-40B4-BE49-F238E27FC236}">
                <a16:creationId xmlns:a16="http://schemas.microsoft.com/office/drawing/2014/main" xmlns=""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7" name="Title 1">
            <a:extLst>
              <a:ext uri="{FF2B5EF4-FFF2-40B4-BE49-F238E27FC236}">
                <a16:creationId xmlns:a16="http://schemas.microsoft.com/office/drawing/2014/main" xmlns="" id="{BF8E2729-03F2-4F77-BF33-CCC290F9D763}"/>
              </a:ext>
            </a:extLst>
          </p:cNvPr>
          <p:cNvSpPr>
            <a:spLocks noGrp="1"/>
          </p:cNvSpPr>
          <p:nvPr>
            <p:ph type="title" hasCustomPrompt="1"/>
          </p:nvPr>
        </p:nvSpPr>
        <p:spPr>
          <a:xfrm>
            <a:off x="838200" y="883305"/>
            <a:ext cx="10515600" cy="757130"/>
          </a:xfrm>
          <a:prstGeom prst="rect">
            <a:avLst/>
          </a:prstGeom>
        </p:spPr>
        <p:txBody>
          <a:bodyPr>
            <a:spAutoFit/>
          </a:bodyPr>
          <a:lstStyle>
            <a:lvl1pPr>
              <a:defRPr sz="4800"/>
            </a:lvl1pPr>
          </a:lstStyle>
          <a:p>
            <a:r>
              <a:rPr lang="en-US" dirty="0"/>
              <a:t>Add your heading here</a:t>
            </a:r>
          </a:p>
        </p:txBody>
      </p:sp>
    </p:spTree>
    <p:extLst>
      <p:ext uri="{BB962C8B-B14F-4D97-AF65-F5344CB8AC3E}">
        <p14:creationId xmlns:p14="http://schemas.microsoft.com/office/powerpoint/2010/main" val="11790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r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xmlns="" id="{1F5632E3-E91E-8442-8ABA-C41030399038}"/>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Office fo National Statistics Logo">
            <a:extLst>
              <a:ext uri="{FF2B5EF4-FFF2-40B4-BE49-F238E27FC236}">
                <a16:creationId xmlns:a16="http://schemas.microsoft.com/office/drawing/2014/main" xmlns="" id="{4269F602-9ED2-AA41-912E-6C0E206DA65B}"/>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3" name="Picture 12" descr="Office fo National Statistics Logo">
            <a:extLst>
              <a:ext uri="{FF2B5EF4-FFF2-40B4-BE49-F238E27FC236}">
                <a16:creationId xmlns:a16="http://schemas.microsoft.com/office/drawing/2014/main" xmlns="" id="{F45FD056-94E7-E64A-B074-49E5994B280C}"/>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4" name="Slide Number Placeholder 5">
            <a:extLst>
              <a:ext uri="{FF2B5EF4-FFF2-40B4-BE49-F238E27FC236}">
                <a16:creationId xmlns:a16="http://schemas.microsoft.com/office/drawing/2014/main" xmlns=""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5" name="Footer Placeholder 13">
            <a:extLst>
              <a:ext uri="{FF2B5EF4-FFF2-40B4-BE49-F238E27FC236}">
                <a16:creationId xmlns:a16="http://schemas.microsoft.com/office/drawing/2014/main" xmlns=""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6" name="Content Placeholder 2">
            <a:extLst>
              <a:ext uri="{FF2B5EF4-FFF2-40B4-BE49-F238E27FC236}">
                <a16:creationId xmlns:a16="http://schemas.microsoft.com/office/drawing/2014/main" xmlns="" id="{8E4E2FF2-096C-C349-8B44-CFA5388E9515}"/>
              </a:ext>
            </a:extLst>
          </p:cNvPr>
          <p:cNvSpPr>
            <a:spLocks noGrp="1"/>
          </p:cNvSpPr>
          <p:nvPr>
            <p:ph idx="1" hasCustomPrompt="1"/>
          </p:nvPr>
        </p:nvSpPr>
        <p:spPr>
          <a:xfrm>
            <a:off x="838200" y="698955"/>
            <a:ext cx="10515600" cy="4774919"/>
          </a:xfrm>
        </p:spPr>
        <p:txBody>
          <a:bodyPr anchor="t" anchorCtr="0"/>
          <a:lstStyle>
            <a:lvl1pPr>
              <a:defRPr sz="3200">
                <a:solidFill>
                  <a:schemeClr val="tx2"/>
                </a:solidFill>
              </a:defRPr>
            </a:lvl1pPr>
            <a:lvl2pPr>
              <a:defRPr sz="2800"/>
            </a:lvl2pPr>
            <a:lvl3pPr>
              <a:defRPr sz="2400"/>
            </a:lvl3pPr>
            <a:lvl4pPr>
              <a:defRPr sz="2000"/>
            </a:lvl4pPr>
            <a:lvl5pPr>
              <a:defRPr sz="2000"/>
            </a:lvl5pPr>
          </a:lstStyle>
          <a:p>
            <a:pPr lvl="0"/>
            <a:r>
              <a:rPr lang="en-US" dirty="0"/>
              <a:t>Add your chart here</a:t>
            </a:r>
          </a:p>
        </p:txBody>
      </p:sp>
    </p:spTree>
    <p:extLst>
      <p:ext uri="{BB962C8B-B14F-4D97-AF65-F5344CB8AC3E}">
        <p14:creationId xmlns:p14="http://schemas.microsoft.com/office/powerpoint/2010/main" val="31053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to slide">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14DE38-8C4D-6F43-8595-E82C3F754B7A}"/>
              </a:ext>
            </a:extLst>
          </p:cNvPr>
          <p:cNvSpPr/>
          <p:nvPr userDrawn="1"/>
        </p:nvSpPr>
        <p:spPr>
          <a:xfrm>
            <a:off x="0" y="0"/>
            <a:ext cx="12192000" cy="6858000"/>
          </a:xfrm>
          <a:prstGeom prst="rect">
            <a:avLst/>
          </a:prstGeom>
          <a:solidFill>
            <a:schemeClr val="tx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3"/>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3"/>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wrap="square"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1" name="Subtitle 2">
            <a:extLst>
              <a:ext uri="{FF2B5EF4-FFF2-40B4-BE49-F238E27FC236}">
                <a16:creationId xmlns:a16="http://schemas.microsoft.com/office/drawing/2014/main" xmlns="" id="{2E0A9FDF-9B76-F147-89B2-16C44BBC7C67}"/>
              </a:ext>
            </a:extLst>
          </p:cNvPr>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xmlns="" id="{EC756F59-E195-5649-BC25-22C062D42E35}"/>
              </a:ext>
            </a:extLst>
          </p:cNvPr>
          <p:cNvSpPr>
            <a:spLocks noGrp="1"/>
          </p:cNvSpPr>
          <p:nvPr>
            <p:ph type="title" hasCustomPrompt="1"/>
          </p:nvPr>
        </p:nvSpPr>
        <p:spPr>
          <a:xfrm>
            <a:off x="838200" y="1077238"/>
            <a:ext cx="10515600" cy="2744886"/>
          </a:xfrm>
          <a:prstGeom prst="rect">
            <a:avLst/>
          </a:prstGeom>
        </p:spPr>
        <p:txBody>
          <a:bodyPr anchor="b" anchorCtr="1">
            <a:noAutofit/>
          </a:bodyPr>
          <a:lstStyle>
            <a:lvl1pPr algn="ctr">
              <a:defRPr sz="7200">
                <a:ln>
                  <a:noFill/>
                </a:ln>
                <a:solidFill>
                  <a:schemeClr val="bg1"/>
                </a:solidFill>
                <a:effectLst/>
              </a:defRPr>
            </a:lvl1pPr>
          </a:lstStyle>
          <a:p>
            <a:r>
              <a:rPr lang="en-US" dirty="0"/>
              <a:t>Image slide</a:t>
            </a:r>
          </a:p>
        </p:txBody>
      </p:sp>
      <p:cxnSp>
        <p:nvCxnSpPr>
          <p:cNvPr id="17" name="Straight Connector 16">
            <a:extLst>
              <a:ext uri="{FF2B5EF4-FFF2-40B4-BE49-F238E27FC236}">
                <a16:creationId xmlns:a16="http://schemas.microsoft.com/office/drawing/2014/main" xmlns=""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435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ONS blue">
    <p:bg>
      <p:bgPr>
        <a:solidFill>
          <a:srgbClr val="003C57"/>
        </a:solidFill>
        <a:effectLst/>
      </p:bgPr>
    </p:bg>
    <p:spTree>
      <p:nvGrpSpPr>
        <p:cNvPr id="1" name=""/>
        <p:cNvGrpSpPr/>
        <p:nvPr/>
      </p:nvGrpSpPr>
      <p:grpSpPr>
        <a:xfrm>
          <a:off x="0" y="0"/>
          <a:ext cx="0" cy="0"/>
          <a:chOff x="0" y="0"/>
          <a:chExt cx="0" cy="0"/>
        </a:xfrm>
      </p:grpSpPr>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1" name="Subtitle 2">
            <a:extLst>
              <a:ext uri="{FF2B5EF4-FFF2-40B4-BE49-F238E27FC236}">
                <a16:creationId xmlns:a16="http://schemas.microsoft.com/office/drawing/2014/main" xmlns="" id="{2E0A9FDF-9B76-F147-89B2-16C44BBC7C67}"/>
              </a:ext>
            </a:extLst>
          </p:cNvPr>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xmlns="" id="{EC756F59-E195-5649-BC25-22C062D42E35}"/>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cxnSp>
        <p:nvCxnSpPr>
          <p:cNvPr id="17" name="Straight Connector 16">
            <a:extLst>
              <a:ext uri="{FF2B5EF4-FFF2-40B4-BE49-F238E27FC236}">
                <a16:creationId xmlns:a16="http://schemas.microsoft.com/office/drawing/2014/main" xmlns=""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013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slide matisse">
    <p:bg>
      <p:bgPr>
        <a:solidFill>
          <a:srgbClr val="20609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6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slide astral">
    <p:bg>
      <p:bgPr>
        <a:solidFill>
          <a:srgbClr val="3B7A9E"/>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6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64498" y="297994"/>
            <a:ext cx="8489302" cy="1200831"/>
          </a:xfrm>
        </p:spPr>
        <p:txBody>
          <a:bodyPr/>
          <a:lstStyle>
            <a:lvl1pPr>
              <a:defRPr>
                <a:solidFill>
                  <a:srgbClr val="1E2B50"/>
                </a:solidFill>
              </a:defRPr>
            </a:lvl1pPr>
          </a:lstStyle>
          <a:p>
            <a:r>
              <a:rPr lang="en-US" smtClean="0"/>
              <a:t>Click to edit Master title style</a:t>
            </a:r>
            <a:endParaRPr lang="en-GB"/>
          </a:p>
        </p:txBody>
      </p:sp>
      <p:sp>
        <p:nvSpPr>
          <p:cNvPr id="3" name="Content Placeholder 2"/>
          <p:cNvSpPr>
            <a:spLocks noGrp="1"/>
          </p:cNvSpPr>
          <p:nvPr>
            <p:ph idx="1"/>
          </p:nvPr>
        </p:nvSpPr>
        <p:spPr>
          <a:xfrm>
            <a:off x="1343608" y="1657349"/>
            <a:ext cx="10010192" cy="5042127"/>
          </a:xfrm>
        </p:spPr>
        <p:txBody>
          <a:bodyPr/>
          <a:lstStyle>
            <a:lvl1pPr>
              <a:defRPr>
                <a:solidFill>
                  <a:srgbClr val="1E2B50"/>
                </a:solidFill>
              </a:defRPr>
            </a:lvl1pPr>
            <a:lvl2pPr>
              <a:defRPr>
                <a:solidFill>
                  <a:srgbClr val="1E2B50"/>
                </a:solidFill>
              </a:defRPr>
            </a:lvl2pPr>
            <a:lvl3pPr>
              <a:defRPr>
                <a:solidFill>
                  <a:srgbClr val="1E2B50"/>
                </a:solidFill>
              </a:defRPr>
            </a:lvl3pPr>
            <a:lvl4pPr>
              <a:defRPr>
                <a:solidFill>
                  <a:srgbClr val="1E2B50"/>
                </a:solidFill>
              </a:defRPr>
            </a:lvl4pPr>
            <a:lvl5pPr>
              <a:defRPr>
                <a:solidFill>
                  <a:srgbClr val="1E2B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Freeform 15"/>
          <p:cNvSpPr/>
          <p:nvPr userDrawn="1"/>
        </p:nvSpPr>
        <p:spPr>
          <a:xfrm rot="20153357">
            <a:off x="-300235" y="1286431"/>
            <a:ext cx="3052125" cy="1526888"/>
          </a:xfrm>
          <a:custGeom>
            <a:avLst/>
            <a:gdLst>
              <a:gd name="connsiteX0" fmla="*/ 3052125 w 3052125"/>
              <a:gd name="connsiteY0" fmla="*/ 0 h 1526888"/>
              <a:gd name="connsiteX1" fmla="*/ 3052125 w 3052125"/>
              <a:gd name="connsiteY1" fmla="*/ 178319 h 1526888"/>
              <a:gd name="connsiteX2" fmla="*/ 2982409 w 3052125"/>
              <a:gd name="connsiteY2" fmla="*/ 183057 h 1526888"/>
              <a:gd name="connsiteX3" fmla="*/ 83037 w 3052125"/>
              <a:gd name="connsiteY3" fmla="*/ 1434030 h 1526888"/>
              <a:gd name="connsiteX4" fmla="*/ 0 w 3052125"/>
              <a:gd name="connsiteY4" fmla="*/ 1526888 h 1526888"/>
              <a:gd name="connsiteX5" fmla="*/ 0 w 3052125"/>
              <a:gd name="connsiteY5" fmla="*/ 1156661 h 1526888"/>
              <a:gd name="connsiteX6" fmla="*/ 517659 w 3052125"/>
              <a:gd name="connsiteY6" fmla="*/ 0 h 152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2125" h="1526888">
                <a:moveTo>
                  <a:pt x="3052125" y="0"/>
                </a:moveTo>
                <a:lnTo>
                  <a:pt x="3052125" y="178319"/>
                </a:lnTo>
                <a:lnTo>
                  <a:pt x="2982409" y="183057"/>
                </a:lnTo>
                <a:cubicBezTo>
                  <a:pt x="1797709" y="287579"/>
                  <a:pt x="767501" y="717066"/>
                  <a:pt x="83037" y="1434030"/>
                </a:cubicBezTo>
                <a:lnTo>
                  <a:pt x="0" y="1526888"/>
                </a:lnTo>
                <a:lnTo>
                  <a:pt x="0" y="1156661"/>
                </a:lnTo>
                <a:lnTo>
                  <a:pt x="517659" y="0"/>
                </a:lnTo>
                <a:close/>
              </a:path>
            </a:pathLst>
          </a:custGeom>
          <a:solidFill>
            <a:srgbClr val="CCD60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14" name="Freeform 13"/>
          <p:cNvSpPr/>
          <p:nvPr userDrawn="1"/>
        </p:nvSpPr>
        <p:spPr>
          <a:xfrm rot="11061754">
            <a:off x="-8361" y="-15664"/>
            <a:ext cx="12462172" cy="6408964"/>
          </a:xfrm>
          <a:custGeom>
            <a:avLst/>
            <a:gdLst>
              <a:gd name="connsiteX0" fmla="*/ 488932 w 12462172"/>
              <a:gd name="connsiteY0" fmla="*/ 6408963 h 6408964"/>
              <a:gd name="connsiteX1" fmla="*/ 488931 w 12462172"/>
              <a:gd name="connsiteY1" fmla="*/ 6408963 h 6408964"/>
              <a:gd name="connsiteX2" fmla="*/ 0 w 12462172"/>
              <a:gd name="connsiteY2" fmla="*/ 0 h 6408964"/>
              <a:gd name="connsiteX3" fmla="*/ 1 w 12462172"/>
              <a:gd name="connsiteY3" fmla="*/ 0 h 6408964"/>
              <a:gd name="connsiteX4" fmla="*/ 410951 w 12462172"/>
              <a:gd name="connsiteY4" fmla="*/ 5386771 h 6408964"/>
              <a:gd name="connsiteX5" fmla="*/ 6282143 w 12462172"/>
              <a:gd name="connsiteY5" fmla="*/ 6408031 h 6408964"/>
              <a:gd name="connsiteX6" fmla="*/ 6222588 w 12462172"/>
              <a:gd name="connsiteY6" fmla="*/ 6408964 h 6408964"/>
              <a:gd name="connsiteX7" fmla="*/ 6147228 w 12462172"/>
              <a:gd name="connsiteY7" fmla="*/ 6408964 h 6408964"/>
              <a:gd name="connsiteX8" fmla="*/ 6600011 w 12462172"/>
              <a:gd name="connsiteY8" fmla="*/ 6374422 h 6408964"/>
              <a:gd name="connsiteX9" fmla="*/ 12360154 w 12462172"/>
              <a:gd name="connsiteY9" fmla="*/ 1844062 h 6408964"/>
              <a:gd name="connsiteX10" fmla="*/ 12351565 w 12462172"/>
              <a:gd name="connsiteY10" fmla="*/ 1631090 h 6408964"/>
              <a:gd name="connsiteX11" fmla="*/ 12351861 w 12462172"/>
              <a:gd name="connsiteY11" fmla="*/ 1631067 h 6408964"/>
              <a:gd name="connsiteX12" fmla="*/ 12351230 w 12462172"/>
              <a:gd name="connsiteY12" fmla="*/ 1622802 h 6408964"/>
              <a:gd name="connsiteX13" fmla="*/ 12348675 w 12462172"/>
              <a:gd name="connsiteY13" fmla="*/ 1589310 h 6408964"/>
              <a:gd name="connsiteX14" fmla="*/ 12355133 w 12462172"/>
              <a:gd name="connsiteY14" fmla="*/ 1607168 h 6408964"/>
              <a:gd name="connsiteX15" fmla="*/ 12462172 w 12462172"/>
              <a:gd name="connsiteY15" fmla="*/ 3021097 h 6408964"/>
              <a:gd name="connsiteX16" fmla="*/ 12411302 w 12462172"/>
              <a:gd name="connsiteY16" fmla="*/ 3241659 h 6408964"/>
              <a:gd name="connsiteX17" fmla="*/ 7882132 w 12462172"/>
              <a:gd name="connsiteY17" fmla="*/ 6272059 h 6408964"/>
              <a:gd name="connsiteX18" fmla="*/ 7669719 w 12462172"/>
              <a:gd name="connsiteY18" fmla="*/ 6302174 h 64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62172" h="6408964">
                <a:moveTo>
                  <a:pt x="488932" y="6408963"/>
                </a:moveTo>
                <a:lnTo>
                  <a:pt x="488931" y="6408963"/>
                </a:lnTo>
                <a:lnTo>
                  <a:pt x="0" y="0"/>
                </a:lnTo>
                <a:lnTo>
                  <a:pt x="1" y="0"/>
                </a:lnTo>
                <a:lnTo>
                  <a:pt x="410951" y="5386771"/>
                </a:lnTo>
                <a:close/>
                <a:moveTo>
                  <a:pt x="6282143" y="6408031"/>
                </a:moveTo>
                <a:lnTo>
                  <a:pt x="6222588" y="6408964"/>
                </a:lnTo>
                <a:lnTo>
                  <a:pt x="6147228" y="6408964"/>
                </a:lnTo>
                <a:lnTo>
                  <a:pt x="6600011" y="6374422"/>
                </a:lnTo>
                <a:cubicBezTo>
                  <a:pt x="9852079" y="6126326"/>
                  <a:pt x="12370197" y="4122084"/>
                  <a:pt x="12360154" y="1844062"/>
                </a:cubicBezTo>
                <a:lnTo>
                  <a:pt x="12351565" y="1631090"/>
                </a:lnTo>
                <a:lnTo>
                  <a:pt x="12351861" y="1631067"/>
                </a:lnTo>
                <a:lnTo>
                  <a:pt x="12351230" y="1622802"/>
                </a:lnTo>
                <a:lnTo>
                  <a:pt x="12348675" y="1589310"/>
                </a:lnTo>
                <a:lnTo>
                  <a:pt x="12355133" y="1607168"/>
                </a:lnTo>
                <a:lnTo>
                  <a:pt x="12462172" y="3021097"/>
                </a:lnTo>
                <a:lnTo>
                  <a:pt x="12411302" y="3241659"/>
                </a:lnTo>
                <a:cubicBezTo>
                  <a:pt x="11958000" y="4708466"/>
                  <a:pt x="10181738" y="5883853"/>
                  <a:pt x="7882132" y="6272059"/>
                </a:cubicBezTo>
                <a:lnTo>
                  <a:pt x="7669719" y="6302174"/>
                </a:lnTo>
                <a:close/>
              </a:path>
            </a:pathLst>
          </a:custGeom>
          <a:solidFill>
            <a:srgbClr val="417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8" y="70202"/>
            <a:ext cx="1832581" cy="773628"/>
          </a:xfrm>
          <a:prstGeom prst="rect">
            <a:avLst/>
          </a:prstGeom>
        </p:spPr>
      </p:pic>
    </p:spTree>
    <p:extLst>
      <p:ext uri="{BB962C8B-B14F-4D97-AF65-F5344CB8AC3E}">
        <p14:creationId xmlns:p14="http://schemas.microsoft.com/office/powerpoint/2010/main" val="22698155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slide light blue">
    <p:bg>
      <p:bgPr>
        <a:solidFill>
          <a:srgbClr val="27A0C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10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slide light teal">
    <p:bg>
      <p:bgPr>
        <a:solidFill>
          <a:srgbClr val="00A5A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AAED0727-79E8-044A-A266-B0C74790E72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830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slide teal">
    <p:bg>
      <p:bgPr>
        <a:solidFill>
          <a:srgbClr val="00808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66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slide salem">
    <p:bg>
      <p:bgPr>
        <a:solidFill>
          <a:srgbClr val="0F824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26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slide gold">
    <p:bg>
      <p:bgPr>
        <a:solidFill>
          <a:srgbClr val="B88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170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slide poppy">
    <p:bg>
      <p:bgPr>
        <a:solidFill>
          <a:srgbClr val="D32F2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2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slide pink">
    <p:bg>
      <p:bgPr>
        <a:solidFill>
          <a:srgbClr val="D2376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762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slide prince">
    <p:bg>
      <p:bgPr>
        <a:solidFill>
          <a:srgbClr val="6E258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24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slide purple">
    <p:bg>
      <p:bgPr>
        <a:solidFill>
          <a:srgbClr val="37288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001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slide">
    <p:bg>
      <p:bgPr>
        <a:solidFill>
          <a:srgbClr val="32313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a16="http://schemas.microsoft.com/office/drawing/2014/main" xmlns=""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a16="http://schemas.microsoft.com/office/drawing/2014/main" xmlns=""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a16="http://schemas.microsoft.com/office/drawing/2014/main" xmlns=""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a16="http://schemas.microsoft.com/office/drawing/2014/main" xmlns=""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a16="http://schemas.microsoft.com/office/drawing/2014/main" xmlns=""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a16="http://schemas.microsoft.com/office/drawing/2014/main" xmlns=""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68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11078669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D23B4-2529-4D66-97BE-B203C5C6A4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EFACFCE9-1936-4933-94A5-F7CE39173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C7517B-4094-4970-8D7F-AC9E976870D2}"/>
              </a:ext>
            </a:extLst>
          </p:cNvPr>
          <p:cNvSpPr>
            <a:spLocks noGrp="1"/>
          </p:cNvSpPr>
          <p:nvPr>
            <p:ph type="dt" sz="half" idx="10"/>
          </p:nvPr>
        </p:nvSpPr>
        <p:spPr/>
        <p:txBody>
          <a:bodyPr/>
          <a:lstStyle/>
          <a:p>
            <a:fld id="{455CB351-C86C-4122-8F36-EF3D45F34A29}" type="datetimeFigureOut">
              <a:rPr lang="en-GB" smtClean="0"/>
              <a:pPr/>
              <a:t>09/01/2020</a:t>
            </a:fld>
            <a:endParaRPr lang="en-GB"/>
          </a:p>
        </p:txBody>
      </p:sp>
      <p:sp>
        <p:nvSpPr>
          <p:cNvPr id="5" name="Footer Placeholder 4">
            <a:extLst>
              <a:ext uri="{FF2B5EF4-FFF2-40B4-BE49-F238E27FC236}">
                <a16:creationId xmlns:a16="http://schemas.microsoft.com/office/drawing/2014/main" xmlns="" id="{09772F9C-CF31-4E65-B88B-472942A2B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AC13B66-EBC5-4DC6-9BF2-7B3509941563}"/>
              </a:ext>
            </a:extLst>
          </p:cNvPr>
          <p:cNvSpPr>
            <a:spLocks noGrp="1"/>
          </p:cNvSpPr>
          <p:nvPr>
            <p:ph type="sldNum" sz="quarter" idx="12"/>
          </p:nvPr>
        </p:nvSpPr>
        <p:spPr/>
        <p:txBody>
          <a:bodyPr/>
          <a:lstStyle/>
          <a:p>
            <a:fld id="{A2D98684-41FF-4435-A45B-771C9EC67D4B}" type="slidenum">
              <a:rPr lang="en-GB" smtClean="0"/>
              <a:pPr/>
              <a:t>‹#›</a:t>
            </a:fld>
            <a:endParaRPr lang="en-GB"/>
          </a:p>
        </p:txBody>
      </p:sp>
    </p:spTree>
    <p:extLst>
      <p:ext uri="{BB962C8B-B14F-4D97-AF65-F5344CB8AC3E}">
        <p14:creationId xmlns:p14="http://schemas.microsoft.com/office/powerpoint/2010/main" val="68783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25481055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8218557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20385804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32871345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48710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C3B9-7F7F-4B30-B5E7-0693369E9EB8}" type="datetimeFigureOut">
              <a:rPr lang="en-GB" smtClean="0"/>
              <a:pPr/>
              <a:t>09/01/2020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8252915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0C3B9-7F7F-4B30-B5E7-0693369E9EB8}" type="datetimeFigureOut">
              <a:rPr lang="en-GB" smtClean="0"/>
              <a:pPr/>
              <a:t>09/01/2020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091975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800" y="4669254"/>
            <a:ext cx="10515600" cy="1200329"/>
          </a:xfrm>
          <a:prstGeom prst="rect">
            <a:avLst/>
          </a:prstGeom>
        </p:spPr>
        <p:txBody>
          <a:bodyPr vert="horz" lIns="0" tIns="45720" rIns="91440" bIns="45720" rtlCol="0" anchor="b" anchorCtr="0">
            <a:spAutoFit/>
          </a:bodyPr>
          <a:lstStyle/>
          <a:p>
            <a:pPr>
              <a:lnSpc>
                <a:spcPct val="100000"/>
              </a:lnSpc>
            </a:pPr>
            <a:r>
              <a:rPr lang="en-US" b="1" dirty="0">
                <a:solidFill>
                  <a:srgbClr val="183E56"/>
                </a:solidFill>
                <a:latin typeface="Arial" panose="020B0604020202020204" pitchFamily="34" charset="0"/>
                <a:cs typeface="Arial" panose="020B0604020202020204" pitchFamily="34" charset="0"/>
              </a:rPr>
              <a:t>Presenter Name</a:t>
            </a:r>
            <a:br>
              <a:rPr lang="en-US" b="1"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Job Title | Department</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@Twitter-handle</a:t>
            </a:r>
          </a:p>
        </p:txBody>
      </p:sp>
      <p:pic>
        <p:nvPicPr>
          <p:cNvPr id="6" name="Picture 5" descr="Office for National Statistics Logo">
            <a:extLst>
              <a:ext uri="{FF2B5EF4-FFF2-40B4-BE49-F238E27FC236}">
                <a16:creationId xmlns:a16="http://schemas.microsoft.com/office/drawing/2014/main" xmlns="" id="{9D6A1342-DE99-4B4D-B5AF-C43FDAE08636}"/>
              </a:ext>
            </a:extLst>
          </p:cNvPr>
          <p:cNvPicPr>
            <a:picLocks noChangeAspect="1"/>
          </p:cNvPicPr>
          <p:nvPr userDrawn="1"/>
        </p:nvPicPr>
        <p:blipFill>
          <a:blip r:embed="rId21"/>
          <a:stretch>
            <a:fillRect/>
          </a:stretch>
        </p:blipFill>
        <p:spPr>
          <a:xfrm>
            <a:off x="8439750" y="860003"/>
            <a:ext cx="2914650" cy="571500"/>
          </a:xfrm>
          <a:prstGeom prst="rect">
            <a:avLst/>
          </a:prstGeom>
        </p:spPr>
      </p:pic>
      <p:sp>
        <p:nvSpPr>
          <p:cNvPr id="12" name="Slide Number Placeholder 5">
            <a:extLst>
              <a:ext uri="{FF2B5EF4-FFF2-40B4-BE49-F238E27FC236}">
                <a16:creationId xmlns:a16="http://schemas.microsoft.com/office/drawing/2014/main" xmlns=""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dirty="0"/>
          </a:p>
        </p:txBody>
      </p:sp>
      <p:sp>
        <p:nvSpPr>
          <p:cNvPr id="14" name="Footer Placeholder 13">
            <a:extLst>
              <a:ext uri="{FF2B5EF4-FFF2-40B4-BE49-F238E27FC236}">
                <a16:creationId xmlns:a16="http://schemas.microsoft.com/office/drawing/2014/main" xmlns=""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#ONSRoadshow </a:t>
            </a:r>
            <a:endParaRPr lang="en-US" dirty="0"/>
          </a:p>
        </p:txBody>
      </p:sp>
      <p:sp>
        <p:nvSpPr>
          <p:cNvPr id="16" name="Date Placeholder 15">
            <a:extLst>
              <a:ext uri="{FF2B5EF4-FFF2-40B4-BE49-F238E27FC236}">
                <a16:creationId xmlns:a16="http://schemas.microsoft.com/office/drawing/2014/main" xmlns="" id="{C57F1779-22FA-E74D-A68A-DE59AC0306AC}"/>
              </a:ext>
            </a:extLst>
          </p:cNvPr>
          <p:cNvSpPr>
            <a:spLocks noGrp="1"/>
          </p:cNvSpPr>
          <p:nvPr>
            <p:ph type="dt" sz="half" idx="2"/>
          </p:nvPr>
        </p:nvSpPr>
        <p:spPr>
          <a:xfrm>
            <a:off x="838200" y="6250892"/>
            <a:ext cx="2743200" cy="365125"/>
          </a:xfrm>
          <a:prstGeom prst="rect">
            <a:avLst/>
          </a:prstGeom>
        </p:spPr>
        <p:txBody>
          <a:bodyPr vert="horz" lIns="0" tIns="45720" rIns="91440" bIns="45720" rtlCol="0" anchor="ctr"/>
          <a:lstStyle>
            <a:lvl1pPr algn="l">
              <a:defRPr sz="2000" b="1">
                <a:solidFill>
                  <a:srgbClr val="003C57"/>
                </a:solidFill>
              </a:defRPr>
            </a:lvl1pPr>
          </a:lstStyle>
          <a:p>
            <a:endParaRPr lang="en-US" dirty="0"/>
          </a:p>
        </p:txBody>
      </p:sp>
      <p:sp>
        <p:nvSpPr>
          <p:cNvPr id="9" name="Title Placeholder 1">
            <a:extLst>
              <a:ext uri="{FF2B5EF4-FFF2-40B4-BE49-F238E27FC236}">
                <a16:creationId xmlns:a16="http://schemas.microsoft.com/office/drawing/2014/main" xmlns="" id="{C7606C98-43DA-624E-A126-318E4E297157}"/>
              </a:ext>
            </a:extLst>
          </p:cNvPr>
          <p:cNvSpPr txBox="1">
            <a:spLocks/>
          </p:cNvSpPr>
          <p:nvPr userDrawn="1"/>
        </p:nvSpPr>
        <p:spPr>
          <a:xfrm>
            <a:off x="838200" y="714371"/>
            <a:ext cx="6691713" cy="3832846"/>
          </a:xfrm>
          <a:prstGeom prst="rect">
            <a:avLst/>
          </a:prstGeom>
          <a:ln>
            <a:no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baseline="0">
                <a:solidFill>
                  <a:srgbClr val="003C57"/>
                </a:solidFill>
                <a:latin typeface="+mj-lt"/>
                <a:ea typeface="+mj-ea"/>
                <a:cs typeface="+mj-cs"/>
              </a:defRPr>
            </a:lvl1pPr>
          </a:lstStyle>
          <a:p>
            <a:endParaRPr lang="en-US" sz="4800" dirty="0">
              <a:solidFill>
                <a:srgbClr val="183E56"/>
              </a:solidFill>
              <a:cs typeface="Arial" panose="020B0604020202020204" pitchFamily="34" charset="0"/>
            </a:endParaRPr>
          </a:p>
        </p:txBody>
      </p:sp>
      <p:cxnSp>
        <p:nvCxnSpPr>
          <p:cNvPr id="15" name="Straight Connector 14">
            <a:extLst>
              <a:ext uri="{FF2B5EF4-FFF2-40B4-BE49-F238E27FC236}">
                <a16:creationId xmlns:a16="http://schemas.microsoft.com/office/drawing/2014/main" xmlns="" id="{6E5DCB11-47E3-BC4E-87BE-ED66A7AC92CD}"/>
              </a:ext>
            </a:extLst>
          </p:cNvPr>
          <p:cNvCxnSpPr>
            <a:cxnSpLocks/>
          </p:cNvCxnSpPr>
          <p:nvPr userDrawn="1"/>
        </p:nvCxnSpPr>
        <p:spPr>
          <a:xfrm>
            <a:off x="823943" y="6055339"/>
            <a:ext cx="10548000" cy="0"/>
          </a:xfrm>
          <a:prstGeom prst="line">
            <a:avLst/>
          </a:prstGeom>
          <a:ln w="25400">
            <a:solidFill>
              <a:srgbClr val="003C57"/>
            </a:solidFill>
          </a:ln>
        </p:spPr>
        <p:style>
          <a:lnRef idx="1">
            <a:schemeClr val="accent1"/>
          </a:lnRef>
          <a:fillRef idx="0">
            <a:schemeClr val="accent1"/>
          </a:fillRef>
          <a:effectRef idx="0">
            <a:schemeClr val="accent1"/>
          </a:effectRef>
          <a:fontRef idx="minor">
            <a:schemeClr val="tx1"/>
          </a:fontRef>
        </p:style>
      </p:cxnSp>
      <p:sp>
        <p:nvSpPr>
          <p:cNvPr id="17" name="Title 4">
            <a:extLst>
              <a:ext uri="{FF2B5EF4-FFF2-40B4-BE49-F238E27FC236}">
                <a16:creationId xmlns:a16="http://schemas.microsoft.com/office/drawing/2014/main" xmlns="" id="{B695BB35-B7F9-BE46-A43E-B9B750880AE4}"/>
              </a:ext>
            </a:extLst>
          </p:cNvPr>
          <p:cNvSpPr txBox="1">
            <a:spLocks/>
          </p:cNvSpPr>
          <p:nvPr userDrawn="1"/>
        </p:nvSpPr>
        <p:spPr>
          <a:xfrm>
            <a:off x="838200" y="644843"/>
            <a:ext cx="7052953" cy="3490605"/>
          </a:xfrm>
          <a:prstGeom prst="rect">
            <a:avLst/>
          </a:prstGeom>
        </p:spPr>
        <p:txBody>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endParaRPr lang="en-US" dirty="0"/>
          </a:p>
        </p:txBody>
      </p:sp>
      <p:sp>
        <p:nvSpPr>
          <p:cNvPr id="4" name="Title Placeholder 3">
            <a:extLst>
              <a:ext uri="{FF2B5EF4-FFF2-40B4-BE49-F238E27FC236}">
                <a16:creationId xmlns:a16="http://schemas.microsoft.com/office/drawing/2014/main" xmlns="" id="{4D2E5A76-65BE-0B4A-9E47-4BFC8F8BB5CE}"/>
              </a:ext>
            </a:extLst>
          </p:cNvPr>
          <p:cNvSpPr>
            <a:spLocks noGrp="1"/>
          </p:cNvSpPr>
          <p:nvPr>
            <p:ph type="title"/>
          </p:nvPr>
        </p:nvSpPr>
        <p:spPr>
          <a:xfrm>
            <a:off x="849343" y="880837"/>
            <a:ext cx="6910357" cy="3817821"/>
          </a:xfrm>
          <a:prstGeom prst="rect">
            <a:avLst/>
          </a:prstGeom>
        </p:spPr>
        <p:txBody>
          <a:bodyPr vert="horz" lIns="0" tIns="45720" rIns="91440" bIns="45720" rtlCol="0" anchor="t" anchorCtr="0">
            <a:normAutofit/>
          </a:bodyPr>
          <a:lstStyle/>
          <a:p>
            <a:r>
              <a:rPr lang="en-US" dirty="0"/>
              <a:t>Write your title here</a:t>
            </a:r>
            <a:br>
              <a:rPr lang="en-US" dirty="0"/>
            </a:br>
            <a:r>
              <a:rPr lang="en-US" dirty="0"/>
              <a:t>(in sentence case)</a:t>
            </a:r>
          </a:p>
        </p:txBody>
      </p:sp>
    </p:spTree>
    <p:extLst>
      <p:ext uri="{BB962C8B-B14F-4D97-AF65-F5344CB8AC3E}">
        <p14:creationId xmlns:p14="http://schemas.microsoft.com/office/powerpoint/2010/main" val="1855565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dt="0"/>
  <p:txStyles>
    <p:title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NUL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nisra.gov.uk/publications/labour-force-survey-changes-output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nisra.gov.uk/statistics/labour-market-and-social-welfare/user-requested-dat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9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communities-ni.gov.uk/articles/universal-credit-statistic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mailto:Ben.Davoll@communities-ni.gov.uk" TargetMode="External"/><Relationship Id="rId5" Type="http://schemas.openxmlformats.org/officeDocument/2006/relationships/hyperlink" Target="mailto:Claire.mccann@communities-ni.gov.uk" TargetMode="External"/><Relationship Id="rId4" Type="http://schemas.openxmlformats.org/officeDocument/2006/relationships/hyperlink" Target="https://www.communities-ni.gov.uk/topics/welfare-changes-brief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2239" y="2120842"/>
            <a:ext cx="9144000" cy="2387600"/>
          </a:xfrm>
        </p:spPr>
        <p:txBody>
          <a:bodyPr>
            <a:noAutofit/>
          </a:bodyPr>
          <a:lstStyle/>
          <a:p>
            <a:r>
              <a:rPr lang="en-GB" dirty="0" smtClean="0"/>
              <a:t>Labour Market Statistics</a:t>
            </a:r>
            <a:br>
              <a:rPr lang="en-GB" dirty="0" smtClean="0"/>
            </a:br>
            <a:r>
              <a:rPr lang="en-GB" dirty="0" smtClean="0"/>
              <a:t/>
            </a:r>
            <a:br>
              <a:rPr lang="en-GB" dirty="0" smtClean="0"/>
            </a:br>
            <a:r>
              <a:rPr lang="en-GB" dirty="0" smtClean="0"/>
              <a:t>User Group</a:t>
            </a:r>
            <a:endParaRPr lang="en-GB" dirty="0"/>
          </a:p>
        </p:txBody>
      </p:sp>
      <p:sp>
        <p:nvSpPr>
          <p:cNvPr id="3" name="Title 1"/>
          <p:cNvSpPr txBox="1">
            <a:spLocks/>
          </p:cNvSpPr>
          <p:nvPr/>
        </p:nvSpPr>
        <p:spPr>
          <a:xfrm>
            <a:off x="1341504" y="4088293"/>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400" dirty="0" smtClean="0"/>
              <a:t>24</a:t>
            </a:r>
            <a:r>
              <a:rPr lang="en-GB" sz="4400" baseline="30000" dirty="0" smtClean="0"/>
              <a:t>th</a:t>
            </a:r>
            <a:r>
              <a:rPr lang="en-GB" sz="4400" dirty="0" smtClean="0"/>
              <a:t> September 2019</a:t>
            </a:r>
            <a:endParaRPr lang="en-GB" sz="4400" dirty="0"/>
          </a:p>
        </p:txBody>
      </p:sp>
    </p:spTree>
    <p:extLst>
      <p:ext uri="{BB962C8B-B14F-4D97-AF65-F5344CB8AC3E}">
        <p14:creationId xmlns:p14="http://schemas.microsoft.com/office/powerpoint/2010/main" val="3714368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2435A-58D4-486E-8477-D036B735CDD8}"/>
              </a:ext>
            </a:extLst>
          </p:cNvPr>
          <p:cNvSpPr>
            <a:spLocks noGrp="1"/>
          </p:cNvSpPr>
          <p:nvPr>
            <p:ph type="title"/>
          </p:nvPr>
        </p:nvSpPr>
        <p:spPr/>
        <p:txBody>
          <a:bodyPr/>
          <a:lstStyle/>
          <a:p>
            <a:r>
              <a:rPr lang="en-GB" dirty="0"/>
              <a:t>Administrative data</a:t>
            </a:r>
          </a:p>
        </p:txBody>
      </p:sp>
      <p:sp>
        <p:nvSpPr>
          <p:cNvPr id="3" name="Content Placeholder 2">
            <a:extLst>
              <a:ext uri="{FF2B5EF4-FFF2-40B4-BE49-F238E27FC236}">
                <a16:creationId xmlns:a16="http://schemas.microsoft.com/office/drawing/2014/main" xmlns="" id="{CC041D6F-397C-40ED-9375-152BFEB66C8F}"/>
              </a:ext>
            </a:extLst>
          </p:cNvPr>
          <p:cNvSpPr>
            <a:spLocks noGrp="1"/>
          </p:cNvSpPr>
          <p:nvPr>
            <p:ph idx="1"/>
          </p:nvPr>
        </p:nvSpPr>
        <p:spPr>
          <a:xfrm>
            <a:off x="838200" y="1905000"/>
            <a:ext cx="10515600" cy="3313728"/>
          </a:xfrm>
        </p:spPr>
        <p:txBody>
          <a:bodyPr/>
          <a:lstStyle/>
          <a:p>
            <a:pPr>
              <a:lnSpc>
                <a:spcPct val="100000"/>
              </a:lnSpc>
            </a:pPr>
            <a:r>
              <a:rPr lang="en-US" sz="2400" dirty="0">
                <a:solidFill>
                  <a:schemeClr val="tx1"/>
                </a:solidFill>
              </a:rPr>
              <a:t>Admin data first population, migration and social stats system but supplemented by surveys</a:t>
            </a:r>
          </a:p>
          <a:p>
            <a:pPr marL="342900" indent="-342900">
              <a:buFont typeface="Arial" panose="020B0604020202020204" pitchFamily="34" charset="0"/>
              <a:buChar char="•"/>
            </a:pPr>
            <a:r>
              <a:rPr lang="en-US" sz="2000" dirty="0">
                <a:solidFill>
                  <a:schemeClr val="tx1"/>
                </a:solidFill>
              </a:rPr>
              <a:t>Admin data at core of population and migration statistics</a:t>
            </a:r>
          </a:p>
          <a:p>
            <a:pPr marL="342900" indent="-342900">
              <a:buFont typeface="Arial" panose="020B0604020202020204" pitchFamily="34" charset="0"/>
              <a:buChar char="•"/>
            </a:pPr>
            <a:r>
              <a:rPr lang="en-US" sz="2000" dirty="0">
                <a:solidFill>
                  <a:schemeClr val="tx1"/>
                </a:solidFill>
              </a:rPr>
              <a:t>Iterative transformation rather than big bang decision</a:t>
            </a:r>
          </a:p>
          <a:p>
            <a:pPr marL="285750" lvl="0" indent="-285750" eaLnBrk="0" fontAlgn="base" hangingPunct="0">
              <a:lnSpc>
                <a:spcPct val="100000"/>
              </a:lnSpc>
              <a:spcAft>
                <a:spcPct val="0"/>
              </a:spcAft>
              <a:buFont typeface="Arial" panose="020B0604020202020204" pitchFamily="34" charset="0"/>
              <a:buChar char="•"/>
              <a:tabLst>
                <a:tab pos="663575" algn="l"/>
              </a:tabLst>
            </a:pPr>
            <a:r>
              <a:rPr lang="en-US" altLang="en-US" sz="2000" dirty="0">
                <a:solidFill>
                  <a:schemeClr val="tx1"/>
                </a:solidFill>
                <a:latin typeface="Arial" panose="020B0604020202020204" pitchFamily="34" charset="0"/>
                <a:ea typeface="Frutiger LT Std 45 Light" charset="0"/>
                <a:cs typeface="Times New Roman" panose="02020603050405020304" pitchFamily="18" charset="0"/>
              </a:rPr>
              <a:t>Partnering across government departments working collaboratively with us in a timely manner, including to deliver the data required to transform PPP statistics</a:t>
            </a:r>
          </a:p>
          <a:p>
            <a:pPr marL="285750" indent="-285750" eaLnBrk="0" fontAlgn="base" hangingPunct="0">
              <a:lnSpc>
                <a:spcPct val="100000"/>
              </a:lnSpc>
              <a:spcAft>
                <a:spcPct val="0"/>
              </a:spcAft>
              <a:buFont typeface="Arial" panose="020B0604020202020204" pitchFamily="34" charset="0"/>
              <a:buChar char="•"/>
              <a:tabLst>
                <a:tab pos="663575" algn="l"/>
              </a:tabLst>
            </a:pPr>
            <a:r>
              <a:rPr lang="en-GB" sz="2000" dirty="0">
                <a:solidFill>
                  <a:schemeClr val="tx1"/>
                </a:solidFill>
              </a:rPr>
              <a:t>Enabled by Digital Economy Act (2017)</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a16="http://schemas.microsoft.com/office/drawing/2014/main" xmlns="" id="{4140DDBC-0857-4360-A645-B09669FA413B}"/>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23rdSeptember 2019</a:t>
            </a:r>
          </a:p>
          <a:p>
            <a:pPr>
              <a:defRPr/>
            </a:pPr>
            <a:endParaRPr lang="en-US" dirty="0">
              <a:solidFill>
                <a:srgbClr val="FFFFFF"/>
              </a:solidFill>
            </a:endParaRPr>
          </a:p>
        </p:txBody>
      </p:sp>
    </p:spTree>
    <p:extLst>
      <p:ext uri="{BB962C8B-B14F-4D97-AF65-F5344CB8AC3E}">
        <p14:creationId xmlns:p14="http://schemas.microsoft.com/office/powerpoint/2010/main" val="6465602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901356" y="4754205"/>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GB" sz="2800" dirty="0" smtClean="0"/>
              <a:t/>
            </a:r>
            <a:br>
              <a:rPr lang="en-GB" sz="2800" dirty="0" smtClean="0"/>
            </a:br>
            <a:r>
              <a:rPr lang="en-GB" sz="2800" dirty="0" smtClean="0"/>
              <a:t>		</a:t>
            </a:r>
            <a:br>
              <a:rPr lang="en-GB" sz="2800" dirty="0" smtClean="0"/>
            </a:br>
            <a:r>
              <a:rPr lang="en-US" sz="2800" dirty="0"/>
              <a:t>Brian French – Statistics and Research Branch (</a:t>
            </a:r>
            <a:r>
              <a:rPr lang="en-US" sz="2800" dirty="0" err="1"/>
              <a:t>Ter</a:t>
            </a:r>
            <a:r>
              <a:rPr lang="en-GB" sz="2800" dirty="0" err="1"/>
              <a:t>tiary</a:t>
            </a:r>
            <a:r>
              <a:rPr lang="en-GB" sz="2800" dirty="0"/>
              <a:t> Education), DfE</a:t>
            </a:r>
          </a:p>
          <a:p>
            <a:pPr algn="l"/>
            <a:r>
              <a:rPr lang="en-GB" sz="2800" dirty="0"/>
              <a:t>Jamie Stainer – Youth Training </a:t>
            </a:r>
            <a:r>
              <a:rPr lang="en-US" sz="2800" dirty="0"/>
              <a:t>Statistics and Research Branch, DfE</a:t>
            </a:r>
            <a:endParaRPr lang="en-GB" sz="2800" dirty="0"/>
          </a:p>
          <a:p>
            <a:r>
              <a:rPr lang="en-GB" sz="2800" i="1" dirty="0" smtClean="0"/>
              <a:t/>
            </a:r>
            <a:br>
              <a:rPr lang="en-GB" sz="2800" i="1" dirty="0" smtClean="0"/>
            </a:br>
            <a:endParaRPr lang="en-GB" sz="2800" dirty="0"/>
          </a:p>
        </p:txBody>
      </p:sp>
      <p:sp>
        <p:nvSpPr>
          <p:cNvPr id="5" name="Title 4"/>
          <p:cNvSpPr>
            <a:spLocks noGrp="1"/>
          </p:cNvSpPr>
          <p:nvPr>
            <p:ph type="ctrTitle"/>
          </p:nvPr>
        </p:nvSpPr>
        <p:spPr>
          <a:xfrm>
            <a:off x="1665835" y="4764255"/>
            <a:ext cx="9144000" cy="843362"/>
          </a:xfrm>
        </p:spPr>
        <p:txBody>
          <a:bodyPr>
            <a:normAutofit fontScale="90000"/>
          </a:bodyPr>
          <a:lstStyle/>
          <a:p>
            <a:r>
              <a:rPr lang="en-GB" dirty="0" smtClean="0"/>
              <a:t/>
            </a:r>
            <a:br>
              <a:rPr lang="en-GB" dirty="0" smtClean="0"/>
            </a:br>
            <a:r>
              <a:rPr lang="en-US" sz="6700" dirty="0"/>
              <a:t>Developments in statistics on tertiary education, training and apprenticeships</a:t>
            </a:r>
            <a:r>
              <a:rPr lang="en-GB" dirty="0"/>
              <a:t>	</a:t>
            </a:r>
            <a:br>
              <a:rPr lang="en-GB" dirty="0"/>
            </a:br>
            <a:r>
              <a:rPr lang="en-GB" dirty="0"/>
              <a:t/>
            </a:r>
            <a:br>
              <a:rPr lang="en-GB" dirty="0"/>
            </a:br>
            <a:endParaRPr lang="en-GB" dirty="0"/>
          </a:p>
        </p:txBody>
      </p:sp>
    </p:spTree>
    <p:extLst>
      <p:ext uri="{BB962C8B-B14F-4D97-AF65-F5344CB8AC3E}">
        <p14:creationId xmlns:p14="http://schemas.microsoft.com/office/powerpoint/2010/main" val="28289545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11661"/>
            <a:ext cx="9144000" cy="2387600"/>
          </a:xfrm>
        </p:spPr>
        <p:txBody>
          <a:bodyPr>
            <a:noAutofit/>
          </a:bodyPr>
          <a:lstStyle/>
          <a:p>
            <a:r>
              <a:rPr lang="en-GB" dirty="0" smtClean="0">
                <a:latin typeface="+mn-lt"/>
              </a:rPr>
              <a:t>Statistics and Research Branch (Tertiary Education), DfE</a:t>
            </a:r>
            <a:endParaRPr lang="en-GB" dirty="0">
              <a:latin typeface="+mn-lt"/>
            </a:endParaRPr>
          </a:p>
        </p:txBody>
      </p:sp>
      <p:sp>
        <p:nvSpPr>
          <p:cNvPr id="3" name="Rectangle 2"/>
          <p:cNvSpPr/>
          <p:nvPr/>
        </p:nvSpPr>
        <p:spPr>
          <a:xfrm>
            <a:off x="2986362" y="5492234"/>
            <a:ext cx="5652894" cy="584775"/>
          </a:xfrm>
          <a:prstGeom prst="rect">
            <a:avLst/>
          </a:prstGeom>
        </p:spPr>
        <p:txBody>
          <a:bodyPr wrap="none">
            <a:spAutoFit/>
          </a:bodyPr>
          <a:lstStyle/>
          <a:p>
            <a:r>
              <a:rPr lang="en-US" sz="3200" dirty="0" smtClean="0">
                <a:solidFill>
                  <a:schemeClr val="bg1"/>
                </a:solidFill>
                <a:latin typeface="+mj-lt"/>
                <a:ea typeface="+mj-ea"/>
                <a:cs typeface="+mj-cs"/>
              </a:rPr>
              <a:t>brian.french@economy-ni.gov.uk</a:t>
            </a:r>
            <a:endParaRPr lang="en-GB" sz="3200" dirty="0">
              <a:solidFill>
                <a:schemeClr val="bg1"/>
              </a:solidFill>
              <a:latin typeface="+mj-lt"/>
              <a:ea typeface="+mj-ea"/>
              <a:cs typeface="+mj-cs"/>
            </a:endParaRPr>
          </a:p>
        </p:txBody>
      </p:sp>
    </p:spTree>
    <p:extLst>
      <p:ext uri="{BB962C8B-B14F-4D97-AF65-F5344CB8AC3E}">
        <p14:creationId xmlns:p14="http://schemas.microsoft.com/office/powerpoint/2010/main" val="4844404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0" y="16866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graphicFrame>
        <p:nvGraphicFramePr>
          <p:cNvPr id="10" name="Diagram 9"/>
          <p:cNvGraphicFramePr/>
          <p:nvPr>
            <p:extLst/>
          </p:nvPr>
        </p:nvGraphicFramePr>
        <p:xfrm>
          <a:off x="0" y="1095770"/>
          <a:ext cx="12192000" cy="5762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
          <p:cNvPicPr>
            <a:picLocks noChangeAspect="1" noChangeArrowheads="1"/>
          </p:cNvPicPr>
          <p:nvPr/>
        </p:nvPicPr>
        <p:blipFill>
          <a:blip r:embed="rId8" cstate="print"/>
          <a:srcRect/>
          <a:stretch>
            <a:fillRect/>
          </a:stretch>
        </p:blipFill>
        <p:spPr bwMode="auto">
          <a:xfrm>
            <a:off x="10478242" y="1174954"/>
            <a:ext cx="341196" cy="348404"/>
          </a:xfrm>
          <a:prstGeom prst="rect">
            <a:avLst/>
          </a:prstGeom>
          <a:noFill/>
          <a:ln w="9525">
            <a:noFill/>
            <a:miter lim="800000"/>
            <a:headEnd/>
            <a:tailEnd/>
          </a:ln>
        </p:spPr>
      </p:pic>
      <p:pic>
        <p:nvPicPr>
          <p:cNvPr id="12" name="Picture 1"/>
          <p:cNvPicPr>
            <a:picLocks noChangeAspect="1" noChangeArrowheads="1"/>
          </p:cNvPicPr>
          <p:nvPr/>
        </p:nvPicPr>
        <p:blipFill>
          <a:blip r:embed="rId8" cstate="print"/>
          <a:srcRect/>
          <a:stretch>
            <a:fillRect/>
          </a:stretch>
        </p:blipFill>
        <p:spPr bwMode="auto">
          <a:xfrm>
            <a:off x="10478242" y="2381317"/>
            <a:ext cx="349657" cy="357044"/>
          </a:xfrm>
          <a:prstGeom prst="rect">
            <a:avLst/>
          </a:prstGeom>
          <a:noFill/>
          <a:ln w="9525">
            <a:noFill/>
            <a:miter lim="800000"/>
            <a:headEnd/>
            <a:tailEnd/>
          </a:ln>
        </p:spPr>
      </p:pic>
      <p:pic>
        <p:nvPicPr>
          <p:cNvPr id="13" name="Picture 1"/>
          <p:cNvPicPr>
            <a:picLocks noChangeAspect="1" noChangeArrowheads="1"/>
          </p:cNvPicPr>
          <p:nvPr/>
        </p:nvPicPr>
        <p:blipFill>
          <a:blip r:embed="rId8" cstate="print"/>
          <a:srcRect/>
          <a:stretch>
            <a:fillRect/>
          </a:stretch>
        </p:blipFill>
        <p:spPr bwMode="auto">
          <a:xfrm>
            <a:off x="10491924" y="1811875"/>
            <a:ext cx="322295" cy="329104"/>
          </a:xfrm>
          <a:prstGeom prst="rect">
            <a:avLst/>
          </a:prstGeom>
          <a:noFill/>
          <a:ln w="9525">
            <a:noFill/>
            <a:miter lim="800000"/>
            <a:headEnd/>
            <a:tailEnd/>
          </a:ln>
        </p:spPr>
      </p:pic>
    </p:spTree>
    <p:extLst>
      <p:ext uri="{BB962C8B-B14F-4D97-AF65-F5344CB8AC3E}">
        <p14:creationId xmlns:p14="http://schemas.microsoft.com/office/powerpoint/2010/main" val="38626888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0524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5" name="Picture 4"/>
          <p:cNvPicPr>
            <a:picLocks noChangeAspect="1"/>
          </p:cNvPicPr>
          <p:nvPr/>
        </p:nvPicPr>
        <p:blipFill>
          <a:blip r:embed="rId3"/>
          <a:stretch>
            <a:fillRect/>
          </a:stretch>
        </p:blipFill>
        <p:spPr>
          <a:xfrm>
            <a:off x="-100252" y="0"/>
            <a:ext cx="12292252" cy="6858000"/>
          </a:xfrm>
          <a:prstGeom prst="rect">
            <a:avLst/>
          </a:prstGeom>
        </p:spPr>
      </p:pic>
    </p:spTree>
    <p:extLst>
      <p:ext uri="{BB962C8B-B14F-4D97-AF65-F5344CB8AC3E}">
        <p14:creationId xmlns:p14="http://schemas.microsoft.com/office/powerpoint/2010/main" val="21152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7" name="Picture 6"/>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241559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0" y="2031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16" name="Picture 15"/>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78215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78204"/>
            <a:ext cx="4076700" cy="368300"/>
          </a:xfrm>
        </p:spPr>
        <p:txBody>
          <a:bodyPr>
            <a:normAutofit fontScale="90000"/>
          </a:bodyPr>
          <a:lstStyle/>
          <a:p>
            <a:r>
              <a:rPr lang="en-GB" sz="4000" dirty="0" smtClean="0"/>
              <a:t/>
            </a:r>
            <a:br>
              <a:rPr lang="en-GB" sz="4000" dirty="0" smtClean="0"/>
            </a:br>
            <a:r>
              <a:rPr lang="en-GB" sz="4000" dirty="0" smtClean="0"/>
              <a:t>to </a:t>
            </a:r>
            <a:r>
              <a:rPr lang="en-GB" sz="4000" dirty="0"/>
              <a:t>replace DLHE</a:t>
            </a:r>
            <a:r>
              <a:rPr lang="en-GB" sz="2400" dirty="0"/>
              <a:t/>
            </a:r>
            <a:br>
              <a:rPr lang="en-GB" sz="2400" dirty="0"/>
            </a:br>
            <a:endParaRPr lang="en-GB" sz="4000" dirty="0"/>
          </a:p>
        </p:txBody>
      </p:sp>
      <p:sp>
        <p:nvSpPr>
          <p:cNvPr id="3" name="Content Placeholder 2"/>
          <p:cNvSpPr>
            <a:spLocks noGrp="1"/>
          </p:cNvSpPr>
          <p:nvPr>
            <p:ph idx="1"/>
          </p:nvPr>
        </p:nvSpPr>
        <p:spPr>
          <a:xfrm>
            <a:off x="673100" y="2438400"/>
            <a:ext cx="11518900" cy="4419600"/>
          </a:xfrm>
        </p:spPr>
        <p:txBody>
          <a:bodyPr>
            <a:normAutofit fontScale="92500" lnSpcReduction="20000"/>
          </a:bodyPr>
          <a:lstStyle/>
          <a:p>
            <a:pPr marL="0" indent="0">
              <a:buNone/>
            </a:pPr>
            <a:r>
              <a:rPr lang="en-US" sz="3500" b="1" dirty="0" smtClean="0"/>
              <a:t>Background</a:t>
            </a:r>
            <a:endParaRPr lang="en-US" sz="3500" dirty="0" smtClean="0"/>
          </a:p>
          <a:p>
            <a:endParaRPr lang="en-US" sz="3500" dirty="0" smtClean="0"/>
          </a:p>
          <a:p>
            <a:r>
              <a:rPr lang="en-US" sz="3500" dirty="0" smtClean="0"/>
              <a:t>The largest UK-wide annual </a:t>
            </a:r>
            <a:r>
              <a:rPr lang="en-US" sz="3500" dirty="0"/>
              <a:t>social </a:t>
            </a:r>
            <a:r>
              <a:rPr lang="en-US" sz="3500" dirty="0" smtClean="0"/>
              <a:t>survey</a:t>
            </a:r>
          </a:p>
          <a:p>
            <a:endParaRPr lang="en-US" sz="3500" dirty="0"/>
          </a:p>
          <a:p>
            <a:r>
              <a:rPr lang="en-US" sz="3500" dirty="0"/>
              <a:t>Captures </a:t>
            </a:r>
            <a:r>
              <a:rPr lang="en-US" sz="3500" dirty="0" smtClean="0"/>
              <a:t>employment / study status and perspectives of 700,000 graduates from 450 HE providers (including FE Colleges)</a:t>
            </a:r>
          </a:p>
          <a:p>
            <a:endParaRPr lang="en-US" sz="3500" dirty="0" smtClean="0"/>
          </a:p>
          <a:p>
            <a:r>
              <a:rPr lang="en-US" sz="3500" dirty="0" smtClean="0"/>
              <a:t>Designed to help:</a:t>
            </a:r>
          </a:p>
          <a:p>
            <a:pPr lvl="1"/>
            <a:r>
              <a:rPr lang="en-US" sz="3000" dirty="0" smtClean="0"/>
              <a:t>understand </a:t>
            </a:r>
            <a:r>
              <a:rPr lang="en-US" sz="3000" dirty="0"/>
              <a:t>graduate </a:t>
            </a:r>
            <a:r>
              <a:rPr lang="en-US" sz="3000" dirty="0" smtClean="0"/>
              <a:t>destination choices </a:t>
            </a:r>
            <a:r>
              <a:rPr lang="en-US" sz="3000" dirty="0"/>
              <a:t>and how </a:t>
            </a:r>
            <a:r>
              <a:rPr lang="en-US" sz="3000" dirty="0" smtClean="0"/>
              <a:t>these reflect their skills</a:t>
            </a:r>
          </a:p>
          <a:p>
            <a:pPr lvl="1"/>
            <a:r>
              <a:rPr lang="en-US" sz="3000" dirty="0" smtClean="0"/>
              <a:t>inform course and career </a:t>
            </a:r>
            <a:r>
              <a:rPr lang="en-US" sz="3000" dirty="0"/>
              <a:t>destination </a:t>
            </a:r>
            <a:r>
              <a:rPr lang="en-US" sz="3000" dirty="0" smtClean="0"/>
              <a:t>choices of prospective students</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13075946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12800"/>
            <a:ext cx="4076700" cy="495300"/>
          </a:xfrm>
        </p:spPr>
        <p:txBody>
          <a:bodyPr>
            <a:normAutofit fontScale="90000"/>
          </a:bodyPr>
          <a:lstStyle/>
          <a:p>
            <a:r>
              <a:rPr lang="en-GB" sz="4000" dirty="0" smtClean="0"/>
              <a:t/>
            </a:r>
            <a:br>
              <a:rPr lang="en-GB" sz="4000" dirty="0" smtClean="0"/>
            </a:br>
            <a:r>
              <a:rPr lang="en-GB" sz="4000" dirty="0"/>
              <a:t>to replace DLHE</a:t>
            </a:r>
            <a:r>
              <a:rPr lang="en-GB" sz="2400" dirty="0"/>
              <a:t/>
            </a:r>
            <a:br>
              <a:rPr lang="en-GB" sz="2400" dirty="0"/>
            </a:br>
            <a:endParaRPr lang="en-GB" sz="4000" dirty="0"/>
          </a:p>
        </p:txBody>
      </p:sp>
      <p:sp>
        <p:nvSpPr>
          <p:cNvPr id="3" name="Content Placeholder 2"/>
          <p:cNvSpPr>
            <a:spLocks noGrp="1"/>
          </p:cNvSpPr>
          <p:nvPr>
            <p:ph idx="1"/>
          </p:nvPr>
        </p:nvSpPr>
        <p:spPr>
          <a:xfrm>
            <a:off x="596900" y="1837691"/>
            <a:ext cx="11442700" cy="5042127"/>
          </a:xfrm>
        </p:spPr>
        <p:txBody>
          <a:bodyPr>
            <a:normAutofit/>
          </a:bodyPr>
          <a:lstStyle/>
          <a:p>
            <a:pPr marL="914400" lvl="2" indent="0">
              <a:buNone/>
            </a:pPr>
            <a:endParaRPr lang="en-GB" sz="2100" dirty="0"/>
          </a:p>
          <a:p>
            <a:pPr marL="0" indent="0">
              <a:buNone/>
            </a:pPr>
            <a:r>
              <a:rPr lang="en-US" sz="3200" b="1" dirty="0" smtClean="0"/>
              <a:t>Changes and Impacts</a:t>
            </a:r>
          </a:p>
          <a:p>
            <a:r>
              <a:rPr lang="en-US" sz="3200" dirty="0" smtClean="0"/>
              <a:t>Completed </a:t>
            </a:r>
            <a:r>
              <a:rPr lang="en-US" sz="3200" dirty="0"/>
              <a:t>15 months after graduation (online, phone or </a:t>
            </a:r>
            <a:r>
              <a:rPr lang="en-US" sz="3200" dirty="0" smtClean="0"/>
              <a:t>post)</a:t>
            </a:r>
          </a:p>
          <a:p>
            <a:pPr lvl="1"/>
            <a:r>
              <a:rPr lang="en-US" sz="2800" dirty="0" smtClean="0"/>
              <a:t>more </a:t>
            </a:r>
            <a:r>
              <a:rPr lang="en-US" sz="2800" dirty="0"/>
              <a:t>time to find </a:t>
            </a:r>
            <a:r>
              <a:rPr lang="en-US" sz="2800" dirty="0" smtClean="0"/>
              <a:t>career </a:t>
            </a:r>
            <a:r>
              <a:rPr lang="en-US" sz="2800" dirty="0"/>
              <a:t>path, do a master’s or take a ‘gap year’</a:t>
            </a:r>
          </a:p>
          <a:p>
            <a:r>
              <a:rPr lang="en-US" sz="3200" dirty="0" smtClean="0"/>
              <a:t>Administered </a:t>
            </a:r>
            <a:r>
              <a:rPr lang="en-US" sz="3200" dirty="0"/>
              <a:t>independently of providers:</a:t>
            </a:r>
          </a:p>
          <a:p>
            <a:pPr lvl="1"/>
            <a:r>
              <a:rPr lang="en-US" sz="2800" dirty="0" smtClean="0"/>
              <a:t>conducted consistently and less </a:t>
            </a:r>
            <a:r>
              <a:rPr lang="en-US" sz="2800" dirty="0"/>
              <a:t>likely to be susceptible to ‘gaming’</a:t>
            </a:r>
          </a:p>
          <a:p>
            <a:r>
              <a:rPr lang="en-US" sz="3200" dirty="0" smtClean="0"/>
              <a:t>More core questions (and optional question banks)</a:t>
            </a:r>
          </a:p>
          <a:p>
            <a:r>
              <a:rPr lang="en-US" sz="3200" dirty="0" smtClean="0"/>
              <a:t>But it will mean a reduced </a:t>
            </a:r>
            <a:r>
              <a:rPr lang="en-US" sz="3200" dirty="0"/>
              <a:t>response </a:t>
            </a:r>
            <a:r>
              <a:rPr lang="en-US" sz="3200" dirty="0" smtClean="0"/>
              <a:t>rate</a:t>
            </a:r>
          </a:p>
          <a:p>
            <a:r>
              <a:rPr lang="en-US" sz="3200" dirty="0" smtClean="0"/>
              <a:t>And it’s also meant a ‘gap year’ for destinations outputs</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42862219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12800"/>
            <a:ext cx="4076700" cy="495300"/>
          </a:xfrm>
        </p:spPr>
        <p:txBody>
          <a:bodyPr>
            <a:normAutofit fontScale="90000"/>
          </a:bodyPr>
          <a:lstStyle/>
          <a:p>
            <a:r>
              <a:rPr lang="en-GB" sz="4000" dirty="0" smtClean="0"/>
              <a:t/>
            </a:r>
            <a:br>
              <a:rPr lang="en-GB" sz="4000" dirty="0" smtClean="0"/>
            </a:br>
            <a:r>
              <a:rPr lang="en-GB" sz="4000" dirty="0"/>
              <a:t>to replace DLHE</a:t>
            </a:r>
            <a:r>
              <a:rPr lang="en-GB" sz="2400" dirty="0"/>
              <a:t/>
            </a:r>
            <a:br>
              <a:rPr lang="en-GB" sz="2400" dirty="0"/>
            </a:br>
            <a:endParaRPr lang="en-GB" sz="4000" dirty="0"/>
          </a:p>
        </p:txBody>
      </p:sp>
      <p:sp>
        <p:nvSpPr>
          <p:cNvPr id="3" name="Content Placeholder 2"/>
          <p:cNvSpPr>
            <a:spLocks noGrp="1"/>
          </p:cNvSpPr>
          <p:nvPr>
            <p:ph idx="1"/>
          </p:nvPr>
        </p:nvSpPr>
        <p:spPr>
          <a:xfrm>
            <a:off x="342900" y="2256791"/>
            <a:ext cx="11849100" cy="4601209"/>
          </a:xfrm>
        </p:spPr>
        <p:txBody>
          <a:bodyPr>
            <a:normAutofit/>
          </a:bodyPr>
          <a:lstStyle/>
          <a:p>
            <a:pPr marL="914400" lvl="2" indent="0">
              <a:buNone/>
            </a:pPr>
            <a:endParaRPr lang="en-GB" sz="2100" dirty="0"/>
          </a:p>
          <a:p>
            <a:pPr marL="0" indent="0">
              <a:buNone/>
            </a:pPr>
            <a:r>
              <a:rPr lang="en-US" sz="3600" b="1" dirty="0" smtClean="0"/>
              <a:t>Outputs (still under discussion)</a:t>
            </a:r>
          </a:p>
          <a:p>
            <a:pPr lvl="1"/>
            <a:endParaRPr lang="en-US" sz="3500" dirty="0" smtClean="0"/>
          </a:p>
          <a:p>
            <a:r>
              <a:rPr lang="en-US" sz="3200" dirty="0" smtClean="0"/>
              <a:t>HESA to release ‘Experimental</a:t>
            </a:r>
            <a:r>
              <a:rPr lang="en-US" sz="3200" dirty="0"/>
              <a:t>’ statistics </a:t>
            </a:r>
            <a:r>
              <a:rPr lang="en-US" sz="3200" dirty="0" smtClean="0"/>
              <a:t>initially (spring 2020)</a:t>
            </a:r>
          </a:p>
          <a:p>
            <a:pPr lvl="1"/>
            <a:r>
              <a:rPr lang="en-US" sz="2800" dirty="0" smtClean="0"/>
              <a:t>More interactive, but perhaps less extensively disaggregated</a:t>
            </a:r>
          </a:p>
          <a:p>
            <a:r>
              <a:rPr lang="en-US" sz="3200" dirty="0" smtClean="0"/>
              <a:t>Stats Authority to reassess National Statistics status at later stage</a:t>
            </a:r>
          </a:p>
          <a:p>
            <a:r>
              <a:rPr lang="en-US" sz="3200" dirty="0" smtClean="0"/>
              <a:t>DfE </a:t>
            </a:r>
            <a:r>
              <a:rPr lang="en-US" sz="3200" dirty="0"/>
              <a:t>to determine need for additional NI-specific outputs</a:t>
            </a:r>
          </a:p>
          <a:p>
            <a:r>
              <a:rPr lang="en-US" sz="3200" dirty="0" smtClean="0"/>
              <a:t>DfE to revisit PfG measure </a:t>
            </a:r>
            <a:r>
              <a:rPr lang="en-US" sz="3200" dirty="0"/>
              <a:t>on </a:t>
            </a:r>
            <a:r>
              <a:rPr lang="en-US" sz="3200" dirty="0" smtClean="0"/>
              <a:t>destinations 6 months </a:t>
            </a:r>
            <a:r>
              <a:rPr lang="en-US" sz="3200" dirty="0"/>
              <a:t>after </a:t>
            </a:r>
            <a:r>
              <a:rPr lang="en-US" sz="3200" dirty="0" smtClean="0"/>
              <a:t>graduation</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1960614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2435A-58D4-486E-8477-D036B735CDD8}"/>
              </a:ext>
            </a:extLst>
          </p:cNvPr>
          <p:cNvSpPr>
            <a:spLocks noGrp="1"/>
          </p:cNvSpPr>
          <p:nvPr>
            <p:ph type="title"/>
          </p:nvPr>
        </p:nvSpPr>
        <p:spPr>
          <a:xfrm>
            <a:off x="553064" y="412201"/>
            <a:ext cx="10515600" cy="757130"/>
          </a:xfrm>
        </p:spPr>
        <p:txBody>
          <a:bodyPr/>
          <a:lstStyle/>
          <a:p>
            <a:r>
              <a:rPr lang="en-GB" dirty="0"/>
              <a:t>But…..</a:t>
            </a:r>
          </a:p>
        </p:txBody>
      </p:sp>
      <p:sp>
        <p:nvSpPr>
          <p:cNvPr id="3" name="Content Placeholder 2">
            <a:extLst>
              <a:ext uri="{FF2B5EF4-FFF2-40B4-BE49-F238E27FC236}">
                <a16:creationId xmlns:a16="http://schemas.microsoft.com/office/drawing/2014/main" xmlns="" id="{CC041D6F-397C-40ED-9375-152BFEB66C8F}"/>
              </a:ext>
            </a:extLst>
          </p:cNvPr>
          <p:cNvSpPr>
            <a:spLocks noGrp="1"/>
          </p:cNvSpPr>
          <p:nvPr>
            <p:ph idx="1"/>
          </p:nvPr>
        </p:nvSpPr>
        <p:spPr>
          <a:xfrm>
            <a:off x="321546" y="1034904"/>
            <a:ext cx="10515600" cy="4634602"/>
          </a:xfrm>
        </p:spPr>
        <p:txBody>
          <a:bodyPr/>
          <a:lstStyle/>
          <a:p>
            <a:pPr marL="1026900" indent="-342900">
              <a:spcBef>
                <a:spcPts val="1200"/>
              </a:spcBef>
              <a:buFont typeface="Arial" panose="020B0604020202020204" pitchFamily="34" charset="0"/>
              <a:buChar char="•"/>
            </a:pPr>
            <a:r>
              <a:rPr lang="en-GB" sz="2000" dirty="0"/>
              <a:t>There remains a place for surveys within this future vision. </a:t>
            </a:r>
          </a:p>
          <a:p>
            <a:pPr marL="1636712" lvl="2" indent="-457200">
              <a:buAutoNum type="arabicPeriod"/>
            </a:pPr>
            <a:endParaRPr lang="en-US" sz="2000" dirty="0"/>
          </a:p>
          <a:p>
            <a:pPr marL="1636712" lvl="2" indent="-457200">
              <a:buFont typeface="Arial" panose="020B0604020202020204" pitchFamily="34" charset="0"/>
              <a:buAutoNum type="arabicPeriod"/>
            </a:pPr>
            <a:r>
              <a:rPr lang="en-GB" sz="2000" dirty="0">
                <a:ea typeface="ＭＳ Ｐゴシック" pitchFamily="1" charset="-128"/>
              </a:rPr>
              <a:t>To assess the</a:t>
            </a:r>
            <a:r>
              <a:rPr lang="en-GB" sz="2000" b="1" dirty="0">
                <a:ea typeface="ＭＳ Ｐゴシック" pitchFamily="1" charset="-128"/>
              </a:rPr>
              <a:t> coverage </a:t>
            </a:r>
            <a:r>
              <a:rPr lang="en-GB" sz="2000" dirty="0">
                <a:ea typeface="ＭＳ Ｐゴシック" pitchFamily="1" charset="-128"/>
              </a:rPr>
              <a:t>of admin data sources</a:t>
            </a:r>
          </a:p>
          <a:p>
            <a:pPr marL="1636712" lvl="2" indent="-457200">
              <a:buAutoNum type="arabicPeriod"/>
            </a:pPr>
            <a:endParaRPr lang="en-US" sz="2000" dirty="0"/>
          </a:p>
          <a:p>
            <a:pPr marL="1636712" lvl="2" indent="-457200">
              <a:buAutoNum type="arabicPeriod"/>
            </a:pPr>
            <a:r>
              <a:rPr lang="en-US" sz="2000" dirty="0"/>
              <a:t>To produce statistical estimates:</a:t>
            </a:r>
          </a:p>
          <a:p>
            <a:pPr marL="2192338" lvl="4" indent="-342900"/>
            <a:r>
              <a:rPr lang="en-US" dirty="0"/>
              <a:t>for topics currently not available from admin data e.g. amount of voluntary care or sexual orientation</a:t>
            </a:r>
          </a:p>
          <a:p>
            <a:pPr marL="2192338" lvl="4" indent="-342900"/>
            <a:r>
              <a:rPr lang="en-US" dirty="0"/>
              <a:t>in conjunction with admin data via a sampling frame for follow up specialist surveys of small populations e.g. small locally concentrated ethnic groups </a:t>
            </a:r>
          </a:p>
          <a:p>
            <a:pPr marL="2192338" lvl="4" indent="-342900"/>
            <a:r>
              <a:rPr lang="en-US" dirty="0"/>
              <a:t>by supplementing/modelling with admin data to adjust for definitional differences e.g. ILO unemployment using survey estimates and admin data on benefits/income</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a16="http://schemas.microsoft.com/office/drawing/2014/main" xmlns="" id="{8E06033F-5552-404A-A939-643588F3E581}"/>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1154557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latin typeface="+mn-lt"/>
              </a:rPr>
              <a:t>Youth Training Statistics and Research Branch, DfE</a:t>
            </a:r>
            <a:endParaRPr lang="en-GB" dirty="0">
              <a:latin typeface="+mn-lt"/>
            </a:endParaRPr>
          </a:p>
        </p:txBody>
      </p:sp>
      <p:sp>
        <p:nvSpPr>
          <p:cNvPr id="3" name="Title 1"/>
          <p:cNvSpPr txBox="1">
            <a:spLocks/>
          </p:cNvSpPr>
          <p:nvPr/>
        </p:nvSpPr>
        <p:spPr>
          <a:xfrm>
            <a:off x="874060" y="4357234"/>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a:t>Department for Economy, </a:t>
            </a:r>
            <a:r>
              <a:rPr lang="en-GB" sz="4300" i="1" dirty="0" smtClean="0"/>
              <a:t>Jamie </a:t>
            </a:r>
            <a:r>
              <a:rPr lang="en-GB" sz="4300" i="1" dirty="0"/>
              <a:t>Stainer</a:t>
            </a:r>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14861904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YTSRB Outputs</a:t>
            </a:r>
            <a:endParaRPr lang="en-GB" sz="4000" dirty="0"/>
          </a:p>
        </p:txBody>
      </p:sp>
      <p:sp>
        <p:nvSpPr>
          <p:cNvPr id="3" name="Content Placeholder 2"/>
          <p:cNvSpPr>
            <a:spLocks noGrp="1"/>
          </p:cNvSpPr>
          <p:nvPr>
            <p:ph idx="1"/>
          </p:nvPr>
        </p:nvSpPr>
        <p:spPr/>
        <p:txBody>
          <a:bodyPr>
            <a:normAutofit/>
          </a:bodyPr>
          <a:lstStyle/>
          <a:p>
            <a:pPr marL="914400" lvl="2" indent="0">
              <a:buNone/>
            </a:pPr>
            <a:endParaRPr lang="en-GB" sz="3600" dirty="0"/>
          </a:p>
          <a:p>
            <a:pPr lvl="2"/>
            <a:r>
              <a:rPr lang="en-GB" sz="3600" dirty="0" smtClean="0"/>
              <a:t>Apprenticeships NI Statistical Bulletin</a:t>
            </a:r>
          </a:p>
          <a:p>
            <a:pPr lvl="2"/>
            <a:r>
              <a:rPr lang="en-GB" sz="3600" dirty="0" smtClean="0"/>
              <a:t>Training for Success Statistical Bulletin</a:t>
            </a:r>
          </a:p>
          <a:p>
            <a:pPr lvl="2"/>
            <a:r>
              <a:rPr lang="en-GB" sz="3600" dirty="0" smtClean="0"/>
              <a:t>Higher Level Apprenticeships Bulletin</a:t>
            </a:r>
          </a:p>
          <a:p>
            <a:pPr lvl="2"/>
            <a:r>
              <a:rPr lang="en-GB" sz="3600" dirty="0" smtClean="0"/>
              <a:t>Next bulletins – February 2020</a:t>
            </a:r>
          </a:p>
          <a:p>
            <a:pPr lvl="2"/>
            <a:endParaRPr lang="en-GB" dirty="0"/>
          </a:p>
          <a:p>
            <a:pPr marL="914400" lvl="2" indent="0">
              <a:buNone/>
            </a:pPr>
            <a:r>
              <a:rPr lang="en-GB" dirty="0" smtClean="0"/>
              <a:t>  </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15440584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914400" lvl="2" indent="0">
              <a:buNone/>
            </a:pPr>
            <a:endParaRPr lang="en-GB" sz="3600" dirty="0"/>
          </a:p>
          <a:p>
            <a:pPr lvl="2"/>
            <a:endParaRPr lang="en-GB" dirty="0"/>
          </a:p>
          <a:p>
            <a:pPr marL="914400" lvl="2" indent="0">
              <a:buNone/>
            </a:pPr>
            <a:r>
              <a:rPr lang="en-GB" dirty="0" smtClean="0"/>
              <a:t>  </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506200" cy="6858000"/>
          </a:xfrm>
          <a:prstGeom prst="rect">
            <a:avLst/>
          </a:prstGeom>
        </p:spPr>
      </p:pic>
    </p:spTree>
    <p:extLst>
      <p:ext uri="{BB962C8B-B14F-4D97-AF65-F5344CB8AC3E}">
        <p14:creationId xmlns:p14="http://schemas.microsoft.com/office/powerpoint/2010/main" val="23734020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New Developments </a:t>
            </a:r>
            <a:endParaRPr lang="en-GB" sz="4000" dirty="0"/>
          </a:p>
        </p:txBody>
      </p:sp>
      <p:sp>
        <p:nvSpPr>
          <p:cNvPr id="3" name="Content Placeholder 2"/>
          <p:cNvSpPr>
            <a:spLocks noGrp="1"/>
          </p:cNvSpPr>
          <p:nvPr>
            <p:ph idx="1"/>
          </p:nvPr>
        </p:nvSpPr>
        <p:spPr>
          <a:xfrm>
            <a:off x="1343608" y="1937982"/>
            <a:ext cx="10010192" cy="4761494"/>
          </a:xfrm>
        </p:spPr>
        <p:txBody>
          <a:bodyPr/>
          <a:lstStyle/>
          <a:p>
            <a:r>
              <a:rPr lang="en-GB" dirty="0" smtClean="0"/>
              <a:t>Analysis of apprenticeship pay – HMRC data linked to AppsNI records</a:t>
            </a:r>
          </a:p>
          <a:p>
            <a:r>
              <a:rPr lang="en-GB" dirty="0" smtClean="0"/>
              <a:t>Plans to link DfE post-school education records to Schools data from DE to create an All Education Database </a:t>
            </a:r>
          </a:p>
          <a:p>
            <a:r>
              <a:rPr lang="en-GB" dirty="0" smtClean="0"/>
              <a:t>Ambition to create a Longitudinal Education Outcomes dataset for NI including education, HMRC and benefits data </a:t>
            </a:r>
            <a:endParaRPr lang="en-GB" dirty="0"/>
          </a:p>
        </p:txBody>
      </p:sp>
    </p:spTree>
    <p:extLst>
      <p:ext uri="{BB962C8B-B14F-4D97-AF65-F5344CB8AC3E}">
        <p14:creationId xmlns:p14="http://schemas.microsoft.com/office/powerpoint/2010/main" val="5489955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0034539" y="2310145"/>
            <a:ext cx="2014123" cy="2826680"/>
          </a:xfrm>
          <a:prstGeom prst="frame">
            <a:avLst/>
          </a:prstGeom>
          <a:solidFill>
            <a:schemeClr val="accent1">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lumMod val="50000"/>
                  </a:schemeClr>
                </a:solidFill>
              </a:rPr>
              <a:t>Longitudinal</a:t>
            </a:r>
          </a:p>
          <a:p>
            <a:pPr algn="ctr"/>
            <a:r>
              <a:rPr lang="en-GB" sz="1600" b="1" dirty="0">
                <a:solidFill>
                  <a:schemeClr val="accent1">
                    <a:lumMod val="50000"/>
                  </a:schemeClr>
                </a:solidFill>
              </a:rPr>
              <a:t>Education </a:t>
            </a:r>
            <a:r>
              <a:rPr lang="en-GB" sz="1600" b="1" dirty="0" smtClean="0">
                <a:solidFill>
                  <a:schemeClr val="accent1">
                    <a:lumMod val="50000"/>
                  </a:schemeClr>
                </a:solidFill>
              </a:rPr>
              <a:t>Outcomes Study for NI</a:t>
            </a:r>
            <a:endParaRPr lang="en-GB" sz="1600" b="1" dirty="0">
              <a:solidFill>
                <a:schemeClr val="accent1">
                  <a:lumMod val="50000"/>
                </a:schemeClr>
              </a:solidFill>
            </a:endParaRPr>
          </a:p>
          <a:p>
            <a:pPr algn="ctr"/>
            <a:r>
              <a:rPr lang="en-GB" sz="1600" b="1" dirty="0">
                <a:solidFill>
                  <a:schemeClr val="accent1">
                    <a:lumMod val="50000"/>
                  </a:schemeClr>
                </a:solidFill>
              </a:rPr>
              <a:t>(</a:t>
            </a:r>
            <a:r>
              <a:rPr lang="en-GB" sz="1600" b="1" dirty="0" smtClean="0">
                <a:solidFill>
                  <a:schemeClr val="accent1">
                    <a:lumMod val="50000"/>
                  </a:schemeClr>
                </a:solidFill>
              </a:rPr>
              <a:t>LEO-NI)</a:t>
            </a:r>
            <a:endParaRPr lang="en-GB" sz="1600" b="1" dirty="0">
              <a:solidFill>
                <a:schemeClr val="accent1">
                  <a:lumMod val="50000"/>
                </a:schemeClr>
              </a:solidFill>
            </a:endParaRPr>
          </a:p>
        </p:txBody>
      </p:sp>
      <p:sp>
        <p:nvSpPr>
          <p:cNvPr id="4" name="Flowchart: Magnetic Disk 3"/>
          <p:cNvSpPr/>
          <p:nvPr/>
        </p:nvSpPr>
        <p:spPr>
          <a:xfrm>
            <a:off x="4828006" y="3018795"/>
            <a:ext cx="1377188" cy="995544"/>
          </a:xfrm>
          <a:prstGeom prst="flowChartMagneticDisk">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DE/DfE Education Database</a:t>
            </a:r>
            <a:endParaRPr lang="en-GB" sz="1200" dirty="0">
              <a:solidFill>
                <a:schemeClr val="tx1"/>
              </a:solidFill>
            </a:endParaRPr>
          </a:p>
        </p:txBody>
      </p:sp>
      <p:sp>
        <p:nvSpPr>
          <p:cNvPr id="12" name="Flowchart: Direct Access Storage 11"/>
          <p:cNvSpPr/>
          <p:nvPr/>
        </p:nvSpPr>
        <p:spPr>
          <a:xfrm>
            <a:off x="6241628" y="3909757"/>
            <a:ext cx="1632229" cy="603705"/>
          </a:xfrm>
          <a:prstGeom prst="flowChartMagneticDrum">
            <a:avLst/>
          </a:prstGeom>
          <a:solidFill>
            <a:schemeClr val="accent6">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a:t>HMRC</a:t>
            </a:r>
          </a:p>
        </p:txBody>
      </p:sp>
      <p:sp>
        <p:nvSpPr>
          <p:cNvPr id="13" name="Flowchart: Direct Access Storage 12"/>
          <p:cNvSpPr/>
          <p:nvPr/>
        </p:nvSpPr>
        <p:spPr>
          <a:xfrm>
            <a:off x="5773690" y="4631226"/>
            <a:ext cx="1632228" cy="603705"/>
          </a:xfrm>
          <a:prstGeom prst="flowChartMagneticDrum">
            <a:avLst/>
          </a:prstGeom>
          <a:solidFill>
            <a:srgbClr val="7030A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smtClean="0"/>
              <a:t>DfC </a:t>
            </a:r>
            <a:r>
              <a:rPr lang="en-GB" sz="1067" dirty="0"/>
              <a:t>Benefits </a:t>
            </a:r>
            <a:r>
              <a:rPr lang="en-GB" sz="1333" dirty="0"/>
              <a:t>data</a:t>
            </a:r>
            <a:endParaRPr lang="en-GB" sz="1067" dirty="0"/>
          </a:p>
        </p:txBody>
      </p:sp>
      <p:sp>
        <p:nvSpPr>
          <p:cNvPr id="14" name="Rectangle 13"/>
          <p:cNvSpPr/>
          <p:nvPr/>
        </p:nvSpPr>
        <p:spPr>
          <a:xfrm>
            <a:off x="1145888" y="2581376"/>
            <a:ext cx="1985227" cy="698467"/>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rPr>
              <a:t>Apprenticeships and Training programme data</a:t>
            </a:r>
            <a:endParaRPr lang="en-GB" sz="1600" dirty="0">
              <a:solidFill>
                <a:schemeClr val="bg1"/>
              </a:solidFill>
            </a:endParaRPr>
          </a:p>
        </p:txBody>
      </p:sp>
      <p:sp>
        <p:nvSpPr>
          <p:cNvPr id="15" name="Rectangle 14"/>
          <p:cNvSpPr/>
          <p:nvPr/>
        </p:nvSpPr>
        <p:spPr>
          <a:xfrm>
            <a:off x="1145888" y="3898229"/>
            <a:ext cx="1599747" cy="648087"/>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rPr>
              <a:t>Further Education (FE)</a:t>
            </a:r>
            <a:endParaRPr lang="en-GB" sz="1600" dirty="0">
              <a:solidFill>
                <a:schemeClr val="bg1"/>
              </a:solidFill>
            </a:endParaRPr>
          </a:p>
        </p:txBody>
      </p:sp>
      <p:sp>
        <p:nvSpPr>
          <p:cNvPr id="16" name="Rectangle 15"/>
          <p:cNvSpPr/>
          <p:nvPr/>
        </p:nvSpPr>
        <p:spPr>
          <a:xfrm>
            <a:off x="1076936" y="4731993"/>
            <a:ext cx="2000691" cy="597713"/>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Higher Education (HE) </a:t>
            </a:r>
          </a:p>
        </p:txBody>
      </p:sp>
      <p:sp>
        <p:nvSpPr>
          <p:cNvPr id="17" name="Rectangle 16"/>
          <p:cNvSpPr/>
          <p:nvPr/>
        </p:nvSpPr>
        <p:spPr>
          <a:xfrm>
            <a:off x="1009443" y="5452021"/>
            <a:ext cx="2068184" cy="504071"/>
          </a:xfrm>
          <a:prstGeom prst="rect">
            <a:avLst/>
          </a:prstGeom>
          <a:solidFill>
            <a:srgbClr val="FF66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School </a:t>
            </a:r>
            <a:r>
              <a:rPr lang="en-GB" sz="1600" dirty="0" smtClean="0">
                <a:solidFill>
                  <a:schemeClr val="bg1"/>
                </a:solidFill>
              </a:rPr>
              <a:t>Census/School Leavers (DE)</a:t>
            </a:r>
            <a:endParaRPr lang="en-GB" sz="1600" dirty="0">
              <a:solidFill>
                <a:schemeClr val="bg1"/>
              </a:solidFill>
            </a:endParaRPr>
          </a:p>
        </p:txBody>
      </p:sp>
      <p:cxnSp>
        <p:nvCxnSpPr>
          <p:cNvPr id="19" name="Elbow Connector 18"/>
          <p:cNvCxnSpPr/>
          <p:nvPr/>
        </p:nvCxnSpPr>
        <p:spPr>
          <a:xfrm>
            <a:off x="3131115" y="2844788"/>
            <a:ext cx="1685346" cy="43127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24" name="Elbow Connector 23"/>
          <p:cNvCxnSpPr>
            <a:endCxn id="4" idx="3"/>
          </p:cNvCxnSpPr>
          <p:nvPr/>
        </p:nvCxnSpPr>
        <p:spPr>
          <a:xfrm flipV="1">
            <a:off x="3124639" y="4014338"/>
            <a:ext cx="2391960" cy="925579"/>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a:endCxn id="4" idx="3"/>
          </p:cNvCxnSpPr>
          <p:nvPr/>
        </p:nvCxnSpPr>
        <p:spPr>
          <a:xfrm flipV="1">
            <a:off x="3124639" y="4014338"/>
            <a:ext cx="2391960" cy="162431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52" name="Elbow Connector 51"/>
          <p:cNvCxnSpPr>
            <a:stCxn id="4" idx="4"/>
            <a:endCxn id="2" idx="1"/>
          </p:cNvCxnSpPr>
          <p:nvPr/>
        </p:nvCxnSpPr>
        <p:spPr>
          <a:xfrm>
            <a:off x="6205194" y="3516567"/>
            <a:ext cx="3829345" cy="206918"/>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4" name="Elbow Connector 53"/>
          <p:cNvCxnSpPr>
            <a:stCxn id="12" idx="4"/>
          </p:cNvCxnSpPr>
          <p:nvPr/>
        </p:nvCxnSpPr>
        <p:spPr>
          <a:xfrm>
            <a:off x="7873857" y="4211610"/>
            <a:ext cx="2160682" cy="204526"/>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83" name="TextBox 82"/>
          <p:cNvSpPr txBox="1"/>
          <p:nvPr/>
        </p:nvSpPr>
        <p:spPr>
          <a:xfrm>
            <a:off x="541799" y="356659"/>
            <a:ext cx="9659475" cy="984885"/>
          </a:xfrm>
          <a:prstGeom prst="rect">
            <a:avLst/>
          </a:prstGeom>
          <a:noFill/>
        </p:spPr>
        <p:txBody>
          <a:bodyPr wrap="square" rtlCol="0">
            <a:spAutoFit/>
          </a:bodyPr>
          <a:lstStyle/>
          <a:p>
            <a:r>
              <a:rPr lang="en-GB" sz="4000" dirty="0" smtClean="0">
                <a:solidFill>
                  <a:schemeClr val="tx2"/>
                </a:solidFill>
                <a:latin typeface="Calibri" panose="020F0502020204030204" pitchFamily="34" charset="0"/>
                <a:cs typeface="Calibri" panose="020F0502020204030204" pitchFamily="34" charset="0"/>
              </a:rPr>
              <a:t>Proposed Linkage for LEO-NI</a:t>
            </a:r>
          </a:p>
          <a:p>
            <a:endParaRPr lang="en-GB" sz="1600" dirty="0">
              <a:solidFill>
                <a:schemeClr val="tx2"/>
              </a:solidFill>
              <a:latin typeface="Calibri" panose="020F0502020204030204" pitchFamily="34" charset="0"/>
              <a:cs typeface="Calibri" panose="020F0502020204030204" pitchFamily="34" charset="0"/>
            </a:endParaRPr>
          </a:p>
        </p:txBody>
      </p:sp>
      <p:cxnSp>
        <p:nvCxnSpPr>
          <p:cNvPr id="59" name="Elbow Connector 58"/>
          <p:cNvCxnSpPr>
            <a:stCxn id="15" idx="3"/>
            <a:endCxn id="4" idx="3"/>
          </p:cNvCxnSpPr>
          <p:nvPr/>
        </p:nvCxnSpPr>
        <p:spPr>
          <a:xfrm flipV="1">
            <a:off x="2745635" y="4014339"/>
            <a:ext cx="2770965" cy="207934"/>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0" name="Elbow Connector 29"/>
          <p:cNvCxnSpPr>
            <a:endCxn id="2" idx="2"/>
          </p:cNvCxnSpPr>
          <p:nvPr/>
        </p:nvCxnSpPr>
        <p:spPr>
          <a:xfrm>
            <a:off x="7385114" y="4873090"/>
            <a:ext cx="3656487" cy="263735"/>
          </a:xfrm>
          <a:prstGeom prst="bentConnector4">
            <a:avLst>
              <a:gd name="adj1" fmla="val 36229"/>
              <a:gd name="adj2" fmla="val 186678"/>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847460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smtClean="0"/>
              <a:t>Questions Comments Suggestions?</a:t>
            </a:r>
            <a:endParaRPr lang="en-GB" sz="4000" dirty="0"/>
          </a:p>
        </p:txBody>
      </p:sp>
      <p:sp>
        <p:nvSpPr>
          <p:cNvPr id="2" name="Rectangle 1"/>
          <p:cNvSpPr/>
          <p:nvPr/>
        </p:nvSpPr>
        <p:spPr>
          <a:xfrm>
            <a:off x="2013624" y="2178995"/>
            <a:ext cx="9241277" cy="3959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Graphic?</a:t>
            </a:r>
            <a:endParaRPr lang="en-GB" dirty="0">
              <a:solidFill>
                <a:schemeClr val="tx1"/>
              </a:solidFill>
            </a:endParaRPr>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1340" y="2635492"/>
            <a:ext cx="4000536" cy="3502660"/>
          </a:xfrm>
        </p:spPr>
      </p:pic>
    </p:spTree>
    <p:extLst>
      <p:ext uri="{BB962C8B-B14F-4D97-AF65-F5344CB8AC3E}">
        <p14:creationId xmlns:p14="http://schemas.microsoft.com/office/powerpoint/2010/main" val="7768318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Earnings</a:t>
            </a:r>
            <a:endParaRPr lang="en-GB" sz="4000" dirty="0"/>
          </a:p>
        </p:txBody>
      </p:sp>
      <p:sp>
        <p:nvSpPr>
          <p:cNvPr id="3" name="Content Placeholder 2"/>
          <p:cNvSpPr>
            <a:spLocks noGrp="1"/>
          </p:cNvSpPr>
          <p:nvPr>
            <p:ph idx="1"/>
          </p:nvPr>
        </p:nvSpPr>
        <p:spPr/>
        <p:txBody>
          <a:bodyPr>
            <a:normAutofit/>
          </a:bodyPr>
          <a:lstStyle/>
          <a:p>
            <a:endParaRPr lang="en-GB" dirty="0" smtClean="0"/>
          </a:p>
          <a:p>
            <a:pPr marL="0" indent="0">
              <a:buNone/>
            </a:pPr>
            <a:r>
              <a:rPr lang="en-US" dirty="0"/>
              <a:t>Annual Survey of Hours and </a:t>
            </a:r>
            <a:r>
              <a:rPr lang="en-US" dirty="0" smtClean="0"/>
              <a:t>Earnings</a:t>
            </a:r>
          </a:p>
          <a:p>
            <a:pPr marL="0" indent="0">
              <a:buNone/>
            </a:pPr>
            <a:r>
              <a:rPr lang="en-US" i="1" dirty="0" smtClean="0"/>
              <a:t> 		ELMS, Ashleigh Warwick</a:t>
            </a:r>
          </a:p>
          <a:p>
            <a:pPr marL="0" indent="0">
              <a:buNone/>
            </a:pPr>
            <a:endParaRPr lang="en-US" i="1" dirty="0"/>
          </a:p>
          <a:p>
            <a:pPr marL="0" indent="0">
              <a:buNone/>
            </a:pPr>
            <a:r>
              <a:rPr lang="en-US" dirty="0" smtClean="0"/>
              <a:t>HMRC -</a:t>
            </a:r>
            <a:r>
              <a:rPr lang="en-US" dirty="0"/>
              <a:t> Real Time Information from PAYE system -</a:t>
            </a:r>
            <a:r>
              <a:rPr lang="en-US" b="1" dirty="0"/>
              <a:t> </a:t>
            </a:r>
            <a:r>
              <a:rPr lang="en-US" b="1" dirty="0" smtClean="0"/>
              <a:t>		</a:t>
            </a:r>
          </a:p>
          <a:p>
            <a:pPr marL="0" indent="0">
              <a:buNone/>
            </a:pPr>
            <a:r>
              <a:rPr lang="en-US" b="1" i="1" dirty="0"/>
              <a:t>	</a:t>
            </a:r>
            <a:r>
              <a:rPr lang="en-US" b="1" i="1" dirty="0" smtClean="0"/>
              <a:t>	</a:t>
            </a:r>
            <a:r>
              <a:rPr lang="en-US" i="1" dirty="0" smtClean="0"/>
              <a:t>ELMS</a:t>
            </a:r>
            <a:r>
              <a:rPr lang="en-US" i="1" dirty="0"/>
              <a:t>, Ashleigh </a:t>
            </a:r>
            <a:r>
              <a:rPr lang="en-US" i="1" dirty="0" smtClean="0"/>
              <a:t>Warwick</a:t>
            </a:r>
          </a:p>
          <a:p>
            <a:pPr marL="0" indent="0">
              <a:buNone/>
            </a:pPr>
            <a:endParaRPr lang="en-US" i="1" dirty="0"/>
          </a:p>
          <a:p>
            <a:pPr marL="0" indent="0">
              <a:buNone/>
            </a:pPr>
            <a:r>
              <a:rPr lang="en-US" i="1" dirty="0" smtClean="0"/>
              <a:t>Q&amp;A</a:t>
            </a:r>
            <a:endParaRPr lang="en-US" i="1" dirty="0"/>
          </a:p>
        </p:txBody>
      </p:sp>
    </p:spTree>
    <p:extLst>
      <p:ext uri="{BB962C8B-B14F-4D97-AF65-F5344CB8AC3E}">
        <p14:creationId xmlns:p14="http://schemas.microsoft.com/office/powerpoint/2010/main" val="18566399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latin typeface="+mn-lt"/>
              </a:rPr>
              <a:t>Annual Survey of Hours and Earnings</a:t>
            </a:r>
            <a:endParaRPr lang="en-GB" dirty="0">
              <a:latin typeface="+mn-lt"/>
            </a:endParaRPr>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9245059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smtClean="0"/>
          </a:p>
          <a:p>
            <a:r>
              <a:rPr lang="en-GB" dirty="0" smtClean="0">
                <a:solidFill>
                  <a:schemeClr val="bg1"/>
                </a:solidFill>
              </a:rPr>
              <a:t>Publication </a:t>
            </a:r>
          </a:p>
          <a:p>
            <a:pPr lvl="1"/>
            <a:r>
              <a:rPr lang="en-GB" dirty="0" smtClean="0">
                <a:solidFill>
                  <a:schemeClr val="bg1"/>
                </a:solidFill>
              </a:rPr>
              <a:t>Full bulletin</a:t>
            </a:r>
          </a:p>
          <a:p>
            <a:pPr lvl="1"/>
            <a:r>
              <a:rPr lang="en-GB" dirty="0" smtClean="0">
                <a:solidFill>
                  <a:schemeClr val="bg1"/>
                </a:solidFill>
              </a:rPr>
              <a:t>Separate PDFs for each section</a:t>
            </a:r>
          </a:p>
          <a:p>
            <a:pPr marL="457200" lvl="1" indent="0">
              <a:buNone/>
            </a:pPr>
            <a:endParaRPr lang="en-GB" sz="1400" dirty="0" smtClean="0">
              <a:solidFill>
                <a:schemeClr val="bg1"/>
              </a:solidFill>
            </a:endParaRPr>
          </a:p>
          <a:p>
            <a:r>
              <a:rPr lang="en-GB" dirty="0" smtClean="0">
                <a:solidFill>
                  <a:schemeClr val="bg1"/>
                </a:solidFill>
              </a:rPr>
              <a:t>GIFs</a:t>
            </a:r>
          </a:p>
          <a:p>
            <a:pPr lvl="1"/>
            <a:r>
              <a:rPr lang="en-GB" dirty="0" smtClean="0">
                <a:solidFill>
                  <a:schemeClr val="bg1"/>
                </a:solidFill>
              </a:rPr>
              <a:t>Distribution of hourly earnings</a:t>
            </a:r>
          </a:p>
          <a:p>
            <a:pPr lvl="1"/>
            <a:r>
              <a:rPr lang="en-GB" dirty="0" smtClean="0">
                <a:solidFill>
                  <a:schemeClr val="bg1"/>
                </a:solidFill>
              </a:rPr>
              <a:t>Gender Pay Gap </a:t>
            </a:r>
          </a:p>
          <a:p>
            <a:pPr marL="457200" lvl="1" indent="0">
              <a:buNone/>
            </a:pPr>
            <a:endParaRPr lang="en-GB" sz="1400" dirty="0" smtClean="0">
              <a:solidFill>
                <a:schemeClr val="bg1"/>
              </a:solidFill>
            </a:endParaRPr>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spTree>
    <p:extLst>
      <p:ext uri="{BB962C8B-B14F-4D97-AF65-F5344CB8AC3E}">
        <p14:creationId xmlns:p14="http://schemas.microsoft.com/office/powerpoint/2010/main" val="36683220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solidFill>
                  <a:schemeClr val="bg1"/>
                </a:solidFill>
              </a:rPr>
              <a:t>GIFs</a:t>
            </a:r>
          </a:p>
          <a:p>
            <a:pPr lvl="1"/>
            <a:r>
              <a:rPr lang="en-GB" dirty="0" smtClean="0">
                <a:solidFill>
                  <a:schemeClr val="bg1"/>
                </a:solidFill>
              </a:rPr>
              <a:t>Distribution </a:t>
            </a:r>
            <a:r>
              <a:rPr lang="en-GB" dirty="0">
                <a:solidFill>
                  <a:schemeClr val="bg1"/>
                </a:solidFill>
              </a:rPr>
              <a:t>of hourly </a:t>
            </a:r>
            <a:r>
              <a:rPr lang="en-GB" dirty="0" smtClean="0">
                <a:solidFill>
                  <a:schemeClr val="bg1"/>
                </a:solidFill>
              </a:rPr>
              <a:t>earnings</a:t>
            </a:r>
          </a:p>
          <a:p>
            <a:pPr lvl="1"/>
            <a:r>
              <a:rPr lang="en-GB" dirty="0" smtClean="0">
                <a:solidFill>
                  <a:schemeClr val="bg1"/>
                </a:solidFill>
              </a:rPr>
              <a:t>Gender Pay Gap </a:t>
            </a:r>
          </a:p>
          <a:p>
            <a:pPr marL="457200" lvl="1" indent="0">
              <a:buNone/>
            </a:pPr>
            <a:endParaRPr lang="en-GB" sz="1400" dirty="0">
              <a:solidFill>
                <a:schemeClr val="bg1"/>
              </a:solidFill>
            </a:endParaRPr>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4" name="Picture 3"/>
          <p:cNvPicPr>
            <a:picLocks noChangeAspect="1"/>
          </p:cNvPicPr>
          <p:nvPr/>
        </p:nvPicPr>
        <p:blipFill rotWithShape="1">
          <a:blip r:embed="rId3"/>
          <a:srcRect l="2676"/>
          <a:stretch/>
        </p:blipFill>
        <p:spPr>
          <a:xfrm>
            <a:off x="7027787" y="0"/>
            <a:ext cx="5165114" cy="6858000"/>
          </a:xfrm>
          <a:prstGeom prst="rect">
            <a:avLst/>
          </a:prstGeom>
        </p:spPr>
      </p:pic>
    </p:spTree>
    <p:extLst>
      <p:ext uri="{BB962C8B-B14F-4D97-AF65-F5344CB8AC3E}">
        <p14:creationId xmlns:p14="http://schemas.microsoft.com/office/powerpoint/2010/main" val="14014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604025" y="402839"/>
            <a:ext cx="10515600" cy="1421928"/>
          </a:xfrm>
        </p:spPr>
        <p:txBody>
          <a:bodyPr/>
          <a:lstStyle/>
          <a:p>
            <a:r>
              <a:rPr lang="en-GB" dirty="0">
                <a:solidFill>
                  <a:srgbClr val="002D46"/>
                </a:solidFill>
                <a:latin typeface="Calibri" panose="020F0502020204030204" pitchFamily="34" charset="0"/>
              </a:rPr>
              <a:t>Background – Pop Stats Transformation</a:t>
            </a:r>
            <a:r>
              <a:rPr lang="en-GB" dirty="0">
                <a:latin typeface="Calibri" panose="020F0502020204030204" pitchFamily="34" charset="0"/>
              </a:rPr>
              <a:t/>
            </a:r>
            <a:br>
              <a:rPr lang="en-GB" dirty="0">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19AD2BF1-FCE7-EB46-BAF0-0EE2D6421865}"/>
              </a:ext>
            </a:extLst>
          </p:cNvPr>
          <p:cNvSpPr>
            <a:spLocks noGrp="1"/>
          </p:cNvSpPr>
          <p:nvPr>
            <p:ph idx="1"/>
          </p:nvPr>
        </p:nvSpPr>
        <p:spPr>
          <a:xfrm>
            <a:off x="604025" y="1088501"/>
            <a:ext cx="10515600" cy="5126532"/>
          </a:xfrm>
        </p:spPr>
        <p:txBody>
          <a:bodyPr/>
          <a:lstStyle/>
          <a:p>
            <a:pPr lvl="0">
              <a:lnSpc>
                <a:spcPct val="100000"/>
              </a:lnSpc>
              <a:spcBef>
                <a:spcPts val="0"/>
              </a:spcBef>
            </a:pPr>
            <a:endParaRPr lang="en-GB" sz="2800" kern="0" dirty="0">
              <a:solidFill>
                <a:srgbClr val="000000"/>
              </a:solidFill>
              <a:ea typeface="ＭＳ Ｐゴシック"/>
            </a:endParaRPr>
          </a:p>
          <a:p>
            <a:pPr lvl="0">
              <a:lnSpc>
                <a:spcPct val="100000"/>
              </a:lnSpc>
              <a:spcBef>
                <a:spcPts val="0"/>
              </a:spcBef>
            </a:pPr>
            <a:r>
              <a:rPr lang="en-GB" sz="2800" kern="0" dirty="0">
                <a:solidFill>
                  <a:srgbClr val="000000"/>
                </a:solidFill>
                <a:ea typeface="ＭＳ Ｐゴシック"/>
              </a:rPr>
              <a:t>ONS produces:</a:t>
            </a:r>
          </a:p>
          <a:p>
            <a:pPr marL="285750" lvl="0" indent="-285750">
              <a:lnSpc>
                <a:spcPct val="100000"/>
              </a:lnSpc>
              <a:spcBef>
                <a:spcPts val="0"/>
              </a:spcBef>
              <a:buFontTx/>
              <a:buChar char="-"/>
            </a:pPr>
            <a:r>
              <a:rPr lang="en-GB" sz="2800" kern="0" dirty="0">
                <a:solidFill>
                  <a:srgbClr val="000000"/>
                </a:solidFill>
                <a:ea typeface="ＭＳ Ｐゴシック"/>
              </a:rPr>
              <a:t>population statistics for England and Wales</a:t>
            </a:r>
          </a:p>
          <a:p>
            <a:pPr marL="285750" lvl="0" indent="-285750">
              <a:lnSpc>
                <a:spcPct val="100000"/>
              </a:lnSpc>
              <a:spcBef>
                <a:spcPts val="0"/>
              </a:spcBef>
              <a:buFontTx/>
              <a:buChar char="-"/>
            </a:pPr>
            <a:r>
              <a:rPr lang="en-GB" sz="2800" kern="0" dirty="0">
                <a:solidFill>
                  <a:srgbClr val="000000"/>
                </a:solidFill>
                <a:ea typeface="ＭＳ Ｐゴシック"/>
              </a:rPr>
              <a:t>international migration statistics for the UK as a whole</a:t>
            </a:r>
          </a:p>
          <a:p>
            <a:pPr marL="285750" lvl="0" indent="-285750">
              <a:lnSpc>
                <a:spcPct val="100000"/>
              </a:lnSpc>
              <a:spcBef>
                <a:spcPts val="0"/>
              </a:spcBef>
            </a:pPr>
            <a:endParaRPr lang="en-GB" sz="2800" kern="0" dirty="0">
              <a:solidFill>
                <a:srgbClr val="000000"/>
              </a:solidFill>
              <a:ea typeface="ＭＳ Ｐゴシック"/>
            </a:endParaRPr>
          </a:p>
          <a:p>
            <a:pPr lvl="0">
              <a:lnSpc>
                <a:spcPct val="100000"/>
              </a:lnSpc>
              <a:spcBef>
                <a:spcPts val="0"/>
              </a:spcBef>
            </a:pPr>
            <a:r>
              <a:rPr lang="en-GB" sz="2800" kern="0" dirty="0">
                <a:solidFill>
                  <a:srgbClr val="000000"/>
                </a:solidFill>
                <a:ea typeface="ＭＳ Ｐゴシック"/>
              </a:rPr>
              <a:t>Two key components of our statistics system are:</a:t>
            </a:r>
          </a:p>
          <a:p>
            <a:pPr marL="285750" lvl="0" indent="-285750">
              <a:lnSpc>
                <a:spcPct val="100000"/>
              </a:lnSpc>
              <a:spcBef>
                <a:spcPts val="0"/>
              </a:spcBef>
            </a:pPr>
            <a:r>
              <a:rPr lang="en-GB" sz="2800" kern="0" dirty="0">
                <a:solidFill>
                  <a:srgbClr val="000000"/>
                </a:solidFill>
                <a:ea typeface="ＭＳ Ｐゴシック"/>
              </a:rPr>
              <a:t>-  </a:t>
            </a:r>
            <a:r>
              <a:rPr lang="en-GB" sz="2800" b="1" kern="0" dirty="0">
                <a:solidFill>
                  <a:srgbClr val="000000"/>
                </a:solidFill>
                <a:ea typeface="ＭＳ Ｐゴシック"/>
              </a:rPr>
              <a:t>‘Stocks’</a:t>
            </a:r>
            <a:r>
              <a:rPr lang="en-GB" sz="2800" kern="0" dirty="0">
                <a:solidFill>
                  <a:srgbClr val="000000"/>
                </a:solidFill>
                <a:ea typeface="ＭＳ Ｐゴシック"/>
              </a:rPr>
              <a:t>: measuring the size of the population at a point in time </a:t>
            </a:r>
          </a:p>
          <a:p>
            <a:pPr marL="285750" lvl="0" indent="-285750">
              <a:lnSpc>
                <a:spcPct val="100000"/>
              </a:lnSpc>
              <a:spcBef>
                <a:spcPts val="0"/>
              </a:spcBef>
              <a:buFontTx/>
              <a:buChar char="-"/>
            </a:pPr>
            <a:r>
              <a:rPr lang="en-GB" sz="2800" b="1" kern="0" dirty="0">
                <a:solidFill>
                  <a:srgbClr val="000000"/>
                </a:solidFill>
                <a:ea typeface="ＭＳ Ｐゴシック"/>
              </a:rPr>
              <a:t>‘Flows’</a:t>
            </a:r>
            <a:r>
              <a:rPr lang="en-GB" sz="2800" kern="0" dirty="0">
                <a:solidFill>
                  <a:srgbClr val="000000"/>
                </a:solidFill>
                <a:ea typeface="ＭＳ Ｐゴシック"/>
              </a:rPr>
              <a:t>: measuring and understanding how the population is changing over time</a:t>
            </a:r>
          </a:p>
          <a:p>
            <a:pPr lvl="0">
              <a:lnSpc>
                <a:spcPct val="100000"/>
              </a:lnSpc>
              <a:spcBef>
                <a:spcPts val="0"/>
              </a:spcBef>
            </a:pPr>
            <a:endParaRPr lang="en-GB" sz="2000" kern="0" dirty="0">
              <a:solidFill>
                <a:srgbClr val="000000"/>
              </a:solidFill>
              <a:ea typeface="ＭＳ Ｐゴシック"/>
            </a:endParaRPr>
          </a:p>
          <a:p>
            <a:pPr lvl="0">
              <a:lnSpc>
                <a:spcPct val="100000"/>
              </a:lnSpc>
              <a:spcBef>
                <a:spcPts val="0"/>
              </a:spcBef>
            </a:pPr>
            <a:endParaRPr lang="en-GB" sz="1800" kern="0" dirty="0">
              <a:solidFill>
                <a:srgbClr val="000000"/>
              </a:solidFill>
              <a:ea typeface="ＭＳ Ｐゴシック"/>
            </a:endParaRPr>
          </a:p>
          <a:p>
            <a:endParaRPr lang="en-US" dirty="0"/>
          </a:p>
        </p:txBody>
      </p:sp>
      <p:sp>
        <p:nvSpPr>
          <p:cNvPr id="6" name="Footer Placeholder 3">
            <a:extLst>
              <a:ext uri="{FF2B5EF4-FFF2-40B4-BE49-F238E27FC236}">
                <a16:creationId xmlns:a16="http://schemas.microsoft.com/office/drawing/2014/main" xmlns="" id="{296E59E6-0DDB-4CFA-AA60-F1DCF5DD9E18}"/>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8918041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5" name="Picture 4"/>
          <p:cNvPicPr>
            <a:picLocks noChangeAspect="1"/>
          </p:cNvPicPr>
          <p:nvPr/>
        </p:nvPicPr>
        <p:blipFill>
          <a:blip r:embed="rId3"/>
          <a:stretch>
            <a:fillRect/>
          </a:stretch>
        </p:blipFill>
        <p:spPr>
          <a:xfrm>
            <a:off x="7141464" y="288235"/>
            <a:ext cx="4888992" cy="3381698"/>
          </a:xfrm>
          <a:prstGeom prst="rect">
            <a:avLst/>
          </a:prstGeom>
          <a:ln>
            <a:solidFill>
              <a:srgbClr val="417ABD"/>
            </a:solidFill>
          </a:ln>
        </p:spPr>
      </p:pic>
      <p:pic>
        <p:nvPicPr>
          <p:cNvPr id="6" name="Picture 5"/>
          <p:cNvPicPr>
            <a:picLocks noChangeAspect="1"/>
          </p:cNvPicPr>
          <p:nvPr/>
        </p:nvPicPr>
        <p:blipFill>
          <a:blip r:embed="rId4"/>
          <a:stretch>
            <a:fillRect/>
          </a:stretch>
        </p:blipFill>
        <p:spPr>
          <a:xfrm>
            <a:off x="7141464" y="3859166"/>
            <a:ext cx="4888992" cy="2750356"/>
          </a:xfrm>
          <a:prstGeom prst="rect">
            <a:avLst/>
          </a:prstGeom>
          <a:ln>
            <a:solidFill>
              <a:srgbClr val="417ABD"/>
            </a:solidFill>
          </a:ln>
        </p:spPr>
      </p:pic>
      <p:sp>
        <p:nvSpPr>
          <p:cNvPr id="8" name="Content Placeholder 1"/>
          <p:cNvSpPr txBox="1">
            <a:spLocks/>
          </p:cNvSpPr>
          <p:nvPr/>
        </p:nvSpPr>
        <p:spPr>
          <a:xfrm>
            <a:off x="1160728" y="1712213"/>
            <a:ext cx="5102912" cy="50421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Publication date – 29</a:t>
            </a:r>
            <a:r>
              <a:rPr lang="en-GB" baseline="30000" dirty="0" smtClean="0"/>
              <a:t>th</a:t>
            </a:r>
            <a:r>
              <a:rPr lang="en-GB" dirty="0" smtClean="0"/>
              <a:t> October</a:t>
            </a:r>
          </a:p>
          <a:p>
            <a:endParaRPr lang="en-GB" sz="1400" dirty="0" smtClean="0"/>
          </a:p>
          <a:p>
            <a:r>
              <a:rPr lang="en-GB" dirty="0" smtClean="0"/>
              <a:t>Publication </a:t>
            </a:r>
          </a:p>
          <a:p>
            <a:pPr lvl="1"/>
            <a:r>
              <a:rPr lang="en-GB" dirty="0" smtClean="0"/>
              <a:t>Full bulletin</a:t>
            </a:r>
          </a:p>
          <a:p>
            <a:pPr lvl="1"/>
            <a:r>
              <a:rPr lang="en-GB" dirty="0" smtClean="0"/>
              <a:t>Separate PDFs for each section</a:t>
            </a:r>
          </a:p>
          <a:p>
            <a:pPr marL="457200" lvl="1" indent="0">
              <a:buFont typeface="Arial" panose="020B0604020202020204" pitchFamily="34" charset="0"/>
              <a:buNone/>
            </a:pPr>
            <a:endParaRPr lang="en-GB" sz="1400" dirty="0" smtClean="0"/>
          </a:p>
          <a:p>
            <a:r>
              <a:rPr lang="en-GB" dirty="0" smtClean="0"/>
              <a:t>GIFs</a:t>
            </a:r>
          </a:p>
          <a:p>
            <a:pPr lvl="1"/>
            <a:r>
              <a:rPr lang="en-GB" dirty="0" smtClean="0"/>
              <a:t>Distribution of hourly earnings</a:t>
            </a:r>
          </a:p>
          <a:p>
            <a:pPr lvl="1"/>
            <a:r>
              <a:rPr lang="en-GB" dirty="0" smtClean="0"/>
              <a:t>Gender Pay Gap </a:t>
            </a:r>
          </a:p>
          <a:p>
            <a:pPr marL="457200" lvl="1" indent="0">
              <a:buFont typeface="Arial" panose="020B0604020202020204" pitchFamily="34" charset="0"/>
              <a:buNone/>
            </a:pPr>
            <a:endParaRPr lang="en-GB" sz="1400" dirty="0" smtClean="0"/>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Tree>
    <p:extLst>
      <p:ext uri="{BB962C8B-B14F-4D97-AF65-F5344CB8AC3E}">
        <p14:creationId xmlns:p14="http://schemas.microsoft.com/office/powerpoint/2010/main" val="211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437" y="138095"/>
            <a:ext cx="3323699" cy="23510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033" y="813713"/>
            <a:ext cx="3631812" cy="25689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313" y="1683739"/>
            <a:ext cx="3425687" cy="2423146"/>
          </a:xfrm>
          <a:prstGeom prst="rect">
            <a:avLst/>
          </a:prstGeom>
        </p:spPr>
      </p:pic>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3516" y="2521052"/>
            <a:ext cx="3419252" cy="241859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9669" y="3322190"/>
            <a:ext cx="3580467" cy="25326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1229" y="4311062"/>
            <a:ext cx="3505223" cy="2479405"/>
          </a:xfrm>
          <a:prstGeom prst="rect">
            <a:avLst/>
          </a:prstGeom>
        </p:spPr>
      </p:pic>
      <p:sp>
        <p:nvSpPr>
          <p:cNvPr id="13"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400" dirty="0"/>
          </a:p>
          <a:p>
            <a:r>
              <a:rPr lang="en-GB" dirty="0" smtClean="0"/>
              <a:t>Infographics</a:t>
            </a:r>
          </a:p>
          <a:p>
            <a:endParaRPr lang="en-GB" sz="1400" dirty="0" smtClean="0"/>
          </a:p>
          <a:p>
            <a:r>
              <a:rPr lang="en-GB" dirty="0" smtClean="0">
                <a:solidFill>
                  <a:schemeClr val="bg1"/>
                </a:solidFill>
              </a:rPr>
              <a:t>NINIS</a:t>
            </a:r>
          </a:p>
          <a:p>
            <a:endParaRPr lang="en-GB" dirty="0" smtClean="0"/>
          </a:p>
          <a:p>
            <a:endParaRPr lang="en-GB" dirty="0" smtClean="0"/>
          </a:p>
        </p:txBody>
      </p:sp>
    </p:spTree>
    <p:extLst>
      <p:ext uri="{BB962C8B-B14F-4D97-AF65-F5344CB8AC3E}">
        <p14:creationId xmlns:p14="http://schemas.microsoft.com/office/powerpoint/2010/main" val="9576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3"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12"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6"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4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sp>
        <p:nvSpPr>
          <p:cNvPr id="13"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400" dirty="0"/>
          </a:p>
          <a:p>
            <a:r>
              <a:rPr lang="en-GB" dirty="0" smtClean="0"/>
              <a:t>Infographics</a:t>
            </a:r>
          </a:p>
          <a:p>
            <a:endParaRPr lang="en-GB" sz="1400" dirty="0" smtClean="0"/>
          </a:p>
          <a:p>
            <a:r>
              <a:rPr lang="en-GB" dirty="0" smtClean="0"/>
              <a:t>NINIS</a:t>
            </a:r>
          </a:p>
          <a:p>
            <a:endParaRPr lang="en-GB" dirty="0" smtClean="0"/>
          </a:p>
          <a:p>
            <a:endParaRPr lang="en-GB" dirty="0" smtClean="0"/>
          </a:p>
        </p:txBody>
      </p:sp>
      <p:pic>
        <p:nvPicPr>
          <p:cNvPr id="2" name="Picture 1"/>
          <p:cNvPicPr>
            <a:picLocks noChangeAspect="1"/>
          </p:cNvPicPr>
          <p:nvPr/>
        </p:nvPicPr>
        <p:blipFill>
          <a:blip r:embed="rId3"/>
          <a:stretch>
            <a:fillRect/>
          </a:stretch>
        </p:blipFill>
        <p:spPr>
          <a:xfrm>
            <a:off x="6214195" y="1987826"/>
            <a:ext cx="5885624" cy="2932044"/>
          </a:xfrm>
          <a:prstGeom prst="rect">
            <a:avLst/>
          </a:prstGeom>
        </p:spPr>
      </p:pic>
    </p:spTree>
    <p:extLst>
      <p:ext uri="{BB962C8B-B14F-4D97-AF65-F5344CB8AC3E}">
        <p14:creationId xmlns:p14="http://schemas.microsoft.com/office/powerpoint/2010/main" val="24624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031201" y="96295"/>
            <a:ext cx="3374964" cy="4439684"/>
          </a:xfrm>
          <a:prstGeom prst="rect">
            <a:avLst/>
          </a:prstGeom>
        </p:spPr>
      </p:pic>
      <p:pic>
        <p:nvPicPr>
          <p:cNvPr id="18" name="Picture 17"/>
          <p:cNvPicPr>
            <a:picLocks noChangeAspect="1"/>
          </p:cNvPicPr>
          <p:nvPr/>
        </p:nvPicPr>
        <p:blipFill>
          <a:blip r:embed="rId4"/>
          <a:stretch>
            <a:fillRect/>
          </a:stretch>
        </p:blipFill>
        <p:spPr>
          <a:xfrm>
            <a:off x="8765377" y="2433853"/>
            <a:ext cx="2836740" cy="4204252"/>
          </a:xfrm>
          <a:prstGeom prst="rect">
            <a:avLst/>
          </a:prstGeom>
        </p:spPr>
      </p:pic>
      <p:pic>
        <p:nvPicPr>
          <p:cNvPr id="20" name="Picture 19"/>
          <p:cNvPicPr>
            <a:picLocks noChangeAspect="1"/>
          </p:cNvPicPr>
          <p:nvPr/>
        </p:nvPicPr>
        <p:blipFill>
          <a:blip r:embed="rId5"/>
          <a:stretch>
            <a:fillRect/>
          </a:stretch>
        </p:blipFill>
        <p:spPr>
          <a:xfrm>
            <a:off x="4681460" y="3200401"/>
            <a:ext cx="3477036" cy="3657600"/>
          </a:xfrm>
          <a:prstGeom prst="rect">
            <a:avLst/>
          </a:prstGeom>
        </p:spPr>
      </p:pic>
      <p:pic>
        <p:nvPicPr>
          <p:cNvPr id="21" name="Picture 20"/>
          <p:cNvPicPr>
            <a:picLocks noChangeAspect="1"/>
          </p:cNvPicPr>
          <p:nvPr/>
        </p:nvPicPr>
        <p:blipFill>
          <a:blip r:embed="rId6"/>
          <a:stretch>
            <a:fillRect/>
          </a:stretch>
        </p:blipFill>
        <p:spPr>
          <a:xfrm>
            <a:off x="507355" y="2817896"/>
            <a:ext cx="3611886" cy="3835745"/>
          </a:xfrm>
          <a:prstGeom prst="rect">
            <a:avLst/>
          </a:prstGeom>
        </p:spPr>
      </p:pic>
      <p:pic>
        <p:nvPicPr>
          <p:cNvPr id="17" name="Picture 16"/>
          <p:cNvPicPr>
            <a:picLocks noChangeAspect="1"/>
          </p:cNvPicPr>
          <p:nvPr/>
        </p:nvPicPr>
        <p:blipFill>
          <a:blip r:embed="rId7"/>
          <a:stretch>
            <a:fillRect/>
          </a:stretch>
        </p:blipFill>
        <p:spPr>
          <a:xfrm>
            <a:off x="2338550" y="895522"/>
            <a:ext cx="3561382" cy="4308474"/>
          </a:xfrm>
          <a:prstGeom prst="rect">
            <a:avLst/>
          </a:prstGeom>
        </p:spPr>
      </p:pic>
      <p:pic>
        <p:nvPicPr>
          <p:cNvPr id="19" name="Picture 18"/>
          <p:cNvPicPr>
            <a:picLocks noChangeAspect="1"/>
          </p:cNvPicPr>
          <p:nvPr/>
        </p:nvPicPr>
        <p:blipFill>
          <a:blip r:embed="rId8"/>
          <a:stretch>
            <a:fillRect/>
          </a:stretch>
        </p:blipFill>
        <p:spPr>
          <a:xfrm>
            <a:off x="7344240" y="623056"/>
            <a:ext cx="3240934" cy="4389681"/>
          </a:xfrm>
          <a:prstGeom prst="rect">
            <a:avLst/>
          </a:prstGeom>
        </p:spPr>
      </p:pic>
    </p:spTree>
    <p:extLst>
      <p:ext uri="{BB962C8B-B14F-4D97-AF65-F5344CB8AC3E}">
        <p14:creationId xmlns:p14="http://schemas.microsoft.com/office/powerpoint/2010/main" val="27058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3958" y="1383956"/>
            <a:ext cx="5301048" cy="752955"/>
          </a:xfrm>
        </p:spPr>
        <p:txBody>
          <a:bodyPr>
            <a:noAutofit/>
          </a:bodyPr>
          <a:lstStyle/>
          <a:p>
            <a:pPr algn="ctr"/>
            <a:r>
              <a:rPr lang="en-GB" sz="2000" b="1" dirty="0" smtClean="0"/>
              <a:t>To </a:t>
            </a:r>
            <a:r>
              <a:rPr lang="en-GB" sz="2000" b="1" dirty="0"/>
              <a:t>what extent do you use </a:t>
            </a:r>
            <a:r>
              <a:rPr lang="en-GB" sz="2000" b="1" dirty="0" smtClean="0"/>
              <a:t>the </a:t>
            </a:r>
            <a:br>
              <a:rPr lang="en-GB" sz="2000" b="1" dirty="0" smtClean="0"/>
            </a:br>
            <a:r>
              <a:rPr lang="en-GB" sz="2000" b="1" dirty="0" smtClean="0"/>
              <a:t>Annual </a:t>
            </a:r>
            <a:r>
              <a:rPr lang="en-GB" sz="2000" b="1" dirty="0"/>
              <a:t>Survey of Hours and Earnings statistics? </a:t>
            </a:r>
            <a:br>
              <a:rPr lang="en-GB" sz="2000" b="1" dirty="0"/>
            </a:br>
            <a:endParaRPr lang="en-GB" sz="2000" b="1" dirty="0"/>
          </a:p>
        </p:txBody>
      </p:sp>
      <p:graphicFrame>
        <p:nvGraphicFramePr>
          <p:cNvPr id="4" name="Chart 3"/>
          <p:cNvGraphicFramePr>
            <a:graphicFrameLocks/>
          </p:cNvGraphicFramePr>
          <p:nvPr>
            <p:extLst/>
          </p:nvPr>
        </p:nvGraphicFramePr>
        <p:xfrm>
          <a:off x="656671" y="1921070"/>
          <a:ext cx="5756486" cy="419552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7409176" y="1381408"/>
            <a:ext cx="4530243" cy="3709066"/>
            <a:chOff x="7409176" y="1381408"/>
            <a:chExt cx="4530243" cy="3709066"/>
          </a:xfrm>
        </p:grpSpPr>
        <p:sp>
          <p:nvSpPr>
            <p:cNvPr id="5" name="TextBox 1"/>
            <p:cNvSpPr txBox="1"/>
            <p:nvPr/>
          </p:nvSpPr>
          <p:spPr>
            <a:xfrm>
              <a:off x="7409176" y="1932495"/>
              <a:ext cx="4530243" cy="3157979"/>
            </a:xfrm>
            <a:prstGeom prst="rect">
              <a:avLst/>
            </a:prstGeom>
            <a:noFill/>
            <a:ln w="19050" cmpd="sng">
              <a:solidFill>
                <a:srgbClr val="1E2B5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defTabSz="914400" rtl="0" eaLnBrk="1" fontAlgn="auto" latinLnBrk="0" hangingPunct="1">
                <a:lnSpc>
                  <a:spcPct val="100000"/>
                </a:lnSpc>
                <a:spcBef>
                  <a:spcPts val="0"/>
                </a:spcBef>
                <a:spcAft>
                  <a:spcPts val="0"/>
                </a:spcAft>
                <a:buClr>
                  <a:srgbClr val="CCD607"/>
                </a:buClr>
                <a:buSzTx/>
                <a:buFont typeface="Wingdings" panose="05000000000000000000" pitchFamily="2" charset="2"/>
                <a:buChar char="Ø"/>
                <a:tabLst/>
                <a:defRPr/>
              </a:pPr>
              <a:endParaRPr lang="en-GB" sz="1200" dirty="0" smtClean="0">
                <a:solidFill>
                  <a:srgbClr val="417ABD"/>
                </a:solidFill>
              </a:endParaRPr>
            </a:p>
            <a:p>
              <a:pPr marR="0" lvl="0" defTabSz="914400" rtl="0" eaLnBrk="1" fontAlgn="auto" latinLnBrk="0" hangingPunct="1">
                <a:lnSpc>
                  <a:spcPct val="100000"/>
                </a:lnSpc>
                <a:spcBef>
                  <a:spcPts val="0"/>
                </a:spcBef>
                <a:spcAft>
                  <a:spcPts val="0"/>
                </a:spcAft>
                <a:buClr>
                  <a:srgbClr val="CCD607"/>
                </a:buClr>
                <a:buSzTx/>
                <a:tabLst/>
                <a:defRPr/>
              </a:pPr>
              <a:r>
                <a:rPr lang="en-GB" sz="2000" dirty="0" smtClean="0">
                  <a:solidFill>
                    <a:srgbClr val="417ABD"/>
                  </a:solidFill>
                </a:rPr>
                <a:t>    </a:t>
              </a:r>
              <a:endParaRPr lang="en-GB" sz="2400" dirty="0" smtClean="0">
                <a:solidFill>
                  <a:srgbClr val="417ABD"/>
                </a:solidFill>
              </a:endParaRPr>
            </a:p>
          </p:txBody>
        </p:sp>
        <p:sp>
          <p:nvSpPr>
            <p:cNvPr id="6" name="TextBox 1"/>
            <p:cNvSpPr txBox="1"/>
            <p:nvPr/>
          </p:nvSpPr>
          <p:spPr>
            <a:xfrm>
              <a:off x="7412292" y="1381408"/>
              <a:ext cx="4527127" cy="551087"/>
            </a:xfrm>
            <a:prstGeom prst="rect">
              <a:avLst/>
            </a:prstGeom>
            <a:solidFill>
              <a:srgbClr val="CCD607"/>
            </a:solidFill>
            <a:ln w="19050" cmpd="sng">
              <a:solidFill>
                <a:srgbClr val="1E2B5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417ABD"/>
                  </a:solidFill>
                </a:rPr>
                <a:t>Additional analysis suggestions</a:t>
              </a:r>
              <a:endParaRPr lang="en-GB" sz="2400" b="1" dirty="0">
                <a:solidFill>
                  <a:srgbClr val="417ABD"/>
                </a:solidFill>
              </a:endParaRPr>
            </a:p>
          </p:txBody>
        </p:sp>
      </p:grpSp>
      <p:sp>
        <p:nvSpPr>
          <p:cNvPr id="7" name="TextBox 6"/>
          <p:cNvSpPr txBox="1"/>
          <p:nvPr/>
        </p:nvSpPr>
        <p:spPr>
          <a:xfrm>
            <a:off x="4034482" y="284402"/>
            <a:ext cx="4675886" cy="830997"/>
          </a:xfrm>
          <a:prstGeom prst="rect">
            <a:avLst/>
          </a:prstGeom>
          <a:noFill/>
        </p:spPr>
        <p:txBody>
          <a:bodyPr wrap="square" rtlCol="0">
            <a:spAutoFit/>
          </a:bodyPr>
          <a:lstStyle/>
          <a:p>
            <a:r>
              <a:rPr lang="en-GB" sz="4800" dirty="0" smtClean="0"/>
              <a:t>User Consultation</a:t>
            </a:r>
            <a:endParaRPr lang="en-GB" sz="4800" dirty="0"/>
          </a:p>
        </p:txBody>
      </p:sp>
      <p:sp>
        <p:nvSpPr>
          <p:cNvPr id="8" name="TextBox 7"/>
          <p:cNvSpPr txBox="1"/>
          <p:nvPr/>
        </p:nvSpPr>
        <p:spPr>
          <a:xfrm>
            <a:off x="7409176" y="2136911"/>
            <a:ext cx="4507309" cy="3077766"/>
          </a:xfrm>
          <a:prstGeom prst="rect">
            <a:avLst/>
          </a:prstGeom>
          <a:noFill/>
        </p:spPr>
        <p:txBody>
          <a:bodyPr wrap="square" rtlCol="0">
            <a:spAutoFit/>
          </a:bodyPr>
          <a:lstStyle/>
          <a:p>
            <a:pPr marL="285750" lvl="0" indent="-285750">
              <a:buClr>
                <a:srgbClr val="CCD607"/>
              </a:buClr>
              <a:buFont typeface="Wingdings" panose="05000000000000000000" pitchFamily="2" charset="2"/>
              <a:buChar char="Ø"/>
              <a:defRPr/>
            </a:pPr>
            <a:r>
              <a:rPr lang="en-GB" sz="2200" dirty="0">
                <a:solidFill>
                  <a:srgbClr val="417ABD"/>
                </a:solidFill>
              </a:rPr>
              <a:t>Times of hours worked</a:t>
            </a:r>
          </a:p>
          <a:p>
            <a:pPr lvl="0">
              <a:buClr>
                <a:srgbClr val="CCD607"/>
              </a:buClr>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Linkage to business survey data</a:t>
            </a:r>
          </a:p>
          <a:p>
            <a:pPr lvl="0">
              <a:buClr>
                <a:srgbClr val="CCD607"/>
              </a:buClr>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Qualification level, subjects studied (especially at NQF level 6+)</a:t>
            </a:r>
          </a:p>
          <a:p>
            <a:pPr marL="342900" lvl="0" indent="-342900">
              <a:buClr>
                <a:srgbClr val="CCD607"/>
              </a:buClr>
              <a:buFont typeface="Wingdings" panose="05000000000000000000" pitchFamily="2" charset="2"/>
              <a:buChar char="Ø"/>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Commuting </a:t>
            </a:r>
          </a:p>
          <a:p>
            <a:endParaRPr lang="en-GB" dirty="0"/>
          </a:p>
        </p:txBody>
      </p:sp>
    </p:spTree>
    <p:extLst>
      <p:ext uri="{BB962C8B-B14F-4D97-AF65-F5344CB8AC3E}">
        <p14:creationId xmlns:p14="http://schemas.microsoft.com/office/powerpoint/2010/main" val="41567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up)">
                                      <p:cBhvr>
                                        <p:cTn id="11" dur="1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up)">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up)">
                                      <p:cBhvr>
                                        <p:cTn id="21" dur="1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wipe(up)">
                                      <p:cBhvr>
                                        <p:cTn id="26"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985" y="300238"/>
            <a:ext cx="5016310" cy="1200831"/>
          </a:xfrm>
        </p:spPr>
        <p:txBody>
          <a:bodyPr/>
          <a:lstStyle/>
          <a:p>
            <a:r>
              <a:rPr lang="en-GB" b="1" dirty="0" smtClean="0">
                <a:latin typeface="+mn-lt"/>
              </a:rPr>
              <a:t>Census </a:t>
            </a:r>
            <a:r>
              <a:rPr lang="en-GB" sz="4800" b="1" dirty="0" smtClean="0">
                <a:latin typeface="+mn-lt"/>
              </a:rPr>
              <a:t>Data</a:t>
            </a:r>
            <a:r>
              <a:rPr lang="en-GB" b="1" dirty="0" smtClean="0">
                <a:latin typeface="+mn-lt"/>
              </a:rPr>
              <a:t> Linkage</a:t>
            </a:r>
            <a:endParaRPr lang="en-GB" b="1" dirty="0">
              <a:latin typeface="+mn-lt"/>
            </a:endParaRPr>
          </a:p>
        </p:txBody>
      </p:sp>
      <p:sp>
        <p:nvSpPr>
          <p:cNvPr id="16" name="Rounded Rectangle 15"/>
          <p:cNvSpPr/>
          <p:nvPr/>
        </p:nvSpPr>
        <p:spPr>
          <a:xfrm rot="21347180" flipH="1">
            <a:off x="1643098" y="2512910"/>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417ABD"/>
                </a:solidFill>
              </a:rPr>
              <a:t>Census 2011</a:t>
            </a:r>
            <a:endParaRPr lang="en-GB" sz="2600" b="1" dirty="0">
              <a:solidFill>
                <a:srgbClr val="417ABD"/>
              </a:solidFill>
            </a:endParaRPr>
          </a:p>
        </p:txBody>
      </p:sp>
      <p:grpSp>
        <p:nvGrpSpPr>
          <p:cNvPr id="37" name="Group 36"/>
          <p:cNvGrpSpPr/>
          <p:nvPr/>
        </p:nvGrpSpPr>
        <p:grpSpPr>
          <a:xfrm>
            <a:off x="3605635" y="2326933"/>
            <a:ext cx="2567394" cy="774015"/>
            <a:chOff x="3363264" y="1853207"/>
            <a:chExt cx="2567394" cy="774015"/>
          </a:xfrm>
        </p:grpSpPr>
        <p:sp>
          <p:nvSpPr>
            <p:cNvPr id="15" name="Rounded Rectangle 14"/>
            <p:cNvSpPr/>
            <p:nvPr/>
          </p:nvSpPr>
          <p:spPr>
            <a:xfrm rot="21165945" flipH="1">
              <a:off x="3862743" y="1853207"/>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2011</a:t>
              </a:r>
              <a:endParaRPr lang="en-GB" sz="2600" b="1" dirty="0">
                <a:solidFill>
                  <a:srgbClr val="CCD607"/>
                </a:solidFill>
              </a:endParaRPr>
            </a:p>
          </p:txBody>
        </p:sp>
        <p:sp>
          <p:nvSpPr>
            <p:cNvPr id="17" name="Rounded Rectangle 16"/>
            <p:cNvSpPr/>
            <p:nvPr/>
          </p:nvSpPr>
          <p:spPr>
            <a:xfrm flipH="1">
              <a:off x="3363264" y="2346383"/>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8" name="Group 37"/>
          <p:cNvGrpSpPr/>
          <p:nvPr/>
        </p:nvGrpSpPr>
        <p:grpSpPr>
          <a:xfrm>
            <a:off x="6052013" y="2544131"/>
            <a:ext cx="2535681" cy="774015"/>
            <a:chOff x="5809642" y="2070405"/>
            <a:chExt cx="2535681" cy="774015"/>
          </a:xfrm>
        </p:grpSpPr>
        <p:sp>
          <p:nvSpPr>
            <p:cNvPr id="18" name="Rounded Rectangle 17"/>
            <p:cNvSpPr/>
            <p:nvPr/>
          </p:nvSpPr>
          <p:spPr>
            <a:xfrm rot="715179" flipH="1">
              <a:off x="6277408" y="2070405"/>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2012</a:t>
              </a:r>
              <a:endParaRPr lang="en-GB" sz="2600" b="1" dirty="0">
                <a:solidFill>
                  <a:srgbClr val="CCD607"/>
                </a:solidFill>
              </a:endParaRPr>
            </a:p>
          </p:txBody>
        </p:sp>
        <p:sp>
          <p:nvSpPr>
            <p:cNvPr id="19" name="Rounded Rectangle 18"/>
            <p:cNvSpPr/>
            <p:nvPr/>
          </p:nvSpPr>
          <p:spPr>
            <a:xfrm rot="1023560" flipH="1">
              <a:off x="5809642" y="2144873"/>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p:cNvGrpSpPr/>
          <p:nvPr/>
        </p:nvGrpSpPr>
        <p:grpSpPr>
          <a:xfrm>
            <a:off x="8407122" y="2300358"/>
            <a:ext cx="2479004" cy="797746"/>
            <a:chOff x="8164751" y="1826632"/>
            <a:chExt cx="2479004" cy="797746"/>
          </a:xfrm>
        </p:grpSpPr>
        <p:sp>
          <p:nvSpPr>
            <p:cNvPr id="20" name="Rounded Rectangle 19"/>
            <p:cNvSpPr/>
            <p:nvPr/>
          </p:nvSpPr>
          <p:spPr>
            <a:xfrm rot="20787461" flipH="1">
              <a:off x="8575840" y="1826632"/>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2013</a:t>
              </a:r>
              <a:endParaRPr lang="en-GB" sz="2600" b="1" dirty="0">
                <a:solidFill>
                  <a:srgbClr val="CCD607"/>
                </a:solidFill>
              </a:endParaRPr>
            </a:p>
          </p:txBody>
        </p:sp>
        <p:sp>
          <p:nvSpPr>
            <p:cNvPr id="21" name="Rounded Rectangle 20"/>
            <p:cNvSpPr/>
            <p:nvPr/>
          </p:nvSpPr>
          <p:spPr>
            <a:xfrm rot="20915475" flipH="1">
              <a:off x="8164751" y="2486846"/>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Group 39"/>
          <p:cNvGrpSpPr/>
          <p:nvPr/>
        </p:nvGrpSpPr>
        <p:grpSpPr>
          <a:xfrm>
            <a:off x="9548550" y="2740277"/>
            <a:ext cx="2067915" cy="1066887"/>
            <a:chOff x="9306179" y="2266551"/>
            <a:chExt cx="2067915" cy="1066887"/>
          </a:xfrm>
        </p:grpSpPr>
        <p:sp>
          <p:nvSpPr>
            <p:cNvPr id="24" name="Rounded Rectangle 23"/>
            <p:cNvSpPr/>
            <p:nvPr/>
          </p:nvSpPr>
          <p:spPr>
            <a:xfrm rot="20196042" flipH="1">
              <a:off x="9306179" y="2559423"/>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2014</a:t>
              </a:r>
              <a:endParaRPr lang="en-GB" sz="2600" b="1" dirty="0">
                <a:solidFill>
                  <a:srgbClr val="CCD607"/>
                </a:solidFill>
              </a:endParaRPr>
            </a:p>
          </p:txBody>
        </p:sp>
        <p:sp>
          <p:nvSpPr>
            <p:cNvPr id="25" name="Rounded Rectangle 24"/>
            <p:cNvSpPr/>
            <p:nvPr/>
          </p:nvSpPr>
          <p:spPr>
            <a:xfrm rot="2015979" flipH="1">
              <a:off x="10412310" y="2266551"/>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 name="Group 40"/>
          <p:cNvGrpSpPr/>
          <p:nvPr/>
        </p:nvGrpSpPr>
        <p:grpSpPr>
          <a:xfrm>
            <a:off x="7722377" y="3861128"/>
            <a:ext cx="2080566" cy="1188482"/>
            <a:chOff x="7480006" y="3387402"/>
            <a:chExt cx="2080566" cy="1188482"/>
          </a:xfrm>
        </p:grpSpPr>
        <p:sp>
          <p:nvSpPr>
            <p:cNvPr id="29" name="Rounded Rectangle 28"/>
            <p:cNvSpPr/>
            <p:nvPr/>
          </p:nvSpPr>
          <p:spPr>
            <a:xfrm rot="20907117">
              <a:off x="7480006" y="3801869"/>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2015</a:t>
              </a:r>
              <a:endParaRPr lang="en-GB" sz="2600" b="1" dirty="0">
                <a:solidFill>
                  <a:srgbClr val="CCD607"/>
                </a:solidFill>
              </a:endParaRPr>
            </a:p>
          </p:txBody>
        </p:sp>
        <p:sp>
          <p:nvSpPr>
            <p:cNvPr id="28" name="Rounded Rectangle 27"/>
            <p:cNvSpPr/>
            <p:nvPr/>
          </p:nvSpPr>
          <p:spPr>
            <a:xfrm rot="18786821">
              <a:off x="9198484" y="3611958"/>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p:cNvGrpSpPr/>
          <p:nvPr/>
        </p:nvGrpSpPr>
        <p:grpSpPr>
          <a:xfrm>
            <a:off x="5397167" y="3983897"/>
            <a:ext cx="2528239" cy="774015"/>
            <a:chOff x="5154796" y="3510171"/>
            <a:chExt cx="2528239" cy="774015"/>
          </a:xfrm>
        </p:grpSpPr>
        <p:sp>
          <p:nvSpPr>
            <p:cNvPr id="27" name="Rounded Rectangle 26"/>
            <p:cNvSpPr/>
            <p:nvPr/>
          </p:nvSpPr>
          <p:spPr>
            <a:xfrm rot="306654">
              <a:off x="5154796" y="3510171"/>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2016</a:t>
              </a:r>
              <a:endParaRPr lang="en-GB" sz="2600" b="1" dirty="0">
                <a:solidFill>
                  <a:srgbClr val="CCD607"/>
                </a:solidFill>
              </a:endParaRPr>
            </a:p>
          </p:txBody>
        </p:sp>
        <p:sp>
          <p:nvSpPr>
            <p:cNvPr id="30" name="Rounded Rectangle 29"/>
            <p:cNvSpPr/>
            <p:nvPr/>
          </p:nvSpPr>
          <p:spPr>
            <a:xfrm rot="783040">
              <a:off x="7096391" y="4135800"/>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p:cNvGrpSpPr/>
          <p:nvPr/>
        </p:nvGrpSpPr>
        <p:grpSpPr>
          <a:xfrm>
            <a:off x="3098166" y="4100296"/>
            <a:ext cx="2493546" cy="774015"/>
            <a:chOff x="2855795" y="3626570"/>
            <a:chExt cx="2493546" cy="774015"/>
          </a:xfrm>
        </p:grpSpPr>
        <p:sp>
          <p:nvSpPr>
            <p:cNvPr id="31" name="Rounded Rectangle 30"/>
            <p:cNvSpPr/>
            <p:nvPr/>
          </p:nvSpPr>
          <p:spPr>
            <a:xfrm rot="20726443">
              <a:off x="2855795" y="3626570"/>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2017</a:t>
              </a:r>
              <a:endParaRPr lang="en-GB" sz="2600" b="1" dirty="0">
                <a:solidFill>
                  <a:srgbClr val="CCD607"/>
                </a:solidFill>
              </a:endParaRPr>
            </a:p>
          </p:txBody>
        </p:sp>
        <p:sp>
          <p:nvSpPr>
            <p:cNvPr id="32" name="Rounded Rectangle 31"/>
            <p:cNvSpPr/>
            <p:nvPr/>
          </p:nvSpPr>
          <p:spPr>
            <a:xfrm rot="21190721">
              <a:off x="4762697" y="3706326"/>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4" name="Group 43"/>
          <p:cNvGrpSpPr/>
          <p:nvPr/>
        </p:nvGrpSpPr>
        <p:grpSpPr>
          <a:xfrm>
            <a:off x="759986" y="4542873"/>
            <a:ext cx="2510427" cy="774015"/>
            <a:chOff x="517615" y="4069147"/>
            <a:chExt cx="2510427" cy="774015"/>
          </a:xfrm>
        </p:grpSpPr>
        <p:sp>
          <p:nvSpPr>
            <p:cNvPr id="36" name="Rounded Rectangle 35"/>
            <p:cNvSpPr/>
            <p:nvPr/>
          </p:nvSpPr>
          <p:spPr>
            <a:xfrm rot="21165317">
              <a:off x="517615" y="4069147"/>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2018</a:t>
              </a:r>
              <a:endParaRPr lang="en-GB" sz="2600" b="1" dirty="0">
                <a:solidFill>
                  <a:srgbClr val="CCD607"/>
                </a:solidFill>
              </a:endParaRPr>
            </a:p>
          </p:txBody>
        </p:sp>
        <p:sp>
          <p:nvSpPr>
            <p:cNvPr id="34" name="Rounded Rectangle 33"/>
            <p:cNvSpPr/>
            <p:nvPr/>
          </p:nvSpPr>
          <p:spPr>
            <a:xfrm rot="21003641">
              <a:off x="2441398" y="4269025"/>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227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500"/>
                                        <p:tgtEl>
                                          <p:spTgt spid="41"/>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500"/>
                                        <p:tgtEl>
                                          <p:spTgt spid="42"/>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right)">
                                      <p:cBhvr>
                                        <p:cTn id="36" dur="500"/>
                                        <p:tgtEl>
                                          <p:spTgt spid="4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right)">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717" y="1752353"/>
            <a:ext cx="9144000" cy="2387600"/>
          </a:xfrm>
        </p:spPr>
        <p:txBody>
          <a:bodyPr>
            <a:noAutofit/>
          </a:bodyPr>
          <a:lstStyle/>
          <a:p>
            <a:r>
              <a:rPr lang="en-US" dirty="0" smtClean="0"/>
              <a:t>HMRC-</a:t>
            </a:r>
            <a:r>
              <a:rPr lang="en-US" dirty="0"/>
              <a:t> Real Time Information from PAYE </a:t>
            </a:r>
            <a:r>
              <a:rPr lang="en-US" dirty="0" smtClean="0"/>
              <a:t>system</a:t>
            </a:r>
            <a:endParaRPr lang="en-GB" dirty="0">
              <a:latin typeface="+mn-lt"/>
            </a:endParaRPr>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5281151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35" name="Title 1"/>
          <p:cNvSpPr txBox="1">
            <a:spLocks/>
          </p:cNvSpPr>
          <p:nvPr/>
        </p:nvSpPr>
        <p:spPr>
          <a:xfrm>
            <a:off x="4052275" y="71621"/>
            <a:ext cx="4139618" cy="1200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800" dirty="0" smtClean="0">
                <a:latin typeface="+mn-lt"/>
              </a:rPr>
              <a:t>RTI PAYE Data</a:t>
            </a:r>
            <a:endParaRPr lang="en-GB" sz="4800" dirty="0">
              <a:latin typeface="+mn-lt"/>
            </a:endParaRPr>
          </a:p>
        </p:txBody>
      </p:sp>
      <p:pic>
        <p:nvPicPr>
          <p:cNvPr id="6" name="Picture 5"/>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sp>
        <p:nvSpPr>
          <p:cNvPr id="8" name="Rounded Rectangle 7"/>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39476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75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1750"/>
                            </p:stCondLst>
                            <p:childTnLst>
                              <p:par>
                                <p:cTn id="8" presetID="6" presetClass="emph" presetSubtype="0" fill="hold" nodeType="afterEffect">
                                  <p:stCondLst>
                                    <p:cond delay="0"/>
                                  </p:stCondLst>
                                  <p:childTnLst>
                                    <p:animScale>
                                      <p:cBhvr>
                                        <p:cTn id="9" dur="2000" fill="hold"/>
                                        <p:tgtEl>
                                          <p:spTgt spid="5"/>
                                        </p:tgtEl>
                                      </p:cBhvr>
                                      <p:by x="150000" y="150000"/>
                                    </p:animScale>
                                  </p:childTnLst>
                                </p:cTn>
                              </p:par>
                            </p:childTnLst>
                          </p:cTn>
                        </p:par>
                        <p:par>
                          <p:cTn id="10" fill="hold">
                            <p:stCondLst>
                              <p:cond delay="3750"/>
                            </p:stCondLst>
                            <p:childTnLst>
                              <p:par>
                                <p:cTn id="11" presetID="50" presetClass="entr" presetSubtype="0" decel="10000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250" fill="hold"/>
                                        <p:tgtEl>
                                          <p:spTgt spid="8"/>
                                        </p:tgtEl>
                                        <p:attrNameLst>
                                          <p:attrName>ppt_w</p:attrName>
                                        </p:attrNameLst>
                                      </p:cBhvr>
                                      <p:tavLst>
                                        <p:tav tm="0">
                                          <p:val>
                                            <p:strVal val="#ppt_w+.3"/>
                                          </p:val>
                                        </p:tav>
                                        <p:tav tm="100000">
                                          <p:val>
                                            <p:strVal val="#ppt_w"/>
                                          </p:val>
                                        </p:tav>
                                      </p:tavLst>
                                    </p:anim>
                                    <p:anim calcmode="lin" valueType="num">
                                      <p:cBhvr>
                                        <p:cTn id="14" dur="2250" fill="hold"/>
                                        <p:tgtEl>
                                          <p:spTgt spid="8"/>
                                        </p:tgtEl>
                                        <p:attrNameLst>
                                          <p:attrName>ppt_h</p:attrName>
                                        </p:attrNameLst>
                                      </p:cBhvr>
                                      <p:tavLst>
                                        <p:tav tm="0">
                                          <p:val>
                                            <p:strVal val="#ppt_h"/>
                                          </p:val>
                                        </p:tav>
                                        <p:tav tm="100000">
                                          <p:val>
                                            <p:strVal val="#ppt_h"/>
                                          </p:val>
                                        </p:tav>
                                      </p:tavLst>
                                    </p:anim>
                                    <p:animEffect transition="in" filter="fade">
                                      <p:cBhvr>
                                        <p:cTn id="15"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968802"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p:txBody>
      </p:sp>
      <p:grpSp>
        <p:nvGrpSpPr>
          <p:cNvPr id="40" name="Group 39"/>
          <p:cNvGrpSpPr/>
          <p:nvPr/>
        </p:nvGrpSpPr>
        <p:grpSpPr>
          <a:xfrm>
            <a:off x="1404033" y="1432837"/>
            <a:ext cx="2261742" cy="2119875"/>
            <a:chOff x="724287" y="1876848"/>
            <a:chExt cx="2303251" cy="2322484"/>
          </a:xfrm>
        </p:grpSpPr>
        <p:grpSp>
          <p:nvGrpSpPr>
            <p:cNvPr id="33" name="Group 32"/>
            <p:cNvGrpSpPr/>
            <p:nvPr/>
          </p:nvGrpSpPr>
          <p:grpSpPr>
            <a:xfrm>
              <a:off x="724287" y="1876848"/>
              <a:ext cx="2303251" cy="2322484"/>
              <a:chOff x="5682787" y="1561359"/>
              <a:chExt cx="2733446" cy="2815237"/>
            </a:xfrm>
          </p:grpSpPr>
          <p:grpSp>
            <p:nvGrpSpPr>
              <p:cNvPr id="25" name="Group 24"/>
              <p:cNvGrpSpPr/>
              <p:nvPr/>
            </p:nvGrpSpPr>
            <p:grpSpPr>
              <a:xfrm>
                <a:off x="5682787" y="1712213"/>
                <a:ext cx="2733446" cy="2664383"/>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a:t>
                  </a:r>
                  <a:r>
                    <a:rPr lang="en-GB" sz="1300" b="1" dirty="0" smtClean="0">
                      <a:solidFill>
                        <a:srgbClr val="C00000"/>
                      </a:solidFill>
                    </a:rPr>
                    <a:t>5    6         </a:t>
                  </a:r>
                </a:p>
                <a:p>
                  <a:r>
                    <a:rPr lang="en-GB" sz="1300" b="1" dirty="0">
                      <a:solidFill>
                        <a:srgbClr val="417ABD"/>
                      </a:solidFill>
                    </a:rPr>
                    <a:t> </a:t>
                  </a:r>
                  <a:r>
                    <a:rPr lang="en-GB" sz="1300" b="1" dirty="0" smtClean="0">
                      <a:solidFill>
                        <a:srgbClr val="417ABD"/>
                      </a:solidFill>
                    </a:rPr>
                    <a:t> 7      8      9    10    11   </a:t>
                  </a:r>
                  <a:r>
                    <a:rPr lang="en-GB" sz="1300" b="1" dirty="0" smtClean="0">
                      <a:solidFill>
                        <a:srgbClr val="C00000"/>
                      </a:solidFill>
                    </a:rPr>
                    <a:t>12   13   </a:t>
                  </a:r>
                </a:p>
                <a:p>
                  <a:r>
                    <a:rPr lang="en-GB" sz="1300" b="1" dirty="0">
                      <a:solidFill>
                        <a:srgbClr val="417ABD"/>
                      </a:solidFill>
                    </a:rPr>
                    <a:t> </a:t>
                  </a:r>
                  <a:r>
                    <a:rPr lang="en-GB" sz="1300" b="1" dirty="0" smtClean="0">
                      <a:solidFill>
                        <a:srgbClr val="417ABD"/>
                      </a:solidFill>
                    </a:rPr>
                    <a:t>14   15    16   17    18   </a:t>
                  </a:r>
                  <a:r>
                    <a:rPr lang="en-GB" sz="1300" b="1" dirty="0" smtClean="0">
                      <a:solidFill>
                        <a:srgbClr val="C00000"/>
                      </a:solidFill>
                    </a:rPr>
                    <a:t>19   20      </a:t>
                  </a:r>
                </a:p>
                <a:p>
                  <a:r>
                    <a:rPr lang="en-GB" sz="1300" b="1" dirty="0">
                      <a:solidFill>
                        <a:srgbClr val="417ABD"/>
                      </a:solidFill>
                    </a:rPr>
                    <a:t> </a:t>
                  </a:r>
                  <a:r>
                    <a:rPr lang="en-GB" sz="1300" b="1" dirty="0" smtClean="0">
                      <a:solidFill>
                        <a:srgbClr val="417ABD"/>
                      </a:solidFill>
                    </a:rPr>
                    <a:t>21   22    23   24    25   </a:t>
                  </a:r>
                  <a:r>
                    <a:rPr lang="en-GB" sz="1300" b="1" dirty="0" smtClean="0">
                      <a:solidFill>
                        <a:srgbClr val="C00000"/>
                      </a:solidFill>
                    </a:rPr>
                    <a:t>26   27    </a:t>
                  </a:r>
                </a:p>
                <a:p>
                  <a:r>
                    <a:rPr lang="en-GB" sz="1300" b="1" dirty="0">
                      <a:solidFill>
                        <a:srgbClr val="417ABD"/>
                      </a:solidFill>
                    </a:rPr>
                    <a:t> </a:t>
                  </a:r>
                  <a:r>
                    <a:rPr lang="en-GB" sz="1300" b="1" dirty="0" smtClean="0">
                      <a:solidFill>
                        <a:srgbClr val="417ABD"/>
                      </a:solidFill>
                    </a:rPr>
                    <a:t>28   29    30   31     </a:t>
                  </a:r>
                  <a:endParaRPr lang="en-GB" sz="1300" b="1" dirty="0">
                    <a:solidFill>
                      <a:srgbClr val="417ABD"/>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JANUARY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23" name="Rounded Rectangle 22"/>
              <p:cNvSpPr/>
              <p:nvPr/>
            </p:nvSpPr>
            <p:spPr>
              <a:xfrm>
                <a:off x="5862605"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p:cNvSpPr/>
              <p:nvPr/>
            </p:nvSpPr>
            <p:spPr>
              <a:xfrm>
                <a:off x="6855653" y="1561359"/>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ounded Rectangle 26"/>
              <p:cNvSpPr/>
              <p:nvPr/>
            </p:nvSpPr>
            <p:spPr>
              <a:xfrm>
                <a:off x="6186839" y="1571137"/>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6528784" y="1565111"/>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p:nvSpPr>
            <p:spPr>
              <a:xfrm>
                <a:off x="7160235" y="1567297"/>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p:nvSpPr>
            <p:spPr>
              <a:xfrm>
                <a:off x="7482105" y="1561359"/>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p:nvSpPr>
            <p:spPr>
              <a:xfrm>
                <a:off x="7816929"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144261"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Freeform 38"/>
            <p:cNvSpPr/>
            <p:nvPr/>
          </p:nvSpPr>
          <p:spPr>
            <a:xfrm>
              <a:off x="1416592" y="3814172"/>
              <a:ext cx="307658" cy="320767"/>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sp>
        <p:nvSpPr>
          <p:cNvPr id="34" name="Rounded Rectangle 33"/>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741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870589"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a:p>
            <a:endParaRPr lang="en-GB" sz="2400" dirty="0"/>
          </a:p>
          <a:p>
            <a:r>
              <a:rPr lang="en-GB" sz="2400" dirty="0" smtClean="0"/>
              <a:t>Latest publication </a:t>
            </a:r>
            <a:r>
              <a:rPr lang="en-GB" sz="2400" dirty="0"/>
              <a:t>date – </a:t>
            </a:r>
            <a:r>
              <a:rPr lang="en-GB" sz="2400" dirty="0" smtClean="0"/>
              <a:t>11</a:t>
            </a:r>
            <a:r>
              <a:rPr lang="en-GB" sz="2400" baseline="30000" dirty="0" smtClean="0"/>
              <a:t>th</a:t>
            </a:r>
            <a:r>
              <a:rPr lang="en-GB" sz="2400" dirty="0" smtClean="0"/>
              <a:t> July 2019</a:t>
            </a:r>
          </a:p>
          <a:p>
            <a:pPr marL="0" indent="0">
              <a:buNone/>
            </a:pPr>
            <a:endParaRPr lang="en-GB" sz="2400" dirty="0"/>
          </a:p>
        </p:txBody>
      </p:sp>
      <p:grpSp>
        <p:nvGrpSpPr>
          <p:cNvPr id="40" name="Group 39"/>
          <p:cNvGrpSpPr/>
          <p:nvPr/>
        </p:nvGrpSpPr>
        <p:grpSpPr>
          <a:xfrm>
            <a:off x="1404033" y="1546430"/>
            <a:ext cx="2261742" cy="2006282"/>
            <a:chOff x="724287" y="2001298"/>
            <a:chExt cx="2303251" cy="2198034"/>
          </a:xfrm>
        </p:grpSpPr>
        <p:grpSp>
          <p:nvGrpSpPr>
            <p:cNvPr id="25" name="Group 24"/>
            <p:cNvGrpSpPr/>
            <p:nvPr/>
          </p:nvGrpSpPr>
          <p:grpSpPr>
            <a:xfrm>
              <a:off x="724287" y="2001298"/>
              <a:ext cx="2303251" cy="2198034"/>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1      2      3      4      5     </a:t>
                </a:r>
                <a:r>
                  <a:rPr lang="en-GB" sz="1300" b="1" dirty="0" smtClean="0">
                    <a:solidFill>
                      <a:srgbClr val="FF0000"/>
                    </a:solidFill>
                  </a:rPr>
                  <a:t>6     7</a:t>
                </a:r>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8      9    10    11    12   </a:t>
                </a:r>
                <a:r>
                  <a:rPr lang="en-GB" sz="1300" b="1" dirty="0" smtClean="0">
                    <a:solidFill>
                      <a:srgbClr val="FF0000"/>
                    </a:solidFill>
                  </a:rPr>
                  <a:t>13   14   </a:t>
                </a:r>
              </a:p>
              <a:p>
                <a:r>
                  <a:rPr lang="en-GB" sz="1300" b="1" dirty="0" smtClean="0">
                    <a:solidFill>
                      <a:srgbClr val="417ABD"/>
                    </a:solidFill>
                  </a:rPr>
                  <a:t> 15    16   17    18    19   </a:t>
                </a:r>
                <a:r>
                  <a:rPr lang="en-GB" sz="1300" b="1" dirty="0" smtClean="0">
                    <a:solidFill>
                      <a:srgbClr val="FF0000"/>
                    </a:solidFill>
                  </a:rPr>
                  <a:t>20   21   </a:t>
                </a:r>
              </a:p>
              <a:p>
                <a:r>
                  <a:rPr lang="en-GB" sz="1300" b="1" dirty="0">
                    <a:solidFill>
                      <a:srgbClr val="417ABD"/>
                    </a:solidFill>
                  </a:rPr>
                  <a:t> </a:t>
                </a:r>
                <a:r>
                  <a:rPr lang="en-GB" sz="1300" b="1" dirty="0" smtClean="0">
                    <a:solidFill>
                      <a:srgbClr val="417ABD"/>
                    </a:solidFill>
                  </a:rPr>
                  <a:t>22    23   24    25    26   </a:t>
                </a:r>
                <a:r>
                  <a:rPr lang="en-GB" sz="1300" b="1" dirty="0" smtClean="0">
                    <a:solidFill>
                      <a:srgbClr val="FF0000"/>
                    </a:solidFill>
                  </a:rPr>
                  <a:t>27   28   </a:t>
                </a:r>
              </a:p>
              <a:p>
                <a:r>
                  <a:rPr lang="en-GB" sz="1300" b="1" dirty="0">
                    <a:solidFill>
                      <a:srgbClr val="417ABD"/>
                    </a:solidFill>
                  </a:rPr>
                  <a:t> </a:t>
                </a:r>
                <a:r>
                  <a:rPr lang="en-GB" sz="1300" b="1" dirty="0" smtClean="0">
                    <a:solidFill>
                      <a:srgbClr val="417ABD"/>
                    </a:solidFill>
                  </a:rPr>
                  <a:t>29    30   31     </a:t>
                </a:r>
                <a:endParaRPr lang="en-GB" sz="1300" b="1" dirty="0">
                  <a:solidFill>
                    <a:srgbClr val="417ABD"/>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JULY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39" name="Freeform 38"/>
            <p:cNvSpPr/>
            <p:nvPr/>
          </p:nvSpPr>
          <p:spPr>
            <a:xfrm rot="17798319">
              <a:off x="1751964" y="3201096"/>
              <a:ext cx="283144" cy="302494"/>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p:cNvGrpSpPr/>
          <p:nvPr/>
        </p:nvGrpSpPr>
        <p:grpSpPr>
          <a:xfrm>
            <a:off x="1404032" y="1546430"/>
            <a:ext cx="2261742" cy="2006282"/>
            <a:chOff x="724287" y="2001297"/>
            <a:chExt cx="2303251" cy="2198034"/>
          </a:xfrm>
        </p:grpSpPr>
        <p:grpSp>
          <p:nvGrpSpPr>
            <p:cNvPr id="38" name="Group 37"/>
            <p:cNvGrpSpPr/>
            <p:nvPr/>
          </p:nvGrpSpPr>
          <p:grpSpPr>
            <a:xfrm>
              <a:off x="724287" y="2001297"/>
              <a:ext cx="2303251" cy="2198034"/>
              <a:chOff x="5682788" y="1712213"/>
              <a:chExt cx="2262434" cy="2233509"/>
            </a:xfrm>
          </p:grpSpPr>
          <p:sp>
            <p:nvSpPr>
              <p:cNvPr id="49" name="Rounded Rectangle 48"/>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a:t>
                </a:r>
                <a:r>
                  <a:rPr lang="en-GB" sz="1300" b="1" dirty="0" smtClean="0">
                    <a:solidFill>
                      <a:srgbClr val="C00000"/>
                    </a:solidFill>
                  </a:rPr>
                  <a:t>5    6         </a:t>
                </a:r>
              </a:p>
              <a:p>
                <a:r>
                  <a:rPr lang="en-GB" sz="1300" b="1" dirty="0">
                    <a:solidFill>
                      <a:srgbClr val="417ABD"/>
                    </a:solidFill>
                  </a:rPr>
                  <a:t> </a:t>
                </a:r>
                <a:r>
                  <a:rPr lang="en-GB" sz="1300" b="1" dirty="0" smtClean="0">
                    <a:solidFill>
                      <a:srgbClr val="417ABD"/>
                    </a:solidFill>
                  </a:rPr>
                  <a:t> 7      8      9    10    11   </a:t>
                </a:r>
                <a:r>
                  <a:rPr lang="en-GB" sz="1300" b="1" dirty="0" smtClean="0">
                    <a:solidFill>
                      <a:srgbClr val="C00000"/>
                    </a:solidFill>
                  </a:rPr>
                  <a:t>12   13   </a:t>
                </a:r>
              </a:p>
              <a:p>
                <a:r>
                  <a:rPr lang="en-GB" sz="1300" b="1" dirty="0">
                    <a:solidFill>
                      <a:srgbClr val="417ABD"/>
                    </a:solidFill>
                  </a:rPr>
                  <a:t> </a:t>
                </a:r>
                <a:r>
                  <a:rPr lang="en-GB" sz="1300" b="1" dirty="0" smtClean="0">
                    <a:solidFill>
                      <a:srgbClr val="417ABD"/>
                    </a:solidFill>
                  </a:rPr>
                  <a:t>14   15    16   17    18   </a:t>
                </a:r>
                <a:r>
                  <a:rPr lang="en-GB" sz="1300" b="1" dirty="0" smtClean="0">
                    <a:solidFill>
                      <a:srgbClr val="C00000"/>
                    </a:solidFill>
                  </a:rPr>
                  <a:t>19   20      </a:t>
                </a:r>
              </a:p>
              <a:p>
                <a:r>
                  <a:rPr lang="en-GB" sz="1300" b="1" dirty="0">
                    <a:solidFill>
                      <a:srgbClr val="417ABD"/>
                    </a:solidFill>
                  </a:rPr>
                  <a:t> </a:t>
                </a:r>
                <a:r>
                  <a:rPr lang="en-GB" sz="1300" b="1" dirty="0" smtClean="0">
                    <a:solidFill>
                      <a:srgbClr val="417ABD"/>
                    </a:solidFill>
                  </a:rPr>
                  <a:t>21   22    23   24    25   </a:t>
                </a:r>
                <a:r>
                  <a:rPr lang="en-GB" sz="1300" b="1" dirty="0" smtClean="0">
                    <a:solidFill>
                      <a:srgbClr val="C00000"/>
                    </a:solidFill>
                  </a:rPr>
                  <a:t>26   27    </a:t>
                </a:r>
              </a:p>
              <a:p>
                <a:r>
                  <a:rPr lang="en-GB" sz="1300" b="1" dirty="0">
                    <a:solidFill>
                      <a:srgbClr val="417ABD"/>
                    </a:solidFill>
                  </a:rPr>
                  <a:t> </a:t>
                </a:r>
                <a:r>
                  <a:rPr lang="en-GB" sz="1300" b="1" dirty="0" smtClean="0">
                    <a:solidFill>
                      <a:srgbClr val="417ABD"/>
                    </a:solidFill>
                  </a:rPr>
                  <a:t>28   29    30   31     </a:t>
                </a:r>
                <a:endParaRPr lang="en-GB" sz="1300" b="1" dirty="0">
                  <a:solidFill>
                    <a:srgbClr val="417ABD"/>
                  </a:solidFill>
                </a:endParaRPr>
              </a:p>
            </p:txBody>
          </p:sp>
          <p:grpSp>
            <p:nvGrpSpPr>
              <p:cNvPr id="50" name="Group 49"/>
              <p:cNvGrpSpPr/>
              <p:nvPr/>
            </p:nvGrpSpPr>
            <p:grpSpPr>
              <a:xfrm>
                <a:off x="5684364" y="1712213"/>
                <a:ext cx="2260858" cy="854540"/>
                <a:chOff x="5684364" y="1712213"/>
                <a:chExt cx="2260858" cy="854540"/>
              </a:xfrm>
            </p:grpSpPr>
            <p:sp>
              <p:nvSpPr>
                <p:cNvPr id="52" name="Rounded Rectangle 51"/>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JANUARY         2019</a:t>
                  </a:r>
                  <a:endParaRPr lang="en-GB" sz="2000" dirty="0"/>
                </a:p>
              </p:txBody>
            </p:sp>
            <p:sp>
              <p:nvSpPr>
                <p:cNvPr id="53" name="Oval 52"/>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Rectangle 5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37" name="Freeform 36"/>
            <p:cNvSpPr/>
            <p:nvPr/>
          </p:nvSpPr>
          <p:spPr>
            <a:xfrm>
              <a:off x="1416592" y="3814172"/>
              <a:ext cx="307658" cy="320767"/>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 6"/>
          <p:cNvGrpSpPr/>
          <p:nvPr/>
        </p:nvGrpSpPr>
        <p:grpSpPr>
          <a:xfrm>
            <a:off x="1552819" y="1432837"/>
            <a:ext cx="1980217" cy="327983"/>
            <a:chOff x="1552819" y="1432837"/>
            <a:chExt cx="1980217" cy="327983"/>
          </a:xfrm>
        </p:grpSpPr>
        <p:sp>
          <p:nvSpPr>
            <p:cNvPr id="61" name="Rounded Rectangle 60"/>
            <p:cNvSpPr/>
            <p:nvPr/>
          </p:nvSpPr>
          <p:spPr>
            <a:xfrm>
              <a:off x="1552819"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ounded Rectangle 61"/>
            <p:cNvSpPr/>
            <p:nvPr/>
          </p:nvSpPr>
          <p:spPr>
            <a:xfrm>
              <a:off x="2374499"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ounded Rectangle 62"/>
            <p:cNvSpPr/>
            <p:nvPr/>
          </p:nvSpPr>
          <p:spPr>
            <a:xfrm>
              <a:off x="1821101" y="1440200"/>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ounded Rectangle 63"/>
            <p:cNvSpPr/>
            <p:nvPr/>
          </p:nvSpPr>
          <p:spPr>
            <a:xfrm>
              <a:off x="2104037" y="1435662"/>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ounded Rectangle 64"/>
            <p:cNvSpPr/>
            <p:nvPr/>
          </p:nvSpPr>
          <p:spPr>
            <a:xfrm>
              <a:off x="2626520" y="1437308"/>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p:cNvSpPr/>
            <p:nvPr/>
          </p:nvSpPr>
          <p:spPr>
            <a:xfrm>
              <a:off x="2892846"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ounded Rectangle 66"/>
            <p:cNvSpPr/>
            <p:nvPr/>
          </p:nvSpPr>
          <p:spPr>
            <a:xfrm>
              <a:off x="3169890"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ounded Rectangle 67"/>
            <p:cNvSpPr/>
            <p:nvPr/>
          </p:nvSpPr>
          <p:spPr>
            <a:xfrm>
              <a:off x="3440736"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sp>
        <p:nvSpPr>
          <p:cNvPr id="46" name="Rounded Rectangle 45"/>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318187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withEffect">
                                  <p:stCondLst>
                                    <p:cond delay="0"/>
                                  </p:stCondLst>
                                  <p:childTnLst>
                                    <p:animEffect transition="out" filter="fade">
                                      <p:cBhvr>
                                        <p:cTn id="6" dur="2000"/>
                                        <p:tgtEl>
                                          <p:spTgt spid="35"/>
                                        </p:tgtEl>
                                      </p:cBhvr>
                                    </p:animEffect>
                                    <p:anim calcmode="lin" valueType="num">
                                      <p:cBhvr>
                                        <p:cTn id="7" dur="2000"/>
                                        <p:tgtEl>
                                          <p:spTgt spid="35"/>
                                        </p:tgtEl>
                                        <p:attrNameLst>
                                          <p:attrName>ppt_x</p:attrName>
                                        </p:attrNameLst>
                                      </p:cBhvr>
                                      <p:tavLst>
                                        <p:tav tm="0">
                                          <p:val>
                                            <p:strVal val="ppt_x"/>
                                          </p:val>
                                        </p:tav>
                                        <p:tav tm="100000">
                                          <p:val>
                                            <p:strVal val="ppt_x"/>
                                          </p:val>
                                        </p:tav>
                                      </p:tavLst>
                                    </p:anim>
                                    <p:anim calcmode="lin" valueType="num">
                                      <p:cBhvr>
                                        <p:cTn id="8" dur="200" decel="100000"/>
                                        <p:tgtEl>
                                          <p:spTgt spid="35"/>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35"/>
                                        </p:tgtEl>
                                        <p:attrNameLst>
                                          <p:attrName>ppt_y</p:attrName>
                                        </p:attrNameLst>
                                      </p:cBhvr>
                                      <p:tavLst>
                                        <p:tav tm="0">
                                          <p:val>
                                            <p:strVal val="ppt_y"/>
                                          </p:val>
                                        </p:tav>
                                        <p:tav tm="100000">
                                          <p:val>
                                            <p:strVal val="ppt_y+1"/>
                                          </p:val>
                                        </p:tav>
                                      </p:tavLst>
                                    </p:anim>
                                    <p:set>
                                      <p:cBhvr>
                                        <p:cTn id="10"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604025" y="192775"/>
            <a:ext cx="10791562" cy="1975926"/>
          </a:xfrm>
        </p:spPr>
        <p:txBody>
          <a:bodyPr/>
          <a:lstStyle/>
          <a:p>
            <a:r>
              <a:rPr lang="en-GB" sz="4400" dirty="0">
                <a:solidFill>
                  <a:srgbClr val="002D46"/>
                </a:solidFill>
                <a:latin typeface="Arial" panose="020B0604020202020204" pitchFamily="34" charset="0"/>
                <a:cs typeface="Arial" panose="020B0604020202020204" pitchFamily="34" charset="0"/>
              </a:rPr>
              <a:t>Why are we transforming population and migration statistics?</a:t>
            </a:r>
            <a:r>
              <a:rPr lang="en-GB" dirty="0">
                <a:latin typeface="Calibri" panose="020F0502020204030204" pitchFamily="34" charset="0"/>
              </a:rPr>
              <a:t/>
            </a:r>
            <a:br>
              <a:rPr lang="en-GB" dirty="0">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19AD2BF1-FCE7-EB46-BAF0-0EE2D6421865}"/>
              </a:ext>
            </a:extLst>
          </p:cNvPr>
          <p:cNvSpPr>
            <a:spLocks noGrp="1"/>
          </p:cNvSpPr>
          <p:nvPr>
            <p:ph idx="1"/>
          </p:nvPr>
        </p:nvSpPr>
        <p:spPr>
          <a:xfrm>
            <a:off x="604025" y="1811538"/>
            <a:ext cx="10515600" cy="5135874"/>
          </a:xfrm>
        </p:spPr>
        <p:txBody>
          <a:bodyPr/>
          <a:lstStyle/>
          <a:p>
            <a:pPr marL="285750" indent="-285750">
              <a:lnSpc>
                <a:spcPct val="100000"/>
              </a:lnSpc>
              <a:spcBef>
                <a:spcPts val="0"/>
              </a:spcBef>
              <a:buFont typeface="Wingdings" panose="05000000000000000000" pitchFamily="2" charset="2"/>
              <a:buChar char="Ø"/>
            </a:pPr>
            <a:r>
              <a:rPr lang="en-US" sz="2000" b="1" dirty="0">
                <a:solidFill>
                  <a:schemeClr val="tx1"/>
                </a:solidFill>
              </a:rPr>
              <a:t>ONS have long acknowledged that the existing approach for measuring international migration - the International Passenger Survey (IPS) - has been stretched beyond its original purpose </a:t>
            </a:r>
            <a:r>
              <a:rPr lang="en-US" sz="2000" dirty="0">
                <a:solidFill>
                  <a:schemeClr val="tx1"/>
                </a:solidFill>
              </a:rPr>
              <a:t>and that all available sources must be considered to fully understand international migration in future.</a:t>
            </a:r>
          </a:p>
          <a:p>
            <a:pPr marL="285750" indent="-285750">
              <a:lnSpc>
                <a:spcPct val="100000"/>
              </a:lnSpc>
              <a:spcBef>
                <a:spcPts val="0"/>
              </a:spcBef>
              <a:buFont typeface="Wingdings" panose="05000000000000000000" pitchFamily="2" charset="2"/>
              <a:buChar char="Ø"/>
            </a:pPr>
            <a:endParaRPr lang="en-GB" sz="2000" b="1" kern="0" dirty="0">
              <a:solidFill>
                <a:schemeClr val="tx1"/>
              </a:solidFill>
              <a:ea typeface="ＭＳ Ｐゴシック"/>
            </a:endParaRPr>
          </a:p>
          <a:p>
            <a:pPr marL="342900" lvl="0" indent="-342900">
              <a:lnSpc>
                <a:spcPct val="100000"/>
              </a:lnSpc>
              <a:spcBef>
                <a:spcPts val="0"/>
              </a:spcBef>
              <a:buFont typeface="Wingdings" panose="05000000000000000000" pitchFamily="2" charset="2"/>
              <a:buChar char="Ø"/>
            </a:pPr>
            <a:endParaRPr lang="en-GB" sz="2000" kern="0" dirty="0">
              <a:solidFill>
                <a:schemeClr val="tx1"/>
              </a:solidFill>
              <a:ea typeface="ＭＳ Ｐゴシック"/>
            </a:endParaRPr>
          </a:p>
          <a:p>
            <a:pPr marL="342900" lvl="0" indent="-342900">
              <a:lnSpc>
                <a:spcPct val="100000"/>
              </a:lnSpc>
              <a:spcBef>
                <a:spcPts val="0"/>
              </a:spcBef>
              <a:buFont typeface="Wingdings" panose="05000000000000000000" pitchFamily="2" charset="2"/>
              <a:buChar char="Ø"/>
            </a:pPr>
            <a:r>
              <a:rPr lang="en-GB" sz="2000" b="1" kern="0" dirty="0">
                <a:solidFill>
                  <a:schemeClr val="tx1"/>
                </a:solidFill>
                <a:ea typeface="ＭＳ Ｐゴシック"/>
              </a:rPr>
              <a:t>There is a high demand from our users – including calls from parliamentary committees - for better evidence on migration. </a:t>
            </a:r>
            <a:r>
              <a:rPr lang="en-GB" sz="2000" kern="0" dirty="0">
                <a:solidFill>
                  <a:schemeClr val="tx1"/>
                </a:solidFill>
                <a:ea typeface="ＭＳ Ｐゴシック"/>
              </a:rPr>
              <a:t>A changing policy context means decision-makers and the public need more evidence on migration, including the impact and contribution of migration on the economy and society. Our existing survey data doesn’t allow us to do this in sufficient depth and there are gaps in the evidence base.</a:t>
            </a:r>
            <a:endParaRPr lang="en-GB" sz="2000" b="1" kern="0" dirty="0">
              <a:solidFill>
                <a:schemeClr val="tx1"/>
              </a:solidFill>
              <a:ea typeface="ＭＳ Ｐゴシック"/>
            </a:endParaRPr>
          </a:p>
          <a:p>
            <a:pPr lvl="0">
              <a:lnSpc>
                <a:spcPct val="100000"/>
              </a:lnSpc>
              <a:spcBef>
                <a:spcPts val="0"/>
              </a:spcBef>
            </a:pPr>
            <a:endParaRPr lang="en-GB" sz="2000" kern="0" dirty="0">
              <a:solidFill>
                <a:srgbClr val="000000"/>
              </a:solidFill>
              <a:ea typeface="ＭＳ Ｐゴシック"/>
            </a:endParaRPr>
          </a:p>
          <a:p>
            <a:pPr marL="342900" lvl="0" indent="-342900" fontAlgn="base">
              <a:lnSpc>
                <a:spcPct val="100000"/>
              </a:lnSpc>
              <a:spcBef>
                <a:spcPct val="20000"/>
              </a:spcBef>
              <a:spcAft>
                <a:spcPct val="0"/>
              </a:spcAft>
              <a:buFont typeface="Wingdings" panose="05000000000000000000" pitchFamily="2" charset="2"/>
              <a:buChar char="Ø"/>
            </a:pPr>
            <a:endParaRPr lang="en-US" dirty="0"/>
          </a:p>
        </p:txBody>
      </p:sp>
      <p:sp>
        <p:nvSpPr>
          <p:cNvPr id="5" name="Footer Placeholder 3">
            <a:extLst>
              <a:ext uri="{FF2B5EF4-FFF2-40B4-BE49-F238E27FC236}">
                <a16:creationId xmlns:a16="http://schemas.microsoft.com/office/drawing/2014/main" xmlns="" id="{5F41AE36-7933-4A6A-A8E3-DD1DEE1B779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3841472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04033" y="1546430"/>
            <a:ext cx="2261742" cy="2006282"/>
            <a:chOff x="1404033" y="1546430"/>
            <a:chExt cx="2261742" cy="2006282"/>
          </a:xfrm>
        </p:grpSpPr>
        <p:grpSp>
          <p:nvGrpSpPr>
            <p:cNvPr id="25" name="Group 24"/>
            <p:cNvGrpSpPr/>
            <p:nvPr/>
          </p:nvGrpSpPr>
          <p:grpSpPr>
            <a:xfrm>
              <a:off x="1404033" y="1546430"/>
              <a:ext cx="2261742" cy="2006282"/>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a:t>
                </a:r>
                <a:r>
                  <a:rPr lang="en-GB" sz="1300" b="1" dirty="0" smtClean="0">
                    <a:solidFill>
                      <a:srgbClr val="FF0000"/>
                    </a:solidFill>
                  </a:rPr>
                  <a:t>2      3          </a:t>
                </a:r>
              </a:p>
              <a:p>
                <a:r>
                  <a:rPr lang="en-GB" sz="1300" b="1" dirty="0">
                    <a:solidFill>
                      <a:srgbClr val="417ABD"/>
                    </a:solidFill>
                  </a:rPr>
                  <a:t> </a:t>
                </a:r>
                <a:r>
                  <a:rPr lang="en-GB" sz="1300" b="1" dirty="0" smtClean="0">
                    <a:solidFill>
                      <a:srgbClr val="417ABD"/>
                    </a:solidFill>
                  </a:rPr>
                  <a:t> 4      5      6     7      8      </a:t>
                </a:r>
                <a:r>
                  <a:rPr lang="en-GB" sz="1300" b="1" dirty="0" smtClean="0">
                    <a:solidFill>
                      <a:srgbClr val="FF0000"/>
                    </a:solidFill>
                  </a:rPr>
                  <a:t>9    10    </a:t>
                </a:r>
              </a:p>
              <a:p>
                <a:r>
                  <a:rPr lang="en-GB" sz="1300" b="1" dirty="0">
                    <a:solidFill>
                      <a:srgbClr val="417ABD"/>
                    </a:solidFill>
                  </a:rPr>
                  <a:t> </a:t>
                </a:r>
                <a:r>
                  <a:rPr lang="en-GB" sz="1300" b="1" dirty="0" smtClean="0">
                    <a:solidFill>
                      <a:srgbClr val="417ABD"/>
                    </a:solidFill>
                  </a:rPr>
                  <a:t>11    12   13   14    15    </a:t>
                </a:r>
                <a:r>
                  <a:rPr lang="en-GB" sz="1300" b="1" dirty="0" smtClean="0">
                    <a:solidFill>
                      <a:srgbClr val="FF0000"/>
                    </a:solidFill>
                  </a:rPr>
                  <a:t>16   17    </a:t>
                </a:r>
              </a:p>
              <a:p>
                <a:r>
                  <a:rPr lang="en-GB" sz="1300" b="1" dirty="0">
                    <a:solidFill>
                      <a:srgbClr val="417ABD"/>
                    </a:solidFill>
                  </a:rPr>
                  <a:t> </a:t>
                </a:r>
                <a:r>
                  <a:rPr lang="en-GB" sz="1300" b="1" dirty="0" smtClean="0">
                    <a:solidFill>
                      <a:srgbClr val="417ABD"/>
                    </a:solidFill>
                  </a:rPr>
                  <a:t>18    19   20   21    22    </a:t>
                </a:r>
                <a:r>
                  <a:rPr lang="en-GB" sz="1300" b="1" dirty="0" smtClean="0">
                    <a:solidFill>
                      <a:srgbClr val="FF0000"/>
                    </a:solidFill>
                  </a:rPr>
                  <a:t>23   24    </a:t>
                </a:r>
              </a:p>
              <a:p>
                <a:r>
                  <a:rPr lang="en-GB" sz="1300" b="1" dirty="0">
                    <a:solidFill>
                      <a:srgbClr val="417ABD"/>
                    </a:solidFill>
                  </a:rPr>
                  <a:t> </a:t>
                </a:r>
                <a:r>
                  <a:rPr lang="en-GB" sz="1300" b="1" dirty="0" smtClean="0">
                    <a:solidFill>
                      <a:srgbClr val="417ABD"/>
                    </a:solidFill>
                  </a:rPr>
                  <a:t>25    26   27   28    29    </a:t>
                </a:r>
                <a:r>
                  <a:rPr lang="en-GB" sz="1300" b="1" dirty="0" smtClean="0">
                    <a:solidFill>
                      <a:srgbClr val="FF0000"/>
                    </a:solidFill>
                  </a:rPr>
                  <a:t>30   31     </a:t>
                </a:r>
                <a:endParaRPr lang="en-GB" sz="1300" b="1" dirty="0">
                  <a:solidFill>
                    <a:srgbClr val="FF0000"/>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NOVEMBER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82" name="Freeform 81"/>
            <p:cNvSpPr/>
            <p:nvPr/>
          </p:nvSpPr>
          <p:spPr>
            <a:xfrm rot="15880660">
              <a:off x="1832058" y="2837511"/>
              <a:ext cx="258443" cy="297042"/>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888683"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a:p>
            <a:endParaRPr lang="en-GB" sz="2400" dirty="0"/>
          </a:p>
          <a:p>
            <a:r>
              <a:rPr lang="en-GB" sz="2400" dirty="0" smtClean="0"/>
              <a:t>Latest publication </a:t>
            </a:r>
            <a:r>
              <a:rPr lang="en-GB" sz="2400" dirty="0"/>
              <a:t>date – </a:t>
            </a:r>
            <a:r>
              <a:rPr lang="en-GB" sz="2400" dirty="0" smtClean="0"/>
              <a:t>11</a:t>
            </a:r>
            <a:r>
              <a:rPr lang="en-GB" sz="2400" baseline="30000" dirty="0" smtClean="0"/>
              <a:t>th</a:t>
            </a:r>
            <a:r>
              <a:rPr lang="en-GB" sz="2400" dirty="0" smtClean="0"/>
              <a:t> July 2019</a:t>
            </a:r>
          </a:p>
          <a:p>
            <a:endParaRPr lang="en-GB" sz="2400" dirty="0"/>
          </a:p>
          <a:p>
            <a:r>
              <a:rPr lang="en-GB" sz="2400" dirty="0" smtClean="0"/>
              <a:t>Next release – 12</a:t>
            </a:r>
            <a:r>
              <a:rPr lang="en-GB" sz="2400" baseline="30000" dirty="0" smtClean="0"/>
              <a:t>th</a:t>
            </a:r>
            <a:r>
              <a:rPr lang="en-GB" sz="2400" dirty="0" smtClean="0"/>
              <a:t> November 2019</a:t>
            </a:r>
          </a:p>
          <a:p>
            <a:endParaRPr lang="en-GB" sz="2400" dirty="0"/>
          </a:p>
          <a:p>
            <a:r>
              <a:rPr lang="en-GB" sz="2400" dirty="0" smtClean="0"/>
              <a:t>HMRC &amp; ONS</a:t>
            </a:r>
          </a:p>
          <a:p>
            <a:endParaRPr lang="en-GB" sz="2400" dirty="0"/>
          </a:p>
          <a:p>
            <a:r>
              <a:rPr lang="en-GB" sz="2400" dirty="0" smtClean="0"/>
              <a:t>Monthly releases</a:t>
            </a:r>
          </a:p>
          <a:p>
            <a:endParaRPr lang="en-GB" sz="2400" dirty="0"/>
          </a:p>
          <a:p>
            <a:endParaRPr lang="en-GB" sz="2400" dirty="0" smtClean="0"/>
          </a:p>
          <a:p>
            <a:endParaRPr lang="en-GB" sz="2400" dirty="0"/>
          </a:p>
          <a:p>
            <a:endParaRPr lang="en-GB" sz="2400" dirty="0"/>
          </a:p>
          <a:p>
            <a:pPr marL="0" indent="0">
              <a:buNone/>
            </a:pPr>
            <a:endParaRPr lang="en-GB" sz="1200" dirty="0"/>
          </a:p>
        </p:txBody>
      </p:sp>
      <p:grpSp>
        <p:nvGrpSpPr>
          <p:cNvPr id="46" name="Group 45"/>
          <p:cNvGrpSpPr/>
          <p:nvPr/>
        </p:nvGrpSpPr>
        <p:grpSpPr>
          <a:xfrm>
            <a:off x="1404033" y="1546430"/>
            <a:ext cx="2261741" cy="2006282"/>
            <a:chOff x="724287" y="2001298"/>
            <a:chExt cx="2303250" cy="2198034"/>
          </a:xfrm>
        </p:grpSpPr>
        <p:grpSp>
          <p:nvGrpSpPr>
            <p:cNvPr id="47" name="Group 46"/>
            <p:cNvGrpSpPr/>
            <p:nvPr/>
          </p:nvGrpSpPr>
          <p:grpSpPr>
            <a:xfrm>
              <a:off x="724287" y="2001298"/>
              <a:ext cx="2303250" cy="2198034"/>
              <a:chOff x="5682788" y="1712213"/>
              <a:chExt cx="2262433" cy="2233509"/>
            </a:xfrm>
          </p:grpSpPr>
          <p:sp>
            <p:nvSpPr>
              <p:cNvPr id="69" name="Rounded Rectangle 68"/>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a:t>
                </a:r>
                <a:r>
                  <a:rPr lang="en-GB" sz="1300" b="1" dirty="0">
                    <a:solidFill>
                      <a:srgbClr val="417ABD"/>
                    </a:solidFill>
                  </a:rPr>
                  <a:t>2      3      4      5     </a:t>
                </a:r>
                <a:r>
                  <a:rPr lang="en-GB" sz="1300" b="1" dirty="0">
                    <a:solidFill>
                      <a:srgbClr val="FF0000"/>
                    </a:solidFill>
                  </a:rPr>
                  <a:t>6     7</a:t>
                </a:r>
                <a:r>
                  <a:rPr lang="en-GB" sz="1300" b="1" dirty="0">
                    <a:solidFill>
                      <a:srgbClr val="417ABD"/>
                    </a:solidFill>
                  </a:rPr>
                  <a:t>          </a:t>
                </a:r>
              </a:p>
              <a:p>
                <a:r>
                  <a:rPr lang="en-GB" sz="1300" b="1" dirty="0">
                    <a:solidFill>
                      <a:srgbClr val="417ABD"/>
                    </a:solidFill>
                  </a:rPr>
                  <a:t>  8      9    10    11    12   </a:t>
                </a:r>
                <a:r>
                  <a:rPr lang="en-GB" sz="1300" b="1" dirty="0">
                    <a:solidFill>
                      <a:srgbClr val="FF0000"/>
                    </a:solidFill>
                  </a:rPr>
                  <a:t>13   14   </a:t>
                </a:r>
              </a:p>
              <a:p>
                <a:r>
                  <a:rPr lang="en-GB" sz="1300" b="1" dirty="0">
                    <a:solidFill>
                      <a:srgbClr val="417ABD"/>
                    </a:solidFill>
                  </a:rPr>
                  <a:t> 15    16   17    18    19   </a:t>
                </a:r>
                <a:r>
                  <a:rPr lang="en-GB" sz="1300" b="1" dirty="0">
                    <a:solidFill>
                      <a:srgbClr val="FF0000"/>
                    </a:solidFill>
                  </a:rPr>
                  <a:t>20   21   </a:t>
                </a:r>
              </a:p>
              <a:p>
                <a:r>
                  <a:rPr lang="en-GB" sz="1300" b="1" dirty="0">
                    <a:solidFill>
                      <a:srgbClr val="417ABD"/>
                    </a:solidFill>
                  </a:rPr>
                  <a:t> 22    23   24    25    26   </a:t>
                </a:r>
                <a:r>
                  <a:rPr lang="en-GB" sz="1300" b="1" dirty="0">
                    <a:solidFill>
                      <a:srgbClr val="FF0000"/>
                    </a:solidFill>
                  </a:rPr>
                  <a:t>27   28   </a:t>
                </a:r>
              </a:p>
              <a:p>
                <a:r>
                  <a:rPr lang="en-GB" sz="1300" b="1" dirty="0">
                    <a:solidFill>
                      <a:srgbClr val="417ABD"/>
                    </a:solidFill>
                  </a:rPr>
                  <a:t> 29    30   31     </a:t>
                </a:r>
              </a:p>
            </p:txBody>
          </p:sp>
          <p:grpSp>
            <p:nvGrpSpPr>
              <p:cNvPr id="70" name="Group 69"/>
              <p:cNvGrpSpPr/>
              <p:nvPr/>
            </p:nvGrpSpPr>
            <p:grpSpPr>
              <a:xfrm>
                <a:off x="5684363" y="1712213"/>
                <a:ext cx="2260857" cy="854540"/>
                <a:chOff x="5684363" y="1712213"/>
                <a:chExt cx="2260857" cy="854540"/>
              </a:xfrm>
            </p:grpSpPr>
            <p:sp>
              <p:nvSpPr>
                <p:cNvPr id="72" name="Rounded Rectangle 71"/>
                <p:cNvSpPr/>
                <p:nvPr/>
              </p:nvSpPr>
              <p:spPr>
                <a:xfrm>
                  <a:off x="5684363" y="1712213"/>
                  <a:ext cx="2260857"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JULY                  2019</a:t>
                  </a:r>
                  <a:endParaRPr lang="en-GB" sz="2000" dirty="0"/>
                </a:p>
              </p:txBody>
            </p:sp>
            <p:sp>
              <p:nvSpPr>
                <p:cNvPr id="73" name="Oval 72"/>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1" name="Rectangle 7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48" name="Freeform 47"/>
            <p:cNvSpPr/>
            <p:nvPr/>
          </p:nvSpPr>
          <p:spPr>
            <a:xfrm rot="17798319">
              <a:off x="1751964" y="3201096"/>
              <a:ext cx="283144" cy="302494"/>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1"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grpSp>
        <p:nvGrpSpPr>
          <p:cNvPr id="7" name="Group 6"/>
          <p:cNvGrpSpPr/>
          <p:nvPr/>
        </p:nvGrpSpPr>
        <p:grpSpPr>
          <a:xfrm>
            <a:off x="1552819" y="1432837"/>
            <a:ext cx="1980217" cy="327983"/>
            <a:chOff x="1552819" y="1432837"/>
            <a:chExt cx="1980217" cy="327983"/>
          </a:xfrm>
        </p:grpSpPr>
        <p:sp>
          <p:nvSpPr>
            <p:cNvPr id="61" name="Rounded Rectangle 60"/>
            <p:cNvSpPr/>
            <p:nvPr/>
          </p:nvSpPr>
          <p:spPr>
            <a:xfrm>
              <a:off x="1552819"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ounded Rectangle 61"/>
            <p:cNvSpPr/>
            <p:nvPr/>
          </p:nvSpPr>
          <p:spPr>
            <a:xfrm>
              <a:off x="2374499"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ounded Rectangle 62"/>
            <p:cNvSpPr/>
            <p:nvPr/>
          </p:nvSpPr>
          <p:spPr>
            <a:xfrm>
              <a:off x="1821101" y="1440200"/>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ounded Rectangle 63"/>
            <p:cNvSpPr/>
            <p:nvPr/>
          </p:nvSpPr>
          <p:spPr>
            <a:xfrm>
              <a:off x="2104037" y="1435662"/>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ounded Rectangle 64"/>
            <p:cNvSpPr/>
            <p:nvPr/>
          </p:nvSpPr>
          <p:spPr>
            <a:xfrm>
              <a:off x="2626520" y="1437308"/>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p:cNvSpPr/>
            <p:nvPr/>
          </p:nvSpPr>
          <p:spPr>
            <a:xfrm>
              <a:off x="2892846"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ounded Rectangle 66"/>
            <p:cNvSpPr/>
            <p:nvPr/>
          </p:nvSpPr>
          <p:spPr>
            <a:xfrm>
              <a:off x="3169890"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ounded Rectangle 67"/>
            <p:cNvSpPr/>
            <p:nvPr/>
          </p:nvSpPr>
          <p:spPr>
            <a:xfrm>
              <a:off x="3440736"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9" name="Rounded Rectangle 48"/>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9374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withEffect">
                                  <p:stCondLst>
                                    <p:cond delay="0"/>
                                  </p:stCondLst>
                                  <p:childTnLst>
                                    <p:animEffect transition="out" filter="fade">
                                      <p:cBhvr>
                                        <p:cTn id="6" dur="2000"/>
                                        <p:tgtEl>
                                          <p:spTgt spid="46"/>
                                        </p:tgtEl>
                                      </p:cBhvr>
                                    </p:animEffect>
                                    <p:anim calcmode="lin" valueType="num">
                                      <p:cBhvr>
                                        <p:cTn id="7" dur="2000"/>
                                        <p:tgtEl>
                                          <p:spTgt spid="46"/>
                                        </p:tgtEl>
                                        <p:attrNameLst>
                                          <p:attrName>ppt_x</p:attrName>
                                        </p:attrNameLst>
                                      </p:cBhvr>
                                      <p:tavLst>
                                        <p:tav tm="0">
                                          <p:val>
                                            <p:strVal val="ppt_x"/>
                                          </p:val>
                                        </p:tav>
                                        <p:tav tm="100000">
                                          <p:val>
                                            <p:strVal val="ppt_x"/>
                                          </p:val>
                                        </p:tav>
                                      </p:tavLst>
                                    </p:anim>
                                    <p:anim calcmode="lin" valueType="num">
                                      <p:cBhvr>
                                        <p:cTn id="8" dur="200" decel="100000"/>
                                        <p:tgtEl>
                                          <p:spTgt spid="46"/>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46"/>
                                        </p:tgtEl>
                                        <p:attrNameLst>
                                          <p:attrName>ppt_y</p:attrName>
                                        </p:attrNameLst>
                                      </p:cBhvr>
                                      <p:tavLst>
                                        <p:tav tm="0">
                                          <p:val>
                                            <p:strVal val="ppt_y"/>
                                          </p:val>
                                        </p:tav>
                                        <p:tav tm="100000">
                                          <p:val>
                                            <p:strVal val="ppt_y+1"/>
                                          </p:val>
                                        </p:tav>
                                      </p:tavLst>
                                    </p:anim>
                                    <p:set>
                                      <p:cBhvr>
                                        <p:cTn id="10" dur="1" fill="hold">
                                          <p:stCondLst>
                                            <p:cond delay="1999"/>
                                          </p:stCondLst>
                                        </p:cTn>
                                        <p:tgtEl>
                                          <p:spTgt spid="46"/>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1000"/>
                                  </p:stCondLst>
                                  <p:childTnLst>
                                    <p:set>
                                      <p:cBhvr>
                                        <p:cTn id="13" dur="1" fill="hold">
                                          <p:stCondLst>
                                            <p:cond delay="9"/>
                                          </p:stCondLst>
                                        </p:cTn>
                                        <p:tgtEl>
                                          <p:spTgt spid="6">
                                            <p:txEl>
                                              <p:pRg st="6" end="6"/>
                                            </p:txEl>
                                          </p:spTgt>
                                        </p:tgtEl>
                                        <p:attrNameLst>
                                          <p:attrName>style.visibility</p:attrName>
                                        </p:attrNameLst>
                                      </p:cBhvr>
                                      <p:to>
                                        <p:strVal val="visible"/>
                                      </p:to>
                                    </p:set>
                                  </p:childTnLst>
                                </p:cTn>
                              </p:par>
                            </p:childTnLst>
                          </p:cTn>
                        </p:par>
                        <p:par>
                          <p:cTn id="14" fill="hold">
                            <p:stCondLst>
                              <p:cond delay="3010"/>
                            </p:stCondLst>
                            <p:childTnLst>
                              <p:par>
                                <p:cTn id="15" presetID="1" presetClass="entr" presetSubtype="0" fill="hold" nodeType="afterEffect">
                                  <p:stCondLst>
                                    <p:cond delay="300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78168" y="1620082"/>
            <a:ext cx="5102912" cy="5138530"/>
          </a:xfrm>
        </p:spPr>
        <p:txBody>
          <a:bodyPr>
            <a:normAutofit fontScale="85000" lnSpcReduction="20000"/>
          </a:bodyPr>
          <a:lstStyle/>
          <a:p>
            <a:r>
              <a:rPr lang="en-GB" sz="3000" dirty="0"/>
              <a:t>Publication date – 29</a:t>
            </a:r>
            <a:r>
              <a:rPr lang="en-GB" sz="3000" baseline="30000" dirty="0"/>
              <a:t>th</a:t>
            </a:r>
            <a:r>
              <a:rPr lang="en-GB" sz="3000" dirty="0"/>
              <a:t> October</a:t>
            </a:r>
          </a:p>
          <a:p>
            <a:endParaRPr lang="en-GB" sz="1700" dirty="0"/>
          </a:p>
          <a:p>
            <a:r>
              <a:rPr lang="en-GB" sz="3000" dirty="0"/>
              <a:t>Publication</a:t>
            </a:r>
            <a:r>
              <a:rPr lang="en-GB" dirty="0"/>
              <a:t> </a:t>
            </a:r>
          </a:p>
          <a:p>
            <a:pPr lvl="1"/>
            <a:r>
              <a:rPr lang="en-GB" dirty="0" smtClean="0"/>
              <a:t>Full bulletin</a:t>
            </a:r>
          </a:p>
          <a:p>
            <a:pPr lvl="1"/>
            <a:r>
              <a:rPr lang="en-GB" dirty="0" smtClean="0"/>
              <a:t>1: Overview of Earnings</a:t>
            </a:r>
          </a:p>
          <a:p>
            <a:pPr lvl="1"/>
            <a:r>
              <a:rPr lang="en-GB" dirty="0" smtClean="0"/>
              <a:t>2: Gender Pay Gap</a:t>
            </a:r>
          </a:p>
          <a:p>
            <a:pPr lvl="1"/>
            <a:r>
              <a:rPr lang="en-GB" dirty="0" smtClean="0"/>
              <a:t>3: High and Low Pay</a:t>
            </a:r>
          </a:p>
          <a:p>
            <a:pPr lvl="1"/>
            <a:endParaRPr lang="en-GB" sz="3000" dirty="0"/>
          </a:p>
          <a:p>
            <a:r>
              <a:rPr lang="en-GB" sz="3400"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700" dirty="0"/>
          </a:p>
          <a:p>
            <a:r>
              <a:rPr lang="en-GB" sz="3000" dirty="0" smtClean="0"/>
              <a:t>NINIS</a:t>
            </a:r>
          </a:p>
          <a:p>
            <a:endParaRPr lang="en-GB" sz="3000" dirty="0"/>
          </a:p>
          <a:p>
            <a:r>
              <a:rPr lang="en-GB" sz="3000" dirty="0" smtClean="0"/>
              <a:t>Infographics</a:t>
            </a:r>
            <a:endParaRPr lang="en-GB" sz="3000" dirty="0"/>
          </a:p>
        </p:txBody>
      </p:sp>
      <p:sp>
        <p:nvSpPr>
          <p:cNvPr id="3" name="TextBox 2"/>
          <p:cNvSpPr txBox="1"/>
          <p:nvPr/>
        </p:nvSpPr>
        <p:spPr>
          <a:xfrm>
            <a:off x="2634580" y="649625"/>
            <a:ext cx="2990088" cy="830997"/>
          </a:xfrm>
          <a:prstGeom prst="rect">
            <a:avLst/>
          </a:prstGeom>
          <a:noFill/>
        </p:spPr>
        <p:txBody>
          <a:bodyPr wrap="square" rtlCol="0">
            <a:spAutoFit/>
          </a:bodyPr>
          <a:lstStyle/>
          <a:p>
            <a:r>
              <a:rPr lang="en-GB" sz="4800" dirty="0" smtClean="0"/>
              <a:t>ASHE 2019</a:t>
            </a:r>
            <a:endParaRPr lang="en-GB" sz="4800" dirty="0"/>
          </a:p>
        </p:txBody>
      </p:sp>
      <p:grpSp>
        <p:nvGrpSpPr>
          <p:cNvPr id="4" name="Group 3"/>
          <p:cNvGrpSpPr/>
          <p:nvPr/>
        </p:nvGrpSpPr>
        <p:grpSpPr>
          <a:xfrm>
            <a:off x="8119865" y="1827346"/>
            <a:ext cx="3596636" cy="3720014"/>
            <a:chOff x="6715105" y="3901343"/>
            <a:chExt cx="2599043" cy="2645906"/>
          </a:xfrm>
          <a:scene3d>
            <a:camera prst="orthographicFront"/>
            <a:lightRig rig="threePt" dir="t"/>
          </a:scene3d>
        </p:grpSpPr>
        <p:sp>
          <p:nvSpPr>
            <p:cNvPr id="5" name="Rectangle 4"/>
            <p:cNvSpPr/>
            <p:nvPr/>
          </p:nvSpPr>
          <p:spPr>
            <a:xfrm>
              <a:off x="7386358" y="3901343"/>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p>
          </p:txBody>
        </p:sp>
        <p:sp>
          <p:nvSpPr>
            <p:cNvPr id="6" name="Rectangle 5"/>
            <p:cNvSpPr/>
            <p:nvPr/>
          </p:nvSpPr>
          <p:spPr>
            <a:xfrm>
              <a:off x="7394769" y="5950901"/>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9</a:t>
              </a:r>
              <a:endParaRPr lang="en-GB" sz="3200" dirty="0"/>
            </a:p>
          </p:txBody>
        </p:sp>
        <p:sp>
          <p:nvSpPr>
            <p:cNvPr id="8" name="Rectangle 7"/>
            <p:cNvSpPr/>
            <p:nvPr/>
          </p:nvSpPr>
          <p:spPr>
            <a:xfrm>
              <a:off x="8066427" y="527008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a</a:t>
              </a:r>
            </a:p>
          </p:txBody>
        </p:sp>
        <p:sp>
          <p:nvSpPr>
            <p:cNvPr id="9" name="Rectangle 8"/>
            <p:cNvSpPr/>
            <p:nvPr/>
          </p:nvSpPr>
          <p:spPr>
            <a:xfrm>
              <a:off x="7391323" y="457955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0</a:t>
              </a:r>
            </a:p>
          </p:txBody>
        </p:sp>
        <p:sp>
          <p:nvSpPr>
            <p:cNvPr id="10" name="Rectangle 9"/>
            <p:cNvSpPr/>
            <p:nvPr/>
          </p:nvSpPr>
          <p:spPr>
            <a:xfrm>
              <a:off x="8737679" y="527403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n</a:t>
              </a:r>
            </a:p>
          </p:txBody>
        </p:sp>
        <p:sp>
          <p:nvSpPr>
            <p:cNvPr id="14" name="Rectangle 13"/>
            <p:cNvSpPr/>
            <p:nvPr/>
          </p:nvSpPr>
          <p:spPr>
            <a:xfrm>
              <a:off x="6715105" y="5265228"/>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a:t>
              </a:r>
            </a:p>
          </p:txBody>
        </p:sp>
        <p:sp>
          <p:nvSpPr>
            <p:cNvPr id="15" name="Rectangle 14"/>
            <p:cNvSpPr/>
            <p:nvPr/>
          </p:nvSpPr>
          <p:spPr>
            <a:xfrm>
              <a:off x="7392539" y="5265227"/>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a:t>
              </a:r>
            </a:p>
          </p:txBody>
        </p:sp>
      </p:grpSp>
    </p:spTree>
    <p:extLst>
      <p:ext uri="{BB962C8B-B14F-4D97-AF65-F5344CB8AC3E}">
        <p14:creationId xmlns:p14="http://schemas.microsoft.com/office/powerpoint/2010/main" val="38201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childTnLst>
                          </p:cTn>
                        </p:par>
                        <p:par>
                          <p:cTn id="42" fill="hold">
                            <p:stCondLst>
                              <p:cond delay="1500"/>
                            </p:stCondLst>
                            <p:childTnLst>
                              <p:par>
                                <p:cTn id="43" presetID="10" presetClass="entr" presetSubtype="0" fill="hold" nodeType="afterEffect">
                                  <p:stCondLst>
                                    <p:cond delay="1000"/>
                                  </p:stCondLst>
                                  <p:childTnLst>
                                    <p:set>
                                      <p:cBhvr>
                                        <p:cTn id="44" dur="1" fill="hold">
                                          <p:stCondLst>
                                            <p:cond delay="0"/>
                                          </p:stCondLst>
                                        </p:cTn>
                                        <p:tgtEl>
                                          <p:spTgt spid="2">
                                            <p:txEl>
                                              <p:pRg st="12" end="12"/>
                                            </p:txEl>
                                          </p:spTgt>
                                        </p:tgtEl>
                                        <p:attrNameLst>
                                          <p:attrName>style.visibility</p:attrName>
                                        </p:attrNameLst>
                                      </p:cBhvr>
                                      <p:to>
                                        <p:strVal val="visible"/>
                                      </p:to>
                                    </p:set>
                                    <p:animEffect transition="in" filter="fade">
                                      <p:cBhvr>
                                        <p:cTn id="45" dur="500"/>
                                        <p:tgtEl>
                                          <p:spTgt spid="2">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4" end="14"/>
                                            </p:txEl>
                                          </p:spTgt>
                                        </p:tgtEl>
                                        <p:attrNameLst>
                                          <p:attrName>style.visibility</p:attrName>
                                        </p:attrNameLst>
                                      </p:cBhvr>
                                      <p:to>
                                        <p:strVal val="visible"/>
                                      </p:to>
                                    </p:set>
                                    <p:animEffect transition="in" filter="fade">
                                      <p:cBhvr>
                                        <p:cTn id="50"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19" y="2000541"/>
            <a:ext cx="10335939" cy="2977859"/>
          </a:xfrm>
          <a:prstGeom prst="rect">
            <a:avLst/>
          </a:prstGeom>
        </p:spPr>
      </p:pic>
    </p:spTree>
    <p:extLst>
      <p:ext uri="{BB962C8B-B14F-4D97-AF65-F5344CB8AC3E}">
        <p14:creationId xmlns:p14="http://schemas.microsoft.com/office/powerpoint/2010/main" val="343498952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 Comments and Close</a:t>
            </a:r>
            <a:endParaRPr lang="en-GB" dirty="0"/>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smtClean="0"/>
          </a:p>
          <a:p>
            <a:pPr marL="0" indent="0">
              <a:buNone/>
            </a:pPr>
            <a:endParaRPr lang="en-GB" dirty="0"/>
          </a:p>
          <a:p>
            <a:pPr marL="0" indent="0">
              <a:buNone/>
            </a:pPr>
            <a:r>
              <a:rPr lang="en-GB" sz="8800" dirty="0" smtClean="0"/>
              <a:t>Thanks!</a:t>
            </a:r>
            <a:endParaRPr lang="en-GB" sz="8800" dirty="0"/>
          </a:p>
        </p:txBody>
      </p:sp>
    </p:spTree>
    <p:extLst>
      <p:ext uri="{BB962C8B-B14F-4D97-AF65-F5344CB8AC3E}">
        <p14:creationId xmlns:p14="http://schemas.microsoft.com/office/powerpoint/2010/main" val="2589502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D7385-6241-4BD6-82B3-7A26C2DB0593}"/>
              </a:ext>
            </a:extLst>
          </p:cNvPr>
          <p:cNvSpPr>
            <a:spLocks noGrp="1"/>
          </p:cNvSpPr>
          <p:nvPr>
            <p:ph type="title"/>
          </p:nvPr>
        </p:nvSpPr>
        <p:spPr>
          <a:xfrm>
            <a:off x="855610" y="444761"/>
            <a:ext cx="10515600" cy="757130"/>
          </a:xfrm>
        </p:spPr>
        <p:txBody>
          <a:bodyPr/>
          <a:lstStyle/>
          <a:p>
            <a:r>
              <a:rPr lang="en-GB" dirty="0"/>
              <a:t>The transformation journey</a:t>
            </a:r>
          </a:p>
        </p:txBody>
      </p:sp>
      <p:graphicFrame>
        <p:nvGraphicFramePr>
          <p:cNvPr id="8" name="Content Placeholder 7">
            <a:extLst>
              <a:ext uri="{FF2B5EF4-FFF2-40B4-BE49-F238E27FC236}">
                <a16:creationId xmlns:a16="http://schemas.microsoft.com/office/drawing/2014/main" xmlns="" id="{9C1F7F21-BF3C-48A9-8F55-B1C49B702B48}"/>
              </a:ext>
            </a:extLst>
          </p:cNvPr>
          <p:cNvGraphicFramePr>
            <a:graphicFrameLocks noGrp="1"/>
          </p:cNvGraphicFramePr>
          <p:nvPr>
            <p:ph idx="1"/>
            <p:extLst/>
          </p:nvPr>
        </p:nvGraphicFramePr>
        <p:xfrm>
          <a:off x="813096" y="-76190"/>
          <a:ext cx="10705394" cy="3852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Up 5">
            <a:extLst>
              <a:ext uri="{FF2B5EF4-FFF2-40B4-BE49-F238E27FC236}">
                <a16:creationId xmlns:a16="http://schemas.microsoft.com/office/drawing/2014/main" xmlns="" id="{1F62D530-BFF1-4694-9E2C-DEA527E4E9F4}"/>
              </a:ext>
            </a:extLst>
          </p:cNvPr>
          <p:cNvSpPr/>
          <p:nvPr/>
        </p:nvSpPr>
        <p:spPr>
          <a:xfrm>
            <a:off x="1802296"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Arrow: Up 16">
            <a:extLst>
              <a:ext uri="{FF2B5EF4-FFF2-40B4-BE49-F238E27FC236}">
                <a16:creationId xmlns:a16="http://schemas.microsoft.com/office/drawing/2014/main" xmlns="" id="{297DDABC-6269-4449-9684-2A7315A06875}"/>
              </a:ext>
            </a:extLst>
          </p:cNvPr>
          <p:cNvSpPr/>
          <p:nvPr/>
        </p:nvSpPr>
        <p:spPr>
          <a:xfrm>
            <a:off x="4477261"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8" name="Arrow: Up 17">
            <a:extLst>
              <a:ext uri="{FF2B5EF4-FFF2-40B4-BE49-F238E27FC236}">
                <a16:creationId xmlns:a16="http://schemas.microsoft.com/office/drawing/2014/main" xmlns="" id="{9E52BB3E-1176-41DB-9FF6-28F1EC53BCDA}"/>
              </a:ext>
            </a:extLst>
          </p:cNvPr>
          <p:cNvSpPr/>
          <p:nvPr/>
        </p:nvSpPr>
        <p:spPr>
          <a:xfrm>
            <a:off x="7152226"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Oval 6">
            <a:extLst>
              <a:ext uri="{FF2B5EF4-FFF2-40B4-BE49-F238E27FC236}">
                <a16:creationId xmlns:a16="http://schemas.microsoft.com/office/drawing/2014/main" xmlns="" id="{261E6A47-CA3C-4A0D-B3F1-62991ACAC6C4}"/>
              </a:ext>
            </a:extLst>
          </p:cNvPr>
          <p:cNvSpPr/>
          <p:nvPr/>
        </p:nvSpPr>
        <p:spPr>
          <a:xfrm>
            <a:off x="1470992"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19" name="Oval 18">
            <a:extLst>
              <a:ext uri="{FF2B5EF4-FFF2-40B4-BE49-F238E27FC236}">
                <a16:creationId xmlns:a16="http://schemas.microsoft.com/office/drawing/2014/main" xmlns="" id="{6EB28677-F0FA-4B6F-9A2A-A72032A5FDBD}"/>
              </a:ext>
            </a:extLst>
          </p:cNvPr>
          <p:cNvSpPr/>
          <p:nvPr/>
        </p:nvSpPr>
        <p:spPr>
          <a:xfrm>
            <a:off x="4198965"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20" name="Oval 19">
            <a:extLst>
              <a:ext uri="{FF2B5EF4-FFF2-40B4-BE49-F238E27FC236}">
                <a16:creationId xmlns:a16="http://schemas.microsoft.com/office/drawing/2014/main" xmlns="" id="{727A1CA1-772F-492E-912D-DE4480D91541}"/>
              </a:ext>
            </a:extLst>
          </p:cNvPr>
          <p:cNvSpPr/>
          <p:nvPr/>
        </p:nvSpPr>
        <p:spPr>
          <a:xfrm>
            <a:off x="6873930"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21" name="Arrow: Down 20">
            <a:extLst>
              <a:ext uri="{FF2B5EF4-FFF2-40B4-BE49-F238E27FC236}">
                <a16:creationId xmlns:a16="http://schemas.microsoft.com/office/drawing/2014/main" xmlns="" id="{0B54C3C3-84BD-4741-A7DB-193FBE8BBF66}"/>
              </a:ext>
            </a:extLst>
          </p:cNvPr>
          <p:cNvSpPr/>
          <p:nvPr/>
        </p:nvSpPr>
        <p:spPr>
          <a:xfrm>
            <a:off x="9827191" y="2743200"/>
            <a:ext cx="693175" cy="1066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 name="TextBox 21">
            <a:extLst>
              <a:ext uri="{FF2B5EF4-FFF2-40B4-BE49-F238E27FC236}">
                <a16:creationId xmlns:a16="http://schemas.microsoft.com/office/drawing/2014/main" xmlns="" id="{869967C0-E8A5-43C4-9D01-0717CCADF633}"/>
              </a:ext>
            </a:extLst>
          </p:cNvPr>
          <p:cNvSpPr txBox="1"/>
          <p:nvPr/>
        </p:nvSpPr>
        <p:spPr>
          <a:xfrm>
            <a:off x="8733183" y="4118157"/>
            <a:ext cx="2785307" cy="1569660"/>
          </a:xfrm>
          <a:prstGeom prst="rect">
            <a:avLst/>
          </a:prstGeom>
          <a:noFill/>
        </p:spPr>
        <p:txBody>
          <a:bodyPr wrap="square" rtlCol="0">
            <a:spAutoFit/>
          </a:bodyPr>
          <a:lstStyle/>
          <a:p>
            <a:pPr algn="ctr"/>
            <a:r>
              <a:rPr lang="en-GB" sz="2400" b="1" dirty="0">
                <a:solidFill>
                  <a:srgbClr val="003B57"/>
                </a:solidFill>
              </a:rPr>
              <a:t>What do we need to further support the admin data first approach?</a:t>
            </a:r>
          </a:p>
        </p:txBody>
      </p:sp>
      <p:sp>
        <p:nvSpPr>
          <p:cNvPr id="23" name="Arrow: Right 22">
            <a:extLst>
              <a:ext uri="{FF2B5EF4-FFF2-40B4-BE49-F238E27FC236}">
                <a16:creationId xmlns:a16="http://schemas.microsoft.com/office/drawing/2014/main" xmlns="" id="{1557E0D0-AED5-4E64-B83D-7B219B6B51E1}"/>
              </a:ext>
            </a:extLst>
          </p:cNvPr>
          <p:cNvSpPr/>
          <p:nvPr/>
        </p:nvSpPr>
        <p:spPr>
          <a:xfrm>
            <a:off x="1470992" y="5090322"/>
            <a:ext cx="7089911" cy="1016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Survey transformation – Integrated Population and Characteristics Survey (IPACS)</a:t>
            </a:r>
          </a:p>
        </p:txBody>
      </p:sp>
      <p:sp>
        <p:nvSpPr>
          <p:cNvPr id="14" name="Footer Placeholder 3">
            <a:extLst>
              <a:ext uri="{FF2B5EF4-FFF2-40B4-BE49-F238E27FC236}">
                <a16:creationId xmlns:a16="http://schemas.microsoft.com/office/drawing/2014/main" xmlns="" id="{5BD13DE6-6D3D-443A-AA20-4125DC00F311}"/>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2050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8" grpId="2">
        <p:bldAsOne/>
      </p:bldGraphic>
      <p:bldGraphic spid="8" grpId="3">
        <p:bldAsOne/>
      </p:bldGraphic>
      <p:bldP spid="6" grpId="0" animBg="1"/>
      <p:bldP spid="17" grpId="0" animBg="1"/>
      <p:bldP spid="18" grpId="0" animBg="1"/>
      <p:bldP spid="7" grpId="0" animBg="1"/>
      <p:bldP spid="19" grpId="0" animBg="1"/>
      <p:bldP spid="20" grpId="0" animBg="1"/>
      <p:bldP spid="21" grpId="0" animBg="1"/>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F0282AF6-9646-4C9F-858D-30A8C2654414}"/>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xmlns="" id="{1E514857-5B0A-4095-98A1-7D2A41B95785}"/>
              </a:ext>
            </a:extLst>
          </p:cNvPr>
          <p:cNvSpPr>
            <a:spLocks noGrp="1"/>
          </p:cNvSpPr>
          <p:nvPr>
            <p:ph type="title"/>
          </p:nvPr>
        </p:nvSpPr>
        <p:spPr/>
        <p:txBody>
          <a:bodyPr/>
          <a:lstStyle/>
          <a:p>
            <a:r>
              <a:rPr lang="en-GB" dirty="0"/>
              <a:t>Progress so far</a:t>
            </a:r>
          </a:p>
        </p:txBody>
      </p:sp>
      <p:sp>
        <p:nvSpPr>
          <p:cNvPr id="5" name="Slide Number Placeholder 4">
            <a:extLst>
              <a:ext uri="{FF2B5EF4-FFF2-40B4-BE49-F238E27FC236}">
                <a16:creationId xmlns:a16="http://schemas.microsoft.com/office/drawing/2014/main" xmlns="" id="{3DB0C9FE-0DC0-4B42-91C4-28A6D46F4670}"/>
              </a:ext>
            </a:extLst>
          </p:cNvPr>
          <p:cNvSpPr>
            <a:spLocks noGrp="1"/>
          </p:cNvSpPr>
          <p:nvPr>
            <p:ph type="sldNum" sz="quarter" idx="4"/>
          </p:nvPr>
        </p:nvSpPr>
        <p:spPr/>
        <p:txBody>
          <a:bodyPr/>
          <a:lstStyle/>
          <a:p>
            <a:pPr algn="ctr"/>
            <a:endParaRPr lang="en-US" dirty="0">
              <a:solidFill>
                <a:srgbClr val="FFFFFF"/>
              </a:solidFill>
            </a:endParaRPr>
          </a:p>
        </p:txBody>
      </p:sp>
    </p:spTree>
    <p:extLst>
      <p:ext uri="{BB962C8B-B14F-4D97-AF65-F5344CB8AC3E}">
        <p14:creationId xmlns:p14="http://schemas.microsoft.com/office/powerpoint/2010/main" val="302308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88880D4-E452-4A99-9EAB-8139E19CC67C}"/>
              </a:ext>
            </a:extLst>
          </p:cNvPr>
          <p:cNvPicPr>
            <a:picLocks noChangeAspect="1"/>
          </p:cNvPicPr>
          <p:nvPr/>
        </p:nvPicPr>
        <p:blipFill>
          <a:blip r:embed="rId3"/>
          <a:stretch>
            <a:fillRect/>
          </a:stretch>
        </p:blipFill>
        <p:spPr>
          <a:xfrm>
            <a:off x="4246536" y="386862"/>
            <a:ext cx="7945464" cy="6471138"/>
          </a:xfrm>
          <a:prstGeom prst="rect">
            <a:avLst/>
          </a:prstGeom>
        </p:spPr>
      </p:pic>
      <p:sp>
        <p:nvSpPr>
          <p:cNvPr id="8" name="Content Placeholder 7">
            <a:extLst>
              <a:ext uri="{FF2B5EF4-FFF2-40B4-BE49-F238E27FC236}">
                <a16:creationId xmlns:a16="http://schemas.microsoft.com/office/drawing/2014/main" xmlns="" id="{AF416ABF-5659-46A3-B62D-EF8CE025C9E6}"/>
              </a:ext>
            </a:extLst>
          </p:cNvPr>
          <p:cNvSpPr>
            <a:spLocks noGrp="1"/>
          </p:cNvSpPr>
          <p:nvPr>
            <p:ph idx="1"/>
          </p:nvPr>
        </p:nvSpPr>
        <p:spPr>
          <a:xfrm>
            <a:off x="838200" y="698955"/>
            <a:ext cx="3953608" cy="1678408"/>
          </a:xfrm>
        </p:spPr>
        <p:txBody>
          <a:bodyPr/>
          <a:lstStyle/>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xmlns="" id="{E86EAA18-5DE0-43F0-815E-54CFE5CE44C0}"/>
              </a:ext>
            </a:extLst>
          </p:cNvPr>
          <p:cNvSpPr txBox="1"/>
          <p:nvPr/>
        </p:nvSpPr>
        <p:spPr>
          <a:xfrm>
            <a:off x="466743" y="2151727"/>
            <a:ext cx="3953608" cy="2554545"/>
          </a:xfrm>
          <a:prstGeom prst="rect">
            <a:avLst/>
          </a:prstGeom>
          <a:noFill/>
        </p:spPr>
        <p:txBody>
          <a:bodyPr wrap="square" rtlCol="0">
            <a:spAutoFit/>
          </a:bodyPr>
          <a:lstStyle/>
          <a:p>
            <a:pPr>
              <a:defRPr/>
            </a:pPr>
            <a:r>
              <a:rPr lang="en-GB" sz="3200" dirty="0">
                <a:solidFill>
                  <a:srgbClr val="003B57"/>
                </a:solidFill>
              </a:rPr>
              <a:t>Census topics and availability in admin data</a:t>
            </a:r>
          </a:p>
          <a:p>
            <a:pPr>
              <a:defRPr/>
            </a:pPr>
            <a:endParaRPr lang="en-GB" sz="3200" dirty="0">
              <a:solidFill>
                <a:srgbClr val="003B57"/>
              </a:solidFill>
            </a:endParaRPr>
          </a:p>
          <a:p>
            <a:pPr>
              <a:defRPr/>
            </a:pPr>
            <a:endParaRPr lang="en-GB" sz="3200" dirty="0">
              <a:solidFill>
                <a:srgbClr val="003B57"/>
              </a:solidFill>
            </a:endParaRPr>
          </a:p>
        </p:txBody>
      </p:sp>
      <p:sp>
        <p:nvSpPr>
          <p:cNvPr id="3" name="Slide Number Placeholder 2">
            <a:extLst>
              <a:ext uri="{FF2B5EF4-FFF2-40B4-BE49-F238E27FC236}">
                <a16:creationId xmlns:a16="http://schemas.microsoft.com/office/drawing/2014/main" xmlns="" id="{F7A05503-1B51-4971-B37B-441EDD9EEBF0}"/>
              </a:ext>
            </a:extLst>
          </p:cNvPr>
          <p:cNvSpPr>
            <a:spLocks noGrp="1"/>
          </p:cNvSpPr>
          <p:nvPr>
            <p:ph type="sldNum" sz="quarter" idx="4"/>
          </p:nvPr>
        </p:nvSpPr>
        <p:spPr/>
        <p:txBody>
          <a:bodyPr/>
          <a:lstStyle/>
          <a:p>
            <a:pPr algn="ctr"/>
            <a:fld id="{232417FB-2EF4-EC49-BC13-97513C37E9E5}" type="slidenum">
              <a:rPr lang="en-US" smtClean="0">
                <a:solidFill>
                  <a:srgbClr val="FFFFFF"/>
                </a:solidFill>
              </a:rPr>
              <a:pPr algn="ctr"/>
              <a:t>16</a:t>
            </a:fld>
            <a:endParaRPr lang="en-US" dirty="0">
              <a:solidFill>
                <a:srgbClr val="FFFFFF"/>
              </a:solidFill>
            </a:endParaRPr>
          </a:p>
        </p:txBody>
      </p:sp>
    </p:spTree>
    <p:extLst>
      <p:ext uri="{BB962C8B-B14F-4D97-AF65-F5344CB8AC3E}">
        <p14:creationId xmlns:p14="http://schemas.microsoft.com/office/powerpoint/2010/main" val="3069637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xmlns="" id="{674CECBC-24E1-43C9-B190-06BA3E6D9DE4}"/>
              </a:ext>
            </a:extLst>
          </p:cNvPr>
          <p:cNvSpPr>
            <a:spLocks noGrp="1"/>
          </p:cNvSpPr>
          <p:nvPr>
            <p:ph type="title" idx="4294967295"/>
          </p:nvPr>
        </p:nvSpPr>
        <p:spPr>
          <a:xfrm>
            <a:off x="838200" y="338409"/>
            <a:ext cx="10058400" cy="701675"/>
          </a:xfrm>
        </p:spPr>
        <p:txBody>
          <a:bodyPr>
            <a:normAutofit fontScale="90000"/>
          </a:bodyPr>
          <a:lstStyle/>
          <a:p>
            <a:r>
              <a:rPr lang="en-GB" sz="4400" dirty="0"/>
              <a:t>Making best use of all available data – providing new insights</a:t>
            </a:r>
          </a:p>
        </p:txBody>
      </p:sp>
      <p:sp>
        <p:nvSpPr>
          <p:cNvPr id="5" name="Content Placeholder 7">
            <a:extLst>
              <a:ext uri="{FF2B5EF4-FFF2-40B4-BE49-F238E27FC236}">
                <a16:creationId xmlns:a16="http://schemas.microsoft.com/office/drawing/2014/main" xmlns="" id="{6163722E-6138-4880-B057-79A3E61B77EE}"/>
              </a:ext>
            </a:extLst>
          </p:cNvPr>
          <p:cNvSpPr txBox="1">
            <a:spLocks/>
          </p:cNvSpPr>
          <p:nvPr/>
        </p:nvSpPr>
        <p:spPr>
          <a:xfrm>
            <a:off x="838200" y="1659001"/>
            <a:ext cx="10507934" cy="1373709"/>
          </a:xfrm>
          <a:prstGeom prst="rect">
            <a:avLst/>
          </a:prstGeom>
        </p:spPr>
        <p:txBody>
          <a:bodyPr vert="horz" wrap="square" lIns="0" tIns="45720" rIns="91440" bIns="4572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dirty="0">
                <a:solidFill>
                  <a:srgbClr val="003B57"/>
                </a:solidFill>
              </a:rPr>
              <a:t>Examples of where we (ONS and the wider GSS) are already doing this:</a:t>
            </a:r>
          </a:p>
          <a:p>
            <a:pPr>
              <a:defRPr/>
            </a:pPr>
            <a:endParaRPr lang="en-GB" sz="2400" dirty="0">
              <a:solidFill>
                <a:srgbClr val="414041"/>
              </a:solidFill>
            </a:endParaRPr>
          </a:p>
          <a:p>
            <a:pPr>
              <a:defRPr/>
            </a:pPr>
            <a:endParaRPr lang="en-GB" sz="2600" dirty="0">
              <a:solidFill>
                <a:srgbClr val="414041"/>
              </a:solidFill>
            </a:endParaRPr>
          </a:p>
        </p:txBody>
      </p:sp>
      <p:pic>
        <p:nvPicPr>
          <p:cNvPr id="6" name="Picture 5">
            <a:extLst>
              <a:ext uri="{FF2B5EF4-FFF2-40B4-BE49-F238E27FC236}">
                <a16:creationId xmlns:a16="http://schemas.microsoft.com/office/drawing/2014/main" xmlns="" id="{BCDF8B83-DA38-44BE-8F6A-DE34081F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109" y="3454966"/>
            <a:ext cx="1559999" cy="1163808"/>
          </a:xfrm>
          <a:prstGeom prst="rect">
            <a:avLst/>
          </a:prstGeom>
        </p:spPr>
      </p:pic>
      <p:sp>
        <p:nvSpPr>
          <p:cNvPr id="7" name="TextBox 6">
            <a:extLst>
              <a:ext uri="{FF2B5EF4-FFF2-40B4-BE49-F238E27FC236}">
                <a16:creationId xmlns:a16="http://schemas.microsoft.com/office/drawing/2014/main" xmlns="" id="{3EEAD0F4-38C2-449B-98E3-C378F0471C22}"/>
              </a:ext>
            </a:extLst>
          </p:cNvPr>
          <p:cNvSpPr txBox="1"/>
          <p:nvPr/>
        </p:nvSpPr>
        <p:spPr>
          <a:xfrm>
            <a:off x="9364539" y="3559816"/>
            <a:ext cx="1920752" cy="830997"/>
          </a:xfrm>
          <a:prstGeom prst="rect">
            <a:avLst/>
          </a:prstGeom>
          <a:noFill/>
        </p:spPr>
        <p:txBody>
          <a:bodyPr wrap="square" rtlCol="0">
            <a:spAutoFit/>
          </a:bodyPr>
          <a:lstStyle/>
          <a:p>
            <a:pPr fontAlgn="base">
              <a:spcBef>
                <a:spcPct val="0"/>
              </a:spcBef>
              <a:spcAft>
                <a:spcPct val="0"/>
              </a:spcAft>
              <a:defRPr/>
            </a:pPr>
            <a:r>
              <a:rPr lang="en-GB" sz="2400" dirty="0">
                <a:solidFill>
                  <a:srgbClr val="003D59"/>
                </a:solidFill>
                <a:ea typeface="ＭＳ Ｐゴシック" pitchFamily="34" charset="-128"/>
              </a:rPr>
              <a:t>Housing statistics</a:t>
            </a:r>
          </a:p>
        </p:txBody>
      </p:sp>
      <p:pic>
        <p:nvPicPr>
          <p:cNvPr id="8" name="Picture 2" descr="https://blog.ons.gov.uk/wp-content/uploads/sites/6/2017/02/s300_UK_border_Sign_960x640-1.jpg">
            <a:extLst>
              <a:ext uri="{FF2B5EF4-FFF2-40B4-BE49-F238E27FC236}">
                <a16:creationId xmlns:a16="http://schemas.microsoft.com/office/drawing/2014/main" xmlns="" id="{8A431402-33C2-4406-9021-0DF36DF43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2719" y="2064899"/>
            <a:ext cx="1692571" cy="1100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48C4D1B-9EEF-435B-93DF-9ED520B179C8}"/>
              </a:ext>
            </a:extLst>
          </p:cNvPr>
          <p:cNvSpPr txBox="1"/>
          <p:nvPr/>
        </p:nvSpPr>
        <p:spPr>
          <a:xfrm>
            <a:off x="7814855" y="2284970"/>
            <a:ext cx="1777864" cy="461665"/>
          </a:xfrm>
          <a:prstGeom prst="rect">
            <a:avLst/>
          </a:prstGeom>
          <a:noFill/>
        </p:spPr>
        <p:txBody>
          <a:bodyPr wrap="square" rtlCol="0">
            <a:spAutoFit/>
          </a:bodyPr>
          <a:lstStyle/>
          <a:p>
            <a:pPr fontAlgn="base">
              <a:spcBef>
                <a:spcPct val="0"/>
              </a:spcBef>
              <a:spcAft>
                <a:spcPct val="0"/>
              </a:spcAft>
              <a:defRPr/>
            </a:pPr>
            <a:r>
              <a:rPr lang="en-GB" sz="2400" dirty="0">
                <a:solidFill>
                  <a:srgbClr val="003D59"/>
                </a:solidFill>
                <a:ea typeface="ＭＳ Ｐゴシック" pitchFamily="34" charset="-128"/>
              </a:rPr>
              <a:t>Migration</a:t>
            </a:r>
          </a:p>
        </p:txBody>
      </p:sp>
      <p:grpSp>
        <p:nvGrpSpPr>
          <p:cNvPr id="10" name="Group 9">
            <a:extLst>
              <a:ext uri="{FF2B5EF4-FFF2-40B4-BE49-F238E27FC236}">
                <a16:creationId xmlns:a16="http://schemas.microsoft.com/office/drawing/2014/main" xmlns="" id="{1114EE8D-6DD5-4004-BA46-4C19B6F89404}"/>
              </a:ext>
            </a:extLst>
          </p:cNvPr>
          <p:cNvGrpSpPr/>
          <p:nvPr/>
        </p:nvGrpSpPr>
        <p:grpSpPr>
          <a:xfrm>
            <a:off x="399224" y="2451801"/>
            <a:ext cx="2851640" cy="3477052"/>
            <a:chOff x="10260632" y="-171400"/>
            <a:chExt cx="2592288" cy="2970823"/>
          </a:xfrm>
        </p:grpSpPr>
        <p:pic>
          <p:nvPicPr>
            <p:cNvPr id="11" name="Picture 2" descr="All local authorities had some income information available for at least 70% of their population.">
              <a:extLst>
                <a:ext uri="{FF2B5EF4-FFF2-40B4-BE49-F238E27FC236}">
                  <a16:creationId xmlns:a16="http://schemas.microsoft.com/office/drawing/2014/main" xmlns="" id="{52B6C8D1-D3E5-4C77-95A7-710E9C6EB5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223"/>
            <a:stretch/>
          </p:blipFill>
          <p:spPr bwMode="auto">
            <a:xfrm>
              <a:off x="10260632" y="-171400"/>
              <a:ext cx="2592288" cy="29708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4B57E85B-D72E-4E2E-AF7A-0B1DEBD595B5}"/>
                </a:ext>
              </a:extLst>
            </p:cNvPr>
            <p:cNvSpPr/>
            <p:nvPr/>
          </p:nvSpPr>
          <p:spPr bwMode="auto">
            <a:xfrm>
              <a:off x="10260632" y="-171400"/>
              <a:ext cx="1145876" cy="7492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dirty="0">
                <a:solidFill>
                  <a:prstClr val="black"/>
                </a:solidFill>
                <a:ea typeface="ＭＳ Ｐゴシック" pitchFamily="1" charset="-128"/>
              </a:endParaRPr>
            </a:p>
          </p:txBody>
        </p:sp>
        <p:sp>
          <p:nvSpPr>
            <p:cNvPr id="13" name="Rectangle 12">
              <a:extLst>
                <a:ext uri="{FF2B5EF4-FFF2-40B4-BE49-F238E27FC236}">
                  <a16:creationId xmlns:a16="http://schemas.microsoft.com/office/drawing/2014/main" xmlns="" id="{A3FFE8AC-481B-489D-A37C-3E047A18FE5F}"/>
                </a:ext>
              </a:extLst>
            </p:cNvPr>
            <p:cNvSpPr/>
            <p:nvPr/>
          </p:nvSpPr>
          <p:spPr bwMode="auto">
            <a:xfrm>
              <a:off x="11700792" y="-171400"/>
              <a:ext cx="1080120" cy="8977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dirty="0">
                <a:solidFill>
                  <a:prstClr val="black"/>
                </a:solidFill>
                <a:ea typeface="ＭＳ Ｐゴシック" pitchFamily="1" charset="-128"/>
              </a:endParaRPr>
            </a:p>
          </p:txBody>
        </p:sp>
      </p:grpSp>
      <p:pic>
        <p:nvPicPr>
          <p:cNvPr id="14" name="Picture 6" descr="https://static.ons.gov.uk/visual/2016/09/World-Car-Free-Day_V4_pie-01.png">
            <a:extLst>
              <a:ext uri="{FF2B5EF4-FFF2-40B4-BE49-F238E27FC236}">
                <a16:creationId xmlns:a16="http://schemas.microsoft.com/office/drawing/2014/main" xmlns="" id="{06062124-BDE5-45C0-8A04-69B575ACB9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04" t="71309" r="23716" b="10308"/>
          <a:stretch/>
        </p:blipFill>
        <p:spPr bwMode="auto">
          <a:xfrm>
            <a:off x="7772513" y="4775915"/>
            <a:ext cx="3640412" cy="5059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blog.ons.gov.uk/wp-content/uploads/sites/6/2019/01/jail-cells-429638_1920-630x470.jpg">
            <a:extLst>
              <a:ext uri="{FF2B5EF4-FFF2-40B4-BE49-F238E27FC236}">
                <a16:creationId xmlns:a16="http://schemas.microsoft.com/office/drawing/2014/main" xmlns="" id="{813334DC-81C7-4BFE-97AD-373D716D59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006" y="2411629"/>
            <a:ext cx="1839073" cy="12019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D9792598-F054-4811-8BF3-435A0CD4D6B0}"/>
              </a:ext>
            </a:extLst>
          </p:cNvPr>
          <p:cNvSpPr txBox="1"/>
          <p:nvPr/>
        </p:nvSpPr>
        <p:spPr>
          <a:xfrm>
            <a:off x="4919255" y="2192333"/>
            <a:ext cx="2545688" cy="1569660"/>
          </a:xfrm>
          <a:prstGeom prst="rect">
            <a:avLst/>
          </a:prstGeom>
          <a:noFill/>
        </p:spPr>
        <p:txBody>
          <a:bodyPr wrap="square" rtlCol="0">
            <a:spAutoFit/>
          </a:bodyPr>
          <a:lstStyle/>
          <a:p>
            <a:pPr algn="ctr" fontAlgn="base">
              <a:spcBef>
                <a:spcPct val="0"/>
              </a:spcBef>
              <a:spcAft>
                <a:spcPct val="0"/>
              </a:spcAft>
              <a:defRPr/>
            </a:pPr>
            <a:r>
              <a:rPr lang="en-GB" sz="2400" dirty="0">
                <a:solidFill>
                  <a:srgbClr val="003D59"/>
                </a:solidFill>
                <a:ea typeface="ＭＳ Ｐゴシック" pitchFamily="34" charset="-128"/>
              </a:rPr>
              <a:t>Understanding the educational outcomes </a:t>
            </a:r>
          </a:p>
          <a:p>
            <a:pPr algn="ctr" fontAlgn="base">
              <a:spcBef>
                <a:spcPct val="0"/>
              </a:spcBef>
              <a:spcAft>
                <a:spcPct val="0"/>
              </a:spcAft>
              <a:defRPr/>
            </a:pPr>
            <a:r>
              <a:rPr lang="en-GB" sz="2400" dirty="0">
                <a:solidFill>
                  <a:srgbClr val="003D59"/>
                </a:solidFill>
                <a:ea typeface="ＭＳ Ｐゴシック" pitchFamily="34" charset="-128"/>
              </a:rPr>
              <a:t>of offenders</a:t>
            </a:r>
          </a:p>
        </p:txBody>
      </p:sp>
      <p:pic>
        <p:nvPicPr>
          <p:cNvPr id="18" name="Picture 2" descr="https://blog.ons.gov.uk/wp-content/uploads/sites/6/2017/02/mental-health-2019924_1920-630x470.jpg">
            <a:extLst>
              <a:ext uri="{FF2B5EF4-FFF2-40B4-BE49-F238E27FC236}">
                <a16:creationId xmlns:a16="http://schemas.microsoft.com/office/drawing/2014/main" xmlns="" id="{69ECF6EA-21AD-4A52-A68A-32A1B5BC3D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6626" y="4618774"/>
            <a:ext cx="1409994" cy="10666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0CBCBF31-32F3-4A55-A758-8746A4803C7C}"/>
              </a:ext>
            </a:extLst>
          </p:cNvPr>
          <p:cNvSpPr txBox="1"/>
          <p:nvPr/>
        </p:nvSpPr>
        <p:spPr>
          <a:xfrm>
            <a:off x="2981502" y="4477836"/>
            <a:ext cx="2309982" cy="1323439"/>
          </a:xfrm>
          <a:prstGeom prst="rect">
            <a:avLst/>
          </a:prstGeom>
          <a:noFill/>
        </p:spPr>
        <p:txBody>
          <a:bodyPr wrap="square" rtlCol="0">
            <a:spAutoFit/>
          </a:bodyPr>
          <a:lstStyle/>
          <a:p>
            <a:pPr fontAlgn="base">
              <a:spcBef>
                <a:spcPct val="0"/>
              </a:spcBef>
              <a:spcAft>
                <a:spcPct val="0"/>
              </a:spcAft>
              <a:defRPr/>
            </a:pPr>
            <a:r>
              <a:rPr lang="en-US" sz="2000" dirty="0">
                <a:solidFill>
                  <a:srgbClr val="003D59"/>
                </a:solidFill>
                <a:ea typeface="ＭＳ Ｐゴシック" pitchFamily="34" charset="-128"/>
              </a:rPr>
              <a:t>Estimating suicide among higher education students</a:t>
            </a:r>
          </a:p>
        </p:txBody>
      </p:sp>
      <p:sp>
        <p:nvSpPr>
          <p:cNvPr id="23" name="Rectangle 22">
            <a:extLst>
              <a:ext uri="{FF2B5EF4-FFF2-40B4-BE49-F238E27FC236}">
                <a16:creationId xmlns:a16="http://schemas.microsoft.com/office/drawing/2014/main" xmlns="" id="{234201BC-1334-4B7D-AD46-948DCB426E38}"/>
              </a:ext>
            </a:extLst>
          </p:cNvPr>
          <p:cNvSpPr/>
          <p:nvPr/>
        </p:nvSpPr>
        <p:spPr>
          <a:xfrm>
            <a:off x="6472441" y="5190340"/>
            <a:ext cx="5956973" cy="830997"/>
          </a:xfrm>
          <a:prstGeom prst="rect">
            <a:avLst/>
          </a:prstGeom>
        </p:spPr>
        <p:txBody>
          <a:bodyPr wrap="square">
            <a:spAutoFit/>
          </a:bodyPr>
          <a:lstStyle/>
          <a:p>
            <a:pPr algn="ctr" fontAlgn="base">
              <a:spcBef>
                <a:spcPct val="0"/>
              </a:spcBef>
              <a:spcAft>
                <a:spcPct val="0"/>
              </a:spcAft>
              <a:defRPr/>
            </a:pPr>
            <a:r>
              <a:rPr lang="en-GB" sz="2400" dirty="0">
                <a:solidFill>
                  <a:srgbClr val="003D59"/>
                </a:solidFill>
                <a:ea typeface="ＭＳ Ｐゴシック" pitchFamily="34" charset="-128"/>
              </a:rPr>
              <a:t>Commuting patterns using </a:t>
            </a:r>
          </a:p>
          <a:p>
            <a:pPr algn="ctr" fontAlgn="base">
              <a:spcBef>
                <a:spcPct val="0"/>
              </a:spcBef>
              <a:spcAft>
                <a:spcPct val="0"/>
              </a:spcAft>
              <a:defRPr/>
            </a:pPr>
            <a:r>
              <a:rPr lang="en-GB" sz="2400" dirty="0">
                <a:solidFill>
                  <a:srgbClr val="003D59"/>
                </a:solidFill>
                <a:ea typeface="ＭＳ Ｐゴシック" pitchFamily="34" charset="-128"/>
              </a:rPr>
              <a:t>mobile phone data</a:t>
            </a:r>
          </a:p>
        </p:txBody>
      </p:sp>
      <p:sp>
        <p:nvSpPr>
          <p:cNvPr id="25" name="Rectangle 24">
            <a:extLst>
              <a:ext uri="{FF2B5EF4-FFF2-40B4-BE49-F238E27FC236}">
                <a16:creationId xmlns:a16="http://schemas.microsoft.com/office/drawing/2014/main" xmlns="" id="{9C456281-7FC5-44BD-805D-7746B448FBA6}"/>
              </a:ext>
            </a:extLst>
          </p:cNvPr>
          <p:cNvSpPr/>
          <p:nvPr/>
        </p:nvSpPr>
        <p:spPr>
          <a:xfrm>
            <a:off x="523353" y="2187359"/>
            <a:ext cx="2268126" cy="1015663"/>
          </a:xfrm>
          <a:prstGeom prst="rect">
            <a:avLst/>
          </a:prstGeom>
        </p:spPr>
        <p:txBody>
          <a:bodyPr wrap="square">
            <a:spAutoFit/>
          </a:bodyPr>
          <a:lstStyle/>
          <a:p>
            <a:pPr fontAlgn="base">
              <a:spcBef>
                <a:spcPct val="0"/>
              </a:spcBef>
              <a:spcAft>
                <a:spcPct val="0"/>
              </a:spcAft>
              <a:defRPr/>
            </a:pPr>
            <a:r>
              <a:rPr lang="en-GB" sz="2000" dirty="0">
                <a:solidFill>
                  <a:srgbClr val="003D59"/>
                </a:solidFill>
                <a:ea typeface="ＭＳ Ｐゴシック" pitchFamily="34" charset="-128"/>
              </a:rPr>
              <a:t>Admin data based </a:t>
            </a:r>
          </a:p>
          <a:p>
            <a:pPr fontAlgn="base">
              <a:spcBef>
                <a:spcPct val="0"/>
              </a:spcBef>
              <a:spcAft>
                <a:spcPct val="0"/>
              </a:spcAft>
              <a:defRPr/>
            </a:pPr>
            <a:r>
              <a:rPr lang="en-GB" sz="2000" dirty="0">
                <a:solidFill>
                  <a:srgbClr val="003D59"/>
                </a:solidFill>
                <a:ea typeface="ＭＳ Ｐゴシック" pitchFamily="34" charset="-128"/>
              </a:rPr>
              <a:t>income </a:t>
            </a:r>
          </a:p>
          <a:p>
            <a:pPr fontAlgn="base">
              <a:spcBef>
                <a:spcPct val="0"/>
              </a:spcBef>
              <a:spcAft>
                <a:spcPct val="0"/>
              </a:spcAft>
              <a:defRPr/>
            </a:pPr>
            <a:r>
              <a:rPr lang="en-GB" sz="2000" dirty="0">
                <a:solidFill>
                  <a:srgbClr val="003D59"/>
                </a:solidFill>
                <a:ea typeface="ＭＳ Ｐゴシック" pitchFamily="34" charset="-128"/>
              </a:rPr>
              <a:t>estimates (ONS)</a:t>
            </a:r>
          </a:p>
        </p:txBody>
      </p:sp>
      <p:sp>
        <p:nvSpPr>
          <p:cNvPr id="2" name="Slide Number Placeholder 1">
            <a:extLst>
              <a:ext uri="{FF2B5EF4-FFF2-40B4-BE49-F238E27FC236}">
                <a16:creationId xmlns:a16="http://schemas.microsoft.com/office/drawing/2014/main" xmlns="" id="{B346F8C6-9CE6-488F-B99E-2CA601DCD1F0}"/>
              </a:ext>
            </a:extLst>
          </p:cNvPr>
          <p:cNvSpPr>
            <a:spLocks noGrp="1"/>
          </p:cNvSpPr>
          <p:nvPr>
            <p:ph type="sldNum" sz="quarter" idx="4"/>
          </p:nvPr>
        </p:nvSpPr>
        <p:spPr/>
        <p:txBody>
          <a:bodyPr/>
          <a:lstStyle/>
          <a:p>
            <a:pPr algn="ctr"/>
            <a:endParaRPr lang="en-US" dirty="0">
              <a:solidFill>
                <a:srgbClr val="FFFFFF"/>
              </a:solidFill>
            </a:endParaRPr>
          </a:p>
        </p:txBody>
      </p:sp>
      <p:sp>
        <p:nvSpPr>
          <p:cNvPr id="20" name="Footer Placeholder 3">
            <a:extLst>
              <a:ext uri="{FF2B5EF4-FFF2-40B4-BE49-F238E27FC236}">
                <a16:creationId xmlns:a16="http://schemas.microsoft.com/office/drawing/2014/main" xmlns="" id="{7C4F66EB-A985-46EB-A35E-9D2692C98E0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905852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529C9D-5F43-440C-B1A4-779A133F9AC8}"/>
              </a:ext>
            </a:extLst>
          </p:cNvPr>
          <p:cNvSpPr>
            <a:spLocks noGrp="1"/>
          </p:cNvSpPr>
          <p:nvPr>
            <p:ph type="title"/>
          </p:nvPr>
        </p:nvSpPr>
        <p:spPr>
          <a:xfrm>
            <a:off x="298349" y="727711"/>
            <a:ext cx="7231563" cy="815167"/>
          </a:xfrm>
        </p:spPr>
        <p:txBody>
          <a:bodyPr/>
          <a:lstStyle/>
          <a:p>
            <a:r>
              <a:rPr lang="en-GB" sz="2800" dirty="0"/>
              <a:t>Other admin data research outputs so far</a:t>
            </a:r>
          </a:p>
        </p:txBody>
      </p:sp>
      <p:sp>
        <p:nvSpPr>
          <p:cNvPr id="5" name="Rectangle 4">
            <a:extLst>
              <a:ext uri="{FF2B5EF4-FFF2-40B4-BE49-F238E27FC236}">
                <a16:creationId xmlns:a16="http://schemas.microsoft.com/office/drawing/2014/main" xmlns="" id="{EBF1EE43-276B-4C47-864C-72407155AB11}"/>
              </a:ext>
            </a:extLst>
          </p:cNvPr>
          <p:cNvSpPr/>
          <p:nvPr/>
        </p:nvSpPr>
        <p:spPr>
          <a:xfrm>
            <a:off x="298350" y="1542878"/>
            <a:ext cx="6736049" cy="4347345"/>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000" dirty="0">
              <a:solidFill>
                <a:srgbClr val="FFFFFF"/>
              </a:solidFill>
            </a:endParaRPr>
          </a:p>
          <a:p>
            <a:pPr marL="457200" indent="-457200">
              <a:buFont typeface="Arial" panose="020B0604020202020204" pitchFamily="34" charset="0"/>
              <a:buChar char="•"/>
              <a:defRPr/>
            </a:pPr>
            <a:r>
              <a:rPr lang="en-GB" sz="2400" dirty="0">
                <a:solidFill>
                  <a:srgbClr val="003B57"/>
                </a:solidFill>
              </a:rPr>
              <a:t>Admin based population and migration estimates</a:t>
            </a:r>
          </a:p>
          <a:p>
            <a:pPr marL="457200" indent="-457200">
              <a:buFont typeface="Arial" panose="020B0604020202020204" pitchFamily="34" charset="0"/>
              <a:buChar char="•"/>
              <a:defRPr/>
            </a:pPr>
            <a:r>
              <a:rPr lang="en-GB" sz="2400" dirty="0">
                <a:solidFill>
                  <a:srgbClr val="003B57"/>
                </a:solidFill>
              </a:rPr>
              <a:t>Occupied address (household) estimates</a:t>
            </a:r>
          </a:p>
          <a:p>
            <a:pPr marL="457200" indent="-457200">
              <a:buFont typeface="Arial" panose="020B0604020202020204" pitchFamily="34" charset="0"/>
              <a:buChar char="•"/>
              <a:defRPr/>
            </a:pPr>
            <a:r>
              <a:rPr lang="en-GB" sz="2400" dirty="0">
                <a:solidFill>
                  <a:srgbClr val="003B57"/>
                </a:solidFill>
              </a:rPr>
              <a:t>Occupied address (household) by size</a:t>
            </a:r>
          </a:p>
          <a:p>
            <a:pPr marL="457200" indent="-457200">
              <a:buFont typeface="Arial" panose="020B0604020202020204" pitchFamily="34" charset="0"/>
              <a:buChar char="•"/>
              <a:defRPr/>
            </a:pPr>
            <a:r>
              <a:rPr lang="en-GB" sz="2400" dirty="0">
                <a:solidFill>
                  <a:srgbClr val="003B57"/>
                </a:solidFill>
              </a:rPr>
              <a:t>Admin based income estimates</a:t>
            </a:r>
          </a:p>
          <a:p>
            <a:pPr marL="457200" indent="-457200">
              <a:buFont typeface="Arial" panose="020B0604020202020204" pitchFamily="34" charset="0"/>
              <a:buChar char="•"/>
              <a:defRPr/>
            </a:pPr>
            <a:r>
              <a:rPr lang="en-GB" sz="2400" dirty="0">
                <a:solidFill>
                  <a:srgbClr val="003B57"/>
                </a:solidFill>
              </a:rPr>
              <a:t>Labour market status</a:t>
            </a:r>
          </a:p>
          <a:p>
            <a:pPr marL="457200" indent="-457200">
              <a:buFont typeface="Arial" panose="020B0604020202020204" pitchFamily="34" charset="0"/>
              <a:buChar char="•"/>
              <a:defRPr/>
            </a:pPr>
            <a:r>
              <a:rPr lang="en-GB" sz="2400" dirty="0">
                <a:solidFill>
                  <a:srgbClr val="003B57"/>
                </a:solidFill>
              </a:rPr>
              <a:t>Economic activity of undergraduate students</a:t>
            </a:r>
          </a:p>
          <a:p>
            <a:pPr marL="457200" indent="-457200">
              <a:buFont typeface="Arial" panose="020B0604020202020204" pitchFamily="34" charset="0"/>
              <a:buChar char="•"/>
              <a:defRPr/>
            </a:pPr>
            <a:r>
              <a:rPr lang="en-GB" sz="2400" dirty="0">
                <a:solidFill>
                  <a:srgbClr val="003B57"/>
                </a:solidFill>
              </a:rPr>
              <a:t>Ethnicity using survey and admin data</a:t>
            </a:r>
          </a:p>
          <a:p>
            <a:pPr marL="457200" indent="-457200">
              <a:buFont typeface="Arial" panose="020B0604020202020204" pitchFamily="34" charset="0"/>
              <a:buChar char="•"/>
              <a:defRPr/>
            </a:pPr>
            <a:r>
              <a:rPr lang="en-GB" sz="2400" dirty="0">
                <a:solidFill>
                  <a:srgbClr val="003B57"/>
                </a:solidFill>
              </a:rPr>
              <a:t>Mobile phones to estimate commuter flows</a:t>
            </a:r>
          </a:p>
          <a:p>
            <a:pPr marL="457200" indent="-457200">
              <a:buFont typeface="Arial" panose="020B0604020202020204" pitchFamily="34" charset="0"/>
              <a:buChar char="•"/>
              <a:defRPr/>
            </a:pPr>
            <a:r>
              <a:rPr lang="en-GB" sz="2400" dirty="0">
                <a:solidFill>
                  <a:srgbClr val="003B57"/>
                </a:solidFill>
              </a:rPr>
              <a:t>New mother’s income from PAYE and benefits</a:t>
            </a:r>
          </a:p>
          <a:p>
            <a:pPr marL="457200" indent="-457200">
              <a:buFont typeface="Arial" panose="020B0604020202020204" pitchFamily="34" charset="0"/>
              <a:buChar char="•"/>
              <a:defRPr/>
            </a:pPr>
            <a:r>
              <a:rPr lang="en-GB" sz="2400" dirty="0">
                <a:solidFill>
                  <a:srgbClr val="003B57"/>
                </a:solidFill>
              </a:rPr>
              <a:t>Fuel poverty at LA level</a:t>
            </a:r>
          </a:p>
          <a:p>
            <a:pPr marL="457200" indent="-457200">
              <a:buFont typeface="Arial" panose="020B0604020202020204" pitchFamily="34" charset="0"/>
              <a:buChar char="•"/>
              <a:defRPr/>
            </a:pPr>
            <a:endParaRPr lang="en-GB" dirty="0">
              <a:solidFill>
                <a:srgbClr val="FFFFFF"/>
              </a:solidFill>
            </a:endParaRPr>
          </a:p>
        </p:txBody>
      </p:sp>
      <p:sp>
        <p:nvSpPr>
          <p:cNvPr id="8" name="TextBox 7">
            <a:extLst>
              <a:ext uri="{FF2B5EF4-FFF2-40B4-BE49-F238E27FC236}">
                <a16:creationId xmlns:a16="http://schemas.microsoft.com/office/drawing/2014/main" xmlns="" id="{C7BF15B8-4A26-40B9-807C-0C1BE5CDCD0C}"/>
              </a:ext>
            </a:extLst>
          </p:cNvPr>
          <p:cNvSpPr txBox="1"/>
          <p:nvPr/>
        </p:nvSpPr>
        <p:spPr>
          <a:xfrm flipH="1">
            <a:off x="7150988" y="1530480"/>
            <a:ext cx="4875827" cy="3416320"/>
          </a:xfrm>
          <a:prstGeom prst="rect">
            <a:avLst/>
          </a:prstGeom>
          <a:noFill/>
        </p:spPr>
        <p:txBody>
          <a:bodyPr wrap="square" rtlCol="0">
            <a:spAutoFit/>
          </a:bodyPr>
          <a:lstStyle/>
          <a:p>
            <a:pPr>
              <a:defRPr/>
            </a:pPr>
            <a:r>
              <a:rPr lang="en-GB" sz="2400" dirty="0">
                <a:solidFill>
                  <a:srgbClr val="003B57"/>
                </a:solidFill>
              </a:rPr>
              <a:t>Future publications on</a:t>
            </a:r>
          </a:p>
          <a:p>
            <a:pPr>
              <a:defRPr/>
            </a:pPr>
            <a:endParaRPr lang="en-GB" sz="2400" dirty="0">
              <a:solidFill>
                <a:srgbClr val="003B57"/>
              </a:solidFill>
            </a:endParaRPr>
          </a:p>
          <a:p>
            <a:pPr marL="571500" indent="-571500">
              <a:buFont typeface="Arial" panose="020B0604020202020204" pitchFamily="34" charset="0"/>
              <a:buChar char="•"/>
              <a:defRPr/>
            </a:pPr>
            <a:r>
              <a:rPr lang="en-GB" sz="2400" dirty="0">
                <a:solidFill>
                  <a:srgbClr val="003B57"/>
                </a:solidFill>
              </a:rPr>
              <a:t>Highest level of qualification</a:t>
            </a:r>
          </a:p>
          <a:p>
            <a:pPr marL="571500" indent="-571500">
              <a:buFont typeface="Arial" panose="020B0604020202020204" pitchFamily="34" charset="0"/>
              <a:buChar char="•"/>
              <a:defRPr/>
            </a:pPr>
            <a:r>
              <a:rPr lang="en-GB" sz="2400" dirty="0">
                <a:solidFill>
                  <a:srgbClr val="003B57"/>
                </a:solidFill>
              </a:rPr>
              <a:t>Ethnicity</a:t>
            </a:r>
          </a:p>
          <a:p>
            <a:pPr marL="571500" indent="-571500">
              <a:buFont typeface="Arial" panose="020B0604020202020204" pitchFamily="34" charset="0"/>
              <a:buChar char="•"/>
              <a:defRPr/>
            </a:pPr>
            <a:r>
              <a:rPr lang="en-GB" sz="2400" dirty="0">
                <a:solidFill>
                  <a:srgbClr val="003B57"/>
                </a:solidFill>
              </a:rPr>
              <a:t>Labour market status</a:t>
            </a:r>
          </a:p>
          <a:p>
            <a:pPr marL="571500" indent="-571500">
              <a:buFont typeface="Arial" panose="020B0604020202020204" pitchFamily="34" charset="0"/>
              <a:buChar char="•"/>
              <a:defRPr/>
            </a:pPr>
            <a:r>
              <a:rPr lang="en-GB" sz="2400" dirty="0">
                <a:solidFill>
                  <a:srgbClr val="003B57"/>
                </a:solidFill>
              </a:rPr>
              <a:t>Admin based income estimates</a:t>
            </a:r>
          </a:p>
          <a:p>
            <a:pPr marL="571500" indent="-571500">
              <a:buFont typeface="Arial" panose="020B0604020202020204" pitchFamily="34" charset="0"/>
              <a:buChar char="•"/>
              <a:defRPr/>
            </a:pPr>
            <a:r>
              <a:rPr lang="en-GB" sz="2400" dirty="0">
                <a:solidFill>
                  <a:srgbClr val="003B57"/>
                </a:solidFill>
              </a:rPr>
              <a:t>Housing characteristics</a:t>
            </a:r>
          </a:p>
          <a:p>
            <a:pPr marL="571500" indent="-571500">
              <a:buFont typeface="Arial" panose="020B0604020202020204" pitchFamily="34" charset="0"/>
              <a:buChar char="•"/>
              <a:defRPr/>
            </a:pPr>
            <a:r>
              <a:rPr lang="en-GB" sz="2400" dirty="0">
                <a:solidFill>
                  <a:srgbClr val="003B57"/>
                </a:solidFill>
              </a:rPr>
              <a:t>Annual Assessment</a:t>
            </a:r>
          </a:p>
        </p:txBody>
      </p:sp>
      <p:sp>
        <p:nvSpPr>
          <p:cNvPr id="6" name="Footer Placeholder 3">
            <a:extLst>
              <a:ext uri="{FF2B5EF4-FFF2-40B4-BE49-F238E27FC236}">
                <a16:creationId xmlns:a16="http://schemas.microsoft.com/office/drawing/2014/main" xmlns="" id="{46983F5A-F042-4E79-A722-DC2782F19EF8}"/>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570208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F95EC-D7F3-40F3-A03D-C4C38E1D8DFD}"/>
              </a:ext>
            </a:extLst>
          </p:cNvPr>
          <p:cNvSpPr>
            <a:spLocks noGrp="1"/>
          </p:cNvSpPr>
          <p:nvPr>
            <p:ph type="title"/>
          </p:nvPr>
        </p:nvSpPr>
        <p:spPr>
          <a:xfrm>
            <a:off x="838200" y="256273"/>
            <a:ext cx="10515600" cy="757130"/>
          </a:xfrm>
        </p:spPr>
        <p:txBody>
          <a:bodyPr/>
          <a:lstStyle/>
          <a:p>
            <a:r>
              <a:rPr lang="en-GB" dirty="0"/>
              <a:t>Opportunity Knocks!</a:t>
            </a:r>
          </a:p>
        </p:txBody>
      </p:sp>
      <p:sp>
        <p:nvSpPr>
          <p:cNvPr id="3" name="Content Placeholder 2">
            <a:extLst>
              <a:ext uri="{FF2B5EF4-FFF2-40B4-BE49-F238E27FC236}">
                <a16:creationId xmlns:a16="http://schemas.microsoft.com/office/drawing/2014/main" xmlns="" id="{CD85CCF0-8972-44AD-9438-160E9C7A543A}"/>
              </a:ext>
            </a:extLst>
          </p:cNvPr>
          <p:cNvSpPr>
            <a:spLocks noGrp="1"/>
          </p:cNvSpPr>
          <p:nvPr>
            <p:ph idx="1"/>
          </p:nvPr>
        </p:nvSpPr>
        <p:spPr>
          <a:xfrm>
            <a:off x="820057" y="1107532"/>
            <a:ext cx="10515600" cy="6121676"/>
          </a:xfrm>
        </p:spPr>
        <p:txBody>
          <a:bodyPr/>
          <a:lstStyle/>
          <a:p>
            <a:r>
              <a:rPr lang="en-GB" dirty="0"/>
              <a:t>The ONS transformation vision and strategy provides an opportunity to rethink social surveys </a:t>
            </a:r>
            <a:r>
              <a:rPr lang="en-GB" b="1" i="1" u="sng" dirty="0"/>
              <a:t>end-to-end</a:t>
            </a:r>
            <a:r>
              <a:rPr lang="en-GB" dirty="0"/>
              <a:t>.</a:t>
            </a:r>
          </a:p>
          <a:p>
            <a:pPr marL="457200" indent="-457200">
              <a:buFont typeface="Arial" panose="020B0604020202020204" pitchFamily="34" charset="0"/>
              <a:buChar char="•"/>
            </a:pPr>
            <a:r>
              <a:rPr lang="en-GB" dirty="0"/>
              <a:t>Overall </a:t>
            </a:r>
            <a:r>
              <a:rPr lang="en-GB" i="1" dirty="0"/>
              <a:t>‘framework’</a:t>
            </a:r>
            <a:endParaRPr lang="en-GB" dirty="0"/>
          </a:p>
          <a:p>
            <a:pPr marL="457200" indent="-457200">
              <a:buFont typeface="Arial" panose="020B0604020202020204" pitchFamily="34" charset="0"/>
              <a:buChar char="•"/>
            </a:pPr>
            <a:r>
              <a:rPr lang="en-GB" dirty="0"/>
              <a:t>Modes of collection</a:t>
            </a:r>
          </a:p>
          <a:p>
            <a:pPr marL="457200" indent="-457200">
              <a:buFont typeface="Arial" panose="020B0604020202020204" pitchFamily="34" charset="0"/>
              <a:buChar char="•"/>
            </a:pPr>
            <a:r>
              <a:rPr lang="en-GB" dirty="0"/>
              <a:t>Questionnaire design</a:t>
            </a:r>
          </a:p>
          <a:p>
            <a:pPr marL="457200" indent="-457200">
              <a:buFont typeface="Arial" panose="020B0604020202020204" pitchFamily="34" charset="0"/>
              <a:buChar char="•"/>
            </a:pPr>
            <a:r>
              <a:rPr lang="en-GB" dirty="0"/>
              <a:t>Operations</a:t>
            </a:r>
          </a:p>
          <a:p>
            <a:pPr marL="457200" indent="-457200">
              <a:buFont typeface="Arial" panose="020B0604020202020204" pitchFamily="34" charset="0"/>
              <a:buChar char="•"/>
            </a:pPr>
            <a:r>
              <a:rPr lang="en-GB" dirty="0"/>
              <a:t>Systems</a:t>
            </a:r>
          </a:p>
          <a:p>
            <a:pPr marL="457200" indent="-457200">
              <a:buFont typeface="Arial" panose="020B0604020202020204" pitchFamily="34" charset="0"/>
              <a:buChar char="•"/>
            </a:pPr>
            <a:r>
              <a:rPr lang="en-GB" dirty="0"/>
              <a:t>Organisational design </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r>
              <a:rPr lang="en-GB" dirty="0"/>
              <a:t>  </a:t>
            </a:r>
          </a:p>
        </p:txBody>
      </p:sp>
      <p:sp>
        <p:nvSpPr>
          <p:cNvPr id="5" name="Footer Placeholder 3">
            <a:extLst>
              <a:ext uri="{FF2B5EF4-FFF2-40B4-BE49-F238E27FC236}">
                <a16:creationId xmlns:a16="http://schemas.microsoft.com/office/drawing/2014/main" xmlns="" id="{9325BD88-8307-4E64-93DA-4C4A3BD1099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603665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Aim of today’s meeting </a:t>
            </a:r>
            <a:endParaRPr lang="en-GB" sz="4000" dirty="0"/>
          </a:p>
        </p:txBody>
      </p:sp>
      <p:sp>
        <p:nvSpPr>
          <p:cNvPr id="3" name="Content Placeholder 2"/>
          <p:cNvSpPr>
            <a:spLocks noGrp="1"/>
          </p:cNvSpPr>
          <p:nvPr>
            <p:ph idx="1"/>
          </p:nvPr>
        </p:nvSpPr>
        <p:spPr>
          <a:xfrm>
            <a:off x="1343608" y="2133600"/>
            <a:ext cx="10010192" cy="4565876"/>
          </a:xfrm>
        </p:spPr>
        <p:txBody>
          <a:bodyPr/>
          <a:lstStyle/>
          <a:p>
            <a:r>
              <a:rPr lang="en-GB" dirty="0" smtClean="0"/>
              <a:t>update users on upcoming changes to data collection and outputs</a:t>
            </a:r>
          </a:p>
          <a:p>
            <a:r>
              <a:rPr lang="en-GB" dirty="0"/>
              <a:t>provide an overview of the labour market consultation </a:t>
            </a:r>
            <a:endParaRPr lang="en-GB" dirty="0" smtClean="0"/>
          </a:p>
          <a:p>
            <a:endParaRPr lang="en-GB" dirty="0" smtClean="0"/>
          </a:p>
          <a:p>
            <a:r>
              <a:rPr lang="en-GB" dirty="0"/>
              <a:t>o</a:t>
            </a:r>
            <a:r>
              <a:rPr lang="en-GB" dirty="0" smtClean="0"/>
              <a:t>btain feedback from users on proposed changes</a:t>
            </a:r>
          </a:p>
          <a:p>
            <a:r>
              <a:rPr lang="en-GB" dirty="0"/>
              <a:t>o</a:t>
            </a:r>
            <a:r>
              <a:rPr lang="en-GB" dirty="0" smtClean="0"/>
              <a:t>btain feedback from users on information needs</a:t>
            </a:r>
          </a:p>
          <a:p>
            <a:pPr marL="0" indent="0">
              <a:buNone/>
            </a:pPr>
            <a:endParaRPr lang="en-GB" dirty="0"/>
          </a:p>
        </p:txBody>
      </p:sp>
    </p:spTree>
    <p:extLst>
      <p:ext uri="{BB962C8B-B14F-4D97-AF65-F5344CB8AC3E}">
        <p14:creationId xmlns:p14="http://schemas.microsoft.com/office/powerpoint/2010/main" val="2440633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234887" y="411667"/>
            <a:ext cx="11722225" cy="978729"/>
          </a:xfrm>
        </p:spPr>
        <p:txBody>
          <a:bodyPr/>
          <a:lstStyle/>
          <a:p>
            <a:r>
              <a:rPr lang="en-US" sz="3200" dirty="0"/>
              <a:t>From a statistical perspective Social Survey Transformation</a:t>
            </a:r>
          </a:p>
        </p:txBody>
      </p:sp>
      <p:sp>
        <p:nvSpPr>
          <p:cNvPr id="4" name="Footer Placeholder 3">
            <a:extLst>
              <a:ext uri="{FF2B5EF4-FFF2-40B4-BE49-F238E27FC236}">
                <a16:creationId xmlns:a16="http://schemas.microsoft.com/office/drawing/2014/main" xmlns="" id="{67A9B15D-06A2-2844-94E2-47E48B0CFFC0}"/>
              </a:ext>
            </a:extLst>
          </p:cNvPr>
          <p:cNvSpPr>
            <a:spLocks noGrp="1"/>
          </p:cNvSpPr>
          <p:nvPr>
            <p:ph type="ftr" sz="quarter" idx="3"/>
          </p:nvPr>
        </p:nvSpPr>
        <p:spPr/>
        <p:txBody>
          <a:bodyPr/>
          <a:lstStyle/>
          <a:p>
            <a:endParaRPr lang="en-US" dirty="0">
              <a:solidFill>
                <a:srgbClr val="FFFFFF"/>
              </a:solidFill>
            </a:endParaRPr>
          </a:p>
        </p:txBody>
      </p:sp>
      <p:sp>
        <p:nvSpPr>
          <p:cNvPr id="8" name="Content Placeholder 2">
            <a:extLst>
              <a:ext uri="{FF2B5EF4-FFF2-40B4-BE49-F238E27FC236}">
                <a16:creationId xmlns:a16="http://schemas.microsoft.com/office/drawing/2014/main" xmlns="" id="{75A7235C-2E87-430F-9141-08937E83FE90}"/>
              </a:ext>
            </a:extLst>
          </p:cNvPr>
          <p:cNvSpPr>
            <a:spLocks noGrp="1"/>
          </p:cNvSpPr>
          <p:nvPr>
            <p:ph idx="1"/>
          </p:nvPr>
        </p:nvSpPr>
        <p:spPr>
          <a:xfrm>
            <a:off x="725078" y="1248689"/>
            <a:ext cx="11232035" cy="5373960"/>
          </a:xfrm>
        </p:spPr>
        <p:txBody>
          <a:bodyPr>
            <a:normAutofit/>
          </a:bodyPr>
          <a:lstStyle/>
          <a:p>
            <a:pPr marL="342900" lvl="1" indent="-342900">
              <a:lnSpc>
                <a:spcPct val="100000"/>
              </a:lnSpc>
              <a:spcBef>
                <a:spcPct val="0"/>
              </a:spcBef>
              <a:spcAft>
                <a:spcPts val="600"/>
              </a:spcAft>
              <a:buChar char="•"/>
            </a:pPr>
            <a:r>
              <a:rPr lang="en-GB" b="1" kern="1200" dirty="0">
                <a:latin typeface="+mj-lt"/>
                <a:ea typeface="ＭＳ Ｐゴシック" pitchFamily="1" charset="-128"/>
                <a:cs typeface="+mn-cs"/>
              </a:rPr>
              <a:t>Admin data first </a:t>
            </a:r>
            <a:r>
              <a:rPr lang="en-GB" kern="1200" dirty="0">
                <a:latin typeface="+mj-lt"/>
                <a:ea typeface="ＭＳ Ｐゴシック" pitchFamily="1" charset="-128"/>
                <a:cs typeface="+mn-cs"/>
              </a:rPr>
              <a:t>approach but a</a:t>
            </a:r>
            <a:r>
              <a:rPr lang="en-GB" dirty="0">
                <a:latin typeface="+mj-lt"/>
              </a:rPr>
              <a:t> </a:t>
            </a:r>
            <a:r>
              <a:rPr lang="en-GB" kern="1200" dirty="0">
                <a:latin typeface="+mj-lt"/>
                <a:ea typeface="ＭＳ Ｐゴシック" pitchFamily="1" charset="-128"/>
                <a:cs typeface="+mn-cs"/>
              </a:rPr>
              <a:t>requirement for </a:t>
            </a:r>
            <a:r>
              <a:rPr lang="en-GB" b="1" kern="1200" dirty="0">
                <a:latin typeface="+mj-lt"/>
                <a:ea typeface="ＭＳ Ｐゴシック" pitchFamily="1" charset="-128"/>
                <a:cs typeface="+mn-cs"/>
              </a:rPr>
              <a:t>large scale social surveys </a:t>
            </a:r>
            <a:r>
              <a:rPr lang="en-GB" kern="1200" dirty="0">
                <a:latin typeface="+mj-lt"/>
                <a:ea typeface="ＭＳ Ｐゴシック" pitchFamily="1" charset="-128"/>
                <a:cs typeface="+mn-cs"/>
              </a:rPr>
              <a:t>will remain </a:t>
            </a:r>
          </a:p>
          <a:p>
            <a:pPr marL="342900" lvl="1" indent="-342900">
              <a:lnSpc>
                <a:spcPct val="100000"/>
              </a:lnSpc>
              <a:spcBef>
                <a:spcPct val="0"/>
              </a:spcBef>
              <a:spcAft>
                <a:spcPts val="600"/>
              </a:spcAft>
              <a:buFont typeface="Arial" panose="020B0604020202020204" pitchFamily="34" charset="0"/>
              <a:buChar char="•"/>
            </a:pPr>
            <a:r>
              <a:rPr lang="en-GB" dirty="0">
                <a:latin typeface="+mj-lt"/>
                <a:ea typeface="ＭＳ Ｐゴシック" pitchFamily="1" charset="-128"/>
              </a:rPr>
              <a:t>New modes of collection - </a:t>
            </a:r>
            <a:r>
              <a:rPr lang="en-GB" b="1" i="1" dirty="0">
                <a:latin typeface="+mj-lt"/>
                <a:ea typeface="ＭＳ Ｐゴシック" pitchFamily="1" charset="-128"/>
              </a:rPr>
              <a:t>Digital by Default</a:t>
            </a:r>
          </a:p>
          <a:p>
            <a:pPr marL="342900" lvl="1" indent="-342900">
              <a:lnSpc>
                <a:spcPct val="100000"/>
              </a:lnSpc>
              <a:spcBef>
                <a:spcPct val="0"/>
              </a:spcBef>
              <a:spcAft>
                <a:spcPts val="600"/>
              </a:spcAft>
              <a:buFont typeface="Arial" panose="020B0604020202020204" pitchFamily="34" charset="0"/>
              <a:buChar char="•"/>
            </a:pPr>
            <a:r>
              <a:rPr lang="en-GB" kern="1200" dirty="0">
                <a:latin typeface="+mj-lt"/>
                <a:ea typeface="ＭＳ Ｐゴシック" pitchFamily="1" charset="-128"/>
                <a:cs typeface="+mn-cs"/>
              </a:rPr>
              <a:t>Re-design of questionnaire content to be </a:t>
            </a:r>
            <a:r>
              <a:rPr lang="en-GB" b="1" kern="1200" dirty="0">
                <a:latin typeface="+mj-lt"/>
                <a:ea typeface="ＭＳ Ｐゴシック" pitchFamily="1" charset="-128"/>
                <a:cs typeface="+mn-cs"/>
              </a:rPr>
              <a:t>respondent centric</a:t>
            </a:r>
          </a:p>
          <a:p>
            <a:pPr marL="342900" lvl="1" indent="-342900">
              <a:lnSpc>
                <a:spcPct val="100000"/>
              </a:lnSpc>
              <a:spcBef>
                <a:spcPct val="0"/>
              </a:spcBef>
              <a:spcAft>
                <a:spcPts val="600"/>
              </a:spcAft>
            </a:pPr>
            <a:r>
              <a:rPr lang="en-GB" dirty="0">
                <a:ea typeface="ＭＳ Ｐゴシック" pitchFamily="1" charset="-128"/>
              </a:rPr>
              <a:t>New focus</a:t>
            </a:r>
          </a:p>
          <a:p>
            <a:pPr lvl="2">
              <a:lnSpc>
                <a:spcPct val="100000"/>
              </a:lnSpc>
              <a:spcAft>
                <a:spcPts val="600"/>
              </a:spcAft>
            </a:pPr>
            <a:r>
              <a:rPr lang="en-GB" sz="2800" b="1" dirty="0">
                <a:ea typeface="ＭＳ Ｐゴシック" pitchFamily="1" charset="-128"/>
              </a:rPr>
              <a:t>to fill evidence gaps and fulfil user needs </a:t>
            </a:r>
            <a:r>
              <a:rPr lang="en-GB" sz="2800" dirty="0">
                <a:ea typeface="ＭＳ Ｐゴシック" pitchFamily="1" charset="-128"/>
              </a:rPr>
              <a:t>for info that admin data cannot provide</a:t>
            </a:r>
          </a:p>
          <a:p>
            <a:pPr lvl="2">
              <a:lnSpc>
                <a:spcPct val="100000"/>
              </a:lnSpc>
              <a:spcAft>
                <a:spcPts val="600"/>
              </a:spcAft>
            </a:pPr>
            <a:r>
              <a:rPr lang="en-GB" sz="2800" dirty="0">
                <a:ea typeface="ＭＳ Ｐゴシック" pitchFamily="1" charset="-128"/>
              </a:rPr>
              <a:t>to assess the</a:t>
            </a:r>
            <a:r>
              <a:rPr lang="en-GB" sz="2800" b="1" dirty="0">
                <a:ea typeface="ＭＳ Ｐゴシック" pitchFamily="1" charset="-128"/>
              </a:rPr>
              <a:t> coverage </a:t>
            </a:r>
            <a:r>
              <a:rPr lang="en-GB" sz="2800" dirty="0">
                <a:ea typeface="ＭＳ Ｐゴシック" pitchFamily="1" charset="-128"/>
              </a:rPr>
              <a:t>of admin data sources</a:t>
            </a:r>
          </a:p>
          <a:p>
            <a:pPr marL="342900" lvl="1" indent="-342900">
              <a:lnSpc>
                <a:spcPct val="100000"/>
              </a:lnSpc>
              <a:spcBef>
                <a:spcPct val="0"/>
              </a:spcBef>
              <a:spcAft>
                <a:spcPts val="600"/>
              </a:spcAft>
            </a:pPr>
            <a:r>
              <a:rPr lang="en-GB" b="1" dirty="0">
                <a:ea typeface="ＭＳ Ｐゴシック" pitchFamily="1" charset="-128"/>
              </a:rPr>
              <a:t>Integration</a:t>
            </a:r>
            <a:endParaRPr lang="en-GB" dirty="0">
              <a:ea typeface="ＭＳ Ｐゴシック" pitchFamily="1" charset="-128"/>
            </a:endParaRPr>
          </a:p>
          <a:p>
            <a:pPr marL="342900" lvl="1" indent="-342900">
              <a:lnSpc>
                <a:spcPct val="100000"/>
              </a:lnSpc>
              <a:spcBef>
                <a:spcPct val="0"/>
              </a:spcBef>
              <a:spcAft>
                <a:spcPts val="600"/>
              </a:spcAft>
              <a:buFont typeface="Arial" panose="020B0604020202020204" pitchFamily="34" charset="0"/>
              <a:buChar char="•"/>
            </a:pPr>
            <a:endParaRPr lang="en-GB" kern="1200" dirty="0">
              <a:latin typeface="+mj-lt"/>
              <a:ea typeface="ＭＳ Ｐゴシック" pitchFamily="1" charset="-128"/>
              <a:cs typeface="+mn-cs"/>
            </a:endParaRPr>
          </a:p>
        </p:txBody>
      </p:sp>
      <p:sp>
        <p:nvSpPr>
          <p:cNvPr id="5" name="Footer Placeholder 3">
            <a:extLst>
              <a:ext uri="{FF2B5EF4-FFF2-40B4-BE49-F238E27FC236}">
                <a16:creationId xmlns:a16="http://schemas.microsoft.com/office/drawing/2014/main" xmlns="" id="{908D1B68-C3DE-4605-B6DC-2C13DF13DD6D}"/>
              </a:ext>
            </a:extLst>
          </p:cNvPr>
          <p:cNvSpPr txBox="1">
            <a:spLocks/>
          </p:cNvSpPr>
          <p:nvPr/>
        </p:nvSpPr>
        <p:spPr>
          <a:xfrm>
            <a:off x="7682313" y="6403290"/>
            <a:ext cx="3842030"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10733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ACEBB7-6711-4E26-B0BC-03EE54035A43}"/>
              </a:ext>
            </a:extLst>
          </p:cNvPr>
          <p:cNvSpPr>
            <a:spLocks noGrp="1"/>
          </p:cNvSpPr>
          <p:nvPr>
            <p:ph type="title"/>
          </p:nvPr>
        </p:nvSpPr>
        <p:spPr>
          <a:xfrm>
            <a:off x="820057" y="390499"/>
            <a:ext cx="10515600" cy="757130"/>
          </a:xfrm>
        </p:spPr>
        <p:txBody>
          <a:bodyPr/>
          <a:lstStyle/>
          <a:p>
            <a:r>
              <a:rPr lang="en-GB" dirty="0"/>
              <a:t>Population Coverage Survey</a:t>
            </a:r>
          </a:p>
        </p:txBody>
      </p:sp>
      <p:sp>
        <p:nvSpPr>
          <p:cNvPr id="3" name="Content Placeholder 2">
            <a:extLst>
              <a:ext uri="{FF2B5EF4-FFF2-40B4-BE49-F238E27FC236}">
                <a16:creationId xmlns:a16="http://schemas.microsoft.com/office/drawing/2014/main" xmlns="" id="{A53B29D7-82A3-4273-8BB4-000F39556C00}"/>
              </a:ext>
            </a:extLst>
          </p:cNvPr>
          <p:cNvSpPr>
            <a:spLocks noGrp="1"/>
          </p:cNvSpPr>
          <p:nvPr>
            <p:ph idx="1"/>
          </p:nvPr>
        </p:nvSpPr>
        <p:spPr>
          <a:xfrm>
            <a:off x="820057" y="1291549"/>
            <a:ext cx="10515600" cy="5451236"/>
          </a:xfrm>
        </p:spPr>
        <p:txBody>
          <a:bodyPr/>
          <a:lstStyle/>
          <a:p>
            <a:pPr marL="514350" indent="-514350">
              <a:buFont typeface="Arial" panose="020B0604020202020204" pitchFamily="34" charset="0"/>
              <a:buChar char="•"/>
            </a:pPr>
            <a:r>
              <a:rPr lang="en-GB" dirty="0"/>
              <a:t>Admin data population and migration system requires a Population Coverage Survey (PCS)</a:t>
            </a:r>
          </a:p>
          <a:p>
            <a:pPr marL="514350" indent="-514350">
              <a:buFont typeface="Arial" panose="020B0604020202020204" pitchFamily="34" charset="0"/>
              <a:buChar char="•"/>
            </a:pPr>
            <a:r>
              <a:rPr lang="en-GB" dirty="0"/>
              <a:t>Large scale sample required to assess the quality of the admin data; fill the gaps etc</a:t>
            </a:r>
          </a:p>
          <a:p>
            <a:pPr marL="514350" indent="-514350">
              <a:buFont typeface="Arial" panose="020B0604020202020204" pitchFamily="34" charset="0"/>
              <a:buChar char="•"/>
            </a:pPr>
            <a:r>
              <a:rPr lang="en-GB" dirty="0"/>
              <a:t>Can we merge additional requirements into this PCS questionnaire?</a:t>
            </a:r>
          </a:p>
          <a:p>
            <a:pPr marL="514350" indent="-514350">
              <a:buFont typeface="Arial" panose="020B0604020202020204" pitchFamily="34" charset="0"/>
              <a:buChar char="•"/>
            </a:pPr>
            <a:r>
              <a:rPr lang="en-GB" dirty="0"/>
              <a:t>Karlberg, Reis, </a:t>
            </a:r>
            <a:r>
              <a:rPr lang="en-GB" dirty="0" err="1"/>
              <a:t>Calizzani</a:t>
            </a:r>
            <a:r>
              <a:rPr lang="en-GB" dirty="0"/>
              <a:t>, and Gras (2015)</a:t>
            </a:r>
          </a:p>
          <a:p>
            <a:pPr marL="1028700" lvl="1" indent="-342900"/>
            <a:r>
              <a:rPr lang="en-GB" sz="2400" i="1" dirty="0"/>
              <a:t>A toolbox for a modular design and pooled analysis of sample survey programmes</a:t>
            </a:r>
            <a:r>
              <a:rPr lang="en-GB" sz="2400" dirty="0"/>
              <a:t>”</a:t>
            </a:r>
          </a:p>
          <a:p>
            <a:pPr marL="514350" indent="-514350">
              <a:buFont typeface="+mj-lt"/>
              <a:buAutoNum type="arabicPeriod"/>
            </a:pPr>
            <a:endParaRPr lang="en-GB" dirty="0"/>
          </a:p>
          <a:p>
            <a:pPr marL="514350" indent="-514350">
              <a:buFont typeface="+mj-lt"/>
              <a:buAutoNum type="arabicPeriod"/>
            </a:pPr>
            <a:endParaRPr lang="en-GB" dirty="0"/>
          </a:p>
        </p:txBody>
      </p:sp>
      <p:sp>
        <p:nvSpPr>
          <p:cNvPr id="5" name="Footer Placeholder 3">
            <a:extLst>
              <a:ext uri="{FF2B5EF4-FFF2-40B4-BE49-F238E27FC236}">
                <a16:creationId xmlns:a16="http://schemas.microsoft.com/office/drawing/2014/main" xmlns="" id="{F64F26DA-85B0-4D80-9197-AB5BDF502F3D}"/>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728989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1063990" cy="701731"/>
          </a:xfrm>
        </p:spPr>
        <p:txBody>
          <a:bodyPr/>
          <a:lstStyle/>
          <a:p>
            <a:r>
              <a:rPr lang="en-US" sz="4400" dirty="0"/>
              <a:t>Bias in Admin Data Population Estimates</a:t>
            </a:r>
          </a:p>
        </p:txBody>
      </p:sp>
      <p:sp>
        <p:nvSpPr>
          <p:cNvPr id="5" name="Content Placeholder 2">
            <a:extLst>
              <a:ext uri="{FF2B5EF4-FFF2-40B4-BE49-F238E27FC236}">
                <a16:creationId xmlns:a16="http://schemas.microsoft.com/office/drawing/2014/main" xmlns="" id="{09E55476-11B0-4BCF-AF15-8B794F39F131}"/>
              </a:ext>
            </a:extLst>
          </p:cNvPr>
          <p:cNvSpPr>
            <a:spLocks noGrp="1"/>
          </p:cNvSpPr>
          <p:nvPr>
            <p:ph idx="1"/>
          </p:nvPr>
        </p:nvSpPr>
        <p:spPr>
          <a:xfrm>
            <a:off x="419725" y="878186"/>
            <a:ext cx="11482465" cy="5175891"/>
          </a:xfrm>
        </p:spPr>
        <p:txBody>
          <a:bodyPr/>
          <a:lstStyle/>
          <a:p>
            <a:pPr marL="457200" lvl="1" indent="0">
              <a:lnSpc>
                <a:spcPct val="100000"/>
              </a:lnSpc>
              <a:spcAft>
                <a:spcPts val="600"/>
              </a:spcAft>
              <a:buNone/>
            </a:pPr>
            <a:r>
              <a:rPr lang="en-GB" sz="2200" b="1" u="sng" dirty="0">
                <a:latin typeface="Arial (body)"/>
              </a:rPr>
              <a:t>Under-coverage</a:t>
            </a:r>
          </a:p>
          <a:p>
            <a:pPr marL="820738" lvl="1" indent="-342900">
              <a:lnSpc>
                <a:spcPct val="100000"/>
              </a:lnSpc>
              <a:spcBef>
                <a:spcPts val="600"/>
              </a:spcBef>
              <a:buFont typeface="Arial" panose="020B0604020202020204" pitchFamily="34" charset="0"/>
              <a:buChar char="•"/>
            </a:pPr>
            <a:r>
              <a:rPr lang="en-GB" sz="2200" dirty="0">
                <a:latin typeface="Arial (body)"/>
              </a:rPr>
              <a:t>Persons not registered with government departments (e.g. recent migrants, people de-registered due to inactivity)</a:t>
            </a:r>
          </a:p>
          <a:p>
            <a:pPr marL="820738" lvl="1" indent="-342900">
              <a:lnSpc>
                <a:spcPct val="100000"/>
              </a:lnSpc>
              <a:spcBef>
                <a:spcPts val="600"/>
              </a:spcBef>
              <a:buFont typeface="Arial" panose="020B0604020202020204" pitchFamily="34" charset="0"/>
              <a:buChar char="•"/>
            </a:pPr>
            <a:r>
              <a:rPr lang="en-GB" sz="2200" dirty="0">
                <a:latin typeface="Arial (body)"/>
              </a:rPr>
              <a:t>Statistical framework established for measuring under-coverage (dual system estimation)</a:t>
            </a:r>
          </a:p>
          <a:p>
            <a:pPr marL="477838" lvl="1" indent="0">
              <a:lnSpc>
                <a:spcPct val="100000"/>
              </a:lnSpc>
            </a:pPr>
            <a:endParaRPr lang="en-GB" sz="2200" dirty="0">
              <a:latin typeface="Arial (body)"/>
            </a:endParaRPr>
          </a:p>
          <a:p>
            <a:pPr marL="477838" lvl="1" indent="0">
              <a:lnSpc>
                <a:spcPct val="100000"/>
              </a:lnSpc>
              <a:spcAft>
                <a:spcPts val="600"/>
              </a:spcAft>
              <a:buNone/>
            </a:pPr>
            <a:r>
              <a:rPr lang="en-GB" sz="2200" b="1" u="sng" dirty="0">
                <a:latin typeface="Arial (body)"/>
              </a:rPr>
              <a:t>Over-coverage</a:t>
            </a:r>
          </a:p>
          <a:p>
            <a:pPr marL="820738" lvl="1" indent="-342900">
              <a:lnSpc>
                <a:spcPct val="100000"/>
              </a:lnSpc>
              <a:buFont typeface="Arial" panose="020B0604020202020204" pitchFamily="34" charset="0"/>
              <a:buChar char="•"/>
            </a:pPr>
            <a:r>
              <a:rPr lang="en-GB" sz="2200" dirty="0">
                <a:latin typeface="Arial (body)"/>
              </a:rPr>
              <a:t>Persons that have emigrated or moved out of area still registered at</a:t>
            </a:r>
          </a:p>
          <a:p>
            <a:pPr marL="820738" lvl="1" indent="-342900">
              <a:lnSpc>
                <a:spcPct val="100000"/>
              </a:lnSpc>
              <a:buFont typeface="Arial" panose="020B0604020202020204" pitchFamily="34" charset="0"/>
              <a:buChar char="•"/>
            </a:pPr>
            <a:r>
              <a:rPr lang="en-GB" sz="2200" dirty="0">
                <a:latin typeface="Arial (body)"/>
              </a:rPr>
              <a:t>Statistical framework not yet established</a:t>
            </a:r>
          </a:p>
          <a:p>
            <a:pPr marL="820738" lvl="1" indent="-342900">
              <a:lnSpc>
                <a:spcPct val="100000"/>
              </a:lnSpc>
              <a:buFont typeface="Arial" panose="020B0604020202020204" pitchFamily="34" charset="0"/>
              <a:buChar char="•"/>
            </a:pPr>
            <a:r>
              <a:rPr lang="en-GB" sz="2200" dirty="0">
                <a:latin typeface="Arial (body)"/>
              </a:rPr>
              <a:t>Dependent Interviewing – no longer pursuing</a:t>
            </a:r>
          </a:p>
          <a:p>
            <a:pPr marL="820738" lvl="1" indent="-342900">
              <a:lnSpc>
                <a:spcPct val="100000"/>
              </a:lnSpc>
              <a:buFont typeface="Arial" panose="020B0604020202020204" pitchFamily="34" charset="0"/>
              <a:buChar char="•"/>
            </a:pPr>
            <a:endParaRPr lang="en-GB" sz="2200" dirty="0">
              <a:latin typeface="Arial (body)"/>
            </a:endParaRPr>
          </a:p>
          <a:p>
            <a:pPr marL="820738" lvl="1" indent="-342900">
              <a:lnSpc>
                <a:spcPct val="100000"/>
              </a:lnSpc>
              <a:buFont typeface="Arial" panose="020B0604020202020204" pitchFamily="34" charset="0"/>
              <a:buChar char="•"/>
            </a:pPr>
            <a:r>
              <a:rPr lang="en-GB" sz="2200" dirty="0">
                <a:latin typeface="Arial (body)"/>
              </a:rPr>
              <a:t>Under and over-coverage to be measured and adjusted from the same survey collection</a:t>
            </a:r>
          </a:p>
        </p:txBody>
      </p:sp>
      <p:sp>
        <p:nvSpPr>
          <p:cNvPr id="6" name="Footer Placeholder 3">
            <a:extLst>
              <a:ext uri="{FF2B5EF4-FFF2-40B4-BE49-F238E27FC236}">
                <a16:creationId xmlns:a16="http://schemas.microsoft.com/office/drawing/2014/main" xmlns="" id="{85209C23-2EEF-4D7E-8A52-71E1BC9F1C32}"/>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597635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45991" y="401411"/>
            <a:ext cx="11346009" cy="1200329"/>
          </a:xfrm>
        </p:spPr>
        <p:txBody>
          <a:bodyPr/>
          <a:lstStyle/>
          <a:p>
            <a:r>
              <a:rPr lang="en-GB" sz="4000" dirty="0"/>
              <a:t>Integrated Population and Characteristics Survey (IPACS)</a:t>
            </a:r>
            <a:endParaRPr lang="en-US" sz="4000" dirty="0"/>
          </a:p>
        </p:txBody>
      </p:sp>
      <p:sp>
        <p:nvSpPr>
          <p:cNvPr id="5" name="Content Placeholder 2">
            <a:extLst>
              <a:ext uri="{FF2B5EF4-FFF2-40B4-BE49-F238E27FC236}">
                <a16:creationId xmlns:a16="http://schemas.microsoft.com/office/drawing/2014/main" xmlns="" id="{09E55476-11B0-4BCF-AF15-8B794F39F131}"/>
              </a:ext>
            </a:extLst>
          </p:cNvPr>
          <p:cNvSpPr>
            <a:spLocks noGrp="1"/>
          </p:cNvSpPr>
          <p:nvPr>
            <p:ph idx="1"/>
          </p:nvPr>
        </p:nvSpPr>
        <p:spPr>
          <a:xfrm>
            <a:off x="291020" y="1713008"/>
            <a:ext cx="11609959" cy="4755148"/>
          </a:xfrm>
        </p:spPr>
        <p:txBody>
          <a:bodyPr/>
          <a:lstStyle/>
          <a:p>
            <a:pPr marL="820800" lvl="0" indent="-285750">
              <a:lnSpc>
                <a:spcPct val="100000"/>
              </a:lnSpc>
              <a:spcBef>
                <a:spcPts val="600"/>
              </a:spcBef>
              <a:buFont typeface="Arial" panose="020B0604020202020204" pitchFamily="34" charset="0"/>
              <a:buChar char="•"/>
            </a:pPr>
            <a:r>
              <a:rPr lang="en-GB" dirty="0"/>
              <a:t>An Integrated Population and Characteristics Survey (IPACS) would </a:t>
            </a:r>
            <a:r>
              <a:rPr lang="en-GB" u="sng" dirty="0"/>
              <a:t>support</a:t>
            </a:r>
            <a:r>
              <a:rPr lang="en-GB" dirty="0"/>
              <a:t> the production of Population, Migration and Social Data from non-survey data sources </a:t>
            </a:r>
          </a:p>
          <a:p>
            <a:pPr marL="820800" lvl="0" indent="-285750">
              <a:lnSpc>
                <a:spcPct val="100000"/>
              </a:lnSpc>
              <a:spcBef>
                <a:spcPts val="600"/>
              </a:spcBef>
              <a:buFont typeface="Arial" panose="020B0604020202020204" pitchFamily="34" charset="0"/>
              <a:buChar char="•"/>
            </a:pPr>
            <a:endParaRPr lang="en-GB" dirty="0"/>
          </a:p>
          <a:p>
            <a:pPr marL="820800" lvl="0" indent="-285750">
              <a:lnSpc>
                <a:spcPct val="100000"/>
              </a:lnSpc>
              <a:spcBef>
                <a:spcPts val="600"/>
              </a:spcBef>
              <a:buFont typeface="Arial" panose="020B0604020202020204" pitchFamily="34" charset="0"/>
              <a:buChar char="•"/>
            </a:pPr>
            <a:r>
              <a:rPr lang="en-GB" dirty="0"/>
              <a:t>The IPACS can also be used as the future sourcing model for any residual population, migration and social data collection – for whatever purposes these residual data are required.</a:t>
            </a:r>
          </a:p>
          <a:p>
            <a:pPr marL="820800" lvl="0" indent="-285750">
              <a:lnSpc>
                <a:spcPct val="100000"/>
              </a:lnSpc>
              <a:spcBef>
                <a:spcPts val="600"/>
              </a:spcBef>
              <a:buFont typeface="Arial" panose="020B0604020202020204" pitchFamily="34" charset="0"/>
              <a:buChar char="•"/>
            </a:pPr>
            <a:endParaRPr lang="en-GB" dirty="0"/>
          </a:p>
        </p:txBody>
      </p:sp>
      <p:sp>
        <p:nvSpPr>
          <p:cNvPr id="6" name="Footer Placeholder 3">
            <a:extLst>
              <a:ext uri="{FF2B5EF4-FFF2-40B4-BE49-F238E27FC236}">
                <a16:creationId xmlns:a16="http://schemas.microsoft.com/office/drawing/2014/main" xmlns="" id="{09CA4C45-7AE8-4CB5-9E56-5A4DDF6A4C65}"/>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126630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1F06BA-7E0B-4E35-8304-4BDBE4AC847D}"/>
              </a:ext>
            </a:extLst>
          </p:cNvPr>
          <p:cNvSpPr>
            <a:spLocks noGrp="1"/>
          </p:cNvSpPr>
          <p:nvPr>
            <p:ph type="title"/>
          </p:nvPr>
        </p:nvSpPr>
        <p:spPr>
          <a:xfrm>
            <a:off x="387275" y="241985"/>
            <a:ext cx="10966525" cy="646331"/>
          </a:xfrm>
        </p:spPr>
        <p:txBody>
          <a:bodyPr/>
          <a:lstStyle/>
          <a:p>
            <a:r>
              <a:rPr lang="en-GB" sz="4000" dirty="0"/>
              <a:t>How did we come up with the idea of IPACS?</a:t>
            </a:r>
          </a:p>
        </p:txBody>
      </p:sp>
      <p:sp>
        <p:nvSpPr>
          <p:cNvPr id="3" name="Content Placeholder 2">
            <a:extLst>
              <a:ext uri="{FF2B5EF4-FFF2-40B4-BE49-F238E27FC236}">
                <a16:creationId xmlns:a16="http://schemas.microsoft.com/office/drawing/2014/main" xmlns="" id="{6C9B41FF-45D7-4D93-9B0F-4EAA483C8E22}"/>
              </a:ext>
            </a:extLst>
          </p:cNvPr>
          <p:cNvSpPr>
            <a:spLocks noGrp="1"/>
          </p:cNvSpPr>
          <p:nvPr>
            <p:ph idx="1"/>
          </p:nvPr>
        </p:nvSpPr>
        <p:spPr>
          <a:xfrm>
            <a:off x="698351" y="976961"/>
            <a:ext cx="10515600" cy="4795159"/>
          </a:xfrm>
        </p:spPr>
        <p:txBody>
          <a:bodyPr/>
          <a:lstStyle/>
          <a:p>
            <a:pPr marL="514350" indent="-514350">
              <a:buFont typeface="+mj-lt"/>
              <a:buAutoNum type="arabicPeriod"/>
            </a:pPr>
            <a:r>
              <a:rPr lang="en-GB" sz="2800" dirty="0"/>
              <a:t>Admin data population and migration system requires a Population Coverage Survey – new survey requirement.</a:t>
            </a:r>
          </a:p>
          <a:p>
            <a:pPr marL="514350" indent="-514350">
              <a:buFont typeface="+mj-lt"/>
              <a:buAutoNum type="arabicPeriod"/>
            </a:pPr>
            <a:r>
              <a:rPr lang="en-GB" sz="2800" dirty="0"/>
              <a:t>Assess the quality of the admin data; fill the gaps etc</a:t>
            </a:r>
          </a:p>
          <a:p>
            <a:pPr marL="514350" indent="-514350">
              <a:buFont typeface="+mj-lt"/>
              <a:buAutoNum type="arabicPeriod"/>
            </a:pPr>
            <a:r>
              <a:rPr lang="en-GB" sz="2800" dirty="0"/>
              <a:t>Sample of 500,000 households</a:t>
            </a:r>
          </a:p>
          <a:p>
            <a:pPr marL="514350" indent="-514350">
              <a:buFont typeface="+mj-lt"/>
              <a:buAutoNum type="arabicPeriod"/>
            </a:pPr>
            <a:r>
              <a:rPr lang="en-GB" sz="2800" dirty="0"/>
              <a:t>Cost between £20- £25 million</a:t>
            </a:r>
          </a:p>
          <a:p>
            <a:pPr marL="514350" indent="-514350">
              <a:buFont typeface="+mj-lt"/>
              <a:buAutoNum type="arabicPeriod"/>
            </a:pPr>
            <a:r>
              <a:rPr lang="en-GB" sz="2800" dirty="0"/>
              <a:t>Most of the cost driven by face-to-face collection</a:t>
            </a:r>
          </a:p>
          <a:p>
            <a:pPr marL="514350" indent="-514350">
              <a:buFont typeface="+mj-lt"/>
              <a:buAutoNum type="arabicPeriod"/>
            </a:pPr>
            <a:r>
              <a:rPr lang="en-GB" sz="2800" dirty="0"/>
              <a:t>Merge additional requirements (Labour Market) into a PCS questionnaire could make it more efficient? Economies of scale.</a:t>
            </a:r>
          </a:p>
          <a:p>
            <a:endParaRPr lang="en-GB" dirty="0"/>
          </a:p>
        </p:txBody>
      </p:sp>
      <p:sp>
        <p:nvSpPr>
          <p:cNvPr id="5" name="Footer Placeholder 3">
            <a:extLst>
              <a:ext uri="{FF2B5EF4-FFF2-40B4-BE49-F238E27FC236}">
                <a16:creationId xmlns:a16="http://schemas.microsoft.com/office/drawing/2014/main" xmlns="" id="{D1AEE5CE-C6F8-4A88-8741-ACCDDB8CA98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792560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r>
              <a:rPr lang="en-US" dirty="0"/>
              <a:t>IPACS: Benefits and Challenges</a:t>
            </a:r>
          </a:p>
        </p:txBody>
      </p:sp>
      <p:sp>
        <p:nvSpPr>
          <p:cNvPr id="4" name="Footer Placeholder 3">
            <a:extLst>
              <a:ext uri="{FF2B5EF4-FFF2-40B4-BE49-F238E27FC236}">
                <a16:creationId xmlns:a16="http://schemas.microsoft.com/office/drawing/2014/main" xmlns="" id="{67A9B15D-06A2-2844-94E2-47E48B0CFFC0}"/>
              </a:ext>
            </a:extLst>
          </p:cNvPr>
          <p:cNvSpPr>
            <a:spLocks noGrp="1"/>
          </p:cNvSpPr>
          <p:nvPr>
            <p:ph type="ftr" sz="quarter" idx="3"/>
          </p:nvPr>
        </p:nvSpPr>
        <p:spPr/>
        <p:txBody>
          <a:bodyPr/>
          <a:lstStyle/>
          <a:p>
            <a:endParaRPr lang="en-US" dirty="0">
              <a:solidFill>
                <a:srgbClr val="FFFFFF"/>
              </a:solidFill>
            </a:endParaRPr>
          </a:p>
        </p:txBody>
      </p:sp>
      <p:sp>
        <p:nvSpPr>
          <p:cNvPr id="5" name="Content Placeholder 2">
            <a:extLst>
              <a:ext uri="{FF2B5EF4-FFF2-40B4-BE49-F238E27FC236}">
                <a16:creationId xmlns:a16="http://schemas.microsoft.com/office/drawing/2014/main" xmlns="" id="{8B59A4C3-3A7E-480D-92E2-859F7A2A6E24}"/>
              </a:ext>
            </a:extLst>
          </p:cNvPr>
          <p:cNvSpPr txBox="1">
            <a:spLocks noGrp="1"/>
          </p:cNvSpPr>
          <p:nvPr>
            <p:ph idx="1"/>
          </p:nvPr>
        </p:nvSpPr>
        <p:spPr bwMode="auto">
          <a:xfrm>
            <a:off x="522979" y="1323081"/>
            <a:ext cx="5687697" cy="3274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2D46"/>
                </a:solidFill>
                <a:latin typeface="+mn-lt"/>
                <a:ea typeface="+mn-ea"/>
                <a:cs typeface="+mn-cs"/>
              </a:defRPr>
            </a:lvl1pPr>
            <a:lvl2pPr marL="763588" indent="-285750" algn="l" rtl="0" eaLnBrk="0" fontAlgn="base" hangingPunct="0">
              <a:spcBef>
                <a:spcPct val="20000"/>
              </a:spcBef>
              <a:spcAft>
                <a:spcPct val="0"/>
              </a:spcAft>
              <a:defRPr sz="2400">
                <a:solidFill>
                  <a:srgbClr val="002D46"/>
                </a:solidFill>
                <a:latin typeface="+mn-lt"/>
                <a:ea typeface="+mn-ea"/>
              </a:defRPr>
            </a:lvl2pPr>
            <a:lvl3pPr marL="1182688" indent="-228600" algn="l" rtl="0" eaLnBrk="0" fontAlgn="base" hangingPunct="0">
              <a:spcBef>
                <a:spcPct val="20000"/>
              </a:spcBef>
              <a:spcAft>
                <a:spcPct val="0"/>
              </a:spcAft>
              <a:buChar char="•"/>
              <a:defRPr sz="2000">
                <a:solidFill>
                  <a:srgbClr val="002D46"/>
                </a:solidFill>
                <a:latin typeface="+mn-lt"/>
                <a:ea typeface="+mn-ea"/>
              </a:defRPr>
            </a:lvl3pPr>
            <a:lvl4pPr marL="1619250" indent="-246063" algn="l" rtl="0" eaLnBrk="0" fontAlgn="base" hangingPunct="0">
              <a:spcBef>
                <a:spcPct val="20000"/>
              </a:spcBef>
              <a:spcAft>
                <a:spcPct val="0"/>
              </a:spcAft>
              <a:defRPr>
                <a:solidFill>
                  <a:srgbClr val="002D46"/>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a:lstStyle>
          <a:p>
            <a:pPr marL="0" lvl="0" indent="0">
              <a:lnSpc>
                <a:spcPct val="100000"/>
              </a:lnSpc>
              <a:buNone/>
            </a:pPr>
            <a:r>
              <a:rPr lang="en-GB" sz="2200" b="1" u="sng" dirty="0">
                <a:solidFill>
                  <a:schemeClr val="tx2"/>
                </a:solidFill>
              </a:rPr>
              <a:t>Benefits</a:t>
            </a:r>
          </a:p>
          <a:p>
            <a:pPr lvl="0">
              <a:lnSpc>
                <a:spcPct val="100000"/>
              </a:lnSpc>
            </a:pPr>
            <a:r>
              <a:rPr lang="en-GB" sz="2200" dirty="0">
                <a:solidFill>
                  <a:schemeClr val="tx2"/>
                </a:solidFill>
              </a:rPr>
              <a:t>Cost efficient</a:t>
            </a:r>
          </a:p>
          <a:p>
            <a:pPr lvl="0">
              <a:lnSpc>
                <a:spcPct val="100000"/>
              </a:lnSpc>
            </a:pPr>
            <a:r>
              <a:rPr lang="en-GB" sz="2200" dirty="0">
                <a:solidFill>
                  <a:schemeClr val="tx2"/>
                </a:solidFill>
              </a:rPr>
              <a:t>Increased precision for smaller geographies</a:t>
            </a:r>
          </a:p>
          <a:p>
            <a:pPr lvl="0">
              <a:lnSpc>
                <a:spcPct val="100000"/>
              </a:lnSpc>
            </a:pPr>
            <a:r>
              <a:rPr lang="en-GB" sz="2200" dirty="0">
                <a:solidFill>
                  <a:schemeClr val="tx2"/>
                </a:solidFill>
              </a:rPr>
              <a:t>Reduce respondent burden</a:t>
            </a:r>
          </a:p>
          <a:p>
            <a:pPr lvl="0">
              <a:lnSpc>
                <a:spcPct val="100000"/>
              </a:lnSpc>
            </a:pPr>
            <a:r>
              <a:rPr lang="en-GB" sz="2200" dirty="0">
                <a:solidFill>
                  <a:schemeClr val="tx2"/>
                </a:solidFill>
              </a:rPr>
              <a:t>Flexible to user needs</a:t>
            </a:r>
          </a:p>
          <a:p>
            <a:pPr lvl="0">
              <a:lnSpc>
                <a:spcPct val="100000"/>
              </a:lnSpc>
            </a:pPr>
            <a:r>
              <a:rPr lang="en-GB" sz="2200" dirty="0">
                <a:solidFill>
                  <a:schemeClr val="tx2"/>
                </a:solidFill>
              </a:rPr>
              <a:t>Improved opportunities for cross-analysis</a:t>
            </a:r>
          </a:p>
          <a:p>
            <a:pPr marL="0" indent="0">
              <a:buFontTx/>
              <a:buNone/>
            </a:pPr>
            <a:endParaRPr lang="en-GB" sz="2400" kern="0" dirty="0"/>
          </a:p>
        </p:txBody>
      </p:sp>
      <p:sp>
        <p:nvSpPr>
          <p:cNvPr id="6" name="Content Placeholder 2">
            <a:extLst>
              <a:ext uri="{FF2B5EF4-FFF2-40B4-BE49-F238E27FC236}">
                <a16:creationId xmlns:a16="http://schemas.microsoft.com/office/drawing/2014/main" xmlns="" id="{982921CC-5C6A-4F44-9FD1-C5BCF9E2829E}"/>
              </a:ext>
            </a:extLst>
          </p:cNvPr>
          <p:cNvSpPr txBox="1">
            <a:spLocks/>
          </p:cNvSpPr>
          <p:nvPr/>
        </p:nvSpPr>
        <p:spPr bwMode="auto">
          <a:xfrm>
            <a:off x="6414410" y="1323081"/>
            <a:ext cx="5777589" cy="521989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914400" rtl="0" eaLnBrk="0" fontAlgn="base" latinLnBrk="0" hangingPunct="0">
              <a:lnSpc>
                <a:spcPct val="90000"/>
              </a:lnSpc>
              <a:spcBef>
                <a:spcPct val="20000"/>
              </a:spcBef>
              <a:spcAft>
                <a:spcPct val="0"/>
              </a:spcAft>
              <a:buFont typeface="Arial" panose="020B0604020202020204" pitchFamily="34" charset="0"/>
              <a:buChar char="•"/>
              <a:defRPr sz="2800" kern="1200">
                <a:solidFill>
                  <a:srgbClr val="002D46"/>
                </a:solidFill>
                <a:latin typeface="+mn-lt"/>
                <a:ea typeface="+mn-ea"/>
                <a:cs typeface="+mn-cs"/>
              </a:defRPr>
            </a:lvl1pPr>
            <a:lvl2pPr marL="763588" indent="-285750" algn="l" defTabSz="914400" rtl="0" eaLnBrk="0" fontAlgn="base" latinLnBrk="0" hangingPunct="0">
              <a:lnSpc>
                <a:spcPct val="90000"/>
              </a:lnSpc>
              <a:spcBef>
                <a:spcPct val="20000"/>
              </a:spcBef>
              <a:spcAft>
                <a:spcPct val="0"/>
              </a:spcAft>
              <a:buFont typeface="Arial" panose="020B0604020202020204" pitchFamily="34" charset="0"/>
              <a:buChar char="•"/>
              <a:defRPr sz="2400" kern="1200">
                <a:solidFill>
                  <a:srgbClr val="002D46"/>
                </a:solidFill>
                <a:latin typeface="+mn-lt"/>
                <a:ea typeface="+mn-ea"/>
                <a:cs typeface="+mn-cs"/>
              </a:defRPr>
            </a:lvl2pPr>
            <a:lvl3pPr marL="1182688"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rgbClr val="002D46"/>
                </a:solidFill>
                <a:latin typeface="+mn-lt"/>
                <a:ea typeface="+mn-ea"/>
                <a:cs typeface="+mn-cs"/>
              </a:defRPr>
            </a:lvl3pPr>
            <a:lvl4pPr marL="1619250" indent="-246063"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rgbClr val="002D46"/>
                </a:solidFill>
                <a:latin typeface="+mn-lt"/>
                <a:ea typeface="+mn-ea"/>
                <a:cs typeface="+mn-cs"/>
              </a:defRPr>
            </a:lvl4pPr>
            <a:lvl5pPr marL="2057400"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b="1" u="sng" dirty="0">
                <a:solidFill>
                  <a:srgbClr val="414041"/>
                </a:solidFill>
                <a:latin typeface="Arial (body)"/>
              </a:rPr>
              <a:t>Challenges</a:t>
            </a:r>
          </a:p>
          <a:p>
            <a:pPr>
              <a:lnSpc>
                <a:spcPct val="100000"/>
              </a:lnSpc>
            </a:pPr>
            <a:r>
              <a:rPr lang="en-GB" sz="2200" dirty="0">
                <a:solidFill>
                  <a:srgbClr val="414041"/>
                </a:solidFill>
                <a:latin typeface="Arial (body)"/>
              </a:rPr>
              <a:t>Harmonisation of sample designs</a:t>
            </a:r>
          </a:p>
          <a:p>
            <a:pPr>
              <a:lnSpc>
                <a:spcPct val="100000"/>
              </a:lnSpc>
            </a:pPr>
            <a:r>
              <a:rPr lang="en-GB" sz="2200" dirty="0">
                <a:solidFill>
                  <a:srgbClr val="414041"/>
                </a:solidFill>
                <a:latin typeface="Arial (body)"/>
              </a:rPr>
              <a:t>Harmonisation of questions and definitions </a:t>
            </a:r>
          </a:p>
          <a:p>
            <a:pPr>
              <a:lnSpc>
                <a:spcPct val="100000"/>
              </a:lnSpc>
            </a:pPr>
            <a:r>
              <a:rPr lang="en-GB" sz="2200" dirty="0">
                <a:solidFill>
                  <a:srgbClr val="414041"/>
                </a:solidFill>
                <a:latin typeface="Arial (body)"/>
              </a:rPr>
              <a:t>Understanding user requirements</a:t>
            </a:r>
          </a:p>
          <a:p>
            <a:pPr>
              <a:lnSpc>
                <a:spcPct val="100000"/>
              </a:lnSpc>
            </a:pPr>
            <a:r>
              <a:rPr lang="en-GB" sz="2200" dirty="0">
                <a:solidFill>
                  <a:srgbClr val="414041"/>
                </a:solidFill>
                <a:latin typeface="Arial (body)"/>
              </a:rPr>
              <a:t>Reference dates</a:t>
            </a:r>
          </a:p>
          <a:p>
            <a:pPr>
              <a:lnSpc>
                <a:spcPct val="100000"/>
              </a:lnSpc>
            </a:pPr>
            <a:r>
              <a:rPr lang="en-GB" sz="2200" dirty="0">
                <a:solidFill>
                  <a:srgbClr val="414041"/>
                </a:solidFill>
                <a:latin typeface="Arial (body)"/>
              </a:rPr>
              <a:t>Interviewer challenges</a:t>
            </a:r>
          </a:p>
          <a:p>
            <a:pPr>
              <a:lnSpc>
                <a:spcPct val="100000"/>
              </a:lnSpc>
            </a:pPr>
            <a:r>
              <a:rPr lang="en-GB" sz="2200" dirty="0">
                <a:solidFill>
                  <a:srgbClr val="414041"/>
                </a:solidFill>
                <a:latin typeface="Arial (body)"/>
              </a:rPr>
              <a:t>Mode effects</a:t>
            </a:r>
          </a:p>
          <a:p>
            <a:pPr>
              <a:lnSpc>
                <a:spcPct val="100000"/>
              </a:lnSpc>
            </a:pPr>
            <a:r>
              <a:rPr lang="en-GB" sz="2200" dirty="0">
                <a:solidFill>
                  <a:srgbClr val="414041"/>
                </a:solidFill>
                <a:latin typeface="Arial (body)"/>
              </a:rPr>
              <a:t>Attrition </a:t>
            </a:r>
          </a:p>
          <a:p>
            <a:pPr>
              <a:lnSpc>
                <a:spcPct val="100000"/>
              </a:lnSpc>
            </a:pPr>
            <a:r>
              <a:rPr lang="en-GB" sz="2200" dirty="0">
                <a:solidFill>
                  <a:srgbClr val="414041"/>
                </a:solidFill>
                <a:latin typeface="Arial (body)"/>
              </a:rPr>
              <a:t>Non-response</a:t>
            </a:r>
          </a:p>
          <a:p>
            <a:pPr>
              <a:spcBef>
                <a:spcPts val="600"/>
              </a:spcBef>
            </a:pPr>
            <a:endParaRPr lang="en-GB" sz="1800" kern="0" dirty="0"/>
          </a:p>
          <a:p>
            <a:pPr marL="0" indent="0">
              <a:spcBef>
                <a:spcPts val="600"/>
              </a:spcBef>
              <a:buFont typeface="Arial" panose="020B0604020202020204" pitchFamily="34" charset="0"/>
              <a:buNone/>
            </a:pPr>
            <a:endParaRPr lang="en-GB" sz="1600" kern="0" dirty="0"/>
          </a:p>
          <a:p>
            <a:pPr lvl="1"/>
            <a:endParaRPr lang="en-GB" sz="1000" kern="0" dirty="0"/>
          </a:p>
          <a:p>
            <a:pPr marL="0" indent="0">
              <a:buFontTx/>
              <a:buNone/>
            </a:pPr>
            <a:endParaRPr lang="en-GB" sz="2400" kern="0" dirty="0"/>
          </a:p>
        </p:txBody>
      </p:sp>
      <p:sp>
        <p:nvSpPr>
          <p:cNvPr id="7" name="Footer Placeholder 3">
            <a:extLst>
              <a:ext uri="{FF2B5EF4-FFF2-40B4-BE49-F238E27FC236}">
                <a16:creationId xmlns:a16="http://schemas.microsoft.com/office/drawing/2014/main" xmlns="" id="{520AD6E5-B597-47BB-AD58-80CAB82677DC}"/>
              </a:ext>
            </a:extLst>
          </p:cNvPr>
          <p:cNvSpPr txBox="1">
            <a:spLocks/>
          </p:cNvSpPr>
          <p:nvPr/>
        </p:nvSpPr>
        <p:spPr>
          <a:xfrm>
            <a:off x="7682313" y="6403290"/>
            <a:ext cx="3842030"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FFFFFF"/>
                </a:solidFill>
              </a:rPr>
              <a:t>23</a:t>
            </a:r>
            <a:r>
              <a:rPr lang="en-US" baseline="30000">
                <a:solidFill>
                  <a:srgbClr val="FFFFFF"/>
                </a:solidFill>
              </a:rPr>
              <a:t>rd</a:t>
            </a:r>
            <a:r>
              <a:rPr lang="en-US">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5725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94B8A-8A5D-46F3-9A88-9F2CE3000B4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xmlns="" id="{12FDA2CA-5C2E-43AC-87E0-AD37FE03D77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xmlns="" id="{49156D50-66DD-4D72-BD1A-B29C69579EA0}"/>
              </a:ext>
            </a:extLst>
          </p:cNvPr>
          <p:cNvPicPr>
            <a:picLocks noChangeAspect="1"/>
          </p:cNvPicPr>
          <p:nvPr/>
        </p:nvPicPr>
        <p:blipFill>
          <a:blip r:embed="rId2"/>
          <a:stretch>
            <a:fillRect/>
          </a:stretch>
        </p:blipFill>
        <p:spPr>
          <a:xfrm>
            <a:off x="1491449" y="363985"/>
            <a:ext cx="8105312" cy="5609866"/>
          </a:xfrm>
          <a:prstGeom prst="rect">
            <a:avLst/>
          </a:prstGeom>
        </p:spPr>
      </p:pic>
      <p:sp>
        <p:nvSpPr>
          <p:cNvPr id="6" name="Footer Placeholder 3">
            <a:extLst>
              <a:ext uri="{FF2B5EF4-FFF2-40B4-BE49-F238E27FC236}">
                <a16:creationId xmlns:a16="http://schemas.microsoft.com/office/drawing/2014/main" xmlns="" id="{21ACDEE0-6949-4D51-9D24-A7CA383F6728}"/>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315549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751382" y="438071"/>
            <a:ext cx="10689236" cy="1421928"/>
          </a:xfrm>
        </p:spPr>
        <p:txBody>
          <a:bodyPr/>
          <a:lstStyle/>
          <a:p>
            <a:r>
              <a:rPr lang="en-US" dirty="0"/>
              <a:t>Concept of the IPACS ‘Master Wave’</a:t>
            </a:r>
          </a:p>
        </p:txBody>
      </p:sp>
      <p:sp>
        <p:nvSpPr>
          <p:cNvPr id="9" name="Rectangle 8">
            <a:extLst>
              <a:ext uri="{FF2B5EF4-FFF2-40B4-BE49-F238E27FC236}">
                <a16:creationId xmlns:a16="http://schemas.microsoft.com/office/drawing/2014/main" xmlns="" id="{4091F885-726B-4B09-BC05-9732B77C0AF2}"/>
              </a:ext>
            </a:extLst>
          </p:cNvPr>
          <p:cNvSpPr/>
          <p:nvPr/>
        </p:nvSpPr>
        <p:spPr>
          <a:xfrm>
            <a:off x="751382" y="1149035"/>
            <a:ext cx="10689235" cy="4286558"/>
          </a:xfrm>
          <a:prstGeom prst="rect">
            <a:avLst/>
          </a:prstGeom>
        </p:spPr>
        <p:txBody>
          <a:bodyPr wrap="square">
            <a:spAutoFit/>
          </a:bodyPr>
          <a:lstStyle/>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Sample size - circa 500,000 households per annum</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Integrate questions required for PCS and Labour Market estimates</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Mixed mode collection</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Full household enumeration</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Sample design requires stratification for admin data coverage (under-coverage and over-coverage)</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Will have a design effect on current LFS estimates </a:t>
            </a:r>
          </a:p>
        </p:txBody>
      </p:sp>
      <p:sp>
        <p:nvSpPr>
          <p:cNvPr id="5" name="Footer Placeholder 3">
            <a:extLst>
              <a:ext uri="{FF2B5EF4-FFF2-40B4-BE49-F238E27FC236}">
                <a16:creationId xmlns:a16="http://schemas.microsoft.com/office/drawing/2014/main" xmlns="" id="{6529DD3D-514A-4C3B-AAD5-90578CC41945}"/>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541559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xmlns="" id="{C790668D-C11C-46E4-81E9-13F4B418029A}"/>
              </a:ext>
            </a:extLst>
          </p:cNvPr>
          <p:cNvSpPr>
            <a:spLocks noChangeAspect="1" noChangeArrowheads="1"/>
          </p:cNvSpPr>
          <p:nvPr/>
        </p:nvSpPr>
        <p:spPr bwMode="auto">
          <a:xfrm>
            <a:off x="3349782" y="1539089"/>
            <a:ext cx="194038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003B57"/>
              </a:solidFill>
            </a:endParaRPr>
          </a:p>
        </p:txBody>
      </p:sp>
      <p:pic>
        <p:nvPicPr>
          <p:cNvPr id="3" name="Picture 2">
            <a:extLst>
              <a:ext uri="{FF2B5EF4-FFF2-40B4-BE49-F238E27FC236}">
                <a16:creationId xmlns:a16="http://schemas.microsoft.com/office/drawing/2014/main" xmlns="" id="{4B3C5DA4-0500-4A37-B156-5B33EDF76D96}"/>
              </a:ext>
            </a:extLst>
          </p:cNvPr>
          <p:cNvPicPr>
            <a:picLocks noChangeAspect="1"/>
          </p:cNvPicPr>
          <p:nvPr/>
        </p:nvPicPr>
        <p:blipFill>
          <a:blip r:embed="rId2"/>
          <a:stretch>
            <a:fillRect/>
          </a:stretch>
        </p:blipFill>
        <p:spPr>
          <a:xfrm>
            <a:off x="1436368" y="1290744"/>
            <a:ext cx="9319261" cy="4680000"/>
          </a:xfrm>
          <a:prstGeom prst="rect">
            <a:avLst/>
          </a:prstGeom>
        </p:spPr>
      </p:pic>
      <p:sp>
        <p:nvSpPr>
          <p:cNvPr id="8" name="Title 1">
            <a:extLst>
              <a:ext uri="{FF2B5EF4-FFF2-40B4-BE49-F238E27FC236}">
                <a16:creationId xmlns:a16="http://schemas.microsoft.com/office/drawing/2014/main" xmlns="" id="{EDDE6DAF-5DD6-476E-8D38-DD3BD225F606}"/>
              </a:ext>
            </a:extLst>
          </p:cNvPr>
          <p:cNvSpPr>
            <a:spLocks noGrp="1"/>
          </p:cNvSpPr>
          <p:nvPr>
            <p:ph type="title"/>
          </p:nvPr>
        </p:nvSpPr>
        <p:spPr>
          <a:xfrm>
            <a:off x="751381" y="364032"/>
            <a:ext cx="10689236" cy="757130"/>
          </a:xfrm>
        </p:spPr>
        <p:txBody>
          <a:bodyPr/>
          <a:lstStyle/>
          <a:p>
            <a:r>
              <a:rPr lang="en-US" dirty="0"/>
              <a:t>IPACS Structure</a:t>
            </a:r>
          </a:p>
        </p:txBody>
      </p:sp>
      <p:sp>
        <p:nvSpPr>
          <p:cNvPr id="7" name="Footer Placeholder 3">
            <a:extLst>
              <a:ext uri="{FF2B5EF4-FFF2-40B4-BE49-F238E27FC236}">
                <a16:creationId xmlns:a16="http://schemas.microsoft.com/office/drawing/2014/main" xmlns="" id="{2CC9FCAE-F58E-4769-87AE-F65B16386DB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799767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412409"/>
            <a:ext cx="10515600" cy="757130"/>
          </a:xfrm>
        </p:spPr>
        <p:txBody>
          <a:bodyPr/>
          <a:lstStyle/>
          <a:p>
            <a:r>
              <a:rPr lang="en-US" dirty="0"/>
              <a:t>IPACS – Example Wave 2 Structure</a:t>
            </a:r>
          </a:p>
        </p:txBody>
      </p:sp>
      <p:pic>
        <p:nvPicPr>
          <p:cNvPr id="9" name="Picture 8">
            <a:extLst>
              <a:ext uri="{FF2B5EF4-FFF2-40B4-BE49-F238E27FC236}">
                <a16:creationId xmlns:a16="http://schemas.microsoft.com/office/drawing/2014/main" xmlns="" id="{2CBEEA65-01B9-40F9-86A3-F9AF72569078}"/>
              </a:ext>
            </a:extLst>
          </p:cNvPr>
          <p:cNvPicPr>
            <a:picLocks noChangeAspect="1"/>
          </p:cNvPicPr>
          <p:nvPr/>
        </p:nvPicPr>
        <p:blipFill>
          <a:blip r:embed="rId2"/>
          <a:stretch>
            <a:fillRect/>
          </a:stretch>
        </p:blipFill>
        <p:spPr>
          <a:xfrm>
            <a:off x="1988654" y="1314751"/>
            <a:ext cx="8214692" cy="4645715"/>
          </a:xfrm>
          <a:prstGeom prst="rect">
            <a:avLst/>
          </a:prstGeom>
        </p:spPr>
      </p:pic>
      <p:sp>
        <p:nvSpPr>
          <p:cNvPr id="5" name="Footer Placeholder 3">
            <a:extLst>
              <a:ext uri="{FF2B5EF4-FFF2-40B4-BE49-F238E27FC236}">
                <a16:creationId xmlns:a16="http://schemas.microsoft.com/office/drawing/2014/main" xmlns="" id="{1F9C5DFC-514A-4741-9F92-00CE9767B71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690969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Labour Market Statistics Consultation</a:t>
            </a:r>
            <a:endParaRPr lang="en-GB" dirty="0"/>
          </a:p>
        </p:txBody>
      </p:sp>
      <p:sp>
        <p:nvSpPr>
          <p:cNvPr id="3" name="Content Placeholder 2"/>
          <p:cNvSpPr>
            <a:spLocks noGrp="1"/>
          </p:cNvSpPr>
          <p:nvPr>
            <p:ph idx="1"/>
          </p:nvPr>
        </p:nvSpPr>
        <p:spPr/>
        <p:txBody>
          <a:bodyPr/>
          <a:lstStyle/>
          <a:p>
            <a:r>
              <a:rPr lang="en-GB" dirty="0" smtClean="0"/>
              <a:t>Launched on 8</a:t>
            </a:r>
            <a:r>
              <a:rPr lang="en-GB" baseline="30000" dirty="0" smtClean="0"/>
              <a:t>th</a:t>
            </a:r>
            <a:r>
              <a:rPr lang="en-GB" dirty="0" smtClean="0"/>
              <a:t> July to 16</a:t>
            </a:r>
            <a:r>
              <a:rPr lang="en-GB" baseline="30000" dirty="0" smtClean="0"/>
              <a:t>th</a:t>
            </a:r>
            <a:r>
              <a:rPr lang="en-GB" dirty="0" smtClean="0"/>
              <a:t> August</a:t>
            </a:r>
          </a:p>
          <a:p>
            <a:r>
              <a:rPr lang="en-GB" dirty="0" smtClean="0"/>
              <a:t>Accessed via NISRA website, DoF website, twitter, circulation list</a:t>
            </a:r>
          </a:p>
          <a:p>
            <a:endParaRPr lang="en-GB" dirty="0"/>
          </a:p>
          <a:p>
            <a:r>
              <a:rPr lang="en-GB" dirty="0" smtClean="0"/>
              <a:t>Questions covered </a:t>
            </a:r>
          </a:p>
          <a:p>
            <a:pPr marL="0" indent="0">
              <a:buNone/>
            </a:pPr>
            <a:r>
              <a:rPr lang="en-GB" dirty="0"/>
              <a:t>	</a:t>
            </a:r>
            <a:r>
              <a:rPr lang="en-GB" dirty="0" smtClean="0"/>
              <a:t>use of main labour market outputs</a:t>
            </a:r>
          </a:p>
          <a:p>
            <a:pPr marL="0" indent="0">
              <a:buNone/>
            </a:pPr>
            <a:r>
              <a:rPr lang="en-GB" dirty="0"/>
              <a:t>	L</a:t>
            </a:r>
            <a:r>
              <a:rPr lang="en-GB" dirty="0" smtClean="0"/>
              <a:t>FS publications</a:t>
            </a:r>
          </a:p>
          <a:p>
            <a:pPr marL="0" indent="0">
              <a:buNone/>
            </a:pPr>
            <a:r>
              <a:rPr lang="en-GB" dirty="0"/>
              <a:t>	</a:t>
            </a:r>
            <a:r>
              <a:rPr lang="en-GB" dirty="0" smtClean="0"/>
              <a:t>proposed changes to Business Register &amp; Employment Survey</a:t>
            </a:r>
          </a:p>
          <a:p>
            <a:pPr marL="0" indent="0">
              <a:buNone/>
            </a:pPr>
            <a:r>
              <a:rPr lang="en-GB" dirty="0"/>
              <a:t>	</a:t>
            </a:r>
            <a:r>
              <a:rPr lang="en-GB" dirty="0" smtClean="0"/>
              <a:t>benchmarking of Quarterly Employment Survey</a:t>
            </a:r>
          </a:p>
          <a:p>
            <a:pPr marL="0" indent="0">
              <a:buNone/>
            </a:pPr>
            <a:r>
              <a:rPr lang="en-GB" dirty="0"/>
              <a:t>	</a:t>
            </a:r>
            <a:r>
              <a:rPr lang="en-GB" dirty="0" smtClean="0"/>
              <a:t>information gaps </a:t>
            </a:r>
          </a:p>
          <a:p>
            <a:pPr marL="0" indent="0">
              <a:buNone/>
            </a:pPr>
            <a:endParaRPr lang="en-GB" dirty="0" smtClean="0"/>
          </a:p>
        </p:txBody>
      </p:sp>
    </p:spTree>
    <p:extLst>
      <p:ext uri="{BB962C8B-B14F-4D97-AF65-F5344CB8AC3E}">
        <p14:creationId xmlns:p14="http://schemas.microsoft.com/office/powerpoint/2010/main" val="436822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F0282AF6-9646-4C9F-858D-30A8C2654414}"/>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xmlns="" id="{1E514857-5B0A-4095-98A1-7D2A41B95785}"/>
              </a:ext>
            </a:extLst>
          </p:cNvPr>
          <p:cNvSpPr>
            <a:spLocks noGrp="1"/>
          </p:cNvSpPr>
          <p:nvPr>
            <p:ph type="title"/>
          </p:nvPr>
        </p:nvSpPr>
        <p:spPr/>
        <p:txBody>
          <a:bodyPr/>
          <a:lstStyle/>
          <a:p>
            <a:r>
              <a:rPr lang="en-GB" dirty="0"/>
              <a:t>Progress so far</a:t>
            </a:r>
          </a:p>
        </p:txBody>
      </p:sp>
      <p:sp>
        <p:nvSpPr>
          <p:cNvPr id="5" name="Slide Number Placeholder 4">
            <a:extLst>
              <a:ext uri="{FF2B5EF4-FFF2-40B4-BE49-F238E27FC236}">
                <a16:creationId xmlns:a16="http://schemas.microsoft.com/office/drawing/2014/main" xmlns="" id="{3DB0C9FE-0DC0-4B42-91C4-28A6D46F4670}"/>
              </a:ext>
            </a:extLst>
          </p:cNvPr>
          <p:cNvSpPr>
            <a:spLocks noGrp="1"/>
          </p:cNvSpPr>
          <p:nvPr>
            <p:ph type="sldNum" sz="quarter" idx="4"/>
          </p:nvPr>
        </p:nvSpPr>
        <p:spPr/>
        <p:txBody>
          <a:bodyPr/>
          <a:lstStyle/>
          <a:p>
            <a:pPr algn="ctr"/>
            <a:endParaRPr lang="en-US" dirty="0">
              <a:solidFill>
                <a:srgbClr val="FFFFFF"/>
              </a:solidFill>
            </a:endParaRPr>
          </a:p>
        </p:txBody>
      </p:sp>
    </p:spTree>
    <p:extLst>
      <p:ext uri="{BB962C8B-B14F-4D97-AF65-F5344CB8AC3E}">
        <p14:creationId xmlns:p14="http://schemas.microsoft.com/office/powerpoint/2010/main" val="2182650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682707" y="547861"/>
            <a:ext cx="10689236" cy="757130"/>
          </a:xfrm>
        </p:spPr>
        <p:txBody>
          <a:bodyPr/>
          <a:lstStyle/>
          <a:p>
            <a:r>
              <a:rPr lang="en-GB" dirty="0"/>
              <a:t>Key statistical challenges</a:t>
            </a:r>
            <a:endParaRPr lang="en-US" dirty="0"/>
          </a:p>
        </p:txBody>
      </p:sp>
      <p:sp>
        <p:nvSpPr>
          <p:cNvPr id="9" name="Rectangle 8">
            <a:extLst>
              <a:ext uri="{FF2B5EF4-FFF2-40B4-BE49-F238E27FC236}">
                <a16:creationId xmlns:a16="http://schemas.microsoft.com/office/drawing/2014/main" xmlns="" id="{4091F885-726B-4B09-BC05-9732B77C0AF2}"/>
              </a:ext>
            </a:extLst>
          </p:cNvPr>
          <p:cNvSpPr/>
          <p:nvPr/>
        </p:nvSpPr>
        <p:spPr>
          <a:xfrm>
            <a:off x="521342" y="1445925"/>
            <a:ext cx="10689235" cy="5078313"/>
          </a:xfrm>
          <a:prstGeom prst="rect">
            <a:avLst/>
          </a:prstGeom>
        </p:spPr>
        <p:txBody>
          <a:bodyPr wrap="square">
            <a:spAutoFit/>
          </a:bodyPr>
          <a:lstStyle/>
          <a:p>
            <a:pPr marL="571500" indent="-571500">
              <a:buFont typeface="Arial" panose="020B0604020202020204" pitchFamily="34" charset="0"/>
              <a:buChar char="•"/>
            </a:pPr>
            <a:r>
              <a:rPr lang="en-GB" sz="3600" dirty="0">
                <a:solidFill>
                  <a:srgbClr val="003B57"/>
                </a:solidFill>
              </a:rPr>
              <a:t>Online uptake</a:t>
            </a:r>
          </a:p>
          <a:p>
            <a:pPr marL="571500" indent="-571500">
              <a:buFont typeface="Arial" panose="020B0604020202020204" pitchFamily="34" charset="0"/>
              <a:buChar char="•"/>
            </a:pPr>
            <a:r>
              <a:rPr lang="en-GB" sz="3600" dirty="0">
                <a:solidFill>
                  <a:srgbClr val="003B57"/>
                </a:solidFill>
              </a:rPr>
              <a:t>Mixed-mode response</a:t>
            </a:r>
          </a:p>
          <a:p>
            <a:pPr marL="571500" indent="-571500">
              <a:buFont typeface="Arial" panose="020B0604020202020204" pitchFamily="34" charset="0"/>
              <a:buChar char="•"/>
            </a:pPr>
            <a:r>
              <a:rPr lang="en-GB" sz="3600" dirty="0">
                <a:solidFill>
                  <a:srgbClr val="003B57"/>
                </a:solidFill>
              </a:rPr>
              <a:t>Longitudinal design – attrition/retention </a:t>
            </a:r>
          </a:p>
          <a:p>
            <a:pPr marL="571500" indent="-571500">
              <a:buFont typeface="Arial" panose="020B0604020202020204" pitchFamily="34" charset="0"/>
              <a:buChar char="•"/>
            </a:pPr>
            <a:r>
              <a:rPr lang="en-GB" sz="3600" dirty="0">
                <a:solidFill>
                  <a:srgbClr val="003B57"/>
                </a:solidFill>
              </a:rPr>
              <a:t>Sample design – integrating LMS and PCS (and other modules)</a:t>
            </a:r>
          </a:p>
          <a:p>
            <a:pPr marL="571500" indent="-571500">
              <a:buFont typeface="Arial" panose="020B0604020202020204" pitchFamily="34" charset="0"/>
              <a:buChar char="•"/>
            </a:pPr>
            <a:r>
              <a:rPr lang="en-GB" sz="3600" dirty="0">
                <a:solidFill>
                  <a:srgbClr val="003B57"/>
                </a:solidFill>
              </a:rPr>
              <a:t>Bias</a:t>
            </a:r>
          </a:p>
          <a:p>
            <a:pPr marL="571500" indent="-571500">
              <a:buFont typeface="Arial" panose="020B0604020202020204" pitchFamily="34" charset="0"/>
              <a:buChar char="•"/>
            </a:pPr>
            <a:r>
              <a:rPr lang="en-GB" sz="3600" dirty="0">
                <a:solidFill>
                  <a:srgbClr val="003B57"/>
                </a:solidFill>
              </a:rPr>
              <a:t>Breaks in time series</a:t>
            </a:r>
          </a:p>
          <a:p>
            <a:pPr marL="571500" indent="-571500">
              <a:buFont typeface="Arial" panose="020B0604020202020204" pitchFamily="34" charset="0"/>
              <a:buChar char="•"/>
            </a:pPr>
            <a:endParaRPr lang="en-GB" sz="3600" dirty="0">
              <a:solidFill>
                <a:srgbClr val="003B57"/>
              </a:solidFill>
            </a:endParaRPr>
          </a:p>
          <a:p>
            <a:pPr marL="571500" indent="-571500">
              <a:buFont typeface="Arial" panose="020B0604020202020204" pitchFamily="34" charset="0"/>
              <a:buChar char="•"/>
            </a:pPr>
            <a:endParaRPr lang="en-GB" sz="3600" dirty="0">
              <a:solidFill>
                <a:srgbClr val="003B57"/>
              </a:solidFill>
            </a:endParaRPr>
          </a:p>
        </p:txBody>
      </p:sp>
      <p:sp>
        <p:nvSpPr>
          <p:cNvPr id="5" name="Footer Placeholder 3">
            <a:extLst>
              <a:ext uri="{FF2B5EF4-FFF2-40B4-BE49-F238E27FC236}">
                <a16:creationId xmlns:a16="http://schemas.microsoft.com/office/drawing/2014/main" xmlns="" id="{1E2C41FB-C24E-495E-B972-933408B077A2}"/>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092238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r>
              <a:rPr lang="en-US" dirty="0"/>
              <a:t>Results: Engagement Strategy</a:t>
            </a:r>
          </a:p>
        </p:txBody>
      </p:sp>
      <p:sp>
        <p:nvSpPr>
          <p:cNvPr id="7" name="Circle: Hollow 6">
            <a:extLst>
              <a:ext uri="{FF2B5EF4-FFF2-40B4-BE49-F238E27FC236}">
                <a16:creationId xmlns:a16="http://schemas.microsoft.com/office/drawing/2014/main" xmlns="" id="{0068257D-298A-4FC4-8D9F-7B2016C1A11B}"/>
              </a:ext>
            </a:extLst>
          </p:cNvPr>
          <p:cNvSpPr/>
          <p:nvPr/>
        </p:nvSpPr>
        <p:spPr bwMode="auto">
          <a:xfrm>
            <a:off x="2665247" y="3991379"/>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9" name="TextBox 8">
            <a:extLst>
              <a:ext uri="{FF2B5EF4-FFF2-40B4-BE49-F238E27FC236}">
                <a16:creationId xmlns:a16="http://schemas.microsoft.com/office/drawing/2014/main" xmlns="" id="{347D2436-60A7-47DE-A6EE-1424B4725166}"/>
              </a:ext>
            </a:extLst>
          </p:cNvPr>
          <p:cNvSpPr txBox="1"/>
          <p:nvPr/>
        </p:nvSpPr>
        <p:spPr>
          <a:xfrm>
            <a:off x="2962201" y="4598991"/>
            <a:ext cx="1427136" cy="584775"/>
          </a:xfrm>
          <a:prstGeom prst="rect">
            <a:avLst/>
          </a:prstGeom>
          <a:noFill/>
        </p:spPr>
        <p:txBody>
          <a:bodyPr wrap="square" rtlCol="0">
            <a:spAutoFit/>
          </a:bodyPr>
          <a:lstStyle/>
          <a:p>
            <a:r>
              <a:rPr lang="en-GB" sz="3200" b="1" dirty="0">
                <a:solidFill>
                  <a:srgbClr val="053E59"/>
                </a:solidFill>
              </a:rPr>
              <a:t>18.8%</a:t>
            </a:r>
          </a:p>
        </p:txBody>
      </p:sp>
      <p:sp>
        <p:nvSpPr>
          <p:cNvPr id="10" name="TextBox 9">
            <a:extLst>
              <a:ext uri="{FF2B5EF4-FFF2-40B4-BE49-F238E27FC236}">
                <a16:creationId xmlns:a16="http://schemas.microsoft.com/office/drawing/2014/main" xmlns="" id="{5D341BA2-37D1-4723-8644-1101653B2828}"/>
              </a:ext>
            </a:extLst>
          </p:cNvPr>
          <p:cNvSpPr txBox="1"/>
          <p:nvPr/>
        </p:nvSpPr>
        <p:spPr>
          <a:xfrm>
            <a:off x="4519503" y="4713839"/>
            <a:ext cx="1719518" cy="400110"/>
          </a:xfrm>
          <a:prstGeom prst="rect">
            <a:avLst/>
          </a:prstGeom>
          <a:noFill/>
        </p:spPr>
        <p:txBody>
          <a:bodyPr wrap="square" rtlCol="0">
            <a:spAutoFit/>
          </a:bodyPr>
          <a:lstStyle/>
          <a:p>
            <a:r>
              <a:rPr lang="en-GB" sz="2000" b="1" dirty="0">
                <a:solidFill>
                  <a:srgbClr val="053E59"/>
                </a:solidFill>
              </a:rPr>
              <a:t>Wednesday</a:t>
            </a:r>
          </a:p>
        </p:txBody>
      </p:sp>
      <p:sp>
        <p:nvSpPr>
          <p:cNvPr id="11" name="Circle: Hollow 10">
            <a:extLst>
              <a:ext uri="{FF2B5EF4-FFF2-40B4-BE49-F238E27FC236}">
                <a16:creationId xmlns:a16="http://schemas.microsoft.com/office/drawing/2014/main" xmlns="" id="{444CDC2A-EB71-4191-8918-3CF0723CBED2}"/>
              </a:ext>
            </a:extLst>
          </p:cNvPr>
          <p:cNvSpPr/>
          <p:nvPr/>
        </p:nvSpPr>
        <p:spPr bwMode="auto">
          <a:xfrm>
            <a:off x="6922190" y="4261379"/>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2" name="TextBox 11">
            <a:extLst>
              <a:ext uri="{FF2B5EF4-FFF2-40B4-BE49-F238E27FC236}">
                <a16:creationId xmlns:a16="http://schemas.microsoft.com/office/drawing/2014/main" xmlns="" id="{1B461E48-B441-4A35-B4F6-C8CFB2EFA014}"/>
              </a:ext>
            </a:extLst>
          </p:cNvPr>
          <p:cNvSpPr txBox="1"/>
          <p:nvPr/>
        </p:nvSpPr>
        <p:spPr>
          <a:xfrm>
            <a:off x="7139656" y="4706712"/>
            <a:ext cx="1427136" cy="369332"/>
          </a:xfrm>
          <a:prstGeom prst="rect">
            <a:avLst/>
          </a:prstGeom>
          <a:noFill/>
        </p:spPr>
        <p:txBody>
          <a:bodyPr wrap="square" rtlCol="0">
            <a:spAutoFit/>
          </a:bodyPr>
          <a:lstStyle/>
          <a:p>
            <a:r>
              <a:rPr lang="en-GB" b="1" dirty="0">
                <a:solidFill>
                  <a:srgbClr val="053E59"/>
                </a:solidFill>
              </a:rPr>
              <a:t>17.4%</a:t>
            </a:r>
          </a:p>
        </p:txBody>
      </p:sp>
      <p:sp>
        <p:nvSpPr>
          <p:cNvPr id="13" name="TextBox 12">
            <a:extLst>
              <a:ext uri="{FF2B5EF4-FFF2-40B4-BE49-F238E27FC236}">
                <a16:creationId xmlns:a16="http://schemas.microsoft.com/office/drawing/2014/main" xmlns="" id="{68B34D9D-A544-47FF-9536-C89E37EF4368}"/>
              </a:ext>
            </a:extLst>
          </p:cNvPr>
          <p:cNvSpPr txBox="1"/>
          <p:nvPr/>
        </p:nvSpPr>
        <p:spPr>
          <a:xfrm>
            <a:off x="8249988" y="4819611"/>
            <a:ext cx="1719518" cy="400110"/>
          </a:xfrm>
          <a:prstGeom prst="rect">
            <a:avLst/>
          </a:prstGeom>
          <a:noFill/>
        </p:spPr>
        <p:txBody>
          <a:bodyPr wrap="square" rtlCol="0">
            <a:spAutoFit/>
          </a:bodyPr>
          <a:lstStyle/>
          <a:p>
            <a:r>
              <a:rPr lang="en-GB" sz="2000" dirty="0">
                <a:solidFill>
                  <a:srgbClr val="053E59"/>
                </a:solidFill>
              </a:rPr>
              <a:t>Friday</a:t>
            </a:r>
          </a:p>
        </p:txBody>
      </p:sp>
      <p:sp>
        <p:nvSpPr>
          <p:cNvPr id="14" name="Circle: Hollow 13">
            <a:extLst>
              <a:ext uri="{FF2B5EF4-FFF2-40B4-BE49-F238E27FC236}">
                <a16:creationId xmlns:a16="http://schemas.microsoft.com/office/drawing/2014/main" xmlns="" id="{C6CDA571-0DB9-44BC-BAAA-61D1BB7C84EF}"/>
              </a:ext>
            </a:extLst>
          </p:cNvPr>
          <p:cNvSpPr/>
          <p:nvPr/>
        </p:nvSpPr>
        <p:spPr bwMode="auto">
          <a:xfrm>
            <a:off x="1765247" y="1548335"/>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5" name="TextBox 14">
            <a:extLst>
              <a:ext uri="{FF2B5EF4-FFF2-40B4-BE49-F238E27FC236}">
                <a16:creationId xmlns:a16="http://schemas.microsoft.com/office/drawing/2014/main" xmlns="" id="{85936B36-D477-4A0F-BE78-D09F01FF646E}"/>
              </a:ext>
            </a:extLst>
          </p:cNvPr>
          <p:cNvSpPr txBox="1"/>
          <p:nvPr/>
        </p:nvSpPr>
        <p:spPr>
          <a:xfrm>
            <a:off x="2036820" y="2155947"/>
            <a:ext cx="1427136" cy="584775"/>
          </a:xfrm>
          <a:prstGeom prst="rect">
            <a:avLst/>
          </a:prstGeom>
          <a:noFill/>
        </p:spPr>
        <p:txBody>
          <a:bodyPr wrap="square" rtlCol="0">
            <a:spAutoFit/>
          </a:bodyPr>
          <a:lstStyle/>
          <a:p>
            <a:r>
              <a:rPr lang="en-GB" sz="3200" dirty="0">
                <a:solidFill>
                  <a:srgbClr val="053E59"/>
                </a:solidFill>
              </a:rPr>
              <a:t>19.5%</a:t>
            </a:r>
          </a:p>
        </p:txBody>
      </p:sp>
      <p:sp>
        <p:nvSpPr>
          <p:cNvPr id="16" name="TextBox 15">
            <a:extLst>
              <a:ext uri="{FF2B5EF4-FFF2-40B4-BE49-F238E27FC236}">
                <a16:creationId xmlns:a16="http://schemas.microsoft.com/office/drawing/2014/main" xmlns="" id="{3A6051CE-BB33-438C-ADBD-CE75D13A91C9}"/>
              </a:ext>
            </a:extLst>
          </p:cNvPr>
          <p:cNvSpPr txBox="1"/>
          <p:nvPr/>
        </p:nvSpPr>
        <p:spPr>
          <a:xfrm>
            <a:off x="3565247" y="2075916"/>
            <a:ext cx="1719518" cy="646331"/>
          </a:xfrm>
          <a:prstGeom prst="rect">
            <a:avLst/>
          </a:prstGeom>
          <a:noFill/>
        </p:spPr>
        <p:txBody>
          <a:bodyPr wrap="square" rtlCol="0">
            <a:spAutoFit/>
          </a:bodyPr>
          <a:lstStyle/>
          <a:p>
            <a:r>
              <a:rPr lang="en-GB" b="1" dirty="0">
                <a:solidFill>
                  <a:srgbClr val="053E59"/>
                </a:solidFill>
              </a:rPr>
              <a:t>Invitation</a:t>
            </a:r>
          </a:p>
          <a:p>
            <a:r>
              <a:rPr lang="en-GB" b="1" dirty="0">
                <a:solidFill>
                  <a:srgbClr val="053E59"/>
                </a:solidFill>
              </a:rPr>
              <a:t>2 Reminders</a:t>
            </a:r>
          </a:p>
        </p:txBody>
      </p:sp>
      <p:sp>
        <p:nvSpPr>
          <p:cNvPr id="17" name="Circle: Hollow 16">
            <a:extLst>
              <a:ext uri="{FF2B5EF4-FFF2-40B4-BE49-F238E27FC236}">
                <a16:creationId xmlns:a16="http://schemas.microsoft.com/office/drawing/2014/main" xmlns="" id="{34B315DA-52C4-429C-95E4-9FA75582E5D2}"/>
              </a:ext>
            </a:extLst>
          </p:cNvPr>
          <p:cNvSpPr/>
          <p:nvPr/>
        </p:nvSpPr>
        <p:spPr bwMode="auto">
          <a:xfrm>
            <a:off x="5148546" y="1864150"/>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8" name="TextBox 17">
            <a:extLst>
              <a:ext uri="{FF2B5EF4-FFF2-40B4-BE49-F238E27FC236}">
                <a16:creationId xmlns:a16="http://schemas.microsoft.com/office/drawing/2014/main" xmlns="" id="{756D492A-F94C-4F52-8928-B9484F530441}"/>
              </a:ext>
            </a:extLst>
          </p:cNvPr>
          <p:cNvSpPr txBox="1"/>
          <p:nvPr/>
        </p:nvSpPr>
        <p:spPr>
          <a:xfrm>
            <a:off x="5382432" y="2279057"/>
            <a:ext cx="1427136" cy="461665"/>
          </a:xfrm>
          <a:prstGeom prst="rect">
            <a:avLst/>
          </a:prstGeom>
          <a:noFill/>
        </p:spPr>
        <p:txBody>
          <a:bodyPr wrap="square" rtlCol="0">
            <a:spAutoFit/>
          </a:bodyPr>
          <a:lstStyle/>
          <a:p>
            <a:r>
              <a:rPr lang="en-GB" dirty="0">
                <a:solidFill>
                  <a:srgbClr val="053E59"/>
                </a:solidFill>
              </a:rPr>
              <a:t>18.4%</a:t>
            </a:r>
          </a:p>
        </p:txBody>
      </p:sp>
      <p:sp>
        <p:nvSpPr>
          <p:cNvPr id="19" name="TextBox 18">
            <a:extLst>
              <a:ext uri="{FF2B5EF4-FFF2-40B4-BE49-F238E27FC236}">
                <a16:creationId xmlns:a16="http://schemas.microsoft.com/office/drawing/2014/main" xmlns="" id="{188AD7BC-5C4A-43DE-8F1A-B3F948A9617F}"/>
              </a:ext>
            </a:extLst>
          </p:cNvPr>
          <p:cNvSpPr txBox="1"/>
          <p:nvPr/>
        </p:nvSpPr>
        <p:spPr>
          <a:xfrm>
            <a:off x="6378273" y="1998265"/>
            <a:ext cx="1719518" cy="923330"/>
          </a:xfrm>
          <a:prstGeom prst="rect">
            <a:avLst/>
          </a:prstGeom>
          <a:noFill/>
        </p:spPr>
        <p:txBody>
          <a:bodyPr wrap="square" rtlCol="0">
            <a:spAutoFit/>
          </a:bodyPr>
          <a:lstStyle/>
          <a:p>
            <a:r>
              <a:rPr lang="en-GB" dirty="0">
                <a:solidFill>
                  <a:srgbClr val="053E59"/>
                </a:solidFill>
              </a:rPr>
              <a:t>Pre-Note</a:t>
            </a:r>
          </a:p>
          <a:p>
            <a:r>
              <a:rPr lang="en-GB" dirty="0">
                <a:solidFill>
                  <a:srgbClr val="053E59"/>
                </a:solidFill>
              </a:rPr>
              <a:t>Invitation</a:t>
            </a:r>
          </a:p>
          <a:p>
            <a:r>
              <a:rPr lang="en-GB" dirty="0">
                <a:solidFill>
                  <a:srgbClr val="053E59"/>
                </a:solidFill>
              </a:rPr>
              <a:t>1 Reminder</a:t>
            </a:r>
          </a:p>
        </p:txBody>
      </p:sp>
      <p:sp>
        <p:nvSpPr>
          <p:cNvPr id="20" name="Circle: Hollow 19">
            <a:extLst>
              <a:ext uri="{FF2B5EF4-FFF2-40B4-BE49-F238E27FC236}">
                <a16:creationId xmlns:a16="http://schemas.microsoft.com/office/drawing/2014/main" xmlns="" id="{1206876D-0D17-43FB-B35C-7F7F96513791}"/>
              </a:ext>
            </a:extLst>
          </p:cNvPr>
          <p:cNvSpPr/>
          <p:nvPr/>
        </p:nvSpPr>
        <p:spPr bwMode="auto">
          <a:xfrm>
            <a:off x="7855563" y="1864150"/>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21" name="TextBox 20">
            <a:extLst>
              <a:ext uri="{FF2B5EF4-FFF2-40B4-BE49-F238E27FC236}">
                <a16:creationId xmlns:a16="http://schemas.microsoft.com/office/drawing/2014/main" xmlns="" id="{9985CEE5-B7D8-4727-8C4C-C259D364FE99}"/>
              </a:ext>
            </a:extLst>
          </p:cNvPr>
          <p:cNvSpPr txBox="1"/>
          <p:nvPr/>
        </p:nvSpPr>
        <p:spPr>
          <a:xfrm>
            <a:off x="8055415" y="2287021"/>
            <a:ext cx="1427136" cy="461665"/>
          </a:xfrm>
          <a:prstGeom prst="rect">
            <a:avLst/>
          </a:prstGeom>
          <a:noFill/>
        </p:spPr>
        <p:txBody>
          <a:bodyPr wrap="square" rtlCol="0">
            <a:spAutoFit/>
          </a:bodyPr>
          <a:lstStyle/>
          <a:p>
            <a:r>
              <a:rPr lang="en-GB" dirty="0">
                <a:solidFill>
                  <a:srgbClr val="053E59"/>
                </a:solidFill>
              </a:rPr>
              <a:t>16.3%</a:t>
            </a:r>
          </a:p>
        </p:txBody>
      </p:sp>
      <p:sp>
        <p:nvSpPr>
          <p:cNvPr id="22" name="TextBox 21">
            <a:extLst>
              <a:ext uri="{FF2B5EF4-FFF2-40B4-BE49-F238E27FC236}">
                <a16:creationId xmlns:a16="http://schemas.microsoft.com/office/drawing/2014/main" xmlns="" id="{E82CDA8A-B824-403F-9BD0-EB6A48D56486}"/>
              </a:ext>
            </a:extLst>
          </p:cNvPr>
          <p:cNvSpPr txBox="1"/>
          <p:nvPr/>
        </p:nvSpPr>
        <p:spPr>
          <a:xfrm>
            <a:off x="9071975" y="2127114"/>
            <a:ext cx="1719518" cy="646331"/>
          </a:xfrm>
          <a:prstGeom prst="rect">
            <a:avLst/>
          </a:prstGeom>
          <a:noFill/>
        </p:spPr>
        <p:txBody>
          <a:bodyPr wrap="square" rtlCol="0">
            <a:spAutoFit/>
          </a:bodyPr>
          <a:lstStyle/>
          <a:p>
            <a:r>
              <a:rPr lang="en-GB" dirty="0">
                <a:solidFill>
                  <a:srgbClr val="053E59"/>
                </a:solidFill>
              </a:rPr>
              <a:t>Invitation</a:t>
            </a:r>
          </a:p>
          <a:p>
            <a:r>
              <a:rPr lang="en-GB" dirty="0">
                <a:solidFill>
                  <a:srgbClr val="053E59"/>
                </a:solidFill>
              </a:rPr>
              <a:t>1 Reminder</a:t>
            </a:r>
          </a:p>
        </p:txBody>
      </p:sp>
      <p:sp>
        <p:nvSpPr>
          <p:cNvPr id="23" name="TextBox 22">
            <a:extLst>
              <a:ext uri="{FF2B5EF4-FFF2-40B4-BE49-F238E27FC236}">
                <a16:creationId xmlns:a16="http://schemas.microsoft.com/office/drawing/2014/main" xmlns="" id="{92B23442-CAA5-4A41-A5D7-4C18614EFC7B}"/>
              </a:ext>
            </a:extLst>
          </p:cNvPr>
          <p:cNvSpPr txBox="1"/>
          <p:nvPr/>
        </p:nvSpPr>
        <p:spPr>
          <a:xfrm>
            <a:off x="838200" y="1071871"/>
            <a:ext cx="7377344" cy="369332"/>
          </a:xfrm>
          <a:prstGeom prst="rect">
            <a:avLst/>
          </a:prstGeom>
          <a:noFill/>
        </p:spPr>
        <p:txBody>
          <a:bodyPr wrap="square" rtlCol="0">
            <a:spAutoFit/>
          </a:bodyPr>
          <a:lstStyle/>
          <a:p>
            <a:r>
              <a:rPr lang="en-GB" b="1" dirty="0">
                <a:solidFill>
                  <a:srgbClr val="003B57"/>
                </a:solidFill>
              </a:rPr>
              <a:t>Letter Combinations:</a:t>
            </a:r>
          </a:p>
        </p:txBody>
      </p:sp>
      <p:sp>
        <p:nvSpPr>
          <p:cNvPr id="24" name="TextBox 23">
            <a:extLst>
              <a:ext uri="{FF2B5EF4-FFF2-40B4-BE49-F238E27FC236}">
                <a16:creationId xmlns:a16="http://schemas.microsoft.com/office/drawing/2014/main" xmlns="" id="{9E1FBA45-1B35-4C10-A894-97F51F4DF11E}"/>
              </a:ext>
            </a:extLst>
          </p:cNvPr>
          <p:cNvSpPr txBox="1"/>
          <p:nvPr/>
        </p:nvSpPr>
        <p:spPr>
          <a:xfrm>
            <a:off x="838200" y="3478657"/>
            <a:ext cx="7377344" cy="369332"/>
          </a:xfrm>
          <a:prstGeom prst="rect">
            <a:avLst/>
          </a:prstGeom>
          <a:noFill/>
        </p:spPr>
        <p:txBody>
          <a:bodyPr wrap="square" rtlCol="0">
            <a:spAutoFit/>
          </a:bodyPr>
          <a:lstStyle/>
          <a:p>
            <a:r>
              <a:rPr lang="en-GB" b="1" dirty="0">
                <a:solidFill>
                  <a:srgbClr val="003B57"/>
                </a:solidFill>
              </a:rPr>
              <a:t>Letter Dispatch Day:</a:t>
            </a:r>
          </a:p>
        </p:txBody>
      </p:sp>
      <p:sp>
        <p:nvSpPr>
          <p:cNvPr id="25" name="Footer Placeholder 3">
            <a:extLst>
              <a:ext uri="{FF2B5EF4-FFF2-40B4-BE49-F238E27FC236}">
                <a16:creationId xmlns:a16="http://schemas.microsoft.com/office/drawing/2014/main" xmlns="" id="{A3FA7DFF-5C34-4328-B63F-26D0A7AE6ABF}"/>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805081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r>
              <a:rPr lang="en-US" dirty="0"/>
              <a:t>Results: Incentives Testing</a:t>
            </a:r>
          </a:p>
        </p:txBody>
      </p:sp>
      <p:sp>
        <p:nvSpPr>
          <p:cNvPr id="9" name="TextBox 8">
            <a:extLst>
              <a:ext uri="{FF2B5EF4-FFF2-40B4-BE49-F238E27FC236}">
                <a16:creationId xmlns:a16="http://schemas.microsoft.com/office/drawing/2014/main" xmlns="" id="{95EAAD59-99D4-4D8E-99BA-187B102D313F}"/>
              </a:ext>
            </a:extLst>
          </p:cNvPr>
          <p:cNvSpPr txBox="1"/>
          <p:nvPr/>
        </p:nvSpPr>
        <p:spPr>
          <a:xfrm>
            <a:off x="838200" y="1267271"/>
            <a:ext cx="7377344" cy="2862322"/>
          </a:xfrm>
          <a:prstGeom prst="rect">
            <a:avLst/>
          </a:prstGeom>
          <a:noFill/>
        </p:spPr>
        <p:txBody>
          <a:bodyPr wrap="square" rtlCol="0">
            <a:spAutoFit/>
          </a:bodyPr>
          <a:lstStyle/>
          <a:p>
            <a:r>
              <a:rPr lang="en-GB" sz="2000" b="1" dirty="0">
                <a:solidFill>
                  <a:srgbClr val="414041"/>
                </a:solidFill>
              </a:rPr>
              <a:t>4 Experimental Conditions:</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No incentive</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£5 voucher (unconditional)</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£5 voucher (unconditional) &amp; £10 voucher (conditional)</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A tote bag</a:t>
            </a:r>
          </a:p>
        </p:txBody>
      </p:sp>
      <p:pic>
        <p:nvPicPr>
          <p:cNvPr id="13" name="Picture 12">
            <a:extLst>
              <a:ext uri="{FF2B5EF4-FFF2-40B4-BE49-F238E27FC236}">
                <a16:creationId xmlns:a16="http://schemas.microsoft.com/office/drawing/2014/main" xmlns="" id="{649E72C6-5654-427A-90A6-1DA23DA0F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544" y="2022305"/>
            <a:ext cx="2547296" cy="1137792"/>
          </a:xfrm>
          <a:prstGeom prst="rect">
            <a:avLst/>
          </a:prstGeom>
        </p:spPr>
      </p:pic>
      <p:pic>
        <p:nvPicPr>
          <p:cNvPr id="14" name="Picture 13">
            <a:extLst>
              <a:ext uri="{FF2B5EF4-FFF2-40B4-BE49-F238E27FC236}">
                <a16:creationId xmlns:a16="http://schemas.microsoft.com/office/drawing/2014/main" xmlns="" id="{271CFF96-3B2A-456A-B27D-C8A0A3FC3902}"/>
              </a:ext>
            </a:extLst>
          </p:cNvPr>
          <p:cNvPicPr>
            <a:picLocks noChangeAspect="1"/>
          </p:cNvPicPr>
          <p:nvPr/>
        </p:nvPicPr>
        <p:blipFill>
          <a:blip r:embed="rId3"/>
          <a:stretch>
            <a:fillRect/>
          </a:stretch>
        </p:blipFill>
        <p:spPr>
          <a:xfrm>
            <a:off x="3087974" y="3613986"/>
            <a:ext cx="1438898" cy="2415834"/>
          </a:xfrm>
          <a:prstGeom prst="rect">
            <a:avLst/>
          </a:prstGeom>
        </p:spPr>
      </p:pic>
      <p:sp>
        <p:nvSpPr>
          <p:cNvPr id="7" name="Footer Placeholder 3">
            <a:extLst>
              <a:ext uri="{FF2B5EF4-FFF2-40B4-BE49-F238E27FC236}">
                <a16:creationId xmlns:a16="http://schemas.microsoft.com/office/drawing/2014/main" xmlns="" id="{3481433E-4F17-41AF-AD26-E9AA6F4111BD}"/>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26396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endParaRPr lang="en-US" dirty="0"/>
          </a:p>
        </p:txBody>
      </p:sp>
      <p:sp>
        <p:nvSpPr>
          <p:cNvPr id="22" name="TextBox 21">
            <a:extLst>
              <a:ext uri="{FF2B5EF4-FFF2-40B4-BE49-F238E27FC236}">
                <a16:creationId xmlns:a16="http://schemas.microsoft.com/office/drawing/2014/main" xmlns="" id="{2AD68806-5CC5-4573-BD47-8CCB47307679}"/>
              </a:ext>
            </a:extLst>
          </p:cNvPr>
          <p:cNvSpPr txBox="1"/>
          <p:nvPr/>
        </p:nvSpPr>
        <p:spPr>
          <a:xfrm>
            <a:off x="722123" y="1138121"/>
            <a:ext cx="7377344" cy="461665"/>
          </a:xfrm>
          <a:prstGeom prst="rect">
            <a:avLst/>
          </a:prstGeom>
          <a:noFill/>
        </p:spPr>
        <p:txBody>
          <a:bodyPr wrap="square" rtlCol="0">
            <a:spAutoFit/>
          </a:bodyPr>
          <a:lstStyle/>
          <a:p>
            <a:r>
              <a:rPr lang="en-GB" sz="2400" b="1" dirty="0">
                <a:solidFill>
                  <a:srgbClr val="053E59"/>
                </a:solidFill>
              </a:rPr>
              <a:t>Overall (adjusted for 95% eligibility):</a:t>
            </a:r>
          </a:p>
        </p:txBody>
      </p:sp>
      <p:sp>
        <p:nvSpPr>
          <p:cNvPr id="35" name="Circle: Hollow 34">
            <a:extLst>
              <a:ext uri="{FF2B5EF4-FFF2-40B4-BE49-F238E27FC236}">
                <a16:creationId xmlns:a16="http://schemas.microsoft.com/office/drawing/2014/main" xmlns="" id="{7CF5319B-8F63-4ED4-9C6D-9DA033887027}"/>
              </a:ext>
            </a:extLst>
          </p:cNvPr>
          <p:cNvSpPr/>
          <p:nvPr/>
        </p:nvSpPr>
        <p:spPr bwMode="auto">
          <a:xfrm>
            <a:off x="3196999" y="4414378"/>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36" name="TextBox 35">
            <a:extLst>
              <a:ext uri="{FF2B5EF4-FFF2-40B4-BE49-F238E27FC236}">
                <a16:creationId xmlns:a16="http://schemas.microsoft.com/office/drawing/2014/main" xmlns="" id="{0C7B164F-2C60-462B-AD2F-3D1278703FDA}"/>
              </a:ext>
            </a:extLst>
          </p:cNvPr>
          <p:cNvSpPr txBox="1"/>
          <p:nvPr/>
        </p:nvSpPr>
        <p:spPr>
          <a:xfrm>
            <a:off x="3327165" y="4798156"/>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27.5%</a:t>
            </a:r>
          </a:p>
        </p:txBody>
      </p:sp>
      <p:sp>
        <p:nvSpPr>
          <p:cNvPr id="37" name="TextBox 36">
            <a:extLst>
              <a:ext uri="{FF2B5EF4-FFF2-40B4-BE49-F238E27FC236}">
                <a16:creationId xmlns:a16="http://schemas.microsoft.com/office/drawing/2014/main" xmlns="" id="{02817D5B-61C1-4838-8288-4C4B9FDAF5D3}"/>
              </a:ext>
            </a:extLst>
          </p:cNvPr>
          <p:cNvSpPr txBox="1"/>
          <p:nvPr/>
        </p:nvSpPr>
        <p:spPr>
          <a:xfrm>
            <a:off x="4456999" y="4828526"/>
            <a:ext cx="1719518"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Tote Bag</a:t>
            </a:r>
          </a:p>
        </p:txBody>
      </p:sp>
      <p:sp>
        <p:nvSpPr>
          <p:cNvPr id="38" name="Circle: Hollow 37">
            <a:extLst>
              <a:ext uri="{FF2B5EF4-FFF2-40B4-BE49-F238E27FC236}">
                <a16:creationId xmlns:a16="http://schemas.microsoft.com/office/drawing/2014/main" xmlns="" id="{AB25FDAA-726E-40EC-85F1-4C8CAB44867A}"/>
              </a:ext>
            </a:extLst>
          </p:cNvPr>
          <p:cNvSpPr/>
          <p:nvPr/>
        </p:nvSpPr>
        <p:spPr bwMode="auto">
          <a:xfrm>
            <a:off x="2474726" y="1878735"/>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39" name="TextBox 38">
            <a:extLst>
              <a:ext uri="{FF2B5EF4-FFF2-40B4-BE49-F238E27FC236}">
                <a16:creationId xmlns:a16="http://schemas.microsoft.com/office/drawing/2014/main" xmlns="" id="{A3317BCF-67CC-4245-9E57-B37AFD06A257}"/>
              </a:ext>
            </a:extLst>
          </p:cNvPr>
          <p:cNvSpPr txBox="1"/>
          <p:nvPr/>
        </p:nvSpPr>
        <p:spPr>
          <a:xfrm>
            <a:off x="2746299" y="2486347"/>
            <a:ext cx="1427136" cy="584775"/>
          </a:xfrm>
          <a:prstGeom prst="rect">
            <a:avLst/>
          </a:prstGeom>
          <a:noFill/>
        </p:spPr>
        <p:txBody>
          <a:bodyPr wrap="square" rtlCol="0">
            <a:spAutoFit/>
          </a:bodyPr>
          <a:lstStyle/>
          <a:p>
            <a:pPr eaLnBrk="0" fontAlgn="base" hangingPunct="0">
              <a:spcBef>
                <a:spcPct val="0"/>
              </a:spcBef>
              <a:spcAft>
                <a:spcPct val="0"/>
              </a:spcAft>
            </a:pPr>
            <a:r>
              <a:rPr lang="en-GB" sz="3200" b="1" dirty="0">
                <a:solidFill>
                  <a:srgbClr val="053E59"/>
                </a:solidFill>
                <a:ea typeface="ＭＳ Ｐゴシック"/>
              </a:rPr>
              <a:t>30.5%</a:t>
            </a:r>
          </a:p>
        </p:txBody>
      </p:sp>
      <p:sp>
        <p:nvSpPr>
          <p:cNvPr id="40" name="TextBox 39">
            <a:extLst>
              <a:ext uri="{FF2B5EF4-FFF2-40B4-BE49-F238E27FC236}">
                <a16:creationId xmlns:a16="http://schemas.microsoft.com/office/drawing/2014/main" xmlns="" id="{33BDCB24-C280-4C13-BCEF-E3F2FF9C5ED7}"/>
              </a:ext>
            </a:extLst>
          </p:cNvPr>
          <p:cNvSpPr txBox="1"/>
          <p:nvPr/>
        </p:nvSpPr>
        <p:spPr>
          <a:xfrm>
            <a:off x="4363694" y="2455569"/>
            <a:ext cx="2281517" cy="707886"/>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£5 unconditional / £10 conditional</a:t>
            </a:r>
          </a:p>
        </p:txBody>
      </p:sp>
      <p:sp>
        <p:nvSpPr>
          <p:cNvPr id="41" name="Circle: Hollow 40">
            <a:extLst>
              <a:ext uri="{FF2B5EF4-FFF2-40B4-BE49-F238E27FC236}">
                <a16:creationId xmlns:a16="http://schemas.microsoft.com/office/drawing/2014/main" xmlns="" id="{225F5529-DB8F-415C-87AF-FF5D76CA55E8}"/>
              </a:ext>
            </a:extLst>
          </p:cNvPr>
          <p:cNvSpPr/>
          <p:nvPr/>
        </p:nvSpPr>
        <p:spPr bwMode="auto">
          <a:xfrm>
            <a:off x="6897961" y="2144145"/>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42" name="TextBox 41">
            <a:extLst>
              <a:ext uri="{FF2B5EF4-FFF2-40B4-BE49-F238E27FC236}">
                <a16:creationId xmlns:a16="http://schemas.microsoft.com/office/drawing/2014/main" xmlns="" id="{CD6D74C2-904B-47D5-ACB3-D4DA5779B4DC}"/>
              </a:ext>
            </a:extLst>
          </p:cNvPr>
          <p:cNvSpPr txBox="1"/>
          <p:nvPr/>
        </p:nvSpPr>
        <p:spPr>
          <a:xfrm>
            <a:off x="6999610" y="2521790"/>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28.9%</a:t>
            </a:r>
          </a:p>
        </p:txBody>
      </p:sp>
      <p:sp>
        <p:nvSpPr>
          <p:cNvPr id="43" name="TextBox 42">
            <a:extLst>
              <a:ext uri="{FF2B5EF4-FFF2-40B4-BE49-F238E27FC236}">
                <a16:creationId xmlns:a16="http://schemas.microsoft.com/office/drawing/2014/main" xmlns="" id="{E8C5EC73-2D74-4844-A7AF-0239FC8C25BE}"/>
              </a:ext>
            </a:extLst>
          </p:cNvPr>
          <p:cNvSpPr txBox="1"/>
          <p:nvPr/>
        </p:nvSpPr>
        <p:spPr>
          <a:xfrm>
            <a:off x="8204206" y="2574090"/>
            <a:ext cx="2267517"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£5 unconditional</a:t>
            </a:r>
          </a:p>
        </p:txBody>
      </p:sp>
      <p:sp>
        <p:nvSpPr>
          <p:cNvPr id="44" name="Circle: Hollow 43">
            <a:extLst>
              <a:ext uri="{FF2B5EF4-FFF2-40B4-BE49-F238E27FC236}">
                <a16:creationId xmlns:a16="http://schemas.microsoft.com/office/drawing/2014/main" xmlns="" id="{4C3D99C5-D247-4964-B34D-DD0198740DA9}"/>
              </a:ext>
            </a:extLst>
          </p:cNvPr>
          <p:cNvSpPr/>
          <p:nvPr/>
        </p:nvSpPr>
        <p:spPr bwMode="auto">
          <a:xfrm>
            <a:off x="6663872" y="4414378"/>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45" name="TextBox 44">
            <a:extLst>
              <a:ext uri="{FF2B5EF4-FFF2-40B4-BE49-F238E27FC236}">
                <a16:creationId xmlns:a16="http://schemas.microsoft.com/office/drawing/2014/main" xmlns="" id="{55D63316-C588-4096-B0C4-84A10302F010}"/>
              </a:ext>
            </a:extLst>
          </p:cNvPr>
          <p:cNvSpPr txBox="1"/>
          <p:nvPr/>
        </p:nvSpPr>
        <p:spPr>
          <a:xfrm>
            <a:off x="6812099" y="4806528"/>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22.3%</a:t>
            </a:r>
          </a:p>
        </p:txBody>
      </p:sp>
      <p:sp>
        <p:nvSpPr>
          <p:cNvPr id="46" name="TextBox 45">
            <a:extLst>
              <a:ext uri="{FF2B5EF4-FFF2-40B4-BE49-F238E27FC236}">
                <a16:creationId xmlns:a16="http://schemas.microsoft.com/office/drawing/2014/main" xmlns="" id="{C6D3A5DF-66C7-4CDF-9CC6-BF52043BFFF8}"/>
              </a:ext>
            </a:extLst>
          </p:cNvPr>
          <p:cNvSpPr txBox="1"/>
          <p:nvPr/>
        </p:nvSpPr>
        <p:spPr>
          <a:xfrm>
            <a:off x="7923872" y="4859712"/>
            <a:ext cx="1719518"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No Incentive</a:t>
            </a:r>
          </a:p>
        </p:txBody>
      </p:sp>
      <p:sp>
        <p:nvSpPr>
          <p:cNvPr id="17" name="Footer Placeholder 3">
            <a:extLst>
              <a:ext uri="{FF2B5EF4-FFF2-40B4-BE49-F238E27FC236}">
                <a16:creationId xmlns:a16="http://schemas.microsoft.com/office/drawing/2014/main" xmlns="" id="{E31675C7-3622-42B6-B728-94AFF1296D66}"/>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694175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r>
              <a:rPr lang="en-US" dirty="0"/>
              <a:t>Merged LMS / PCS Testing – 2018/19</a:t>
            </a:r>
          </a:p>
        </p:txBody>
      </p:sp>
      <p:sp>
        <p:nvSpPr>
          <p:cNvPr id="8" name="Content Placeholder 2">
            <a:extLst>
              <a:ext uri="{FF2B5EF4-FFF2-40B4-BE49-F238E27FC236}">
                <a16:creationId xmlns:a16="http://schemas.microsoft.com/office/drawing/2014/main" xmlns="" id="{7B039B11-ED65-478B-950F-CD0285D590E6}"/>
              </a:ext>
            </a:extLst>
          </p:cNvPr>
          <p:cNvSpPr>
            <a:spLocks noGrp="1"/>
          </p:cNvSpPr>
          <p:nvPr>
            <p:ph idx="1"/>
          </p:nvPr>
        </p:nvSpPr>
        <p:spPr>
          <a:xfrm>
            <a:off x="838200" y="999115"/>
            <a:ext cx="11266283" cy="4647426"/>
          </a:xfrm>
        </p:spPr>
        <p:txBody>
          <a:bodyPr/>
          <a:lstStyle/>
          <a:p>
            <a:pPr>
              <a:lnSpc>
                <a:spcPct val="100000"/>
              </a:lnSpc>
              <a:spcBef>
                <a:spcPts val="0"/>
              </a:spcBef>
            </a:pPr>
            <a:r>
              <a:rPr lang="en-GB" sz="1800" b="1" u="sng" dirty="0"/>
              <a:t>‘Statistical’ Test</a:t>
            </a:r>
          </a:p>
          <a:p>
            <a:pPr>
              <a:lnSpc>
                <a:spcPct val="100000"/>
              </a:lnSpc>
              <a:spcBef>
                <a:spcPts val="0"/>
              </a:spcBef>
            </a:pPr>
            <a:endParaRPr lang="en-GB" sz="1800" b="1" u="sng" dirty="0"/>
          </a:p>
          <a:p>
            <a:pPr marL="285750" indent="-285750">
              <a:lnSpc>
                <a:spcPct val="100000"/>
              </a:lnSpc>
              <a:spcBef>
                <a:spcPts val="0"/>
              </a:spcBef>
              <a:buFont typeface="Arial" panose="020B0604020202020204" pitchFamily="34" charset="0"/>
              <a:buChar char="•"/>
            </a:pPr>
            <a:r>
              <a:rPr lang="en-GB" sz="2000" dirty="0"/>
              <a:t>Areas of research:</a:t>
            </a:r>
          </a:p>
          <a:p>
            <a:pPr marL="763588" lvl="1" indent="-285750">
              <a:lnSpc>
                <a:spcPct val="100000"/>
              </a:lnSpc>
              <a:spcBef>
                <a:spcPts val="0"/>
              </a:spcBef>
              <a:buFont typeface="Arial" panose="020B0604020202020204" pitchFamily="34" charset="0"/>
              <a:buChar char="-"/>
            </a:pPr>
            <a:r>
              <a:rPr lang="en-GB" sz="2000" dirty="0"/>
              <a:t>What is the mixed-mode response rate?</a:t>
            </a:r>
          </a:p>
          <a:p>
            <a:pPr marL="763588" lvl="1" indent="-285750">
              <a:lnSpc>
                <a:spcPct val="100000"/>
              </a:lnSpc>
              <a:spcBef>
                <a:spcPts val="0"/>
              </a:spcBef>
              <a:buFont typeface="Arial" panose="020B0604020202020204" pitchFamily="34" charset="0"/>
              <a:buChar char="-"/>
            </a:pPr>
            <a:r>
              <a:rPr lang="en-GB" sz="2000" dirty="0"/>
              <a:t>Mode bias investigation</a:t>
            </a:r>
          </a:p>
          <a:p>
            <a:pPr marL="763588" lvl="1" indent="-285750">
              <a:lnSpc>
                <a:spcPct val="100000"/>
              </a:lnSpc>
              <a:spcBef>
                <a:spcPts val="0"/>
              </a:spcBef>
              <a:buFont typeface="Arial" panose="020B0604020202020204" pitchFamily="34" charset="0"/>
              <a:buChar char="-"/>
            </a:pPr>
            <a:r>
              <a:rPr lang="en-GB" sz="2000" dirty="0"/>
              <a:t>Responding sample composition</a:t>
            </a:r>
          </a:p>
          <a:p>
            <a:pPr marL="763588" lvl="1" indent="-285750">
              <a:lnSpc>
                <a:spcPct val="100000"/>
              </a:lnSpc>
              <a:spcBef>
                <a:spcPts val="0"/>
              </a:spcBef>
              <a:buFont typeface="Arial" panose="020B0604020202020204" pitchFamily="34" charset="0"/>
              <a:buChar char="-"/>
            </a:pPr>
            <a:r>
              <a:rPr lang="en-GB" sz="2000" dirty="0"/>
              <a:t>What can we learn from the </a:t>
            </a:r>
            <a:r>
              <a:rPr lang="en-GB" sz="2000" dirty="0" err="1"/>
              <a:t>paradata</a:t>
            </a:r>
            <a:r>
              <a:rPr lang="en-GB" sz="2000" dirty="0"/>
              <a:t>?</a:t>
            </a:r>
          </a:p>
          <a:p>
            <a:pPr marL="763588" lvl="1" indent="-285750">
              <a:lnSpc>
                <a:spcPct val="100000"/>
              </a:lnSpc>
              <a:spcBef>
                <a:spcPts val="0"/>
              </a:spcBef>
              <a:buFont typeface="Arial" panose="020B0604020202020204" pitchFamily="34" charset="0"/>
              <a:buChar char="-"/>
            </a:pPr>
            <a:r>
              <a:rPr lang="en-GB" sz="2000" dirty="0"/>
              <a:t>Comparisons between transformed LMS employment estimates and ‘regular’ LFS data</a:t>
            </a:r>
          </a:p>
          <a:p>
            <a:pPr marL="763588" lvl="1" indent="-285750">
              <a:lnSpc>
                <a:spcPct val="100000"/>
              </a:lnSpc>
              <a:spcBef>
                <a:spcPts val="0"/>
              </a:spcBef>
              <a:buFont typeface="Arial" panose="020B0604020202020204" pitchFamily="34" charset="0"/>
              <a:buChar char="-"/>
            </a:pPr>
            <a:r>
              <a:rPr lang="en-GB" sz="2000" dirty="0"/>
              <a:t>Evidence of feasibility to support admin data population estimation system</a:t>
            </a:r>
          </a:p>
          <a:p>
            <a:pPr marL="0" lvl="1" indent="0">
              <a:lnSpc>
                <a:spcPct val="100000"/>
              </a:lnSpc>
              <a:spcBef>
                <a:spcPts val="0"/>
              </a:spcBef>
            </a:pPr>
            <a:endParaRPr lang="en-GB" sz="2000" dirty="0"/>
          </a:p>
          <a:p>
            <a:pPr marL="342900" lvl="1" indent="-342900">
              <a:lnSpc>
                <a:spcPct val="100000"/>
              </a:lnSpc>
              <a:spcBef>
                <a:spcPts val="0"/>
              </a:spcBef>
            </a:pPr>
            <a:r>
              <a:rPr lang="en-GB" sz="2000" dirty="0"/>
              <a:t>Sample of 14,149 households across Great Britain, issued over 15 weeks</a:t>
            </a:r>
          </a:p>
          <a:p>
            <a:pPr marL="342900" lvl="1" indent="-342900">
              <a:lnSpc>
                <a:spcPct val="100000"/>
              </a:lnSpc>
              <a:spcBef>
                <a:spcPts val="0"/>
              </a:spcBef>
            </a:pPr>
            <a:r>
              <a:rPr lang="en-GB" sz="2000" dirty="0"/>
              <a:t>Collection period: 01 Nov 18 – 02 April 19</a:t>
            </a:r>
          </a:p>
          <a:p>
            <a:pPr marL="342900" lvl="1" indent="-342900">
              <a:lnSpc>
                <a:spcPct val="100000"/>
              </a:lnSpc>
              <a:spcBef>
                <a:spcPts val="0"/>
              </a:spcBef>
            </a:pPr>
            <a:r>
              <a:rPr lang="en-GB" sz="2000" dirty="0"/>
              <a:t>Online first (2 weeks exclusive), Face-to-Face issued for non-responding households (6 weeks F2F/online)</a:t>
            </a:r>
          </a:p>
          <a:p>
            <a:pPr marL="342900" lvl="1" indent="-342900">
              <a:lnSpc>
                <a:spcPct val="100000"/>
              </a:lnSpc>
              <a:spcBef>
                <a:spcPts val="0"/>
              </a:spcBef>
            </a:pPr>
            <a:r>
              <a:rPr lang="en-GB" sz="2000" dirty="0"/>
              <a:t>Data collection contracted out to Ipsos Mori</a:t>
            </a:r>
          </a:p>
        </p:txBody>
      </p:sp>
      <p:sp>
        <p:nvSpPr>
          <p:cNvPr id="5" name="Footer Placeholder 3">
            <a:extLst>
              <a:ext uri="{FF2B5EF4-FFF2-40B4-BE49-F238E27FC236}">
                <a16:creationId xmlns:a16="http://schemas.microsoft.com/office/drawing/2014/main" xmlns="" id="{4A8BCEFC-E6AF-4183-B835-17C4C5A69A0A}"/>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772298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01731"/>
          </a:xfrm>
        </p:spPr>
        <p:txBody>
          <a:bodyPr/>
          <a:lstStyle/>
          <a:p>
            <a:r>
              <a:rPr lang="en-US" sz="4400" dirty="0"/>
              <a:t>Merged LMS / PCS Testing – 2018/2019</a:t>
            </a:r>
          </a:p>
        </p:txBody>
      </p:sp>
      <p:sp>
        <p:nvSpPr>
          <p:cNvPr id="8" name="Content Placeholder 2">
            <a:extLst>
              <a:ext uri="{FF2B5EF4-FFF2-40B4-BE49-F238E27FC236}">
                <a16:creationId xmlns:a16="http://schemas.microsoft.com/office/drawing/2014/main" xmlns="" id="{7B039B11-ED65-478B-950F-CD0285D590E6}"/>
              </a:ext>
            </a:extLst>
          </p:cNvPr>
          <p:cNvSpPr>
            <a:spLocks noGrp="1"/>
          </p:cNvSpPr>
          <p:nvPr>
            <p:ph idx="1"/>
          </p:nvPr>
        </p:nvSpPr>
        <p:spPr>
          <a:xfrm>
            <a:off x="838200" y="1269597"/>
            <a:ext cx="8486869" cy="4308872"/>
          </a:xfrm>
        </p:spPr>
        <p:txBody>
          <a:bodyPr anchor="t"/>
          <a:lstStyle/>
          <a:p>
            <a:pPr>
              <a:lnSpc>
                <a:spcPct val="100000"/>
              </a:lnSpc>
              <a:spcBef>
                <a:spcPts val="0"/>
              </a:spcBef>
            </a:pPr>
            <a:r>
              <a:rPr lang="en-GB" sz="1800" b="1" u="sng" dirty="0"/>
              <a:t>‘</a:t>
            </a:r>
            <a:r>
              <a:rPr lang="en-GB" b="1" u="sng" dirty="0"/>
              <a:t>Statistical’ Test – Uptake Rates</a:t>
            </a:r>
          </a:p>
          <a:p>
            <a:pPr>
              <a:lnSpc>
                <a:spcPct val="100000"/>
              </a:lnSpc>
              <a:spcBef>
                <a:spcPts val="0"/>
              </a:spcBef>
            </a:pPr>
            <a:endParaRPr lang="en-GB" b="1" u="sng" dirty="0"/>
          </a:p>
          <a:p>
            <a:pPr marL="285750" indent="-285750">
              <a:lnSpc>
                <a:spcPct val="100000"/>
              </a:lnSpc>
              <a:spcBef>
                <a:spcPts val="0"/>
              </a:spcBef>
              <a:buFont typeface="Arial" panose="020B0604020202020204" pitchFamily="34" charset="0"/>
              <a:buChar char="•"/>
            </a:pPr>
            <a:r>
              <a:rPr lang="en-GB" dirty="0"/>
              <a:t>Overall uptake: </a:t>
            </a:r>
            <a:r>
              <a:rPr lang="en-GB" b="1" u="sng" dirty="0">
                <a:solidFill>
                  <a:srgbClr val="D2376D"/>
                </a:solidFill>
              </a:rPr>
              <a:t>60.7%</a:t>
            </a:r>
          </a:p>
          <a:p>
            <a:pPr marL="285750" indent="-285750">
              <a:lnSpc>
                <a:spcPct val="100000"/>
              </a:lnSpc>
              <a:spcBef>
                <a:spcPts val="0"/>
              </a:spcBef>
              <a:buFont typeface="Arial" panose="020B0604020202020204" pitchFamily="34" charset="0"/>
              <a:buChar char="•"/>
            </a:pPr>
            <a:r>
              <a:rPr lang="en-GB" dirty="0"/>
              <a:t>Online uptake: </a:t>
            </a:r>
            <a:r>
              <a:rPr lang="en-GB" b="1" dirty="0">
                <a:solidFill>
                  <a:srgbClr val="D2376D"/>
                </a:solidFill>
              </a:rPr>
              <a:t>31.1%</a:t>
            </a:r>
          </a:p>
          <a:p>
            <a:pPr marL="285750" indent="-285750">
              <a:lnSpc>
                <a:spcPct val="100000"/>
              </a:lnSpc>
              <a:spcBef>
                <a:spcPts val="0"/>
              </a:spcBef>
              <a:buFont typeface="Arial" panose="020B0604020202020204" pitchFamily="34" charset="0"/>
              <a:buChar char="•"/>
            </a:pPr>
            <a:r>
              <a:rPr lang="en-GB" dirty="0"/>
              <a:t>F2F uptake: </a:t>
            </a:r>
            <a:r>
              <a:rPr lang="en-GB" b="1" dirty="0">
                <a:solidFill>
                  <a:srgbClr val="D2376D"/>
                </a:solidFill>
              </a:rPr>
              <a:t>29.6%</a:t>
            </a:r>
          </a:p>
          <a:p>
            <a:pPr marL="285750" indent="-285750">
              <a:lnSpc>
                <a:spcPct val="100000"/>
              </a:lnSpc>
              <a:spcBef>
                <a:spcPts val="0"/>
              </a:spcBef>
              <a:buFont typeface="Arial" panose="020B0604020202020204" pitchFamily="34" charset="0"/>
              <a:buChar char="•"/>
            </a:pPr>
            <a:endParaRPr lang="en-GB" b="1" dirty="0">
              <a:solidFill>
                <a:srgbClr val="D2376D"/>
              </a:solidFill>
            </a:endParaRPr>
          </a:p>
          <a:p>
            <a:pPr marL="285750" indent="-285750">
              <a:lnSpc>
                <a:spcPct val="100000"/>
              </a:lnSpc>
              <a:spcBef>
                <a:spcPts val="0"/>
              </a:spcBef>
              <a:buFont typeface="Arial" panose="020B0604020202020204" pitchFamily="34" charset="0"/>
              <a:buChar char="•"/>
            </a:pPr>
            <a:r>
              <a:rPr lang="en-GB" dirty="0"/>
              <a:t>Data is being analysed; results to be communicated in the Autumn</a:t>
            </a:r>
          </a:p>
          <a:p>
            <a:pPr>
              <a:lnSpc>
                <a:spcPct val="100000"/>
              </a:lnSpc>
              <a:spcBef>
                <a:spcPts val="0"/>
              </a:spcBef>
            </a:pPr>
            <a:endParaRPr lang="en-GB" sz="1800" b="1" dirty="0">
              <a:solidFill>
                <a:srgbClr val="D2376D"/>
              </a:solidFill>
            </a:endParaRPr>
          </a:p>
        </p:txBody>
      </p:sp>
      <p:sp>
        <p:nvSpPr>
          <p:cNvPr id="5" name="Footer Placeholder 3">
            <a:extLst>
              <a:ext uri="{FF2B5EF4-FFF2-40B4-BE49-F238E27FC236}">
                <a16:creationId xmlns:a16="http://schemas.microsoft.com/office/drawing/2014/main" xmlns="" id="{AFE8CDB7-E891-49D7-80B6-99D55E501ACA}"/>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2341520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838200" y="241985"/>
            <a:ext cx="10689236" cy="757130"/>
          </a:xfrm>
        </p:spPr>
        <p:txBody>
          <a:bodyPr/>
          <a:lstStyle/>
          <a:p>
            <a:r>
              <a:rPr lang="en-US" dirty="0"/>
              <a:t>Merged LMS / PCS Testing - 2019</a:t>
            </a:r>
          </a:p>
        </p:txBody>
      </p:sp>
      <p:sp>
        <p:nvSpPr>
          <p:cNvPr id="8" name="Content Placeholder 2">
            <a:extLst>
              <a:ext uri="{FF2B5EF4-FFF2-40B4-BE49-F238E27FC236}">
                <a16:creationId xmlns:a16="http://schemas.microsoft.com/office/drawing/2014/main" xmlns="" id="{7B039B11-ED65-478B-950F-CD0285D590E6}"/>
              </a:ext>
            </a:extLst>
          </p:cNvPr>
          <p:cNvSpPr>
            <a:spLocks noGrp="1"/>
          </p:cNvSpPr>
          <p:nvPr>
            <p:ph idx="1"/>
          </p:nvPr>
        </p:nvSpPr>
        <p:spPr>
          <a:xfrm>
            <a:off x="838200" y="986794"/>
            <a:ext cx="8486869" cy="646331"/>
          </a:xfrm>
        </p:spPr>
        <p:txBody>
          <a:bodyPr anchor="t"/>
          <a:lstStyle/>
          <a:p>
            <a:pPr>
              <a:lnSpc>
                <a:spcPct val="100000"/>
              </a:lnSpc>
              <a:spcBef>
                <a:spcPts val="0"/>
              </a:spcBef>
            </a:pPr>
            <a:r>
              <a:rPr lang="en-GB" sz="1800" b="1" u="sng" dirty="0"/>
              <a:t>Attrition Test</a:t>
            </a:r>
          </a:p>
          <a:p>
            <a:pPr>
              <a:lnSpc>
                <a:spcPct val="100000"/>
              </a:lnSpc>
              <a:spcBef>
                <a:spcPts val="0"/>
              </a:spcBef>
            </a:pPr>
            <a:endParaRPr lang="en-GB" sz="1800" dirty="0"/>
          </a:p>
        </p:txBody>
      </p:sp>
      <p:sp>
        <p:nvSpPr>
          <p:cNvPr id="5" name="Rectangle 3">
            <a:extLst>
              <a:ext uri="{FF2B5EF4-FFF2-40B4-BE49-F238E27FC236}">
                <a16:creationId xmlns:a16="http://schemas.microsoft.com/office/drawing/2014/main" xmlns="" id="{2D3B74B8-EB58-479A-A00F-466A8D939063}"/>
              </a:ext>
            </a:extLst>
          </p:cNvPr>
          <p:cNvSpPr txBox="1">
            <a:spLocks noChangeArrowheads="1"/>
          </p:cNvSpPr>
          <p:nvPr/>
        </p:nvSpPr>
        <p:spPr>
          <a:xfrm>
            <a:off x="1113770" y="1304129"/>
            <a:ext cx="7062160" cy="4073078"/>
          </a:xfrm>
          <a:prstGeom prst="rect">
            <a:avLst/>
          </a:prstGeom>
        </p:spPr>
        <p:txBody>
          <a:bodyPr vert="horz" lIns="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endParaRPr lang="en-GB" sz="1200">
              <a:solidFill>
                <a:srgbClr val="414041"/>
              </a:solidFill>
            </a:endParaRPr>
          </a:p>
          <a:p>
            <a:pPr marL="342900" lvl="1" indent="-342900"/>
            <a:endParaRPr lang="en-GB" sz="1200" dirty="0">
              <a:solidFill>
                <a:srgbClr val="414041"/>
              </a:solidFill>
            </a:endParaRPr>
          </a:p>
        </p:txBody>
      </p:sp>
      <p:sp>
        <p:nvSpPr>
          <p:cNvPr id="6" name="Rectangle: Rounded Corners 5">
            <a:extLst>
              <a:ext uri="{FF2B5EF4-FFF2-40B4-BE49-F238E27FC236}">
                <a16:creationId xmlns:a16="http://schemas.microsoft.com/office/drawing/2014/main" xmlns="" id="{6385209A-1A1F-4408-8023-A38A5DA580D4}"/>
              </a:ext>
            </a:extLst>
          </p:cNvPr>
          <p:cNvSpPr/>
          <p:nvPr/>
        </p:nvSpPr>
        <p:spPr bwMode="auto">
          <a:xfrm>
            <a:off x="753814" y="1764580"/>
            <a:ext cx="1036256" cy="3797864"/>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r>
              <a:rPr lang="en-GB" sz="1200" b="1" dirty="0">
                <a:solidFill>
                  <a:srgbClr val="FFFFFF"/>
                </a:solidFill>
                <a:ea typeface="ＭＳ Ｐゴシック" pitchFamily="1" charset="-128"/>
              </a:rPr>
              <a:t>50,000 </a:t>
            </a:r>
            <a:r>
              <a:rPr lang="en-GB" sz="1200" b="1" dirty="0" err="1">
                <a:solidFill>
                  <a:srgbClr val="FFFFFF"/>
                </a:solidFill>
                <a:ea typeface="ＭＳ Ｐゴシック" pitchFamily="1" charset="-128"/>
              </a:rPr>
              <a:t>Hhlds</a:t>
            </a: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r>
              <a:rPr lang="en-GB" sz="1200" b="1" dirty="0">
                <a:solidFill>
                  <a:srgbClr val="FFFFFF"/>
                </a:solidFill>
                <a:ea typeface="ＭＳ Ｐゴシック" pitchFamily="1" charset="-128"/>
              </a:rPr>
              <a:t>Tote Bag</a:t>
            </a:r>
          </a:p>
          <a:p>
            <a:pPr algn="ctr" eaLnBrk="0" fontAlgn="base" hangingPunct="0">
              <a:spcBef>
                <a:spcPct val="0"/>
              </a:spcBef>
              <a:spcAft>
                <a:spcPct val="0"/>
              </a:spcAft>
            </a:pPr>
            <a:r>
              <a:rPr lang="en-GB" sz="1200" b="1" dirty="0">
                <a:solidFill>
                  <a:srgbClr val="FFFFFF"/>
                </a:solidFill>
                <a:ea typeface="ＭＳ Ｐゴシック" pitchFamily="1" charset="-128"/>
              </a:rPr>
              <a:t>Incentive</a:t>
            </a:r>
          </a:p>
        </p:txBody>
      </p:sp>
      <p:sp>
        <p:nvSpPr>
          <p:cNvPr id="7" name="Rectangle: Rounded Corners 6">
            <a:extLst>
              <a:ext uri="{FF2B5EF4-FFF2-40B4-BE49-F238E27FC236}">
                <a16:creationId xmlns:a16="http://schemas.microsoft.com/office/drawing/2014/main" xmlns="" id="{9CA46273-C8D1-41C3-A98C-F29E1B9B8C08}"/>
              </a:ext>
            </a:extLst>
          </p:cNvPr>
          <p:cNvSpPr/>
          <p:nvPr/>
        </p:nvSpPr>
        <p:spPr bwMode="auto">
          <a:xfrm>
            <a:off x="2159919" y="1757955"/>
            <a:ext cx="1184518" cy="79939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Email</a:t>
            </a:r>
          </a:p>
        </p:txBody>
      </p:sp>
      <p:sp>
        <p:nvSpPr>
          <p:cNvPr id="9" name="Rectangle: Rounded Corners 8">
            <a:extLst>
              <a:ext uri="{FF2B5EF4-FFF2-40B4-BE49-F238E27FC236}">
                <a16:creationId xmlns:a16="http://schemas.microsoft.com/office/drawing/2014/main" xmlns="" id="{8FBD5208-11E7-4BBE-83D1-B426A4EB15EA}"/>
              </a:ext>
            </a:extLst>
          </p:cNvPr>
          <p:cNvSpPr/>
          <p:nvPr/>
        </p:nvSpPr>
        <p:spPr bwMode="auto">
          <a:xfrm>
            <a:off x="2158369" y="2728932"/>
            <a:ext cx="1184518" cy="887602"/>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Postcard</a:t>
            </a:r>
          </a:p>
        </p:txBody>
      </p:sp>
      <p:sp>
        <p:nvSpPr>
          <p:cNvPr id="10" name="Rectangle: Rounded Corners 9">
            <a:extLst>
              <a:ext uri="{FF2B5EF4-FFF2-40B4-BE49-F238E27FC236}">
                <a16:creationId xmlns:a16="http://schemas.microsoft.com/office/drawing/2014/main" xmlns="" id="{36BFA247-6445-43B8-B240-DADE2E779557}"/>
              </a:ext>
            </a:extLst>
          </p:cNvPr>
          <p:cNvSpPr/>
          <p:nvPr/>
        </p:nvSpPr>
        <p:spPr bwMode="auto">
          <a:xfrm>
            <a:off x="2172456" y="3782515"/>
            <a:ext cx="1184518" cy="115195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BWE</a:t>
            </a:r>
          </a:p>
        </p:txBody>
      </p:sp>
      <p:sp>
        <p:nvSpPr>
          <p:cNvPr id="11" name="Rectangle: Rounded Corners 10">
            <a:extLst>
              <a:ext uri="{FF2B5EF4-FFF2-40B4-BE49-F238E27FC236}">
                <a16:creationId xmlns:a16="http://schemas.microsoft.com/office/drawing/2014/main" xmlns="" id="{7589F896-60D9-4AE2-A88E-E642F5AE196D}"/>
              </a:ext>
            </a:extLst>
          </p:cNvPr>
          <p:cNvSpPr/>
          <p:nvPr/>
        </p:nvSpPr>
        <p:spPr bwMode="auto">
          <a:xfrm>
            <a:off x="3721762" y="1820952"/>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£5 Incentive</a:t>
            </a:r>
          </a:p>
        </p:txBody>
      </p:sp>
      <p:sp>
        <p:nvSpPr>
          <p:cNvPr id="12" name="Rectangle: Rounded Corners 11">
            <a:extLst>
              <a:ext uri="{FF2B5EF4-FFF2-40B4-BE49-F238E27FC236}">
                <a16:creationId xmlns:a16="http://schemas.microsoft.com/office/drawing/2014/main" xmlns="" id="{6DD89DCD-395A-4DFB-BE66-9FDF9E53CF49}"/>
              </a:ext>
            </a:extLst>
          </p:cNvPr>
          <p:cNvSpPr/>
          <p:nvPr/>
        </p:nvSpPr>
        <p:spPr bwMode="auto">
          <a:xfrm>
            <a:off x="3721762" y="2275668"/>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Incentive</a:t>
            </a:r>
          </a:p>
        </p:txBody>
      </p:sp>
      <p:sp>
        <p:nvSpPr>
          <p:cNvPr id="13" name="Rectangle: Rounded Corners 12">
            <a:extLst>
              <a:ext uri="{FF2B5EF4-FFF2-40B4-BE49-F238E27FC236}">
                <a16:creationId xmlns:a16="http://schemas.microsoft.com/office/drawing/2014/main" xmlns="" id="{C1AB8194-848D-410D-A7EC-BD7A05BF8F18}"/>
              </a:ext>
            </a:extLst>
          </p:cNvPr>
          <p:cNvSpPr/>
          <p:nvPr/>
        </p:nvSpPr>
        <p:spPr bwMode="auto">
          <a:xfrm>
            <a:off x="3721854" y="2818612"/>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4" name="Rectangle: Rounded Corners 13">
            <a:extLst>
              <a:ext uri="{FF2B5EF4-FFF2-40B4-BE49-F238E27FC236}">
                <a16:creationId xmlns:a16="http://schemas.microsoft.com/office/drawing/2014/main" xmlns="" id="{038D88CE-8F53-468C-86C0-83DC5E000F96}"/>
              </a:ext>
            </a:extLst>
          </p:cNvPr>
          <p:cNvSpPr/>
          <p:nvPr/>
        </p:nvSpPr>
        <p:spPr bwMode="auto">
          <a:xfrm>
            <a:off x="3721854" y="3276057"/>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p:txBody>
      </p:sp>
      <p:sp>
        <p:nvSpPr>
          <p:cNvPr id="15" name="Rectangle: Rounded Corners 14">
            <a:extLst>
              <a:ext uri="{FF2B5EF4-FFF2-40B4-BE49-F238E27FC236}">
                <a16:creationId xmlns:a16="http://schemas.microsoft.com/office/drawing/2014/main" xmlns="" id="{C3DAD294-3939-40BF-B0D5-E758E59A59A8}"/>
              </a:ext>
            </a:extLst>
          </p:cNvPr>
          <p:cNvSpPr/>
          <p:nvPr/>
        </p:nvSpPr>
        <p:spPr bwMode="auto">
          <a:xfrm>
            <a:off x="3741524" y="3792351"/>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6" name="Rectangle: Rounded Corners 15">
            <a:extLst>
              <a:ext uri="{FF2B5EF4-FFF2-40B4-BE49-F238E27FC236}">
                <a16:creationId xmlns:a16="http://schemas.microsoft.com/office/drawing/2014/main" xmlns="" id="{EA39544B-AE82-4BEF-B9F0-174CC5B0DF69}"/>
              </a:ext>
            </a:extLst>
          </p:cNvPr>
          <p:cNvSpPr/>
          <p:nvPr/>
        </p:nvSpPr>
        <p:spPr bwMode="auto">
          <a:xfrm>
            <a:off x="3741525" y="4198277"/>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7" name="Rectangle: Rounded Corners 16">
            <a:extLst>
              <a:ext uri="{FF2B5EF4-FFF2-40B4-BE49-F238E27FC236}">
                <a16:creationId xmlns:a16="http://schemas.microsoft.com/office/drawing/2014/main" xmlns="" id="{4CCD012A-3AB3-47E1-A4E7-FAB727C808CF}"/>
              </a:ext>
            </a:extLst>
          </p:cNvPr>
          <p:cNvSpPr/>
          <p:nvPr/>
        </p:nvSpPr>
        <p:spPr bwMode="auto">
          <a:xfrm>
            <a:off x="3741522" y="4620746"/>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8" name="Rectangle 17">
            <a:extLst>
              <a:ext uri="{FF2B5EF4-FFF2-40B4-BE49-F238E27FC236}">
                <a16:creationId xmlns:a16="http://schemas.microsoft.com/office/drawing/2014/main" xmlns="" id="{0D31BB76-316C-4B93-98BF-8F562149D3A0}"/>
              </a:ext>
            </a:extLst>
          </p:cNvPr>
          <p:cNvSpPr/>
          <p:nvPr/>
        </p:nvSpPr>
        <p:spPr bwMode="auto">
          <a:xfrm>
            <a:off x="2356043" y="3030396"/>
            <a:ext cx="790414" cy="502327"/>
          </a:xfrm>
          <a:prstGeom prst="rect">
            <a:avLst/>
          </a:prstGeom>
          <a:solidFill>
            <a:schemeClr val="bg1"/>
          </a:solidFill>
          <a:ln w="381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19" name="Graphic 18" descr="Stamp">
            <a:extLst>
              <a:ext uri="{FF2B5EF4-FFF2-40B4-BE49-F238E27FC236}">
                <a16:creationId xmlns:a16="http://schemas.microsoft.com/office/drawing/2014/main" xmlns="" id="{FAA5CB46-13BD-4687-B296-0197BEDEC6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50931" y="3051402"/>
            <a:ext cx="177639" cy="183294"/>
          </a:xfrm>
          <a:prstGeom prst="rect">
            <a:avLst/>
          </a:prstGeom>
        </p:spPr>
      </p:pic>
      <p:cxnSp>
        <p:nvCxnSpPr>
          <p:cNvPr id="20" name="Straight Connector 19">
            <a:extLst>
              <a:ext uri="{FF2B5EF4-FFF2-40B4-BE49-F238E27FC236}">
                <a16:creationId xmlns:a16="http://schemas.microsoft.com/office/drawing/2014/main" xmlns="" id="{663B96F3-0A9B-4E8B-B080-7EBD56260B04}"/>
              </a:ext>
            </a:extLst>
          </p:cNvPr>
          <p:cNvCxnSpPr>
            <a:cxnSpLocks/>
          </p:cNvCxnSpPr>
          <p:nvPr/>
        </p:nvCxnSpPr>
        <p:spPr bwMode="auto">
          <a:xfrm>
            <a:off x="2487931" y="3249935"/>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xmlns="" id="{661AE45C-F6BC-4405-BE2F-3695EA70B29C}"/>
              </a:ext>
            </a:extLst>
          </p:cNvPr>
          <p:cNvCxnSpPr>
            <a:cxnSpLocks/>
          </p:cNvCxnSpPr>
          <p:nvPr/>
        </p:nvCxnSpPr>
        <p:spPr bwMode="auto">
          <a:xfrm>
            <a:off x="2487931" y="3294100"/>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xmlns="" id="{CFB21AF3-B555-4533-8481-1EE438207B32}"/>
              </a:ext>
            </a:extLst>
          </p:cNvPr>
          <p:cNvCxnSpPr>
            <a:cxnSpLocks/>
          </p:cNvCxnSpPr>
          <p:nvPr/>
        </p:nvCxnSpPr>
        <p:spPr bwMode="auto">
          <a:xfrm>
            <a:off x="2487931" y="3340208"/>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xmlns="" id="{CA2EBB89-A1A1-440C-B80D-C24D55363C6D}"/>
              </a:ext>
            </a:extLst>
          </p:cNvPr>
          <p:cNvCxnSpPr>
            <a:cxnSpLocks/>
          </p:cNvCxnSpPr>
          <p:nvPr/>
        </p:nvCxnSpPr>
        <p:spPr bwMode="auto">
          <a:xfrm>
            <a:off x="2487931" y="3386189"/>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xmlns="" id="{100EF675-0D4F-48E4-8E26-BAE9D0E7A6CD}"/>
              </a:ext>
            </a:extLst>
          </p:cNvPr>
          <p:cNvCxnSpPr>
            <a:cxnSpLocks/>
          </p:cNvCxnSpPr>
          <p:nvPr/>
        </p:nvCxnSpPr>
        <p:spPr bwMode="auto">
          <a:xfrm>
            <a:off x="2487931" y="3431021"/>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pic>
        <p:nvPicPr>
          <p:cNvPr id="25" name="Graphic 24" descr="Email">
            <a:extLst>
              <a:ext uri="{FF2B5EF4-FFF2-40B4-BE49-F238E27FC236}">
                <a16:creationId xmlns:a16="http://schemas.microsoft.com/office/drawing/2014/main" xmlns="" id="{9138FD91-BB8B-420F-9A0D-EC95347BD2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476491" y="2024156"/>
            <a:ext cx="570921" cy="511034"/>
          </a:xfrm>
          <a:prstGeom prst="rect">
            <a:avLst/>
          </a:prstGeom>
        </p:spPr>
      </p:pic>
      <p:sp>
        <p:nvSpPr>
          <p:cNvPr id="26" name="Rectangle: Rounded Corners 25">
            <a:extLst>
              <a:ext uri="{FF2B5EF4-FFF2-40B4-BE49-F238E27FC236}">
                <a16:creationId xmlns:a16="http://schemas.microsoft.com/office/drawing/2014/main" xmlns="" id="{DAF74DC8-8528-40CC-8856-DEE4B5BE586B}"/>
              </a:ext>
            </a:extLst>
          </p:cNvPr>
          <p:cNvSpPr/>
          <p:nvPr/>
        </p:nvSpPr>
        <p:spPr bwMode="auto">
          <a:xfrm>
            <a:off x="5326855" y="1753185"/>
            <a:ext cx="1184518" cy="80416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Email</a:t>
            </a:r>
          </a:p>
        </p:txBody>
      </p:sp>
      <p:sp>
        <p:nvSpPr>
          <p:cNvPr id="27" name="Rectangle: Rounded Corners 26">
            <a:extLst>
              <a:ext uri="{FF2B5EF4-FFF2-40B4-BE49-F238E27FC236}">
                <a16:creationId xmlns:a16="http://schemas.microsoft.com/office/drawing/2014/main" xmlns="" id="{2DBABDC4-C29D-4D40-B549-BF389470AEF9}"/>
              </a:ext>
            </a:extLst>
          </p:cNvPr>
          <p:cNvSpPr/>
          <p:nvPr/>
        </p:nvSpPr>
        <p:spPr bwMode="auto">
          <a:xfrm>
            <a:off x="5329605" y="3765444"/>
            <a:ext cx="1184518" cy="116902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BWE</a:t>
            </a:r>
          </a:p>
        </p:txBody>
      </p:sp>
      <p:sp>
        <p:nvSpPr>
          <p:cNvPr id="28" name="Rectangle: Rounded Corners 27">
            <a:extLst>
              <a:ext uri="{FF2B5EF4-FFF2-40B4-BE49-F238E27FC236}">
                <a16:creationId xmlns:a16="http://schemas.microsoft.com/office/drawing/2014/main" xmlns="" id="{8D7BBD70-F941-486F-9E20-F3AF1656C9FE}"/>
              </a:ext>
            </a:extLst>
          </p:cNvPr>
          <p:cNvSpPr/>
          <p:nvPr/>
        </p:nvSpPr>
        <p:spPr bwMode="auto">
          <a:xfrm>
            <a:off x="6918161" y="2275668"/>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Incentive</a:t>
            </a:r>
          </a:p>
        </p:txBody>
      </p:sp>
      <p:sp>
        <p:nvSpPr>
          <p:cNvPr id="29" name="Rectangle: Rounded Corners 28">
            <a:extLst>
              <a:ext uri="{FF2B5EF4-FFF2-40B4-BE49-F238E27FC236}">
                <a16:creationId xmlns:a16="http://schemas.microsoft.com/office/drawing/2014/main" xmlns="" id="{43D2E1EE-DF10-4A68-8F28-57D7F95F2DB7}"/>
              </a:ext>
            </a:extLst>
          </p:cNvPr>
          <p:cNvSpPr/>
          <p:nvPr/>
        </p:nvSpPr>
        <p:spPr bwMode="auto">
          <a:xfrm>
            <a:off x="6918624" y="3281647"/>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p:txBody>
      </p:sp>
      <p:sp>
        <p:nvSpPr>
          <p:cNvPr id="30" name="Rectangle: Rounded Corners 29">
            <a:extLst>
              <a:ext uri="{FF2B5EF4-FFF2-40B4-BE49-F238E27FC236}">
                <a16:creationId xmlns:a16="http://schemas.microsoft.com/office/drawing/2014/main" xmlns="" id="{64E73B0D-FDD5-4D2D-BEFA-439ACA02C7B7}"/>
              </a:ext>
            </a:extLst>
          </p:cNvPr>
          <p:cNvSpPr/>
          <p:nvPr/>
        </p:nvSpPr>
        <p:spPr bwMode="auto">
          <a:xfrm>
            <a:off x="5330661" y="2728932"/>
            <a:ext cx="1184518" cy="887602"/>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Postcard</a:t>
            </a:r>
          </a:p>
        </p:txBody>
      </p:sp>
      <p:sp>
        <p:nvSpPr>
          <p:cNvPr id="31" name="Rectangle: Rounded Corners 30">
            <a:extLst>
              <a:ext uri="{FF2B5EF4-FFF2-40B4-BE49-F238E27FC236}">
                <a16:creationId xmlns:a16="http://schemas.microsoft.com/office/drawing/2014/main" xmlns="" id="{0EE42A8A-2BB5-4D0E-A8C7-BF06EB5CE816}"/>
              </a:ext>
            </a:extLst>
          </p:cNvPr>
          <p:cNvSpPr/>
          <p:nvPr/>
        </p:nvSpPr>
        <p:spPr bwMode="auto">
          <a:xfrm>
            <a:off x="3741525" y="5088887"/>
            <a:ext cx="1184518" cy="473557"/>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Pre-Note</a:t>
            </a:r>
          </a:p>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2" name="TextBox 31">
            <a:extLst>
              <a:ext uri="{FF2B5EF4-FFF2-40B4-BE49-F238E27FC236}">
                <a16:creationId xmlns:a16="http://schemas.microsoft.com/office/drawing/2014/main" xmlns="" id="{6EEE2F10-5A3A-4E33-95F8-AF5F9ECABB41}"/>
              </a:ext>
            </a:extLst>
          </p:cNvPr>
          <p:cNvSpPr txBox="1"/>
          <p:nvPr/>
        </p:nvSpPr>
        <p:spPr>
          <a:xfrm>
            <a:off x="757800" y="1362651"/>
            <a:ext cx="1036256" cy="369332"/>
          </a:xfrm>
          <a:prstGeom prst="rect">
            <a:avLst/>
          </a:prstGeom>
          <a:noFill/>
        </p:spPr>
        <p:txBody>
          <a:bodyPr wrap="square" rtlCol="0">
            <a:spAutoFit/>
          </a:bodyPr>
          <a:lstStyle/>
          <a:p>
            <a:pPr algn="ctr"/>
            <a:r>
              <a:rPr lang="en-GB" b="1" u="sng" dirty="0">
                <a:solidFill>
                  <a:srgbClr val="003B57"/>
                </a:solidFill>
              </a:rPr>
              <a:t>Wave 1</a:t>
            </a:r>
          </a:p>
        </p:txBody>
      </p:sp>
      <p:sp>
        <p:nvSpPr>
          <p:cNvPr id="33" name="TextBox 32">
            <a:extLst>
              <a:ext uri="{FF2B5EF4-FFF2-40B4-BE49-F238E27FC236}">
                <a16:creationId xmlns:a16="http://schemas.microsoft.com/office/drawing/2014/main" xmlns="" id="{00B71727-94D9-4E62-BF77-9D606214272C}"/>
              </a:ext>
            </a:extLst>
          </p:cNvPr>
          <p:cNvSpPr txBox="1"/>
          <p:nvPr/>
        </p:nvSpPr>
        <p:spPr>
          <a:xfrm>
            <a:off x="3839325" y="1356828"/>
            <a:ext cx="1036256" cy="369332"/>
          </a:xfrm>
          <a:prstGeom prst="rect">
            <a:avLst/>
          </a:prstGeom>
          <a:noFill/>
        </p:spPr>
        <p:txBody>
          <a:bodyPr wrap="square" rtlCol="0">
            <a:spAutoFit/>
          </a:bodyPr>
          <a:lstStyle/>
          <a:p>
            <a:r>
              <a:rPr lang="en-GB" b="1" u="sng" dirty="0">
                <a:solidFill>
                  <a:srgbClr val="003B57"/>
                </a:solidFill>
              </a:rPr>
              <a:t>Wave 2</a:t>
            </a:r>
          </a:p>
        </p:txBody>
      </p:sp>
      <p:sp>
        <p:nvSpPr>
          <p:cNvPr id="34" name="TextBox 33">
            <a:extLst>
              <a:ext uri="{FF2B5EF4-FFF2-40B4-BE49-F238E27FC236}">
                <a16:creationId xmlns:a16="http://schemas.microsoft.com/office/drawing/2014/main" xmlns="" id="{61DA3CCD-8775-4CA3-9E09-6767DD96318A}"/>
              </a:ext>
            </a:extLst>
          </p:cNvPr>
          <p:cNvSpPr txBox="1"/>
          <p:nvPr/>
        </p:nvSpPr>
        <p:spPr>
          <a:xfrm>
            <a:off x="7007811" y="1357845"/>
            <a:ext cx="1036256" cy="369332"/>
          </a:xfrm>
          <a:prstGeom prst="rect">
            <a:avLst/>
          </a:prstGeom>
          <a:noFill/>
        </p:spPr>
        <p:txBody>
          <a:bodyPr wrap="square" rtlCol="0">
            <a:spAutoFit/>
          </a:bodyPr>
          <a:lstStyle/>
          <a:p>
            <a:r>
              <a:rPr lang="en-GB" b="1" u="sng" dirty="0">
                <a:solidFill>
                  <a:srgbClr val="003B57"/>
                </a:solidFill>
              </a:rPr>
              <a:t>Wave 3</a:t>
            </a:r>
          </a:p>
        </p:txBody>
      </p:sp>
      <p:sp>
        <p:nvSpPr>
          <p:cNvPr id="35" name="TextBox 34">
            <a:extLst>
              <a:ext uri="{FF2B5EF4-FFF2-40B4-BE49-F238E27FC236}">
                <a16:creationId xmlns:a16="http://schemas.microsoft.com/office/drawing/2014/main" xmlns="" id="{A393E98F-8AD9-4545-95E5-8659A6465EBE}"/>
              </a:ext>
            </a:extLst>
          </p:cNvPr>
          <p:cNvSpPr txBox="1"/>
          <p:nvPr/>
        </p:nvSpPr>
        <p:spPr>
          <a:xfrm>
            <a:off x="2232500" y="1362651"/>
            <a:ext cx="1036256" cy="369332"/>
          </a:xfrm>
          <a:prstGeom prst="rect">
            <a:avLst/>
          </a:prstGeom>
          <a:noFill/>
        </p:spPr>
        <p:txBody>
          <a:bodyPr wrap="square" rtlCol="0">
            <a:spAutoFit/>
          </a:bodyPr>
          <a:lstStyle/>
          <a:p>
            <a:pPr algn="ctr"/>
            <a:r>
              <a:rPr lang="en-GB" b="1" dirty="0">
                <a:solidFill>
                  <a:srgbClr val="003B57"/>
                </a:solidFill>
              </a:rPr>
              <a:t>BWE</a:t>
            </a:r>
          </a:p>
        </p:txBody>
      </p:sp>
      <p:sp>
        <p:nvSpPr>
          <p:cNvPr id="36" name="TextBox 35">
            <a:extLst>
              <a:ext uri="{FF2B5EF4-FFF2-40B4-BE49-F238E27FC236}">
                <a16:creationId xmlns:a16="http://schemas.microsoft.com/office/drawing/2014/main" xmlns="" id="{25A9568F-E887-4D62-BB16-C134B92EFC26}"/>
              </a:ext>
            </a:extLst>
          </p:cNvPr>
          <p:cNvSpPr txBox="1"/>
          <p:nvPr/>
        </p:nvSpPr>
        <p:spPr>
          <a:xfrm>
            <a:off x="5400986" y="1360360"/>
            <a:ext cx="1036256" cy="369332"/>
          </a:xfrm>
          <a:prstGeom prst="rect">
            <a:avLst/>
          </a:prstGeom>
          <a:noFill/>
        </p:spPr>
        <p:txBody>
          <a:bodyPr wrap="square" rtlCol="0">
            <a:spAutoFit/>
          </a:bodyPr>
          <a:lstStyle/>
          <a:p>
            <a:pPr algn="ctr"/>
            <a:r>
              <a:rPr lang="en-GB" b="1" dirty="0">
                <a:solidFill>
                  <a:srgbClr val="003B57"/>
                </a:solidFill>
              </a:rPr>
              <a:t>BWE</a:t>
            </a:r>
          </a:p>
        </p:txBody>
      </p:sp>
      <p:sp>
        <p:nvSpPr>
          <p:cNvPr id="37" name="Rectangle: Rounded Corners 36">
            <a:extLst>
              <a:ext uri="{FF2B5EF4-FFF2-40B4-BE49-F238E27FC236}">
                <a16:creationId xmlns:a16="http://schemas.microsoft.com/office/drawing/2014/main" xmlns="" id="{C4A9036D-AFB6-4DF8-9E4A-56210793B56A}"/>
              </a:ext>
            </a:extLst>
          </p:cNvPr>
          <p:cNvSpPr/>
          <p:nvPr/>
        </p:nvSpPr>
        <p:spPr bwMode="auto">
          <a:xfrm>
            <a:off x="6911882" y="2833727"/>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8" name="Rectangle: Rounded Corners 37">
            <a:extLst>
              <a:ext uri="{FF2B5EF4-FFF2-40B4-BE49-F238E27FC236}">
                <a16:creationId xmlns:a16="http://schemas.microsoft.com/office/drawing/2014/main" xmlns="" id="{C282846A-644E-46DD-BE9E-43EFE143B465}"/>
              </a:ext>
            </a:extLst>
          </p:cNvPr>
          <p:cNvSpPr/>
          <p:nvPr/>
        </p:nvSpPr>
        <p:spPr bwMode="auto">
          <a:xfrm>
            <a:off x="6918158" y="1815099"/>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9" name="Arrow: Right 38">
            <a:extLst>
              <a:ext uri="{FF2B5EF4-FFF2-40B4-BE49-F238E27FC236}">
                <a16:creationId xmlns:a16="http://schemas.microsoft.com/office/drawing/2014/main" xmlns="" id="{9EB14C7E-C073-4D21-AD82-DC1C42A1F59F}"/>
              </a:ext>
            </a:extLst>
          </p:cNvPr>
          <p:cNvSpPr/>
          <p:nvPr/>
        </p:nvSpPr>
        <p:spPr bwMode="auto">
          <a:xfrm>
            <a:off x="1747380" y="2058845"/>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40" name="Graphic 39" descr="Shopping bag">
            <a:extLst>
              <a:ext uri="{FF2B5EF4-FFF2-40B4-BE49-F238E27FC236}">
                <a16:creationId xmlns:a16="http://schemas.microsoft.com/office/drawing/2014/main" xmlns="" id="{E75DA6F1-BDD0-4ABF-8634-E4C2C39806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4293" y="4372746"/>
            <a:ext cx="879145" cy="894939"/>
          </a:xfrm>
          <a:prstGeom prst="rect">
            <a:avLst/>
          </a:prstGeom>
        </p:spPr>
      </p:pic>
      <p:pic>
        <p:nvPicPr>
          <p:cNvPr id="41" name="Picture 40">
            <a:extLst>
              <a:ext uri="{FF2B5EF4-FFF2-40B4-BE49-F238E27FC236}">
                <a16:creationId xmlns:a16="http://schemas.microsoft.com/office/drawing/2014/main" xmlns="" id="{75150698-383D-4086-AB9B-901A1E11032C}"/>
              </a:ext>
            </a:extLst>
          </p:cNvPr>
          <p:cNvPicPr>
            <a:picLocks noChangeAspect="1"/>
          </p:cNvPicPr>
          <p:nvPr/>
        </p:nvPicPr>
        <p:blipFill>
          <a:blip r:embed="rId8"/>
          <a:stretch>
            <a:fillRect/>
          </a:stretch>
        </p:blipFill>
        <p:spPr>
          <a:xfrm>
            <a:off x="1046604" y="4629791"/>
            <a:ext cx="429196" cy="567137"/>
          </a:xfrm>
          <a:prstGeom prst="rect">
            <a:avLst/>
          </a:prstGeom>
        </p:spPr>
      </p:pic>
      <p:sp>
        <p:nvSpPr>
          <p:cNvPr id="42" name="Rectangle 41">
            <a:extLst>
              <a:ext uri="{FF2B5EF4-FFF2-40B4-BE49-F238E27FC236}">
                <a16:creationId xmlns:a16="http://schemas.microsoft.com/office/drawing/2014/main" xmlns="" id="{ACAC4BD5-946F-497A-AACD-2175C7332952}"/>
              </a:ext>
            </a:extLst>
          </p:cNvPr>
          <p:cNvSpPr/>
          <p:nvPr/>
        </p:nvSpPr>
        <p:spPr bwMode="auto">
          <a:xfrm>
            <a:off x="5525007" y="3042842"/>
            <a:ext cx="790414" cy="502327"/>
          </a:xfrm>
          <a:prstGeom prst="rect">
            <a:avLst/>
          </a:prstGeom>
          <a:solidFill>
            <a:schemeClr val="bg1"/>
          </a:solidFill>
          <a:ln w="381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43" name="Graphic 42" descr="Stamp">
            <a:extLst>
              <a:ext uri="{FF2B5EF4-FFF2-40B4-BE49-F238E27FC236}">
                <a16:creationId xmlns:a16="http://schemas.microsoft.com/office/drawing/2014/main" xmlns="" id="{8088660D-B20E-4BB1-AA9F-F1D467AF1C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119895" y="3063848"/>
            <a:ext cx="177639" cy="183294"/>
          </a:xfrm>
          <a:prstGeom prst="rect">
            <a:avLst/>
          </a:prstGeom>
        </p:spPr>
      </p:pic>
      <p:cxnSp>
        <p:nvCxnSpPr>
          <p:cNvPr id="44" name="Straight Connector 43">
            <a:extLst>
              <a:ext uri="{FF2B5EF4-FFF2-40B4-BE49-F238E27FC236}">
                <a16:creationId xmlns:a16="http://schemas.microsoft.com/office/drawing/2014/main" xmlns="" id="{FA83CA5B-A2BD-4D47-A912-B90C876ABC4C}"/>
              </a:ext>
            </a:extLst>
          </p:cNvPr>
          <p:cNvCxnSpPr>
            <a:cxnSpLocks/>
          </p:cNvCxnSpPr>
          <p:nvPr/>
        </p:nvCxnSpPr>
        <p:spPr bwMode="auto">
          <a:xfrm>
            <a:off x="5656895" y="3262381"/>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xmlns="" id="{FECC12B5-2B26-411D-97B3-9C7E39DFAE77}"/>
              </a:ext>
            </a:extLst>
          </p:cNvPr>
          <p:cNvCxnSpPr>
            <a:cxnSpLocks/>
          </p:cNvCxnSpPr>
          <p:nvPr/>
        </p:nvCxnSpPr>
        <p:spPr bwMode="auto">
          <a:xfrm>
            <a:off x="5656895" y="3306546"/>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656A1D42-6E18-48AA-BA78-78A79CB4ECBE}"/>
              </a:ext>
            </a:extLst>
          </p:cNvPr>
          <p:cNvCxnSpPr>
            <a:cxnSpLocks/>
          </p:cNvCxnSpPr>
          <p:nvPr/>
        </p:nvCxnSpPr>
        <p:spPr bwMode="auto">
          <a:xfrm>
            <a:off x="5656895" y="3352654"/>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xmlns="" id="{C8427BE0-6B23-4576-9533-AEB834BC6689}"/>
              </a:ext>
            </a:extLst>
          </p:cNvPr>
          <p:cNvCxnSpPr>
            <a:cxnSpLocks/>
          </p:cNvCxnSpPr>
          <p:nvPr/>
        </p:nvCxnSpPr>
        <p:spPr bwMode="auto">
          <a:xfrm>
            <a:off x="5656895" y="3398635"/>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3EB67044-C111-4540-9F6F-2D8EBC946D2A}"/>
              </a:ext>
            </a:extLst>
          </p:cNvPr>
          <p:cNvCxnSpPr>
            <a:cxnSpLocks/>
          </p:cNvCxnSpPr>
          <p:nvPr/>
        </p:nvCxnSpPr>
        <p:spPr bwMode="auto">
          <a:xfrm>
            <a:off x="5656895" y="3443467"/>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pic>
        <p:nvPicPr>
          <p:cNvPr id="49" name="Graphic 48" descr="Email">
            <a:extLst>
              <a:ext uri="{FF2B5EF4-FFF2-40B4-BE49-F238E27FC236}">
                <a16:creationId xmlns:a16="http://schemas.microsoft.com/office/drawing/2014/main" xmlns="" id="{484B88E1-E335-4061-894F-01D80297B8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51247" y="2012677"/>
            <a:ext cx="570921" cy="511034"/>
          </a:xfrm>
          <a:prstGeom prst="rect">
            <a:avLst/>
          </a:prstGeom>
        </p:spPr>
      </p:pic>
      <p:sp>
        <p:nvSpPr>
          <p:cNvPr id="50" name="Rectangle: Rounded Corners 49">
            <a:extLst>
              <a:ext uri="{FF2B5EF4-FFF2-40B4-BE49-F238E27FC236}">
                <a16:creationId xmlns:a16="http://schemas.microsoft.com/office/drawing/2014/main" xmlns="" id="{00DF0CEC-9137-4D0D-83B3-DA586B927929}"/>
              </a:ext>
            </a:extLst>
          </p:cNvPr>
          <p:cNvSpPr/>
          <p:nvPr/>
        </p:nvSpPr>
        <p:spPr bwMode="auto">
          <a:xfrm>
            <a:off x="6924695" y="4202961"/>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1" name="Rectangle: Rounded Corners 50">
            <a:extLst>
              <a:ext uri="{FF2B5EF4-FFF2-40B4-BE49-F238E27FC236}">
                <a16:creationId xmlns:a16="http://schemas.microsoft.com/office/drawing/2014/main" xmlns="" id="{7B16E40B-D2CE-4630-9B9B-350AF90E63AB}"/>
              </a:ext>
            </a:extLst>
          </p:cNvPr>
          <p:cNvSpPr/>
          <p:nvPr/>
        </p:nvSpPr>
        <p:spPr bwMode="auto">
          <a:xfrm>
            <a:off x="6924692" y="4625430"/>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2" name="Rectangle: Rounded Corners 51">
            <a:extLst>
              <a:ext uri="{FF2B5EF4-FFF2-40B4-BE49-F238E27FC236}">
                <a16:creationId xmlns:a16="http://schemas.microsoft.com/office/drawing/2014/main" xmlns="" id="{F8D01635-2EE5-462D-953E-BD80FA6A534B}"/>
              </a:ext>
            </a:extLst>
          </p:cNvPr>
          <p:cNvSpPr/>
          <p:nvPr/>
        </p:nvSpPr>
        <p:spPr bwMode="auto">
          <a:xfrm>
            <a:off x="6922726" y="3790656"/>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3" name="Arrow: Bent 52">
            <a:extLst>
              <a:ext uri="{FF2B5EF4-FFF2-40B4-BE49-F238E27FC236}">
                <a16:creationId xmlns:a16="http://schemas.microsoft.com/office/drawing/2014/main" xmlns="" id="{C69424FD-94A0-423A-B218-5AC34526ED44}"/>
              </a:ext>
            </a:extLst>
          </p:cNvPr>
          <p:cNvSpPr/>
          <p:nvPr/>
        </p:nvSpPr>
        <p:spPr>
          <a:xfrm rot="10800000" flipH="1">
            <a:off x="2682099" y="4934467"/>
            <a:ext cx="1039755" cy="544943"/>
          </a:xfrm>
          <a:prstGeom prst="bentArrow">
            <a:avLst/>
          </a:prstGeom>
          <a:solidFill>
            <a:srgbClr val="183E56"/>
          </a:solidFill>
          <a:ln>
            <a:solidFill>
              <a:srgbClr val="183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4" name="Arrow: Bent 53">
            <a:extLst>
              <a:ext uri="{FF2B5EF4-FFF2-40B4-BE49-F238E27FC236}">
                <a16:creationId xmlns:a16="http://schemas.microsoft.com/office/drawing/2014/main" xmlns="" id="{F6487A3F-37CC-4CB8-AA89-5E190F061153}"/>
              </a:ext>
            </a:extLst>
          </p:cNvPr>
          <p:cNvSpPr/>
          <p:nvPr/>
        </p:nvSpPr>
        <p:spPr>
          <a:xfrm rot="5400000" flipH="1">
            <a:off x="5138680" y="4754953"/>
            <a:ext cx="448294" cy="850351"/>
          </a:xfrm>
          <a:prstGeom prst="bentArrow">
            <a:avLst>
              <a:gd name="adj1" fmla="val 32741"/>
              <a:gd name="adj2" fmla="val 31257"/>
              <a:gd name="adj3" fmla="val 26252"/>
              <a:gd name="adj4" fmla="val 43750"/>
            </a:avLst>
          </a:prstGeom>
          <a:solidFill>
            <a:srgbClr val="183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5" name="Rectangle: Rounded Corners 54">
            <a:extLst>
              <a:ext uri="{FF2B5EF4-FFF2-40B4-BE49-F238E27FC236}">
                <a16:creationId xmlns:a16="http://schemas.microsoft.com/office/drawing/2014/main" xmlns="" id="{F3E21890-6078-4A5A-84E5-1360CFFFA426}"/>
              </a:ext>
            </a:extLst>
          </p:cNvPr>
          <p:cNvSpPr/>
          <p:nvPr/>
        </p:nvSpPr>
        <p:spPr bwMode="auto">
          <a:xfrm>
            <a:off x="6924695" y="5083670"/>
            <a:ext cx="1184518" cy="473557"/>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Pre-Note</a:t>
            </a:r>
          </a:p>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6" name="Arrow: Bent 55">
            <a:extLst>
              <a:ext uri="{FF2B5EF4-FFF2-40B4-BE49-F238E27FC236}">
                <a16:creationId xmlns:a16="http://schemas.microsoft.com/office/drawing/2014/main" xmlns="" id="{E76D1D81-468E-41BF-B623-D3E386E9EC28}"/>
              </a:ext>
            </a:extLst>
          </p:cNvPr>
          <p:cNvSpPr/>
          <p:nvPr/>
        </p:nvSpPr>
        <p:spPr>
          <a:xfrm rot="10800000" flipH="1">
            <a:off x="5865269" y="4929250"/>
            <a:ext cx="1039755" cy="544943"/>
          </a:xfrm>
          <a:prstGeom prst="bentArrow">
            <a:avLst/>
          </a:prstGeom>
          <a:solidFill>
            <a:srgbClr val="183E56"/>
          </a:solidFill>
          <a:ln>
            <a:solidFill>
              <a:srgbClr val="183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7" name="Arrow: Right 56">
            <a:extLst>
              <a:ext uri="{FF2B5EF4-FFF2-40B4-BE49-F238E27FC236}">
                <a16:creationId xmlns:a16="http://schemas.microsoft.com/office/drawing/2014/main" xmlns="" id="{88ECD7FB-A111-42B6-87D8-50D7A5DF31DC}"/>
              </a:ext>
            </a:extLst>
          </p:cNvPr>
          <p:cNvSpPr/>
          <p:nvPr/>
        </p:nvSpPr>
        <p:spPr bwMode="auto">
          <a:xfrm>
            <a:off x="3308392" y="181485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58" name="Arrow: Right 57">
            <a:extLst>
              <a:ext uri="{FF2B5EF4-FFF2-40B4-BE49-F238E27FC236}">
                <a16:creationId xmlns:a16="http://schemas.microsoft.com/office/drawing/2014/main" xmlns="" id="{B4015A54-11A3-485B-A6EC-039E555662B4}"/>
              </a:ext>
            </a:extLst>
          </p:cNvPr>
          <p:cNvSpPr/>
          <p:nvPr/>
        </p:nvSpPr>
        <p:spPr bwMode="auto">
          <a:xfrm>
            <a:off x="3301534" y="225603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59" name="Arrow: Right 58">
            <a:extLst>
              <a:ext uri="{FF2B5EF4-FFF2-40B4-BE49-F238E27FC236}">
                <a16:creationId xmlns:a16="http://schemas.microsoft.com/office/drawing/2014/main" xmlns="" id="{496D8114-30F2-488D-B011-ADA6933284FB}"/>
              </a:ext>
            </a:extLst>
          </p:cNvPr>
          <p:cNvSpPr/>
          <p:nvPr/>
        </p:nvSpPr>
        <p:spPr bwMode="auto">
          <a:xfrm>
            <a:off x="1738005" y="304535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0" name="Arrow: Right 59">
            <a:extLst>
              <a:ext uri="{FF2B5EF4-FFF2-40B4-BE49-F238E27FC236}">
                <a16:creationId xmlns:a16="http://schemas.microsoft.com/office/drawing/2014/main" xmlns="" id="{471FC9B5-91C0-4371-9F67-D16CC7CA07FE}"/>
              </a:ext>
            </a:extLst>
          </p:cNvPr>
          <p:cNvSpPr/>
          <p:nvPr/>
        </p:nvSpPr>
        <p:spPr bwMode="auto">
          <a:xfrm>
            <a:off x="1760958" y="422380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1" name="Arrow: Right 60">
            <a:extLst>
              <a:ext uri="{FF2B5EF4-FFF2-40B4-BE49-F238E27FC236}">
                <a16:creationId xmlns:a16="http://schemas.microsoft.com/office/drawing/2014/main" xmlns="" id="{CFD3D981-A7C8-4A2A-8460-CE7C0FDC7819}"/>
              </a:ext>
            </a:extLst>
          </p:cNvPr>
          <p:cNvSpPr/>
          <p:nvPr/>
        </p:nvSpPr>
        <p:spPr bwMode="auto">
          <a:xfrm>
            <a:off x="3301534" y="2790172"/>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2" name="Arrow: Right 61">
            <a:extLst>
              <a:ext uri="{FF2B5EF4-FFF2-40B4-BE49-F238E27FC236}">
                <a16:creationId xmlns:a16="http://schemas.microsoft.com/office/drawing/2014/main" xmlns="" id="{7227D719-2DA9-4F7B-B893-6F9A947DCEB4}"/>
              </a:ext>
            </a:extLst>
          </p:cNvPr>
          <p:cNvSpPr/>
          <p:nvPr/>
        </p:nvSpPr>
        <p:spPr bwMode="auto">
          <a:xfrm>
            <a:off x="3297565" y="325324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3" name="Arrow: Right 62">
            <a:extLst>
              <a:ext uri="{FF2B5EF4-FFF2-40B4-BE49-F238E27FC236}">
                <a16:creationId xmlns:a16="http://schemas.microsoft.com/office/drawing/2014/main" xmlns="" id="{BF0EA383-8620-4E8C-99CA-612EB3AC3208}"/>
              </a:ext>
            </a:extLst>
          </p:cNvPr>
          <p:cNvSpPr/>
          <p:nvPr/>
        </p:nvSpPr>
        <p:spPr bwMode="auto">
          <a:xfrm>
            <a:off x="3330952" y="3797941"/>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4" name="Arrow: Right 63">
            <a:extLst>
              <a:ext uri="{FF2B5EF4-FFF2-40B4-BE49-F238E27FC236}">
                <a16:creationId xmlns:a16="http://schemas.microsoft.com/office/drawing/2014/main" xmlns="" id="{5454E552-DBC5-427C-A356-A5C65E6E0F2F}"/>
              </a:ext>
            </a:extLst>
          </p:cNvPr>
          <p:cNvSpPr/>
          <p:nvPr/>
        </p:nvSpPr>
        <p:spPr bwMode="auto">
          <a:xfrm>
            <a:off x="3330952" y="419190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5" name="Arrow: Right 64">
            <a:extLst>
              <a:ext uri="{FF2B5EF4-FFF2-40B4-BE49-F238E27FC236}">
                <a16:creationId xmlns:a16="http://schemas.microsoft.com/office/drawing/2014/main" xmlns="" id="{039C08F4-C5BF-4DB9-903C-0B519091FF22}"/>
              </a:ext>
            </a:extLst>
          </p:cNvPr>
          <p:cNvSpPr/>
          <p:nvPr/>
        </p:nvSpPr>
        <p:spPr bwMode="auto">
          <a:xfrm>
            <a:off x="3329766" y="461843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6" name="Arrow: Right 65">
            <a:extLst>
              <a:ext uri="{FF2B5EF4-FFF2-40B4-BE49-F238E27FC236}">
                <a16:creationId xmlns:a16="http://schemas.microsoft.com/office/drawing/2014/main" xmlns="" id="{AE50048F-9CC2-4E81-8823-D8F8211D0E3D}"/>
              </a:ext>
            </a:extLst>
          </p:cNvPr>
          <p:cNvSpPr/>
          <p:nvPr/>
        </p:nvSpPr>
        <p:spPr bwMode="auto">
          <a:xfrm>
            <a:off x="4920067" y="1807453"/>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7" name="Arrow: Right 66">
            <a:extLst>
              <a:ext uri="{FF2B5EF4-FFF2-40B4-BE49-F238E27FC236}">
                <a16:creationId xmlns:a16="http://schemas.microsoft.com/office/drawing/2014/main" xmlns="" id="{53C149AF-514B-4D86-A383-65D7A0A931BA}"/>
              </a:ext>
            </a:extLst>
          </p:cNvPr>
          <p:cNvSpPr/>
          <p:nvPr/>
        </p:nvSpPr>
        <p:spPr bwMode="auto">
          <a:xfrm>
            <a:off x="4906372" y="2250363"/>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8" name="Arrow: Right 67">
            <a:extLst>
              <a:ext uri="{FF2B5EF4-FFF2-40B4-BE49-F238E27FC236}">
                <a16:creationId xmlns:a16="http://schemas.microsoft.com/office/drawing/2014/main" xmlns="" id="{459D0D44-52A4-4D59-B460-C714B07724DE}"/>
              </a:ext>
            </a:extLst>
          </p:cNvPr>
          <p:cNvSpPr/>
          <p:nvPr/>
        </p:nvSpPr>
        <p:spPr bwMode="auto">
          <a:xfrm>
            <a:off x="4919975" y="280763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9" name="Arrow: Right 68">
            <a:extLst>
              <a:ext uri="{FF2B5EF4-FFF2-40B4-BE49-F238E27FC236}">
                <a16:creationId xmlns:a16="http://schemas.microsoft.com/office/drawing/2014/main" xmlns="" id="{AB5ADDDE-19AE-4834-A62C-9C7D2928A6F4}"/>
              </a:ext>
            </a:extLst>
          </p:cNvPr>
          <p:cNvSpPr/>
          <p:nvPr/>
        </p:nvSpPr>
        <p:spPr bwMode="auto">
          <a:xfrm>
            <a:off x="4906280" y="325054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0" name="Arrow: Right 69">
            <a:extLst>
              <a:ext uri="{FF2B5EF4-FFF2-40B4-BE49-F238E27FC236}">
                <a16:creationId xmlns:a16="http://schemas.microsoft.com/office/drawing/2014/main" xmlns="" id="{6D33C3E9-B295-429F-92D7-97E166BD0D6F}"/>
              </a:ext>
            </a:extLst>
          </p:cNvPr>
          <p:cNvSpPr/>
          <p:nvPr/>
        </p:nvSpPr>
        <p:spPr bwMode="auto">
          <a:xfrm>
            <a:off x="4936530" y="376982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1" name="Arrow: Right 70">
            <a:extLst>
              <a:ext uri="{FF2B5EF4-FFF2-40B4-BE49-F238E27FC236}">
                <a16:creationId xmlns:a16="http://schemas.microsoft.com/office/drawing/2014/main" xmlns="" id="{990C8E35-E704-482C-B7A2-A82EB4B4AD1F}"/>
              </a:ext>
            </a:extLst>
          </p:cNvPr>
          <p:cNvSpPr/>
          <p:nvPr/>
        </p:nvSpPr>
        <p:spPr bwMode="auto">
          <a:xfrm>
            <a:off x="4922835" y="421273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2" name="Arrow: Right 71">
            <a:extLst>
              <a:ext uri="{FF2B5EF4-FFF2-40B4-BE49-F238E27FC236}">
                <a16:creationId xmlns:a16="http://schemas.microsoft.com/office/drawing/2014/main" xmlns="" id="{535E9A1E-3F2F-464F-BA12-53C3019F5618}"/>
              </a:ext>
            </a:extLst>
          </p:cNvPr>
          <p:cNvSpPr/>
          <p:nvPr/>
        </p:nvSpPr>
        <p:spPr bwMode="auto">
          <a:xfrm>
            <a:off x="4930715" y="4611975"/>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3" name="Arrow: Right 72">
            <a:extLst>
              <a:ext uri="{FF2B5EF4-FFF2-40B4-BE49-F238E27FC236}">
                <a16:creationId xmlns:a16="http://schemas.microsoft.com/office/drawing/2014/main" xmlns="" id="{BC0D06DA-EE45-4FE8-BA0E-2145F4DE485D}"/>
              </a:ext>
            </a:extLst>
          </p:cNvPr>
          <p:cNvSpPr/>
          <p:nvPr/>
        </p:nvSpPr>
        <p:spPr bwMode="auto">
          <a:xfrm>
            <a:off x="6520580" y="179771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4" name="Arrow: Right 73">
            <a:extLst>
              <a:ext uri="{FF2B5EF4-FFF2-40B4-BE49-F238E27FC236}">
                <a16:creationId xmlns:a16="http://schemas.microsoft.com/office/drawing/2014/main" xmlns="" id="{53E420E4-2570-4E96-98B4-EE2C7D586A55}"/>
              </a:ext>
            </a:extLst>
          </p:cNvPr>
          <p:cNvSpPr/>
          <p:nvPr/>
        </p:nvSpPr>
        <p:spPr bwMode="auto">
          <a:xfrm>
            <a:off x="6506885" y="224062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5" name="Arrow: Right 74">
            <a:extLst>
              <a:ext uri="{FF2B5EF4-FFF2-40B4-BE49-F238E27FC236}">
                <a16:creationId xmlns:a16="http://schemas.microsoft.com/office/drawing/2014/main" xmlns="" id="{452312BA-3FCF-4F07-91A2-8CDBEC4303D1}"/>
              </a:ext>
            </a:extLst>
          </p:cNvPr>
          <p:cNvSpPr/>
          <p:nvPr/>
        </p:nvSpPr>
        <p:spPr bwMode="auto">
          <a:xfrm>
            <a:off x="6520488" y="279790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6" name="Arrow: Right 75">
            <a:extLst>
              <a:ext uri="{FF2B5EF4-FFF2-40B4-BE49-F238E27FC236}">
                <a16:creationId xmlns:a16="http://schemas.microsoft.com/office/drawing/2014/main" xmlns="" id="{78502E39-A8F5-4403-9602-8DC0E4798EA4}"/>
              </a:ext>
            </a:extLst>
          </p:cNvPr>
          <p:cNvSpPr/>
          <p:nvPr/>
        </p:nvSpPr>
        <p:spPr bwMode="auto">
          <a:xfrm>
            <a:off x="6506793" y="324081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7" name="Arrow: Right 76">
            <a:extLst>
              <a:ext uri="{FF2B5EF4-FFF2-40B4-BE49-F238E27FC236}">
                <a16:creationId xmlns:a16="http://schemas.microsoft.com/office/drawing/2014/main" xmlns="" id="{DF45C082-7323-4351-8B22-63123E153532}"/>
              </a:ext>
            </a:extLst>
          </p:cNvPr>
          <p:cNvSpPr/>
          <p:nvPr/>
        </p:nvSpPr>
        <p:spPr bwMode="auto">
          <a:xfrm>
            <a:off x="6537043" y="376009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8" name="Arrow: Right 77">
            <a:extLst>
              <a:ext uri="{FF2B5EF4-FFF2-40B4-BE49-F238E27FC236}">
                <a16:creationId xmlns:a16="http://schemas.microsoft.com/office/drawing/2014/main" xmlns="" id="{56560BE7-626C-438F-9A50-F8FBE878805E}"/>
              </a:ext>
            </a:extLst>
          </p:cNvPr>
          <p:cNvSpPr/>
          <p:nvPr/>
        </p:nvSpPr>
        <p:spPr bwMode="auto">
          <a:xfrm>
            <a:off x="6523348" y="420300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9" name="Arrow: Right 78">
            <a:extLst>
              <a:ext uri="{FF2B5EF4-FFF2-40B4-BE49-F238E27FC236}">
                <a16:creationId xmlns:a16="http://schemas.microsoft.com/office/drawing/2014/main" xmlns="" id="{52414B35-1C08-4BD2-8298-260CA7B22C41}"/>
              </a:ext>
            </a:extLst>
          </p:cNvPr>
          <p:cNvSpPr/>
          <p:nvPr/>
        </p:nvSpPr>
        <p:spPr bwMode="auto">
          <a:xfrm>
            <a:off x="6531228" y="4602236"/>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3" name="TextBox 2">
            <a:extLst>
              <a:ext uri="{FF2B5EF4-FFF2-40B4-BE49-F238E27FC236}">
                <a16:creationId xmlns:a16="http://schemas.microsoft.com/office/drawing/2014/main" xmlns="" id="{8F3EF14D-F661-490C-8DAB-E07BB25650CC}"/>
              </a:ext>
            </a:extLst>
          </p:cNvPr>
          <p:cNvSpPr txBox="1"/>
          <p:nvPr/>
        </p:nvSpPr>
        <p:spPr>
          <a:xfrm>
            <a:off x="8253195" y="1357845"/>
            <a:ext cx="3895814" cy="421653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GB" dirty="0">
                <a:solidFill>
                  <a:srgbClr val="414041"/>
                </a:solidFill>
              </a:rPr>
              <a:t>Testing online uptake and attrition rates – 3 waves</a:t>
            </a:r>
          </a:p>
          <a:p>
            <a:pPr marL="285750" indent="-285750">
              <a:spcBef>
                <a:spcPts val="1200"/>
              </a:spcBef>
              <a:buFont typeface="Arial" panose="020B0604020202020204" pitchFamily="34" charset="0"/>
              <a:buChar char="•"/>
            </a:pPr>
            <a:r>
              <a:rPr lang="en-GB" dirty="0">
                <a:solidFill>
                  <a:srgbClr val="414041"/>
                </a:solidFill>
              </a:rPr>
              <a:t>Integrated LMS and PCS</a:t>
            </a:r>
          </a:p>
          <a:p>
            <a:pPr marL="285750" indent="-285750">
              <a:spcBef>
                <a:spcPts val="1200"/>
              </a:spcBef>
              <a:buFont typeface="Arial" panose="020B0604020202020204" pitchFamily="34" charset="0"/>
              <a:buChar char="•"/>
            </a:pPr>
            <a:r>
              <a:rPr lang="en-GB" dirty="0">
                <a:solidFill>
                  <a:srgbClr val="414041"/>
                </a:solidFill>
              </a:rPr>
              <a:t>Test of Between Wave Engagement (BWE) strategies</a:t>
            </a:r>
          </a:p>
          <a:p>
            <a:pPr marL="285750" indent="-285750">
              <a:spcBef>
                <a:spcPts val="1200"/>
              </a:spcBef>
              <a:buFont typeface="Arial" panose="020B0604020202020204" pitchFamily="34" charset="0"/>
              <a:buChar char="•"/>
            </a:pPr>
            <a:r>
              <a:rPr lang="en-GB" dirty="0">
                <a:solidFill>
                  <a:srgbClr val="414041"/>
                </a:solidFill>
              </a:rPr>
              <a:t>BWE issued at mid-point between waves</a:t>
            </a:r>
          </a:p>
          <a:p>
            <a:pPr marL="285750" indent="-285750">
              <a:spcBef>
                <a:spcPts val="1200"/>
              </a:spcBef>
              <a:buFont typeface="Arial" panose="020B0604020202020204" pitchFamily="34" charset="0"/>
              <a:buChar char="•"/>
            </a:pPr>
            <a:r>
              <a:rPr lang="en-GB" dirty="0">
                <a:solidFill>
                  <a:srgbClr val="414041"/>
                </a:solidFill>
              </a:rPr>
              <a:t>Incentivisation at W2 and W3</a:t>
            </a:r>
          </a:p>
          <a:p>
            <a:pPr marL="285750" indent="-285750">
              <a:spcBef>
                <a:spcPts val="1200"/>
              </a:spcBef>
              <a:buFont typeface="Arial" panose="020B0604020202020204" pitchFamily="34" charset="0"/>
              <a:buChar char="•"/>
            </a:pPr>
            <a:r>
              <a:rPr lang="en-GB" dirty="0">
                <a:solidFill>
                  <a:srgbClr val="414041"/>
                </a:solidFill>
              </a:rPr>
              <a:t>Wave 1: May 2019</a:t>
            </a:r>
          </a:p>
          <a:p>
            <a:pPr marL="285750" indent="-285750">
              <a:spcBef>
                <a:spcPts val="1200"/>
              </a:spcBef>
              <a:buFont typeface="Arial" panose="020B0604020202020204" pitchFamily="34" charset="0"/>
              <a:buChar char="•"/>
            </a:pPr>
            <a:r>
              <a:rPr lang="en-GB" dirty="0">
                <a:solidFill>
                  <a:srgbClr val="414041"/>
                </a:solidFill>
              </a:rPr>
              <a:t>Wave 2: August 2019</a:t>
            </a:r>
          </a:p>
          <a:p>
            <a:pPr marL="285750" indent="-285750">
              <a:spcBef>
                <a:spcPts val="1200"/>
              </a:spcBef>
              <a:buFont typeface="Arial" panose="020B0604020202020204" pitchFamily="34" charset="0"/>
              <a:buChar char="•"/>
            </a:pPr>
            <a:r>
              <a:rPr lang="en-GB" dirty="0">
                <a:solidFill>
                  <a:srgbClr val="414041"/>
                </a:solidFill>
              </a:rPr>
              <a:t>Wave 3: November 2019</a:t>
            </a:r>
          </a:p>
        </p:txBody>
      </p:sp>
      <p:sp>
        <p:nvSpPr>
          <p:cNvPr id="80" name="Footer Placeholder 3">
            <a:extLst>
              <a:ext uri="{FF2B5EF4-FFF2-40B4-BE49-F238E27FC236}">
                <a16:creationId xmlns:a16="http://schemas.microsoft.com/office/drawing/2014/main" xmlns="" id="{2373FF04-FC58-4E2D-BFB1-3C38E182EEC2}"/>
              </a:ext>
            </a:extLst>
          </p:cNvPr>
          <p:cNvSpPr>
            <a:spLocks noGrp="1"/>
          </p:cNvSpPr>
          <p:nvPr>
            <p:ph type="ftr" sz="quarter" idx="3"/>
          </p:nvPr>
        </p:nvSpPr>
        <p:spPr>
          <a:xfrm>
            <a:off x="7529513" y="6260453"/>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056248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C2CA2-B401-45B1-89A1-0100323860AF}"/>
              </a:ext>
            </a:extLst>
          </p:cNvPr>
          <p:cNvSpPr>
            <a:spLocks noGrp="1"/>
          </p:cNvSpPr>
          <p:nvPr>
            <p:ph type="title"/>
          </p:nvPr>
        </p:nvSpPr>
        <p:spPr/>
        <p:txBody>
          <a:bodyPr/>
          <a:lstStyle/>
          <a:p>
            <a:r>
              <a:rPr lang="en-GB" dirty="0"/>
              <a:t>Attrition/retention</a:t>
            </a:r>
          </a:p>
        </p:txBody>
      </p:sp>
      <p:sp>
        <p:nvSpPr>
          <p:cNvPr id="3" name="Content Placeholder 2">
            <a:extLst>
              <a:ext uri="{FF2B5EF4-FFF2-40B4-BE49-F238E27FC236}">
                <a16:creationId xmlns:a16="http://schemas.microsoft.com/office/drawing/2014/main" xmlns="" id="{0C8576F8-056D-4E1C-8967-231549132965}"/>
              </a:ext>
            </a:extLst>
          </p:cNvPr>
          <p:cNvSpPr>
            <a:spLocks noGrp="1"/>
          </p:cNvSpPr>
          <p:nvPr>
            <p:ph idx="1"/>
          </p:nvPr>
        </p:nvSpPr>
        <p:spPr>
          <a:xfrm>
            <a:off x="838200" y="1923634"/>
            <a:ext cx="10515600" cy="2436564"/>
          </a:xfrm>
        </p:spPr>
        <p:txBody>
          <a:bodyPr/>
          <a:lstStyle/>
          <a:p>
            <a:r>
              <a:rPr lang="en-GB" dirty="0"/>
              <a:t/>
            </a:r>
            <a:br>
              <a:rPr lang="en-GB" dirty="0"/>
            </a:br>
            <a:r>
              <a:rPr lang="en-GB" dirty="0"/>
              <a:t>Overall retention at wave 2  - 62.5%</a:t>
            </a:r>
          </a:p>
          <a:p>
            <a:r>
              <a:rPr lang="en-GB" dirty="0"/>
              <a:t/>
            </a:r>
            <a:br>
              <a:rPr lang="en-GB" dirty="0"/>
            </a:br>
            <a:r>
              <a:rPr lang="en-GB" dirty="0"/>
              <a:t>Ranged from 52.3% to 71.7% uptake at wave 2</a:t>
            </a:r>
            <a:br>
              <a:rPr lang="en-GB" dirty="0"/>
            </a:br>
            <a:endParaRPr lang="en-GB" dirty="0"/>
          </a:p>
        </p:txBody>
      </p:sp>
      <p:sp>
        <p:nvSpPr>
          <p:cNvPr id="6" name="Footer Placeholder 3">
            <a:extLst>
              <a:ext uri="{FF2B5EF4-FFF2-40B4-BE49-F238E27FC236}">
                <a16:creationId xmlns:a16="http://schemas.microsoft.com/office/drawing/2014/main" xmlns="" id="{F7240798-87CD-4862-A9A7-8DC48398D946}"/>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557683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8166B-C579-DF48-900E-C835F581A794}"/>
              </a:ext>
            </a:extLst>
          </p:cNvPr>
          <p:cNvSpPr>
            <a:spLocks noGrp="1"/>
          </p:cNvSpPr>
          <p:nvPr>
            <p:ph type="title"/>
          </p:nvPr>
        </p:nvSpPr>
        <p:spPr>
          <a:xfrm>
            <a:off x="682707" y="547861"/>
            <a:ext cx="10689236" cy="757130"/>
          </a:xfrm>
        </p:spPr>
        <p:txBody>
          <a:bodyPr/>
          <a:lstStyle/>
          <a:p>
            <a:r>
              <a:rPr lang="en-GB" dirty="0"/>
              <a:t>Key statistical challenges</a:t>
            </a:r>
            <a:endParaRPr lang="en-US" dirty="0"/>
          </a:p>
        </p:txBody>
      </p:sp>
      <p:sp>
        <p:nvSpPr>
          <p:cNvPr id="9" name="Rectangle 8">
            <a:extLst>
              <a:ext uri="{FF2B5EF4-FFF2-40B4-BE49-F238E27FC236}">
                <a16:creationId xmlns:a16="http://schemas.microsoft.com/office/drawing/2014/main" xmlns="" id="{4091F885-726B-4B09-BC05-9732B77C0AF2}"/>
              </a:ext>
            </a:extLst>
          </p:cNvPr>
          <p:cNvSpPr/>
          <p:nvPr/>
        </p:nvSpPr>
        <p:spPr>
          <a:xfrm>
            <a:off x="521342" y="1445925"/>
            <a:ext cx="10689235" cy="5632311"/>
          </a:xfrm>
          <a:prstGeom prst="rect">
            <a:avLst/>
          </a:prstGeom>
        </p:spPr>
        <p:txBody>
          <a:bodyPr wrap="square">
            <a:spAutoFit/>
          </a:bodyPr>
          <a:lstStyle/>
          <a:p>
            <a:pPr marL="571500" indent="-571500">
              <a:buFont typeface="Arial" panose="020B0604020202020204" pitchFamily="34" charset="0"/>
              <a:buChar char="•"/>
            </a:pPr>
            <a:r>
              <a:rPr lang="en-GB" sz="3600" strike="dblStrike" dirty="0">
                <a:solidFill>
                  <a:srgbClr val="003B57"/>
                </a:solidFill>
              </a:rPr>
              <a:t>Online uptake</a:t>
            </a:r>
          </a:p>
          <a:p>
            <a:pPr marL="571500" indent="-571500">
              <a:buFont typeface="Arial" panose="020B0604020202020204" pitchFamily="34" charset="0"/>
              <a:buChar char="•"/>
            </a:pPr>
            <a:r>
              <a:rPr lang="en-GB" sz="3600" strike="dblStrike" dirty="0">
                <a:solidFill>
                  <a:srgbClr val="003B57"/>
                </a:solidFill>
              </a:rPr>
              <a:t>Mixed-mode response</a:t>
            </a:r>
          </a:p>
          <a:p>
            <a:pPr marL="571500" indent="-571500">
              <a:buFont typeface="Arial" panose="020B0604020202020204" pitchFamily="34" charset="0"/>
              <a:buChar char="•"/>
            </a:pPr>
            <a:r>
              <a:rPr lang="en-GB" sz="3600" strike="sngStrike" dirty="0">
                <a:solidFill>
                  <a:srgbClr val="003B57"/>
                </a:solidFill>
              </a:rPr>
              <a:t>Longitudinal design – attrition/retention </a:t>
            </a:r>
          </a:p>
          <a:p>
            <a:pPr marL="571500" indent="-571500">
              <a:buFont typeface="Arial" panose="020B0604020202020204" pitchFamily="34" charset="0"/>
              <a:buChar char="•"/>
            </a:pPr>
            <a:r>
              <a:rPr lang="en-GB" sz="3600" dirty="0">
                <a:solidFill>
                  <a:srgbClr val="003B57"/>
                </a:solidFill>
              </a:rPr>
              <a:t>Sample design</a:t>
            </a:r>
          </a:p>
          <a:p>
            <a:pPr marL="571500" indent="-571500">
              <a:buFont typeface="Arial" panose="020B0604020202020204" pitchFamily="34" charset="0"/>
              <a:buChar char="•"/>
            </a:pPr>
            <a:r>
              <a:rPr lang="en-GB" sz="3600" dirty="0">
                <a:solidFill>
                  <a:srgbClr val="003B57"/>
                </a:solidFill>
              </a:rPr>
              <a:t>Breaks in time series </a:t>
            </a:r>
            <a:r>
              <a:rPr lang="en-GB" sz="3600" i="1" dirty="0">
                <a:solidFill>
                  <a:srgbClr val="003B57"/>
                </a:solidFill>
              </a:rPr>
              <a:t>TBC Autumn 2018</a:t>
            </a:r>
            <a:endParaRPr lang="en-GB" sz="3600" dirty="0">
              <a:solidFill>
                <a:srgbClr val="003B57"/>
              </a:solidFill>
            </a:endParaRPr>
          </a:p>
          <a:p>
            <a:pPr marL="571500" indent="-571500">
              <a:buFont typeface="Arial" panose="020B0604020202020204" pitchFamily="34" charset="0"/>
              <a:buChar char="•"/>
            </a:pPr>
            <a:r>
              <a:rPr lang="en-GB" sz="3600" dirty="0">
                <a:solidFill>
                  <a:srgbClr val="003B57"/>
                </a:solidFill>
              </a:rPr>
              <a:t>Bias </a:t>
            </a:r>
            <a:r>
              <a:rPr lang="en-GB" sz="3600" i="1" dirty="0">
                <a:solidFill>
                  <a:srgbClr val="003B57"/>
                </a:solidFill>
              </a:rPr>
              <a:t>TBC Autumn 2018</a:t>
            </a:r>
            <a:endParaRPr lang="en-GB" sz="3600" dirty="0">
              <a:solidFill>
                <a:srgbClr val="003B57"/>
              </a:solidFill>
            </a:endParaRPr>
          </a:p>
          <a:p>
            <a:pPr marL="571500" indent="-571500">
              <a:buFont typeface="Arial" panose="020B0604020202020204" pitchFamily="34" charset="0"/>
              <a:buChar char="•"/>
            </a:pPr>
            <a:r>
              <a:rPr lang="en-GB" sz="3600" dirty="0">
                <a:solidFill>
                  <a:srgbClr val="003B57"/>
                </a:solidFill>
              </a:rPr>
              <a:t>Sample design – integrating LMS and PCS (and other modules)</a:t>
            </a:r>
          </a:p>
          <a:p>
            <a:pPr marL="571500" indent="-571500">
              <a:buFont typeface="Arial" panose="020B0604020202020204" pitchFamily="34" charset="0"/>
              <a:buChar char="•"/>
            </a:pPr>
            <a:endParaRPr lang="en-GB" sz="3600" dirty="0">
              <a:solidFill>
                <a:srgbClr val="003B57"/>
              </a:solidFill>
            </a:endParaRPr>
          </a:p>
          <a:p>
            <a:pPr marL="571500" indent="-571500">
              <a:buFont typeface="Arial" panose="020B0604020202020204" pitchFamily="34" charset="0"/>
              <a:buChar char="•"/>
            </a:pPr>
            <a:endParaRPr lang="en-GB" sz="3600" dirty="0">
              <a:solidFill>
                <a:srgbClr val="003B57"/>
              </a:solidFill>
            </a:endParaRPr>
          </a:p>
        </p:txBody>
      </p:sp>
      <p:sp>
        <p:nvSpPr>
          <p:cNvPr id="5" name="Footer Placeholder 3">
            <a:extLst>
              <a:ext uri="{FF2B5EF4-FFF2-40B4-BE49-F238E27FC236}">
                <a16:creationId xmlns:a16="http://schemas.microsoft.com/office/drawing/2014/main" xmlns="" id="{21F6EA60-130B-474A-89D5-C15FBCBD4A77}"/>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247312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992" y="456518"/>
            <a:ext cx="8489302" cy="1200831"/>
          </a:xfrm>
        </p:spPr>
        <p:txBody>
          <a:bodyPr>
            <a:normAutofit fontScale="90000"/>
          </a:bodyPr>
          <a:lstStyle/>
          <a:p>
            <a:r>
              <a:rPr lang="en-GB" dirty="0" smtClean="0"/>
              <a:t>Agenda</a:t>
            </a:r>
            <a:r>
              <a:rPr lang="en-GB" dirty="0"/>
              <a:t/>
            </a:r>
            <a:br>
              <a:rPr lang="en-GB" dirty="0"/>
            </a:br>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1596011426"/>
              </p:ext>
            </p:extLst>
          </p:nvPr>
        </p:nvGraphicFramePr>
        <p:xfrm>
          <a:off x="2591558" y="1479931"/>
          <a:ext cx="8128000" cy="5068581"/>
        </p:xfrm>
        <a:graphic>
          <a:graphicData uri="http://schemas.openxmlformats.org/drawingml/2006/table">
            <a:tbl>
              <a:tblPr firstRow="1" bandRow="1">
                <a:tableStyleId>{5C22544A-7EE6-4342-B048-85BDC9FD1C3A}</a:tableStyleId>
              </a:tblPr>
              <a:tblGrid>
                <a:gridCol w="8128000"/>
              </a:tblGrid>
              <a:tr h="542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rgbClr val="1E2B50"/>
                          </a:solidFill>
                        </a:rPr>
                        <a:t>Labour Force Survey</a:t>
                      </a:r>
                    </a:p>
                    <a:p>
                      <a:endParaRPr lang="en-GB"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82001">
                <a:tc>
                  <a:txBody>
                    <a:bodyPr/>
                    <a:lstStyle/>
                    <a:p>
                      <a:endParaRPr lang="en-GB" sz="2800" b="0" dirty="0" smtClean="0">
                        <a:solidFill>
                          <a:srgbClr val="1E2B50"/>
                        </a:solidFill>
                      </a:endParaRPr>
                    </a:p>
                    <a:p>
                      <a:r>
                        <a:rPr lang="en-GB" sz="2800" b="0" dirty="0" smtClean="0">
                          <a:solidFill>
                            <a:srgbClr val="1E2B50"/>
                          </a:solidFill>
                        </a:rPr>
                        <a:t>Jobs, Vacancies and Redundancies</a:t>
                      </a:r>
                    </a:p>
                    <a:p>
                      <a:endParaRPr lang="en-GB" sz="2800" b="0" dirty="0" smtClean="0">
                        <a:solidFill>
                          <a:srgbClr val="1E2B50"/>
                        </a:solidFill>
                      </a:endParaRPr>
                    </a:p>
                    <a:p>
                      <a:r>
                        <a:rPr lang="en-GB" sz="2800" b="0" dirty="0" smtClean="0">
                          <a:solidFill>
                            <a:srgbClr val="1E2B50"/>
                          </a:solidFill>
                        </a:rPr>
                        <a:t>DfC and DfE statistics</a:t>
                      </a:r>
                    </a:p>
                    <a:p>
                      <a:endParaRPr lang="en-GB" sz="2800" b="0" dirty="0" smtClean="0">
                        <a:solidFill>
                          <a:srgbClr val="1E2B50"/>
                        </a:solidFill>
                      </a:endParaRPr>
                    </a:p>
                    <a:p>
                      <a:r>
                        <a:rPr lang="en-GB" sz="2800" b="0" dirty="0" smtClean="0">
                          <a:solidFill>
                            <a:srgbClr val="1E2B50"/>
                          </a:solidFill>
                        </a:rPr>
                        <a:t>Earnings </a:t>
                      </a:r>
                    </a:p>
                    <a:p>
                      <a:endParaRPr lang="en-GB"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0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smtClean="0">
                          <a:solidFill>
                            <a:srgbClr val="1E2B50"/>
                          </a:solidFill>
                        </a:rPr>
                        <a:t>Final Comments and Close</a:t>
                      </a:r>
                    </a:p>
                    <a:p>
                      <a:endParaRPr lang="en-GB"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23606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95DBF-80B7-482E-93D2-71553B4BC7B3}"/>
              </a:ext>
            </a:extLst>
          </p:cNvPr>
          <p:cNvSpPr>
            <a:spLocks noGrp="1"/>
          </p:cNvSpPr>
          <p:nvPr>
            <p:ph type="title"/>
          </p:nvPr>
        </p:nvSpPr>
        <p:spPr>
          <a:xfrm>
            <a:off x="709108" y="241985"/>
            <a:ext cx="10515600" cy="757130"/>
          </a:xfrm>
        </p:spPr>
        <p:txBody>
          <a:bodyPr/>
          <a:lstStyle/>
          <a:p>
            <a:r>
              <a:rPr lang="en-GB" dirty="0"/>
              <a:t>IPACS Implementation</a:t>
            </a:r>
          </a:p>
        </p:txBody>
      </p:sp>
      <p:sp>
        <p:nvSpPr>
          <p:cNvPr id="3" name="Content Placeholder 2">
            <a:extLst>
              <a:ext uri="{FF2B5EF4-FFF2-40B4-BE49-F238E27FC236}">
                <a16:creationId xmlns:a16="http://schemas.microsoft.com/office/drawing/2014/main" xmlns="" id="{C9D2AA5B-C2E6-4C1A-8E8F-F389099579A5}"/>
              </a:ext>
            </a:extLst>
          </p:cNvPr>
          <p:cNvSpPr>
            <a:spLocks noGrp="1"/>
          </p:cNvSpPr>
          <p:nvPr>
            <p:ph idx="1"/>
          </p:nvPr>
        </p:nvSpPr>
        <p:spPr>
          <a:xfrm>
            <a:off x="709108" y="1196081"/>
            <a:ext cx="10515600" cy="4909036"/>
          </a:xfrm>
        </p:spPr>
        <p:txBody>
          <a:bodyPr/>
          <a:lstStyle/>
          <a:p>
            <a:pPr marL="457200" indent="-457200">
              <a:buFont typeface="Arial" panose="020B0604020202020204" pitchFamily="34" charset="0"/>
              <a:buChar char="•"/>
            </a:pPr>
            <a:r>
              <a:rPr lang="en-GB" dirty="0"/>
              <a:t>Initial planning for the implementation of IPACS including a longitudinal tests &amp; parallel run</a:t>
            </a:r>
          </a:p>
          <a:p>
            <a:pPr marL="457200" indent="-457200">
              <a:buFont typeface="Arial" panose="020B0604020202020204" pitchFamily="34" charset="0"/>
              <a:buChar char="•"/>
            </a:pPr>
            <a:r>
              <a:rPr lang="en-GB" dirty="0"/>
              <a:t>Approach is centred upon people, process and technology workstreams</a:t>
            </a:r>
          </a:p>
          <a:p>
            <a:pPr marL="457200" indent="-457200">
              <a:buFont typeface="Arial" panose="020B0604020202020204" pitchFamily="34" charset="0"/>
              <a:buChar char="•"/>
            </a:pPr>
            <a:r>
              <a:rPr lang="en-GB" dirty="0"/>
              <a:t>Commercial activities required to source external capacity and capability to commence data collection in 2020.</a:t>
            </a:r>
          </a:p>
          <a:p>
            <a:pPr marL="457200" indent="-457200">
              <a:buFont typeface="Arial" panose="020B0604020202020204" pitchFamily="34" charset="0"/>
              <a:buChar char="•"/>
            </a:pPr>
            <a:r>
              <a:rPr lang="en-GB" dirty="0"/>
              <a:t> Also includes the activities required to deliver the end-to-end solution internally (technology, and services – data collection and  processing)</a:t>
            </a:r>
          </a:p>
        </p:txBody>
      </p:sp>
      <p:sp>
        <p:nvSpPr>
          <p:cNvPr id="5" name="Footer Placeholder 3">
            <a:extLst>
              <a:ext uri="{FF2B5EF4-FFF2-40B4-BE49-F238E27FC236}">
                <a16:creationId xmlns:a16="http://schemas.microsoft.com/office/drawing/2014/main" xmlns="" id="{9257CBE5-6C39-447C-BCDB-13458A1A9A13}"/>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407287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06845-2A17-41FF-B033-1F76D0F19038}"/>
              </a:ext>
            </a:extLst>
          </p:cNvPr>
          <p:cNvSpPr>
            <a:spLocks noGrp="1"/>
          </p:cNvSpPr>
          <p:nvPr>
            <p:ph type="title"/>
          </p:nvPr>
        </p:nvSpPr>
        <p:spPr>
          <a:xfrm>
            <a:off x="741381" y="254355"/>
            <a:ext cx="10515600" cy="757130"/>
          </a:xfrm>
        </p:spPr>
        <p:txBody>
          <a:bodyPr/>
          <a:lstStyle/>
          <a:p>
            <a:r>
              <a:rPr lang="en-GB" dirty="0"/>
              <a:t>Longitudinal test design</a:t>
            </a:r>
          </a:p>
        </p:txBody>
      </p:sp>
      <p:sp>
        <p:nvSpPr>
          <p:cNvPr id="3" name="Content Placeholder 2">
            <a:extLst>
              <a:ext uri="{FF2B5EF4-FFF2-40B4-BE49-F238E27FC236}">
                <a16:creationId xmlns:a16="http://schemas.microsoft.com/office/drawing/2014/main" xmlns="" id="{ADF754AF-4B31-48BC-A00E-081CD49FA069}"/>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xmlns="" id="{F079340A-9FF6-4FD8-87F2-A4FB26BFE9B2}"/>
              </a:ext>
            </a:extLst>
          </p:cNvPr>
          <p:cNvPicPr/>
          <p:nvPr/>
        </p:nvPicPr>
        <p:blipFill>
          <a:blip r:embed="rId2"/>
          <a:stretch>
            <a:fillRect/>
          </a:stretch>
        </p:blipFill>
        <p:spPr>
          <a:xfrm>
            <a:off x="838200" y="1489336"/>
            <a:ext cx="9777730" cy="4460240"/>
          </a:xfrm>
          <a:prstGeom prst="rect">
            <a:avLst/>
          </a:prstGeom>
        </p:spPr>
      </p:pic>
      <p:sp>
        <p:nvSpPr>
          <p:cNvPr id="6" name="Footer Placeholder 3">
            <a:extLst>
              <a:ext uri="{FF2B5EF4-FFF2-40B4-BE49-F238E27FC236}">
                <a16:creationId xmlns:a16="http://schemas.microsoft.com/office/drawing/2014/main" xmlns="" id="{53AACD8F-64D1-4312-ABAC-1555A97B319E}"/>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591817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A489C4-E344-4C77-901E-80D3CF96063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xmlns="" id="{4A478723-DA74-44BE-86C1-48688DB1E09D}"/>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xmlns="" id="{B05F8D00-C04F-4688-AD08-6C8674F6B4EF}"/>
              </a:ext>
            </a:extLst>
          </p:cNvPr>
          <p:cNvGraphicFramePr>
            <a:graphicFrameLocks/>
          </p:cNvGraphicFramePr>
          <p:nvPr>
            <p:extLst/>
          </p:nvPr>
        </p:nvGraphicFramePr>
        <p:xfrm>
          <a:off x="99392" y="1283535"/>
          <a:ext cx="11752758" cy="4993766"/>
        </p:xfrm>
        <a:graphic>
          <a:graphicData uri="http://schemas.openxmlformats.org/drawingml/2006/table">
            <a:tbl>
              <a:tblPr/>
              <a:tblGrid>
                <a:gridCol w="804250">
                  <a:extLst>
                    <a:ext uri="{9D8B030D-6E8A-4147-A177-3AD203B41FA5}">
                      <a16:colId xmlns:a16="http://schemas.microsoft.com/office/drawing/2014/main" xmlns="" val="3435903052"/>
                    </a:ext>
                  </a:extLst>
                </a:gridCol>
                <a:gridCol w="762784">
                  <a:extLst>
                    <a:ext uri="{9D8B030D-6E8A-4147-A177-3AD203B41FA5}">
                      <a16:colId xmlns:a16="http://schemas.microsoft.com/office/drawing/2014/main" xmlns="" val="1563967756"/>
                    </a:ext>
                  </a:extLst>
                </a:gridCol>
                <a:gridCol w="783517">
                  <a:extLst>
                    <a:ext uri="{9D8B030D-6E8A-4147-A177-3AD203B41FA5}">
                      <a16:colId xmlns:a16="http://schemas.microsoft.com/office/drawing/2014/main" xmlns="" val="1466827947"/>
                    </a:ext>
                  </a:extLst>
                </a:gridCol>
                <a:gridCol w="783517">
                  <a:extLst>
                    <a:ext uri="{9D8B030D-6E8A-4147-A177-3AD203B41FA5}">
                      <a16:colId xmlns:a16="http://schemas.microsoft.com/office/drawing/2014/main" xmlns="" val="807588808"/>
                    </a:ext>
                  </a:extLst>
                </a:gridCol>
                <a:gridCol w="653055">
                  <a:extLst>
                    <a:ext uri="{9D8B030D-6E8A-4147-A177-3AD203B41FA5}">
                      <a16:colId xmlns:a16="http://schemas.microsoft.com/office/drawing/2014/main" xmlns="" val="745690215"/>
                    </a:ext>
                  </a:extLst>
                </a:gridCol>
                <a:gridCol w="913979">
                  <a:extLst>
                    <a:ext uri="{9D8B030D-6E8A-4147-A177-3AD203B41FA5}">
                      <a16:colId xmlns:a16="http://schemas.microsoft.com/office/drawing/2014/main" xmlns="" val="4209235971"/>
                    </a:ext>
                  </a:extLst>
                </a:gridCol>
                <a:gridCol w="783517">
                  <a:extLst>
                    <a:ext uri="{9D8B030D-6E8A-4147-A177-3AD203B41FA5}">
                      <a16:colId xmlns:a16="http://schemas.microsoft.com/office/drawing/2014/main" xmlns="" val="2630952666"/>
                    </a:ext>
                  </a:extLst>
                </a:gridCol>
                <a:gridCol w="783517">
                  <a:extLst>
                    <a:ext uri="{9D8B030D-6E8A-4147-A177-3AD203B41FA5}">
                      <a16:colId xmlns:a16="http://schemas.microsoft.com/office/drawing/2014/main" xmlns="" val="3035590331"/>
                    </a:ext>
                  </a:extLst>
                </a:gridCol>
                <a:gridCol w="783517">
                  <a:extLst>
                    <a:ext uri="{9D8B030D-6E8A-4147-A177-3AD203B41FA5}">
                      <a16:colId xmlns:a16="http://schemas.microsoft.com/office/drawing/2014/main" xmlns="" val="2793132971"/>
                    </a:ext>
                  </a:extLst>
                </a:gridCol>
                <a:gridCol w="783517">
                  <a:extLst>
                    <a:ext uri="{9D8B030D-6E8A-4147-A177-3AD203B41FA5}">
                      <a16:colId xmlns:a16="http://schemas.microsoft.com/office/drawing/2014/main" xmlns="" val="3337545760"/>
                    </a:ext>
                  </a:extLst>
                </a:gridCol>
                <a:gridCol w="948393">
                  <a:extLst>
                    <a:ext uri="{9D8B030D-6E8A-4147-A177-3AD203B41FA5}">
                      <a16:colId xmlns:a16="http://schemas.microsoft.com/office/drawing/2014/main" xmlns="" val="4090869447"/>
                    </a:ext>
                  </a:extLst>
                </a:gridCol>
                <a:gridCol w="618643">
                  <a:extLst>
                    <a:ext uri="{9D8B030D-6E8A-4147-A177-3AD203B41FA5}">
                      <a16:colId xmlns:a16="http://schemas.microsoft.com/office/drawing/2014/main" xmlns="" val="3428089285"/>
                    </a:ext>
                  </a:extLst>
                </a:gridCol>
                <a:gridCol w="783517">
                  <a:extLst>
                    <a:ext uri="{9D8B030D-6E8A-4147-A177-3AD203B41FA5}">
                      <a16:colId xmlns:a16="http://schemas.microsoft.com/office/drawing/2014/main" xmlns="" val="2715133227"/>
                    </a:ext>
                  </a:extLst>
                </a:gridCol>
                <a:gridCol w="564818">
                  <a:extLst>
                    <a:ext uri="{9D8B030D-6E8A-4147-A177-3AD203B41FA5}">
                      <a16:colId xmlns:a16="http://schemas.microsoft.com/office/drawing/2014/main" xmlns="" val="2901481340"/>
                    </a:ext>
                  </a:extLst>
                </a:gridCol>
                <a:gridCol w="1002217">
                  <a:extLst>
                    <a:ext uri="{9D8B030D-6E8A-4147-A177-3AD203B41FA5}">
                      <a16:colId xmlns:a16="http://schemas.microsoft.com/office/drawing/2014/main" xmlns="" val="3344315645"/>
                    </a:ext>
                  </a:extLst>
                </a:gridCol>
              </a:tblGrid>
              <a:tr h="357637">
                <a:tc>
                  <a:txBody>
                    <a:bodyPr/>
                    <a:lstStyle/>
                    <a:p>
                      <a:pPr algn="r" fontAlgn="b"/>
                      <a:endParaRPr lang="en-GB" sz="1600" b="1"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GB" sz="1400" b="1" i="0" u="none" strike="noStrike" dirty="0">
                          <a:solidFill>
                            <a:srgbClr val="000000"/>
                          </a:solidFill>
                          <a:effectLst/>
                          <a:latin typeface="Calibri" panose="020F0502020204030204" pitchFamily="34" charset="0"/>
                        </a:rPr>
                        <a:t>2020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2020</a:t>
                      </a:r>
                    </a:p>
                  </a:txBody>
                  <a:tcPr marL="9525" marR="9525" marT="9525"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b"/>
                      <a:r>
                        <a:rPr lang="en-GB" sz="1400" b="1" i="0" u="none" strike="noStrike" dirty="0">
                          <a:solidFill>
                            <a:srgbClr val="000000"/>
                          </a:solidFill>
                          <a:effectLst/>
                          <a:latin typeface="Calibri" panose="020F0502020204030204" pitchFamily="34" charset="0"/>
                        </a:rPr>
                        <a:t>2021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400" b="1" i="0" u="none" strike="noStrike" dirty="0">
                          <a:solidFill>
                            <a:srgbClr val="000000"/>
                          </a:solidFill>
                          <a:effectLst/>
                          <a:latin typeface="Calibri" panose="020F0502020204030204" pitchFamily="34" charset="0"/>
                        </a:rPr>
                        <a:t>2022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400" b="1" i="0" u="none" strike="noStrike" dirty="0">
                          <a:solidFill>
                            <a:srgbClr val="000000"/>
                          </a:solidFill>
                          <a:effectLst/>
                          <a:latin typeface="Calibri" panose="020F0502020204030204" pitchFamily="34" charset="0"/>
                        </a:rPr>
                        <a:t>2023</a:t>
                      </a:r>
                    </a:p>
                  </a:txBody>
                  <a:tcPr marL="9525" marR="9525" marT="9525"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426000374"/>
                  </a:ext>
                </a:extLst>
              </a:tr>
              <a:tr h="540752">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Jul-Sep</a:t>
                      </a:r>
                    </a:p>
                    <a:p>
                      <a:pPr algn="ctr" fontAlgn="b"/>
                      <a:r>
                        <a:rPr lang="en-GB" sz="1400" b="1" i="0" u="none" strike="noStrike" dirty="0">
                          <a:solidFill>
                            <a:srgbClr val="000000"/>
                          </a:solidFill>
                          <a:effectLst/>
                          <a:latin typeface="Calibri" panose="020F0502020204030204" pitchFamily="34" charset="0"/>
                        </a:rPr>
                        <a:t>13.5K</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Oct-Dec</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Jan-Mar</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Apr-Jun</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Jul-Sep</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a:noFill/>
                    </a:lnR>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Oct-Dec</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Jan-Mar</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Apr-Jun1</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Jul-Sep</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Oct-Dec</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Jan-Mar</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Apr-Jun</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Jul-Sep</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Oct-Dec</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95643600"/>
                  </a:ext>
                </a:extLst>
              </a:tr>
              <a:tr h="328246">
                <a:tc rowSpan="5">
                  <a:txBody>
                    <a:bodyPr/>
                    <a:lstStyle/>
                    <a:p>
                      <a:pPr algn="l" fontAlgn="b"/>
                      <a:r>
                        <a:rPr lang="en-GB" sz="2400" b="1" i="0" u="none" strike="noStrike" dirty="0">
                          <a:solidFill>
                            <a:srgbClr val="000000"/>
                          </a:solidFill>
                          <a:effectLst/>
                          <a:latin typeface="Calibri" panose="020F0502020204030204" pitchFamily="34" charset="0"/>
                        </a:rPr>
                        <a:t>IPACS</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extLst>
                  <a:ext uri="{0D108BD9-81ED-4DB2-BD59-A6C34878D82A}">
                    <a16:rowId xmlns:a16="http://schemas.microsoft.com/office/drawing/2014/main" xmlns="" val="2032375383"/>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xmlns="" val="160138934"/>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xmlns="" val="396429085"/>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xmlns="" val="1843644896"/>
                  </a:ext>
                </a:extLst>
              </a:tr>
              <a:tr h="421072">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38249458"/>
                  </a:ext>
                </a:extLst>
              </a:tr>
              <a:tr h="553647">
                <a:tc>
                  <a:txBody>
                    <a:bodyPr/>
                    <a:lstStyle/>
                    <a:p>
                      <a:pPr algn="l"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00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i="0" u="none" strike="noStrike" dirty="0">
                          <a:solidFill>
                            <a:srgbClr val="FF0000"/>
                          </a:solidFill>
                          <a:effectLst/>
                          <a:latin typeface="Calibri" panose="020F0502020204030204" pitchFamily="34" charset="0"/>
                        </a:rPr>
                        <a:t>Decision</a:t>
                      </a:r>
                    </a:p>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784411"/>
                  </a:ext>
                </a:extLst>
              </a:tr>
              <a:tr h="328246">
                <a:tc rowSpan="5">
                  <a:txBody>
                    <a:bodyPr/>
                    <a:lstStyle/>
                    <a:p>
                      <a:pPr algn="l" fontAlgn="b"/>
                      <a:r>
                        <a:rPr lang="en-GB" sz="2400" b="1" i="0" u="none" strike="noStrike" dirty="0">
                          <a:solidFill>
                            <a:srgbClr val="000000"/>
                          </a:solidFill>
                          <a:effectLst/>
                          <a:latin typeface="Calibri" panose="020F0502020204030204" pitchFamily="34" charset="0"/>
                        </a:rPr>
                        <a:t>LFS</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rowSpan="5"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800" b="1" i="0" u="none" strike="noStrike" dirty="0">
                          <a:solidFill>
                            <a:srgbClr val="000000"/>
                          </a:solidFill>
                          <a:effectLst/>
                          <a:latin typeface="Calibri" panose="020F0502020204030204" pitchFamily="34" charset="0"/>
                        </a:rPr>
                        <a:t>Stop the LFS/APS at the end of 2022 and continue with </a:t>
                      </a:r>
                      <a:r>
                        <a:rPr lang="en-GB" sz="1800" b="1" i="0" u="none" strike="noStrike">
                          <a:solidFill>
                            <a:srgbClr val="000000"/>
                          </a:solidFill>
                          <a:effectLst/>
                          <a:latin typeface="Calibri" panose="020F0502020204030204" pitchFamily="34" charset="0"/>
                        </a:rPr>
                        <a:t>IPACS?</a:t>
                      </a:r>
                      <a:endParaRPr lang="en-GB" sz="1800" b="1" i="0" u="none" strike="noStrike" dirty="0">
                        <a:solidFill>
                          <a:srgbClr val="000000"/>
                        </a:solidFill>
                        <a:effectLst/>
                        <a:latin typeface="Calibri" panose="020F0502020204030204" pitchFamily="34" charset="0"/>
                      </a:endParaRPr>
                    </a:p>
                    <a:p>
                      <a:pPr algn="ctr" fontAlgn="b"/>
                      <a:endParaRPr lang="en-GB" sz="1800" b="0" i="0" u="none"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h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w="12700" cap="flat" cmpd="sng" algn="ctr">
                      <a:solidFill>
                        <a:schemeClr val="tx1"/>
                      </a:solidFill>
                      <a:prstDash val="solid"/>
                      <a:round/>
                      <a:headEnd type="none" w="med" len="med"/>
                      <a:tailEnd type="none" w="med" len="med"/>
                    </a:lnT>
                    <a:lnB>
                      <a:noFill/>
                    </a:lnB>
                    <a:noFill/>
                  </a:tcPr>
                </a:tc>
                <a:tc rowSpan="5" hMerge="1">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a:noFill/>
                    </a:lnL>
                    <a:lnR>
                      <a:noFill/>
                    </a:lnR>
                    <a:lnT w="12700" cap="flat" cmpd="sng" algn="ctr">
                      <a:solidFill>
                        <a:schemeClr val="tx1"/>
                      </a:solidFill>
                      <a:prstDash val="solid"/>
                      <a:round/>
                      <a:headEnd type="none" w="med" len="med"/>
                      <a:tailEnd type="none" w="med" len="med"/>
                    </a:lnT>
                    <a:lnB>
                      <a:noFill/>
                    </a:lnB>
                    <a:noFill/>
                  </a:tcPr>
                </a:tc>
                <a:tc rowSpan="5" h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xmlns="" val="3144268012"/>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xmlns="" val="503295036"/>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xmlns="" val="2558384370"/>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xmlns="" val="739040890"/>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62653919"/>
                  </a:ext>
                </a:extLst>
              </a:tr>
            </a:tbl>
          </a:graphicData>
        </a:graphic>
      </p:graphicFrame>
    </p:spTree>
    <p:extLst>
      <p:ext uri="{BB962C8B-B14F-4D97-AF65-F5344CB8AC3E}">
        <p14:creationId xmlns:p14="http://schemas.microsoft.com/office/powerpoint/2010/main" val="589588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DA1DC-6826-40FD-A522-2C95C39D656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939B548-C748-4CBC-B3B4-AE1C18288372}"/>
              </a:ext>
            </a:extLst>
          </p:cNvPr>
          <p:cNvSpPr>
            <a:spLocks noGrp="1"/>
          </p:cNvSpPr>
          <p:nvPr>
            <p:ph idx="1"/>
          </p:nvPr>
        </p:nvSpPr>
        <p:spPr>
          <a:xfrm>
            <a:off x="838200" y="1923634"/>
            <a:ext cx="10515600" cy="3153684"/>
          </a:xfrm>
        </p:spPr>
        <p:txBody>
          <a:bodyPr/>
          <a:lstStyle/>
          <a:p>
            <a:pPr algn="ctr"/>
            <a:endParaRPr lang="en-GB" dirty="0"/>
          </a:p>
          <a:p>
            <a:pPr algn="ctr"/>
            <a:endParaRPr lang="en-GB" dirty="0"/>
          </a:p>
          <a:p>
            <a:pPr algn="ctr"/>
            <a:r>
              <a:rPr lang="en-GB" sz="4000" b="1" dirty="0"/>
              <a:t>Many thanks</a:t>
            </a:r>
          </a:p>
          <a:p>
            <a:pPr algn="ctr"/>
            <a:endParaRPr lang="en-GB" sz="4000" b="1" dirty="0"/>
          </a:p>
          <a:p>
            <a:pPr algn="ctr"/>
            <a:r>
              <a:rPr lang="en-GB" sz="4000" b="1" dirty="0"/>
              <a:t>ian.o’sullivan@ons.gov.uk</a:t>
            </a:r>
          </a:p>
        </p:txBody>
      </p:sp>
      <p:sp>
        <p:nvSpPr>
          <p:cNvPr id="5" name="Footer Placeholder 3">
            <a:extLst>
              <a:ext uri="{FF2B5EF4-FFF2-40B4-BE49-F238E27FC236}">
                <a16:creationId xmlns:a16="http://schemas.microsoft.com/office/drawing/2014/main" xmlns="" id="{39AF4592-7C64-4955-9EED-E73A52A78830}"/>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411558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1595718" y="4470400"/>
            <a:ext cx="9144000" cy="238760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7200" dirty="0" smtClean="0"/>
              <a:t/>
            </a:r>
            <a:br>
              <a:rPr lang="en-GB" sz="7200" dirty="0" smtClean="0"/>
            </a:br>
            <a:r>
              <a:rPr lang="en-GB" sz="7200" dirty="0" smtClean="0"/>
              <a:t>		</a:t>
            </a:r>
            <a:br>
              <a:rPr lang="en-GB" sz="7200" dirty="0" smtClean="0"/>
            </a:br>
            <a:r>
              <a:rPr lang="en-GB" sz="7200" i="1" dirty="0"/>
              <a:t>Central Survey Unit, Ruth Hewitt</a:t>
            </a:r>
            <a:endParaRPr lang="en-GB" sz="7200" dirty="0"/>
          </a:p>
          <a:p>
            <a:r>
              <a:rPr lang="en-GB" i="1" dirty="0" smtClean="0"/>
              <a:t/>
            </a:r>
            <a:br>
              <a:rPr lang="en-GB" i="1" dirty="0" smtClean="0"/>
            </a:br>
            <a:endParaRPr lang="en-GB" dirty="0"/>
          </a:p>
        </p:txBody>
      </p:sp>
      <p:sp>
        <p:nvSpPr>
          <p:cNvPr id="5" name="Title 4"/>
          <p:cNvSpPr>
            <a:spLocks noGrp="1"/>
          </p:cNvSpPr>
          <p:nvPr>
            <p:ph type="ctrTitle"/>
          </p:nvPr>
        </p:nvSpPr>
        <p:spPr>
          <a:xfrm>
            <a:off x="1595718" y="4357234"/>
            <a:ext cx="9144000" cy="843362"/>
          </a:xfrm>
        </p:spPr>
        <p:txBody>
          <a:bodyPr>
            <a:normAutofit fontScale="90000"/>
          </a:bodyPr>
          <a:lstStyle/>
          <a:p>
            <a:r>
              <a:rPr lang="en-GB" dirty="0" smtClean="0"/>
              <a:t/>
            </a:r>
            <a:br>
              <a:rPr lang="en-GB" dirty="0" smtClean="0"/>
            </a:br>
            <a:r>
              <a:rPr lang="en-GB" sz="6700" dirty="0" smtClean="0"/>
              <a:t/>
            </a:r>
            <a:br>
              <a:rPr lang="en-GB" sz="6700" dirty="0" smtClean="0"/>
            </a:br>
            <a:r>
              <a:rPr lang="en-GB" sz="6700" dirty="0" smtClean="0"/>
              <a:t>NI Labour Force Survey </a:t>
            </a:r>
            <a:r>
              <a:rPr lang="en-GB" sz="6700" dirty="0"/>
              <a:t>Operations</a:t>
            </a:r>
            <a:br>
              <a:rPr lang="en-GB" sz="6700" dirty="0"/>
            </a:br>
            <a:r>
              <a:rPr lang="en-GB" dirty="0"/>
              <a:t/>
            </a:r>
            <a:br>
              <a:rPr lang="en-GB" dirty="0"/>
            </a:br>
            <a:endParaRPr lang="en-GB" dirty="0"/>
          </a:p>
        </p:txBody>
      </p:sp>
    </p:spTree>
    <p:extLst>
      <p:ext uri="{BB962C8B-B14F-4D97-AF65-F5344CB8AC3E}">
        <p14:creationId xmlns:p14="http://schemas.microsoft.com/office/powerpoint/2010/main" val="1911616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	Labour </a:t>
            </a:r>
            <a:r>
              <a:rPr lang="en-GB" sz="4000" dirty="0"/>
              <a:t>Force Survey</a:t>
            </a:r>
          </a:p>
        </p:txBody>
      </p:sp>
      <p:sp>
        <p:nvSpPr>
          <p:cNvPr id="3" name="Content Placeholder 2"/>
          <p:cNvSpPr>
            <a:spLocks noGrp="1"/>
          </p:cNvSpPr>
          <p:nvPr>
            <p:ph idx="1"/>
          </p:nvPr>
        </p:nvSpPr>
        <p:spPr/>
        <p:txBody>
          <a:bodyPr>
            <a:normAutofit fontScale="92500" lnSpcReduction="10000"/>
          </a:bodyPr>
          <a:lstStyle/>
          <a:p>
            <a:endParaRPr lang="en-GB" sz="2000" dirty="0" smtClean="0"/>
          </a:p>
          <a:p>
            <a:r>
              <a:rPr lang="en-GB" dirty="0"/>
              <a:t>Level of precision of NI LFS estimates markedly lower than in the UK</a:t>
            </a:r>
          </a:p>
          <a:p>
            <a:endParaRPr lang="en-GB" dirty="0"/>
          </a:p>
          <a:p>
            <a:r>
              <a:rPr lang="en-GB" dirty="0"/>
              <a:t>Precision of LFS estimates limited the ability to detect real turning points in the economy</a:t>
            </a:r>
          </a:p>
          <a:p>
            <a:endParaRPr lang="en-GB" dirty="0"/>
          </a:p>
          <a:p>
            <a:r>
              <a:rPr lang="en-GB" dirty="0"/>
              <a:t>PFG required greater disaggregation of LFS data</a:t>
            </a:r>
          </a:p>
          <a:p>
            <a:endParaRPr lang="en-GB" dirty="0"/>
          </a:p>
          <a:p>
            <a:r>
              <a:rPr lang="en-GB" dirty="0"/>
              <a:t>NI LFS – concerns about declining household response rates at Wave 1 and Waves 2-5</a:t>
            </a:r>
          </a:p>
          <a:p>
            <a:endParaRPr lang="en-GB" dirty="0"/>
          </a:p>
          <a:p>
            <a:r>
              <a:rPr lang="en-GB" dirty="0"/>
              <a:t>ONS – Transformation of UK </a:t>
            </a:r>
            <a:r>
              <a:rPr lang="en-GB" dirty="0" smtClean="0"/>
              <a:t>LFS</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2387685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dirty="0" smtClean="0"/>
              <a:t>	</a:t>
            </a:r>
            <a:r>
              <a:rPr lang="en-GB" sz="4000" dirty="0" smtClean="0"/>
              <a:t>Labour </a:t>
            </a:r>
            <a:r>
              <a:rPr lang="en-GB" sz="4000" dirty="0"/>
              <a:t>Force Survey</a:t>
            </a:r>
          </a:p>
        </p:txBody>
      </p:sp>
      <p:sp>
        <p:nvSpPr>
          <p:cNvPr id="3" name="Content Placeholder 2"/>
          <p:cNvSpPr>
            <a:spLocks noGrp="1"/>
          </p:cNvSpPr>
          <p:nvPr>
            <p:ph idx="1"/>
          </p:nvPr>
        </p:nvSpPr>
        <p:spPr/>
        <p:txBody>
          <a:bodyPr>
            <a:normAutofit/>
          </a:bodyPr>
          <a:lstStyle/>
          <a:p>
            <a:endParaRPr lang="en-GB" sz="2000" dirty="0" smtClean="0"/>
          </a:p>
          <a:p>
            <a:r>
              <a:rPr lang="en-GB" dirty="0" smtClean="0"/>
              <a:t>Increase </a:t>
            </a:r>
            <a:r>
              <a:rPr lang="en-GB" dirty="0"/>
              <a:t>in sample size</a:t>
            </a:r>
          </a:p>
          <a:p>
            <a:endParaRPr lang="en-GB" dirty="0"/>
          </a:p>
          <a:p>
            <a:r>
              <a:rPr lang="en-GB" dirty="0" smtClean="0"/>
              <a:t>Introduction of financial incentives</a:t>
            </a:r>
            <a:endParaRPr lang="en-GB" dirty="0"/>
          </a:p>
          <a:p>
            <a:endParaRPr lang="en-GB" dirty="0"/>
          </a:p>
          <a:p>
            <a:r>
              <a:rPr lang="en-GB" dirty="0"/>
              <a:t>Response rates</a:t>
            </a:r>
          </a:p>
          <a:p>
            <a:pPr marL="914400" lvl="2" indent="0">
              <a:buNone/>
            </a:pP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3903925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723" y="456518"/>
            <a:ext cx="9289026" cy="1200831"/>
          </a:xfrm>
        </p:spPr>
        <p:txBody>
          <a:bodyPr>
            <a:normAutofit/>
          </a:bodyPr>
          <a:lstStyle/>
          <a:p>
            <a:r>
              <a:rPr lang="en-GB" sz="4000" dirty="0" smtClean="0"/>
              <a:t>  Sample</a:t>
            </a:r>
            <a:endParaRPr lang="en-GB" sz="4000" dirty="0"/>
          </a:p>
        </p:txBody>
      </p:sp>
      <p:sp>
        <p:nvSpPr>
          <p:cNvPr id="3" name="Content Placeholder 2"/>
          <p:cNvSpPr>
            <a:spLocks noGrp="1"/>
          </p:cNvSpPr>
          <p:nvPr>
            <p:ph idx="1"/>
          </p:nvPr>
        </p:nvSpPr>
        <p:spPr/>
        <p:txBody>
          <a:bodyPr>
            <a:normAutofit/>
          </a:bodyPr>
          <a:lstStyle/>
          <a:p>
            <a:endParaRPr lang="en-GB" dirty="0" smtClean="0"/>
          </a:p>
          <a:p>
            <a:r>
              <a:rPr lang="en-GB" dirty="0"/>
              <a:t>Historically 2,600 new addresses sampled each year</a:t>
            </a:r>
          </a:p>
          <a:p>
            <a:endParaRPr lang="en-GB" dirty="0"/>
          </a:p>
          <a:p>
            <a:r>
              <a:rPr lang="en-GB" dirty="0"/>
              <a:t>Small, often seasonal increases over a few years</a:t>
            </a:r>
          </a:p>
          <a:p>
            <a:endParaRPr lang="en-GB" dirty="0"/>
          </a:p>
          <a:p>
            <a:r>
              <a:rPr lang="en-GB" dirty="0"/>
              <a:t>From January 2018 a major increase in sample size throughout the whole year</a:t>
            </a:r>
          </a:p>
          <a:p>
            <a:endParaRPr lang="en-GB" dirty="0"/>
          </a:p>
          <a:p>
            <a:r>
              <a:rPr lang="en-GB" dirty="0"/>
              <a:t>Now there are 5,148 new addresses sampled per year, effectively double what it was previously</a:t>
            </a:r>
          </a:p>
          <a:p>
            <a:pPr marL="914400" lvl="2" indent="0">
              <a:buNone/>
            </a:pP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298120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a:t>Rise in monthly allocations since 2017</a:t>
            </a:r>
          </a:p>
        </p:txBody>
      </p:sp>
      <p:sp>
        <p:nvSpPr>
          <p:cNvPr id="2" name="Rectangle 1"/>
          <p:cNvSpPr/>
          <p:nvPr/>
        </p:nvSpPr>
        <p:spPr>
          <a:xfrm>
            <a:off x="2224585" y="1554480"/>
            <a:ext cx="881840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1159515425"/>
              </p:ext>
            </p:extLst>
          </p:nvPr>
        </p:nvGraphicFramePr>
        <p:xfrm>
          <a:off x="2224585" y="1554480"/>
          <a:ext cx="8818409" cy="51092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4597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68349" y="515922"/>
            <a:ext cx="9289026" cy="1200831"/>
          </a:xfrm>
        </p:spPr>
        <p:txBody>
          <a:bodyPr>
            <a:normAutofit fontScale="90000"/>
          </a:bodyPr>
          <a:lstStyle/>
          <a:p>
            <a:r>
              <a:rPr lang="en-GB" dirty="0"/>
              <a:t>Number of Completed Interviews since 2017</a:t>
            </a:r>
          </a:p>
        </p:txBody>
      </p:sp>
      <p:sp>
        <p:nvSpPr>
          <p:cNvPr id="2" name="Rectangle 1"/>
          <p:cNvSpPr/>
          <p:nvPr/>
        </p:nvSpPr>
        <p:spPr>
          <a:xfrm>
            <a:off x="2253865" y="1572696"/>
            <a:ext cx="894123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627805726"/>
              </p:ext>
            </p:extLst>
          </p:nvPr>
        </p:nvGraphicFramePr>
        <p:xfrm>
          <a:off x="2318642" y="1572696"/>
          <a:ext cx="8890946" cy="5115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072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992" y="456518"/>
            <a:ext cx="8489302" cy="1200831"/>
          </a:xfrm>
        </p:spPr>
        <p:txBody>
          <a:bodyPr>
            <a:normAutofit fontScale="90000"/>
          </a:bodyPr>
          <a:lstStyle/>
          <a:p>
            <a:r>
              <a:rPr lang="en-GB" dirty="0"/>
              <a:t>Labour Force Survey</a:t>
            </a:r>
            <a:br>
              <a:rPr lang="en-GB" dirty="0"/>
            </a:br>
            <a:endParaRPr lang="en-GB" dirty="0"/>
          </a:p>
        </p:txBody>
      </p:sp>
      <p:sp>
        <p:nvSpPr>
          <p:cNvPr id="3" name="Content Placeholder 2"/>
          <p:cNvSpPr>
            <a:spLocks noGrp="1"/>
          </p:cNvSpPr>
          <p:nvPr>
            <p:ph idx="1"/>
          </p:nvPr>
        </p:nvSpPr>
        <p:spPr>
          <a:xfrm>
            <a:off x="1316312" y="1056933"/>
            <a:ext cx="10010192" cy="5042127"/>
          </a:xfrm>
        </p:spPr>
        <p:txBody>
          <a:bodyPr>
            <a:noAutofit/>
          </a:bodyPr>
          <a:lstStyle/>
          <a:p>
            <a:pPr marL="0" indent="0">
              <a:buNone/>
            </a:pPr>
            <a:endParaRPr lang="en-GB" dirty="0" smtClean="0"/>
          </a:p>
          <a:p>
            <a:pPr marL="0" indent="0">
              <a:buNone/>
            </a:pPr>
            <a:r>
              <a:rPr lang="en-GB" dirty="0" smtClean="0"/>
              <a:t>ONS Social Survey Transformation</a:t>
            </a:r>
          </a:p>
          <a:p>
            <a:pPr marL="0" indent="0">
              <a:buNone/>
            </a:pPr>
            <a:r>
              <a:rPr lang="en-GB" dirty="0"/>
              <a:t>	</a:t>
            </a:r>
            <a:r>
              <a:rPr lang="en-GB" dirty="0" smtClean="0"/>
              <a:t>	</a:t>
            </a:r>
            <a:r>
              <a:rPr lang="en-GB" i="1" dirty="0" smtClean="0"/>
              <a:t>Office for National Statistics, Ian O’Sullivan</a:t>
            </a:r>
          </a:p>
          <a:p>
            <a:pPr marL="0" indent="0">
              <a:buNone/>
            </a:pPr>
            <a:endParaRPr lang="en-GB" i="1" dirty="0" smtClean="0"/>
          </a:p>
          <a:p>
            <a:pPr marL="0" indent="0">
              <a:buNone/>
            </a:pPr>
            <a:r>
              <a:rPr lang="en-GB" dirty="0" smtClean="0"/>
              <a:t>NI Labour Force Survey Operations</a:t>
            </a:r>
          </a:p>
          <a:p>
            <a:pPr marL="0" indent="0">
              <a:buNone/>
            </a:pPr>
            <a:r>
              <a:rPr lang="en-GB" dirty="0"/>
              <a:t>	</a:t>
            </a:r>
            <a:r>
              <a:rPr lang="en-GB" dirty="0" smtClean="0"/>
              <a:t>	</a:t>
            </a:r>
            <a:r>
              <a:rPr lang="en-GB" i="1" dirty="0"/>
              <a:t>Central Survey </a:t>
            </a:r>
            <a:r>
              <a:rPr lang="en-GB" i="1" dirty="0" smtClean="0"/>
              <a:t>Unit, Ruth Hewitt</a:t>
            </a:r>
          </a:p>
          <a:p>
            <a:pPr marL="0" indent="0">
              <a:buNone/>
            </a:pPr>
            <a:endParaRPr lang="en-GB" dirty="0"/>
          </a:p>
          <a:p>
            <a:pPr marL="0" indent="0">
              <a:buNone/>
            </a:pPr>
            <a:r>
              <a:rPr lang="en-GB" dirty="0" smtClean="0"/>
              <a:t>NI Labour Force Survey Outputs </a:t>
            </a:r>
          </a:p>
          <a:p>
            <a:pPr marL="0" indent="0">
              <a:buNone/>
            </a:pPr>
            <a:r>
              <a:rPr lang="en-GB" i="1" dirty="0" smtClean="0"/>
              <a:t>		Economic and Labour Market Stats, </a:t>
            </a:r>
            <a:r>
              <a:rPr lang="en-GB" i="1" dirty="0"/>
              <a:t>Carly </a:t>
            </a:r>
            <a:r>
              <a:rPr lang="en-GB" i="1" dirty="0" smtClean="0"/>
              <a:t>Gordon</a:t>
            </a:r>
          </a:p>
          <a:p>
            <a:pPr marL="0" indent="0">
              <a:buNone/>
            </a:pPr>
            <a:endParaRPr lang="en-GB" dirty="0" smtClean="0"/>
          </a:p>
          <a:p>
            <a:pPr marL="0" indent="0">
              <a:buNone/>
            </a:pPr>
            <a:r>
              <a:rPr lang="en-GB" i="1" dirty="0" smtClean="0"/>
              <a:t>Q&amp;A</a:t>
            </a:r>
            <a:r>
              <a:rPr lang="en-GB" dirty="0" smtClean="0"/>
              <a:t> </a:t>
            </a:r>
          </a:p>
          <a:p>
            <a:pPr marL="0" indent="0">
              <a:buNone/>
            </a:pPr>
            <a:endParaRPr lang="en-GB" dirty="0"/>
          </a:p>
        </p:txBody>
      </p:sp>
    </p:spTree>
    <p:extLst>
      <p:ext uri="{BB962C8B-B14F-4D97-AF65-F5344CB8AC3E}">
        <p14:creationId xmlns:p14="http://schemas.microsoft.com/office/powerpoint/2010/main" val="2375347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565700"/>
            <a:ext cx="9289026" cy="1200831"/>
          </a:xfrm>
        </p:spPr>
        <p:txBody>
          <a:bodyPr>
            <a:normAutofit/>
          </a:bodyPr>
          <a:lstStyle/>
          <a:p>
            <a:r>
              <a:rPr lang="en-GB" sz="4000" dirty="0"/>
              <a:t>Incentive Scheme</a:t>
            </a:r>
          </a:p>
        </p:txBody>
      </p:sp>
      <p:sp>
        <p:nvSpPr>
          <p:cNvPr id="3" name="Content Placeholder 2"/>
          <p:cNvSpPr>
            <a:spLocks noGrp="1"/>
          </p:cNvSpPr>
          <p:nvPr>
            <p:ph idx="1"/>
          </p:nvPr>
        </p:nvSpPr>
        <p:spPr/>
        <p:txBody>
          <a:bodyPr>
            <a:normAutofit lnSpcReduction="10000"/>
          </a:bodyPr>
          <a:lstStyle/>
          <a:p>
            <a:endParaRPr lang="en-GB" dirty="0" smtClean="0"/>
          </a:p>
          <a:p>
            <a:r>
              <a:rPr lang="en-GB" dirty="0" smtClean="0"/>
              <a:t>Trial introduced </a:t>
            </a:r>
            <a:r>
              <a:rPr lang="en-GB" dirty="0"/>
              <a:t>in April 2018 </a:t>
            </a:r>
            <a:br>
              <a:rPr lang="en-GB" dirty="0"/>
            </a:br>
            <a:r>
              <a:rPr lang="en-GB" dirty="0"/>
              <a:t>(GB introduced incentives in June 2017)</a:t>
            </a:r>
          </a:p>
          <a:p>
            <a:endParaRPr lang="en-GB" dirty="0"/>
          </a:p>
          <a:p>
            <a:r>
              <a:rPr lang="en-GB" dirty="0"/>
              <a:t>£10 Post Office voucher at waves 1, 2 and </a:t>
            </a:r>
            <a:r>
              <a:rPr lang="en-GB" dirty="0" smtClean="0"/>
              <a:t>5</a:t>
            </a:r>
          </a:p>
          <a:p>
            <a:endParaRPr lang="en-GB" dirty="0"/>
          </a:p>
          <a:p>
            <a:r>
              <a:rPr lang="en-GB" dirty="0" smtClean="0"/>
              <a:t>Low encashment rate of </a:t>
            </a:r>
            <a:r>
              <a:rPr lang="en-GB" dirty="0"/>
              <a:t>unconditional vouchers </a:t>
            </a:r>
            <a:r>
              <a:rPr lang="en-GB" dirty="0" smtClean="0"/>
              <a:t>by </a:t>
            </a:r>
            <a:r>
              <a:rPr lang="en-GB" dirty="0"/>
              <a:t>householders who did not participate in the </a:t>
            </a:r>
            <a:r>
              <a:rPr lang="en-GB" dirty="0" smtClean="0"/>
              <a:t>survey</a:t>
            </a:r>
            <a:endParaRPr lang="en-GB" dirty="0"/>
          </a:p>
          <a:p>
            <a:endParaRPr lang="en-GB" dirty="0" smtClean="0"/>
          </a:p>
          <a:p>
            <a:r>
              <a:rPr lang="en-GB" dirty="0"/>
              <a:t>Analysis of trial shows that incentives are having a positive effect on wave 1 response </a:t>
            </a:r>
            <a:r>
              <a:rPr lang="en-GB" dirty="0" smtClean="0"/>
              <a:t>rates</a:t>
            </a:r>
            <a:endParaRPr lang="en-GB" dirty="0"/>
          </a:p>
          <a:p>
            <a:endParaRPr lang="en-GB" dirty="0"/>
          </a:p>
          <a:p>
            <a:pPr marL="0" lvl="2" indent="0">
              <a:spcBef>
                <a:spcPts val="1000"/>
              </a:spcBef>
              <a:buNone/>
            </a:pPr>
            <a:endParaRPr lang="en-GB" sz="2800" dirty="0"/>
          </a:p>
          <a:p>
            <a:pPr marL="914400" lvl="2" indent="0">
              <a:lnSpc>
                <a:spcPct val="100000"/>
              </a:lnSpc>
              <a:buNone/>
            </a:pPr>
            <a:endParaRPr lang="en-GB" sz="2800" dirty="0"/>
          </a:p>
          <a:p>
            <a:pPr marL="1371600" lvl="4" indent="-457200">
              <a:spcBef>
                <a:spcPts val="1000"/>
              </a:spcBef>
            </a:pPr>
            <a:endParaRPr lang="en-GB" sz="2600" dirty="0"/>
          </a:p>
        </p:txBody>
      </p:sp>
    </p:spTree>
    <p:extLst>
      <p:ext uri="{BB962C8B-B14F-4D97-AF65-F5344CB8AC3E}">
        <p14:creationId xmlns:p14="http://schemas.microsoft.com/office/powerpoint/2010/main" val="308427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747" y="557302"/>
            <a:ext cx="9289026" cy="1200831"/>
          </a:xfrm>
        </p:spPr>
        <p:txBody>
          <a:bodyPr>
            <a:normAutofit/>
          </a:bodyPr>
          <a:lstStyle/>
          <a:p>
            <a:r>
              <a:rPr lang="en-GB" sz="4000" dirty="0"/>
              <a:t>Incentive Scheme</a:t>
            </a:r>
          </a:p>
        </p:txBody>
      </p:sp>
      <p:sp>
        <p:nvSpPr>
          <p:cNvPr id="3" name="Content Placeholder 2"/>
          <p:cNvSpPr>
            <a:spLocks noGrp="1"/>
          </p:cNvSpPr>
          <p:nvPr>
            <p:ph idx="1"/>
          </p:nvPr>
        </p:nvSpPr>
        <p:spPr>
          <a:xfrm>
            <a:off x="1343608" y="1498825"/>
            <a:ext cx="10010192" cy="5042127"/>
          </a:xfrm>
        </p:spPr>
        <p:txBody>
          <a:bodyPr>
            <a:noAutofit/>
          </a:bodyPr>
          <a:lstStyle/>
          <a:p>
            <a:endParaRPr lang="en-GB" dirty="0" smtClean="0"/>
          </a:p>
          <a:p>
            <a:r>
              <a:rPr lang="en-GB" dirty="0" smtClean="0"/>
              <a:t>Wave </a:t>
            </a:r>
            <a:r>
              <a:rPr lang="en-GB" dirty="0"/>
              <a:t>1 response rate is significantly higher (+ 7.7%) when unconditional incentives are used, compared to </a:t>
            </a:r>
            <a:r>
              <a:rPr lang="en-GB" dirty="0" smtClean="0"/>
              <a:t>conditional</a:t>
            </a:r>
            <a:endParaRPr lang="en-GB" dirty="0"/>
          </a:p>
          <a:p>
            <a:endParaRPr lang="en-GB" sz="1600" dirty="0"/>
          </a:p>
          <a:p>
            <a:r>
              <a:rPr lang="en-GB" dirty="0"/>
              <a:t>Other benefits of Unconditional Incentives:</a:t>
            </a:r>
          </a:p>
          <a:p>
            <a:pPr lvl="1"/>
            <a:r>
              <a:rPr lang="en-GB" sz="2800" dirty="0"/>
              <a:t>More efficient use of staff time in office</a:t>
            </a:r>
          </a:p>
          <a:p>
            <a:pPr lvl="1"/>
            <a:r>
              <a:rPr lang="en-GB" sz="2800" dirty="0"/>
              <a:t>Removes risk of interviewers handling vouchers</a:t>
            </a:r>
          </a:p>
          <a:p>
            <a:pPr lvl="1"/>
            <a:r>
              <a:rPr lang="en-GB" sz="2800" dirty="0"/>
              <a:t>More straightforward approach for interviewers</a:t>
            </a:r>
          </a:p>
          <a:p>
            <a:pPr marL="0" lvl="2" indent="0">
              <a:spcBef>
                <a:spcPts val="1000"/>
              </a:spcBef>
              <a:buNone/>
            </a:pPr>
            <a:endParaRPr lang="en-GB" sz="1600" dirty="0" smtClean="0"/>
          </a:p>
          <a:p>
            <a:pPr marL="342900" lvl="2" indent="-342900">
              <a:spcBef>
                <a:spcPts val="1000"/>
              </a:spcBef>
            </a:pPr>
            <a:r>
              <a:rPr lang="en-GB" sz="2800" dirty="0" smtClean="0"/>
              <a:t>Too early to state the benefits of the incentive scheme on the longitudinal aspect of the survey</a:t>
            </a:r>
            <a:endParaRPr lang="en-GB" sz="2800" dirty="0"/>
          </a:p>
          <a:p>
            <a:pPr marL="914400" lvl="2" indent="0">
              <a:lnSpc>
                <a:spcPct val="100000"/>
              </a:lnSpc>
              <a:buNone/>
            </a:pPr>
            <a:endParaRPr lang="en-GB" sz="2800" dirty="0"/>
          </a:p>
          <a:p>
            <a:pPr marL="1371600" lvl="4" indent="-457200">
              <a:spcBef>
                <a:spcPts val="1000"/>
              </a:spcBef>
            </a:pPr>
            <a:endParaRPr lang="en-GB" sz="3200" dirty="0"/>
          </a:p>
        </p:txBody>
      </p:sp>
    </p:spTree>
    <p:extLst>
      <p:ext uri="{BB962C8B-B14F-4D97-AF65-F5344CB8AC3E}">
        <p14:creationId xmlns:p14="http://schemas.microsoft.com/office/powerpoint/2010/main" val="1755434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747" y="456518"/>
            <a:ext cx="9289026" cy="1200831"/>
          </a:xfrm>
        </p:spPr>
        <p:txBody>
          <a:bodyPr>
            <a:normAutofit/>
          </a:bodyPr>
          <a:lstStyle/>
          <a:p>
            <a:r>
              <a:rPr lang="en-GB" sz="4000" dirty="0"/>
              <a:t>Response Rates</a:t>
            </a:r>
          </a:p>
        </p:txBody>
      </p:sp>
      <p:sp>
        <p:nvSpPr>
          <p:cNvPr id="3" name="Content Placeholder 2"/>
          <p:cNvSpPr>
            <a:spLocks noGrp="1"/>
          </p:cNvSpPr>
          <p:nvPr>
            <p:ph idx="1"/>
          </p:nvPr>
        </p:nvSpPr>
        <p:spPr/>
        <p:txBody>
          <a:bodyPr>
            <a:normAutofit/>
          </a:bodyPr>
          <a:lstStyle/>
          <a:p>
            <a:endParaRPr lang="en-GB" dirty="0" smtClean="0"/>
          </a:p>
          <a:p>
            <a:r>
              <a:rPr lang="en-GB" dirty="0" smtClean="0"/>
              <a:t>Wave </a:t>
            </a:r>
            <a:r>
              <a:rPr lang="en-GB" dirty="0"/>
              <a:t>1 response rate and overall response rate</a:t>
            </a:r>
          </a:p>
          <a:p>
            <a:endParaRPr lang="en-GB" dirty="0"/>
          </a:p>
          <a:p>
            <a:r>
              <a:rPr lang="en-GB" dirty="0"/>
              <a:t>Comparison with GB</a:t>
            </a:r>
          </a:p>
          <a:p>
            <a:endParaRPr lang="en-GB" dirty="0"/>
          </a:p>
          <a:p>
            <a:r>
              <a:rPr lang="en-GB" dirty="0"/>
              <a:t>Impact of</a:t>
            </a:r>
          </a:p>
          <a:p>
            <a:pPr lvl="1"/>
            <a:r>
              <a:rPr lang="en-GB" sz="2800" dirty="0"/>
              <a:t>Increased sample size</a:t>
            </a:r>
          </a:p>
          <a:p>
            <a:pPr lvl="1"/>
            <a:r>
              <a:rPr lang="en-GB" sz="2800" dirty="0" smtClean="0"/>
              <a:t>Incentives</a:t>
            </a:r>
            <a:endParaRPr lang="en-GB" sz="2800" dirty="0"/>
          </a:p>
          <a:p>
            <a:pPr marL="914400" lvl="2" indent="0">
              <a:lnSpc>
                <a:spcPct val="100000"/>
              </a:lnSpc>
              <a:buNone/>
            </a:pPr>
            <a:endParaRPr lang="en-GB" sz="2800" dirty="0"/>
          </a:p>
          <a:p>
            <a:pPr marL="1371600" lvl="4" indent="-457200">
              <a:spcBef>
                <a:spcPts val="1000"/>
              </a:spcBef>
            </a:pPr>
            <a:endParaRPr lang="en-GB" sz="2800" dirty="0"/>
          </a:p>
        </p:txBody>
      </p:sp>
    </p:spTree>
    <p:extLst>
      <p:ext uri="{BB962C8B-B14F-4D97-AF65-F5344CB8AC3E}">
        <p14:creationId xmlns:p14="http://schemas.microsoft.com/office/powerpoint/2010/main" val="3971745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66031" y="1554480"/>
            <a:ext cx="8176964" cy="4559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3890791"/>
              </p:ext>
            </p:extLst>
          </p:nvPr>
        </p:nvGraphicFramePr>
        <p:xfrm>
          <a:off x="3029803" y="1554480"/>
          <a:ext cx="8013191" cy="45597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6891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25087" y="1554480"/>
            <a:ext cx="8217907" cy="4928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806982403"/>
              </p:ext>
            </p:extLst>
          </p:nvPr>
        </p:nvGraphicFramePr>
        <p:xfrm>
          <a:off x="2934269" y="1554480"/>
          <a:ext cx="8108725" cy="4928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125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38735" y="1554480"/>
            <a:ext cx="8204260" cy="48736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474644378"/>
              </p:ext>
            </p:extLst>
          </p:nvPr>
        </p:nvGraphicFramePr>
        <p:xfrm>
          <a:off x="2838735" y="1554480"/>
          <a:ext cx="8204259" cy="4873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7606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a:t>NI Quarterly Response Rate - All Waves</a:t>
            </a:r>
          </a:p>
        </p:txBody>
      </p:sp>
      <p:sp>
        <p:nvSpPr>
          <p:cNvPr id="2" name="Rectangle 1"/>
          <p:cNvSpPr/>
          <p:nvPr/>
        </p:nvSpPr>
        <p:spPr>
          <a:xfrm>
            <a:off x="2718725" y="1554480"/>
            <a:ext cx="832426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579930201"/>
              </p:ext>
            </p:extLst>
          </p:nvPr>
        </p:nvGraphicFramePr>
        <p:xfrm>
          <a:off x="2718725" y="1554480"/>
          <a:ext cx="8324269" cy="5043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10560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fontScale="90000"/>
          </a:bodyPr>
          <a:lstStyle/>
          <a:p>
            <a:r>
              <a:rPr lang="en-GB" dirty="0"/>
              <a:t>Continuing to Improve Survey Performance</a:t>
            </a:r>
          </a:p>
        </p:txBody>
      </p:sp>
      <p:sp>
        <p:nvSpPr>
          <p:cNvPr id="3" name="Content Placeholder 2"/>
          <p:cNvSpPr>
            <a:spLocks noGrp="1"/>
          </p:cNvSpPr>
          <p:nvPr>
            <p:ph idx="1"/>
          </p:nvPr>
        </p:nvSpPr>
        <p:spPr>
          <a:xfrm>
            <a:off x="1329960" y="1498825"/>
            <a:ext cx="10010192" cy="5042127"/>
          </a:xfrm>
        </p:spPr>
        <p:txBody>
          <a:bodyPr>
            <a:normAutofit/>
          </a:bodyPr>
          <a:lstStyle/>
          <a:p>
            <a:endParaRPr lang="en-GB" dirty="0" smtClean="0"/>
          </a:p>
          <a:p>
            <a:r>
              <a:rPr lang="en-GB" dirty="0" smtClean="0"/>
              <a:t>Roll </a:t>
            </a:r>
            <a:r>
              <a:rPr lang="en-GB" dirty="0"/>
              <a:t>out of incentive </a:t>
            </a:r>
            <a:r>
              <a:rPr lang="en-GB" dirty="0" smtClean="0"/>
              <a:t>trial in </a:t>
            </a:r>
            <a:r>
              <a:rPr lang="en-GB" dirty="0"/>
              <a:t>waves 1, 2 and 5</a:t>
            </a:r>
          </a:p>
          <a:p>
            <a:endParaRPr lang="en-GB" dirty="0"/>
          </a:p>
          <a:p>
            <a:r>
              <a:rPr lang="en-GB" dirty="0"/>
              <a:t>Future incentives analysis:</a:t>
            </a:r>
          </a:p>
          <a:p>
            <a:pPr lvl="1"/>
            <a:r>
              <a:rPr lang="en-GB" sz="2800" dirty="0"/>
              <a:t>Effect of wave 2 and wave 5 incentives</a:t>
            </a:r>
          </a:p>
          <a:p>
            <a:pPr lvl="1"/>
            <a:r>
              <a:rPr lang="en-GB" sz="2800" dirty="0"/>
              <a:t>Incentives in areas of deprivation</a:t>
            </a:r>
          </a:p>
          <a:p>
            <a:endParaRPr lang="en-GB" dirty="0"/>
          </a:p>
          <a:p>
            <a:r>
              <a:rPr lang="en-GB" dirty="0"/>
              <a:t>Continuous training and briefing of interviewers</a:t>
            </a:r>
          </a:p>
          <a:p>
            <a:endParaRPr lang="en-GB" dirty="0"/>
          </a:p>
          <a:p>
            <a:r>
              <a:rPr lang="en-GB" dirty="0"/>
              <a:t>Achieving Co-operation </a:t>
            </a:r>
            <a:r>
              <a:rPr lang="en-GB" dirty="0" smtClean="0"/>
              <a:t>Training</a:t>
            </a:r>
            <a:endParaRPr lang="en-GB" dirty="0"/>
          </a:p>
          <a:p>
            <a:pPr marL="1371600" lvl="4" indent="-457200">
              <a:spcBef>
                <a:spcPts val="1000"/>
              </a:spcBef>
            </a:pPr>
            <a:endParaRPr lang="en-GB" sz="2800" dirty="0"/>
          </a:p>
        </p:txBody>
      </p:sp>
    </p:spTree>
    <p:extLst>
      <p:ext uri="{BB962C8B-B14F-4D97-AF65-F5344CB8AC3E}">
        <p14:creationId xmlns:p14="http://schemas.microsoft.com/office/powerpoint/2010/main" val="20842282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5" name="Title 4"/>
          <p:cNvSpPr>
            <a:spLocks noGrp="1"/>
          </p:cNvSpPr>
          <p:nvPr>
            <p:ph type="ctrTitle"/>
          </p:nvPr>
        </p:nvSpPr>
        <p:spPr>
          <a:xfrm>
            <a:off x="1665835" y="4244068"/>
            <a:ext cx="9144000" cy="843362"/>
          </a:xfrm>
        </p:spPr>
        <p:txBody>
          <a:bodyPr>
            <a:noAutofit/>
          </a:bodyPr>
          <a:lstStyle/>
          <a:p>
            <a:r>
              <a:rPr lang="en-GB" dirty="0" smtClean="0"/>
              <a:t/>
            </a:r>
            <a:br>
              <a:rPr lang="en-GB" dirty="0" smtClean="0"/>
            </a:br>
            <a:r>
              <a:rPr lang="en-GB" dirty="0" smtClean="0"/>
              <a:t/>
            </a:r>
            <a:br>
              <a:rPr lang="en-GB" dirty="0" smtClean="0"/>
            </a:br>
            <a:r>
              <a:rPr lang="en-GB" dirty="0" smtClean="0"/>
              <a:t>NI Labour Force Survey Outputs</a:t>
            </a:r>
            <a:r>
              <a:rPr lang="en-GB" dirty="0"/>
              <a:t/>
            </a:r>
            <a:br>
              <a:rPr lang="en-GB" dirty="0"/>
            </a:br>
            <a:r>
              <a:rPr lang="en-GB" dirty="0"/>
              <a:t/>
            </a:r>
            <a:br>
              <a:rPr lang="en-GB" dirty="0"/>
            </a:br>
            <a:endParaRPr lang="en-GB" dirty="0"/>
          </a:p>
        </p:txBody>
      </p:sp>
      <p:sp>
        <p:nvSpPr>
          <p:cNvPr id="6"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Carly Gordon</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2003611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598" y="103684"/>
            <a:ext cx="8489302" cy="1200831"/>
          </a:xfrm>
        </p:spPr>
        <p:txBody>
          <a:bodyPr>
            <a:normAutofit/>
          </a:bodyPr>
          <a:lstStyle/>
          <a:p>
            <a:r>
              <a:rPr lang="en-GB" sz="4000" dirty="0" smtClean="0">
                <a:latin typeface="+mn-lt"/>
              </a:rPr>
              <a:t>Progress - Summary</a:t>
            </a:r>
            <a:endParaRPr lang="en-GB" sz="40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1250708"/>
              </p:ext>
            </p:extLst>
          </p:nvPr>
        </p:nvGraphicFramePr>
        <p:xfrm>
          <a:off x="2219325" y="996953"/>
          <a:ext cx="9713595" cy="5465601"/>
        </p:xfrm>
        <a:graphic>
          <a:graphicData uri="http://schemas.openxmlformats.org/drawingml/2006/table">
            <a:tbl>
              <a:tblPr firstRow="1" bandRow="1">
                <a:tableStyleId>{5C22544A-7EE6-4342-B048-85BDC9FD1C3A}</a:tableStyleId>
              </a:tblPr>
              <a:tblGrid>
                <a:gridCol w="3013075"/>
                <a:gridCol w="6700520"/>
              </a:tblGrid>
              <a:tr h="485434">
                <a:tc>
                  <a:txBody>
                    <a:bodyPr/>
                    <a:lstStyle/>
                    <a:p>
                      <a:r>
                        <a:rPr lang="en-GB" dirty="0" smtClean="0"/>
                        <a:t>What we had planned</a:t>
                      </a:r>
                      <a:endParaRPr lang="en-GB" dirty="0"/>
                    </a:p>
                  </a:txBody>
                  <a:tcPr/>
                </a:tc>
                <a:tc>
                  <a:txBody>
                    <a:bodyPr/>
                    <a:lstStyle/>
                    <a:p>
                      <a:r>
                        <a:rPr lang="en-GB" dirty="0" smtClean="0"/>
                        <a:t>What we did</a:t>
                      </a:r>
                      <a:endParaRPr lang="en-GB" dirty="0"/>
                    </a:p>
                  </a:txBody>
                  <a:tcPr/>
                </a:tc>
              </a:tr>
              <a:tr h="485434">
                <a:tc gridSpan="2">
                  <a:txBody>
                    <a:bodyPr/>
                    <a:lstStyle/>
                    <a:p>
                      <a:r>
                        <a:rPr lang="en-GB" sz="1400" b="1" dirty="0" smtClean="0"/>
                        <a:t>Survey:</a:t>
                      </a:r>
                      <a:endParaRPr lang="en-GB" sz="1400" b="1" dirty="0"/>
                    </a:p>
                  </a:txBody>
                  <a:tcPr/>
                </a:tc>
                <a:tc hMerge="1">
                  <a:txBody>
                    <a:bodyPr/>
                    <a:lstStyle/>
                    <a:p>
                      <a:endParaRPr lang="en-GB"/>
                    </a:p>
                  </a:txBody>
                  <a:tcPr/>
                </a:tc>
              </a:tr>
              <a:tr h="678279">
                <a:tc>
                  <a:txBody>
                    <a:bodyPr/>
                    <a:lstStyle/>
                    <a:p>
                      <a:r>
                        <a:rPr lang="en-GB" sz="1400" dirty="0" smtClean="0"/>
                        <a:t>Reweighting to latest population estimates</a:t>
                      </a:r>
                      <a:endParaRPr lang="en-GB" sz="1400" dirty="0"/>
                    </a:p>
                  </a:txBody>
                  <a:tcPr/>
                </a:tc>
                <a:tc>
                  <a:txBody>
                    <a:bodyPr/>
                    <a:lstStyle/>
                    <a:p>
                      <a:r>
                        <a:rPr lang="en-GB" sz="1400" dirty="0" smtClean="0"/>
                        <a:t>Reweighting began</a:t>
                      </a:r>
                      <a:r>
                        <a:rPr lang="en-GB" sz="1400" baseline="0" dirty="0" smtClean="0"/>
                        <a:t> in February 2019 with quarterly datasets and has been rolled out to all other datasets – completed summer 2019</a:t>
                      </a:r>
                      <a:endParaRPr lang="en-GB" sz="1400" dirty="0"/>
                    </a:p>
                  </a:txBody>
                  <a:tcPr/>
                </a:tc>
              </a:tr>
              <a:tr h="678279">
                <a:tc>
                  <a:txBody>
                    <a:bodyPr/>
                    <a:lstStyle/>
                    <a:p>
                      <a:r>
                        <a:rPr lang="en-GB" sz="1400" dirty="0" smtClean="0"/>
                        <a:t>Large scale boost to the LFS sample</a:t>
                      </a:r>
                      <a:endParaRPr lang="en-GB" sz="1400" dirty="0"/>
                    </a:p>
                  </a:txBody>
                  <a:tcPr/>
                </a:tc>
                <a:tc>
                  <a:txBody>
                    <a:bodyPr/>
                    <a:lstStyle/>
                    <a:p>
                      <a:r>
                        <a:rPr lang="en-GB" sz="1400" dirty="0" smtClean="0"/>
                        <a:t>Boost implemented throughout</a:t>
                      </a:r>
                      <a:r>
                        <a:rPr lang="en-GB" sz="1400" baseline="0" dirty="0" smtClean="0"/>
                        <a:t> 2018 and roll-out completed by Q2 2019</a:t>
                      </a:r>
                      <a:endParaRPr lang="en-GB" sz="1400" dirty="0"/>
                    </a:p>
                  </a:txBody>
                  <a:tcPr/>
                </a:tc>
              </a:tr>
              <a:tr h="485434">
                <a:tc gridSpan="2">
                  <a:txBody>
                    <a:bodyPr/>
                    <a:lstStyle/>
                    <a:p>
                      <a:r>
                        <a:rPr lang="en-GB" sz="1400" b="1" dirty="0" smtClean="0"/>
                        <a:t>Publications:</a:t>
                      </a:r>
                      <a:endParaRPr lang="en-GB" sz="1400" b="1" dirty="0"/>
                    </a:p>
                  </a:txBody>
                  <a:tcPr/>
                </a:tc>
                <a:tc hMerge="1">
                  <a:txBody>
                    <a:bodyPr/>
                    <a:lstStyle/>
                    <a:p>
                      <a:endParaRPr lang="en-GB"/>
                    </a:p>
                  </a:txBody>
                  <a:tcPr/>
                </a:tc>
              </a:tr>
              <a:tr h="485434">
                <a:tc>
                  <a:txBody>
                    <a:bodyPr/>
                    <a:lstStyle/>
                    <a:p>
                      <a:r>
                        <a:rPr lang="en-GB" sz="1400" dirty="0" smtClean="0"/>
                        <a:t>Quarterly supplement</a:t>
                      </a:r>
                      <a:endParaRPr lang="en-GB" sz="1400" dirty="0"/>
                    </a:p>
                  </a:txBody>
                  <a:tcPr/>
                </a:tc>
                <a:tc>
                  <a:txBody>
                    <a:bodyPr/>
                    <a:lstStyle/>
                    <a:p>
                      <a:r>
                        <a:rPr lang="en-GB" sz="1400" dirty="0" smtClean="0"/>
                        <a:t>Most</a:t>
                      </a:r>
                      <a:r>
                        <a:rPr lang="en-GB" sz="1400" baseline="0" dirty="0" smtClean="0"/>
                        <a:t> tables n</a:t>
                      </a:r>
                      <a:r>
                        <a:rPr lang="en-GB" sz="1400" dirty="0" smtClean="0"/>
                        <a:t>ow incorporated into LMR – more timely release of NEETs and household data</a:t>
                      </a:r>
                      <a:endParaRPr lang="en-GB" sz="1400" dirty="0"/>
                    </a:p>
                  </a:txBody>
                  <a:tcPr/>
                </a:tc>
              </a:tr>
              <a:tr h="485434">
                <a:tc>
                  <a:txBody>
                    <a:bodyPr/>
                    <a:lstStyle/>
                    <a:p>
                      <a:r>
                        <a:rPr lang="en-GB" sz="1400" dirty="0" smtClean="0"/>
                        <a:t>Annual Report</a:t>
                      </a:r>
                      <a:endParaRPr lang="en-GB" sz="1400" dirty="0"/>
                    </a:p>
                  </a:txBody>
                  <a:tcPr/>
                </a:tc>
                <a:tc>
                  <a:txBody>
                    <a:bodyPr/>
                    <a:lstStyle/>
                    <a:p>
                      <a:r>
                        <a:rPr lang="en-GB" sz="1400" dirty="0" smtClean="0"/>
                        <a:t>Summary in March 2019 and full report in June 2019</a:t>
                      </a:r>
                      <a:endParaRPr lang="en-GB" sz="1400" dirty="0"/>
                    </a:p>
                  </a:txBody>
                  <a:tcPr/>
                </a:tc>
              </a:tr>
              <a:tr h="678279">
                <a:tc>
                  <a:txBody>
                    <a:bodyPr/>
                    <a:lstStyle/>
                    <a:p>
                      <a:r>
                        <a:rPr lang="en-GB" sz="1400" dirty="0" smtClean="0"/>
                        <a:t>Women in NI</a:t>
                      </a:r>
                      <a:endParaRPr lang="en-GB" sz="1400" dirty="0"/>
                    </a:p>
                  </a:txBody>
                  <a:tcPr/>
                </a:tc>
                <a:tc>
                  <a:txBody>
                    <a:bodyPr/>
                    <a:lstStyle/>
                    <a:p>
                      <a:r>
                        <a:rPr lang="en-GB" sz="1400" dirty="0" smtClean="0"/>
                        <a:t>Published in December 2018 with focus on LFS only and links to other data sources. An inactivity report was also published in June 2019 to provide more in depth analysis</a:t>
                      </a:r>
                      <a:endParaRPr lang="en-GB" sz="1400" dirty="0"/>
                    </a:p>
                  </a:txBody>
                  <a:tcPr/>
                </a:tc>
              </a:tr>
              <a:tr h="485434">
                <a:tc>
                  <a:txBody>
                    <a:bodyPr/>
                    <a:lstStyle/>
                    <a:p>
                      <a:r>
                        <a:rPr lang="en-GB" sz="1400" dirty="0" smtClean="0"/>
                        <a:t>Economic Inactivity</a:t>
                      </a:r>
                      <a:r>
                        <a:rPr lang="en-GB" sz="1400" baseline="0" dirty="0" smtClean="0"/>
                        <a:t> in NI 2018</a:t>
                      </a:r>
                      <a:endParaRPr lang="en-GB" sz="1400" dirty="0"/>
                    </a:p>
                  </a:txBody>
                  <a:tcPr/>
                </a:tc>
                <a:tc>
                  <a:txBody>
                    <a:bodyPr/>
                    <a:lstStyle/>
                    <a:p>
                      <a:r>
                        <a:rPr lang="en-GB" sz="1400" dirty="0" smtClean="0"/>
                        <a:t>Topic paper examining economic inactivity in NI,</a:t>
                      </a:r>
                      <a:r>
                        <a:rPr lang="en-GB" sz="1400" baseline="0" dirty="0" smtClean="0"/>
                        <a:t> regionally and compared with UK</a:t>
                      </a:r>
                      <a:endParaRPr lang="en-GB" sz="1400" dirty="0"/>
                    </a:p>
                  </a:txBody>
                  <a:tcPr/>
                </a:tc>
              </a:tr>
              <a:tr h="485434">
                <a:tc>
                  <a:txBody>
                    <a:bodyPr/>
                    <a:lstStyle/>
                    <a:p>
                      <a:r>
                        <a:rPr lang="en-GB" sz="1400" dirty="0" smtClean="0"/>
                        <a:t>Work</a:t>
                      </a:r>
                      <a:r>
                        <a:rPr lang="en-GB" sz="1400" baseline="0" dirty="0" smtClean="0"/>
                        <a:t> quality</a:t>
                      </a:r>
                      <a:endParaRPr lang="en-GB" sz="1400" dirty="0"/>
                    </a:p>
                  </a:txBody>
                  <a:tcPr/>
                </a:tc>
                <a:tc>
                  <a:txBody>
                    <a:bodyPr/>
                    <a:lstStyle/>
                    <a:p>
                      <a:r>
                        <a:rPr lang="en-GB" sz="1400" dirty="0" smtClean="0"/>
                        <a:t>Outputs from new job sat question and work quality tables published</a:t>
                      </a:r>
                      <a:endParaRPr lang="en-GB" sz="1400" dirty="0"/>
                    </a:p>
                  </a:txBody>
                  <a:tcPr/>
                </a:tc>
              </a:tr>
            </a:tbl>
          </a:graphicData>
        </a:graphic>
      </p:graphicFrame>
      <p:sp>
        <p:nvSpPr>
          <p:cNvPr id="5" name="Rectangle 4"/>
          <p:cNvSpPr/>
          <p:nvPr/>
        </p:nvSpPr>
        <p:spPr>
          <a:xfrm rot="19433244">
            <a:off x="3316307" y="6091652"/>
            <a:ext cx="509214" cy="276999"/>
          </a:xfrm>
          <a:prstGeom prst="rect">
            <a:avLst/>
          </a:prstGeom>
          <a:noFill/>
        </p:spPr>
        <p:txBody>
          <a:bodyPr wrap="square" lIns="91440" tIns="45720" rIns="91440" bIns="45720">
            <a:spAutoFit/>
          </a:bodyPr>
          <a:lstStyle/>
          <a:p>
            <a:pPr algn="ctr"/>
            <a:r>
              <a:rPr lang="en-US" sz="1200" i="1" dirty="0" smtClean="0">
                <a:ln w="0"/>
                <a:effectLst>
                  <a:outerShdw blurRad="38100" dist="19050" dir="2700000" algn="tl" rotWithShape="0">
                    <a:schemeClr val="dk1">
                      <a:alpha val="40000"/>
                    </a:schemeClr>
                  </a:outerShdw>
                </a:effectLst>
              </a:rPr>
              <a:t>NEW</a:t>
            </a:r>
            <a:endParaRPr lang="en-US" sz="1200" b="0" i="1"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rot="19433244">
            <a:off x="4536660" y="5567757"/>
            <a:ext cx="509214" cy="276999"/>
          </a:xfrm>
          <a:prstGeom prst="rect">
            <a:avLst/>
          </a:prstGeom>
          <a:noFill/>
        </p:spPr>
        <p:txBody>
          <a:bodyPr wrap="square" lIns="91440" tIns="45720" rIns="91440" bIns="45720">
            <a:spAutoFit/>
          </a:bodyPr>
          <a:lstStyle/>
          <a:p>
            <a:pPr algn="ctr"/>
            <a:r>
              <a:rPr lang="en-US" sz="1200" i="1" dirty="0" smtClean="0">
                <a:ln w="0"/>
                <a:effectLst>
                  <a:outerShdw blurRad="38100" dist="19050" dir="2700000" algn="tl" rotWithShape="0">
                    <a:schemeClr val="dk1">
                      <a:alpha val="40000"/>
                    </a:schemeClr>
                  </a:outerShdw>
                </a:effectLst>
              </a:rPr>
              <a:t>NEW</a:t>
            </a:r>
            <a:endParaRPr lang="en-US" sz="1200"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7898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1160060" y="4090000"/>
            <a:ext cx="9579659" cy="238760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7200" dirty="0" smtClean="0"/>
              <a:t/>
            </a:r>
            <a:br>
              <a:rPr lang="en-GB" sz="7200" dirty="0" smtClean="0"/>
            </a:br>
            <a:r>
              <a:rPr lang="en-GB" dirty="0" smtClean="0"/>
              <a:t>		</a:t>
            </a:r>
            <a:br>
              <a:rPr lang="en-GB" dirty="0" smtClean="0"/>
            </a:br>
            <a:r>
              <a:rPr lang="en-GB" sz="7200" i="1" dirty="0" smtClean="0"/>
              <a:t>Office for National Statistics, Ian O’Sullivan</a:t>
            </a:r>
            <a:r>
              <a:rPr lang="en-GB" i="1" dirty="0" smtClean="0"/>
              <a:t/>
            </a:r>
            <a:br>
              <a:rPr lang="en-GB" i="1" dirty="0" smtClean="0"/>
            </a:br>
            <a:endParaRPr lang="en-GB" dirty="0"/>
          </a:p>
        </p:txBody>
      </p:sp>
      <p:sp>
        <p:nvSpPr>
          <p:cNvPr id="5" name="Title 4"/>
          <p:cNvSpPr>
            <a:spLocks noGrp="1"/>
          </p:cNvSpPr>
          <p:nvPr>
            <p:ph type="ctrTitle"/>
          </p:nvPr>
        </p:nvSpPr>
        <p:spPr>
          <a:xfrm>
            <a:off x="1461888" y="2038964"/>
            <a:ext cx="9144000" cy="2387600"/>
          </a:xfrm>
        </p:spPr>
        <p:txBody>
          <a:bodyPr>
            <a:normAutofit fontScale="90000"/>
          </a:bodyPr>
          <a:lstStyle/>
          <a:p>
            <a:r>
              <a:rPr lang="en-GB" sz="6700" dirty="0"/>
              <a:t>ONS Social Survey Transformation</a:t>
            </a:r>
            <a:r>
              <a:rPr lang="en-GB" dirty="0"/>
              <a:t/>
            </a:r>
            <a:br>
              <a:rPr lang="en-GB" dirty="0"/>
            </a:br>
            <a:endParaRPr lang="en-GB" dirty="0"/>
          </a:p>
        </p:txBody>
      </p:sp>
    </p:spTree>
    <p:extLst>
      <p:ext uri="{BB962C8B-B14F-4D97-AF65-F5344CB8AC3E}">
        <p14:creationId xmlns:p14="http://schemas.microsoft.com/office/powerpoint/2010/main" val="16258848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mn-lt"/>
              </a:rPr>
              <a:t>Progress - Survey</a:t>
            </a:r>
            <a:endParaRPr lang="en-GB" sz="4000" dirty="0">
              <a:latin typeface="+mn-lt"/>
            </a:endParaRPr>
          </a:p>
        </p:txBody>
      </p:sp>
      <p:sp>
        <p:nvSpPr>
          <p:cNvPr id="3" name="Content Placeholder 2"/>
          <p:cNvSpPr>
            <a:spLocks noGrp="1"/>
          </p:cNvSpPr>
          <p:nvPr>
            <p:ph idx="1"/>
          </p:nvPr>
        </p:nvSpPr>
        <p:spPr/>
        <p:txBody>
          <a:bodyPr>
            <a:normAutofit/>
          </a:bodyPr>
          <a:lstStyle/>
          <a:p>
            <a:endParaRPr lang="en-GB" dirty="0" smtClean="0"/>
          </a:p>
          <a:p>
            <a:r>
              <a:rPr lang="en-GB" dirty="0" smtClean="0"/>
              <a:t>Reweighting – impact on outputs</a:t>
            </a:r>
          </a:p>
          <a:p>
            <a:endParaRPr lang="en-GB" dirty="0"/>
          </a:p>
          <a:p>
            <a:pPr marL="0" indent="0">
              <a:buNone/>
            </a:pPr>
            <a:endParaRPr lang="en-GB" dirty="0" smtClean="0"/>
          </a:p>
          <a:p>
            <a:pPr marL="0" indent="0">
              <a:buNone/>
            </a:pPr>
            <a:endParaRPr lang="en-GB" dirty="0" smtClean="0"/>
          </a:p>
          <a:p>
            <a:r>
              <a:rPr lang="en-GB" dirty="0" smtClean="0"/>
              <a:t>Sample boost – Impact on confidence intervals/precision of estimates</a:t>
            </a:r>
          </a:p>
          <a:p>
            <a:pPr marL="0" indent="0">
              <a:buNone/>
            </a:pPr>
            <a:endParaRPr lang="en-GB" dirty="0" smtClean="0"/>
          </a:p>
          <a:p>
            <a:pPr marL="0" indent="0">
              <a:buNone/>
            </a:pPr>
            <a:r>
              <a:rPr lang="en-GB" sz="2000" dirty="0" smtClean="0">
                <a:hlinkClick r:id="rId3"/>
              </a:rPr>
              <a:t>https</a:t>
            </a:r>
            <a:r>
              <a:rPr lang="en-GB" sz="2000" dirty="0">
                <a:hlinkClick r:id="rId3"/>
              </a:rPr>
              <a:t>://</a:t>
            </a:r>
            <a:r>
              <a:rPr lang="en-GB" sz="2000" dirty="0" smtClean="0">
                <a:hlinkClick r:id="rId3"/>
              </a:rPr>
              <a:t>www.nisra.gov.uk/publications/labour-force-survey-changes-outputs</a:t>
            </a:r>
            <a:r>
              <a:rPr lang="en-GB" sz="2000" dirty="0" smtClean="0"/>
              <a:t> </a:t>
            </a:r>
          </a:p>
          <a:p>
            <a:endParaRPr lang="en-GB" dirty="0" smtClean="0"/>
          </a:p>
        </p:txBody>
      </p:sp>
      <p:pic>
        <p:nvPicPr>
          <p:cNvPr id="4" name="Picture 3"/>
          <p:cNvPicPr>
            <a:picLocks noChangeAspect="1"/>
          </p:cNvPicPr>
          <p:nvPr/>
        </p:nvPicPr>
        <p:blipFill>
          <a:blip r:embed="rId4"/>
          <a:stretch>
            <a:fillRect/>
          </a:stretch>
        </p:blipFill>
        <p:spPr>
          <a:xfrm>
            <a:off x="7739440" y="1783079"/>
            <a:ext cx="2044511" cy="1751241"/>
          </a:xfrm>
          <a:prstGeom prst="rect">
            <a:avLst/>
          </a:prstGeom>
        </p:spPr>
      </p:pic>
      <p:sp>
        <p:nvSpPr>
          <p:cNvPr id="6" name="Up Arrow 5"/>
          <p:cNvSpPr/>
          <p:nvPr/>
        </p:nvSpPr>
        <p:spPr>
          <a:xfrm>
            <a:off x="10758264" y="4178412"/>
            <a:ext cx="744126" cy="13079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927897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97994"/>
            <a:ext cx="8305800" cy="1200831"/>
          </a:xfrm>
        </p:spPr>
        <p:txBody>
          <a:bodyPr>
            <a:normAutofit/>
          </a:bodyPr>
          <a:lstStyle/>
          <a:p>
            <a:r>
              <a:rPr lang="en-GB" sz="4000" dirty="0" smtClean="0"/>
              <a:t>Impact to Estimates</a:t>
            </a:r>
            <a:endParaRPr lang="en-GB" sz="4000" dirty="0"/>
          </a:p>
        </p:txBody>
      </p:sp>
      <p:graphicFrame>
        <p:nvGraphicFramePr>
          <p:cNvPr id="4" name="Content Placeholder 3"/>
          <p:cNvGraphicFramePr>
            <a:graphicFrameLocks noGrp="1"/>
          </p:cNvGraphicFramePr>
          <p:nvPr>
            <p:ph idx="1"/>
          </p:nvPr>
        </p:nvGraphicFramePr>
        <p:xfrm>
          <a:off x="1343025" y="1657350"/>
          <a:ext cx="10010775" cy="5041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61166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498" y="480060"/>
            <a:ext cx="8489302" cy="1018765"/>
          </a:xfrm>
        </p:spPr>
        <p:txBody>
          <a:bodyPr>
            <a:normAutofit/>
          </a:bodyPr>
          <a:lstStyle/>
          <a:p>
            <a:r>
              <a:rPr lang="en-GB" sz="4000" dirty="0" smtClean="0">
                <a:latin typeface="+mn-lt"/>
              </a:rPr>
              <a:t>Impact to Precision</a:t>
            </a:r>
            <a:endParaRPr lang="en-GB" sz="4000" dirty="0">
              <a:latin typeface="+mn-lt"/>
            </a:endParaRPr>
          </a:p>
        </p:txBody>
      </p:sp>
      <p:graphicFrame>
        <p:nvGraphicFramePr>
          <p:cNvPr id="4" name="Table 3"/>
          <p:cNvGraphicFramePr>
            <a:graphicFrameLocks noGrp="1"/>
          </p:cNvGraphicFramePr>
          <p:nvPr>
            <p:extLst/>
          </p:nvPr>
        </p:nvGraphicFramePr>
        <p:xfrm>
          <a:off x="1463040" y="2343148"/>
          <a:ext cx="9464041" cy="3623312"/>
        </p:xfrm>
        <a:graphic>
          <a:graphicData uri="http://schemas.openxmlformats.org/drawingml/2006/table">
            <a:tbl>
              <a:tblPr firstRow="1" bandRow="1">
                <a:tableStyleId>{5C22544A-7EE6-4342-B048-85BDC9FD1C3A}</a:tableStyleId>
              </a:tblPr>
              <a:tblGrid>
                <a:gridCol w="3658519"/>
                <a:gridCol w="3041562"/>
                <a:gridCol w="2763960"/>
              </a:tblGrid>
              <a:tr h="452914">
                <a:tc rowSpan="2">
                  <a:txBody>
                    <a:bodyPr/>
                    <a:lstStyle/>
                    <a:p>
                      <a:endParaRPr lang="en-GB" dirty="0">
                        <a:solidFill>
                          <a:schemeClr val="bg1"/>
                        </a:solidFill>
                      </a:endParaRPr>
                    </a:p>
                  </a:txBody>
                  <a:tcPr/>
                </a:tc>
                <a:tc gridSpan="2">
                  <a:txBody>
                    <a:bodyPr/>
                    <a:lstStyle/>
                    <a:p>
                      <a:pPr algn="ctr"/>
                      <a:r>
                        <a:rPr lang="en-GB" dirty="0" smtClean="0"/>
                        <a:t>Confidence Intervals</a:t>
                      </a:r>
                      <a:endParaRPr lang="en-GB" dirty="0"/>
                    </a:p>
                  </a:txBody>
                  <a:tcPr/>
                </a:tc>
                <a:tc hMerge="1">
                  <a:txBody>
                    <a:bodyPr/>
                    <a:lstStyle/>
                    <a:p>
                      <a:pPr algn="r"/>
                      <a:endParaRPr lang="en-GB" dirty="0"/>
                    </a:p>
                  </a:txBody>
                  <a:tcPr/>
                </a:tc>
              </a:tr>
              <a:tr h="452914">
                <a:tc vMerge="1">
                  <a:txBody>
                    <a:bodyPr/>
                    <a:lstStyle/>
                    <a:p>
                      <a:endParaRPr lang="en-GB" dirty="0"/>
                    </a:p>
                  </a:txBody>
                  <a:tcPr/>
                </a:tc>
                <a:tc>
                  <a:txBody>
                    <a:bodyPr/>
                    <a:lstStyle/>
                    <a:p>
                      <a:pPr marL="0" algn="ctr" defTabSz="914400" rtl="0" eaLnBrk="1" latinLnBrk="0" hangingPunct="1"/>
                      <a:r>
                        <a:rPr lang="en-GB" sz="1800" b="1" kern="1200" dirty="0" smtClean="0">
                          <a:solidFill>
                            <a:schemeClr val="lt1"/>
                          </a:solidFill>
                          <a:latin typeface="+mn-lt"/>
                          <a:ea typeface="+mn-ea"/>
                          <a:cs typeface="+mn-cs"/>
                        </a:rPr>
                        <a:t>May-July 2017</a:t>
                      </a:r>
                      <a:endParaRPr lang="en-GB" sz="18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GB" sz="1800" b="1" kern="1200" dirty="0" smtClean="0">
                          <a:solidFill>
                            <a:schemeClr val="lt1"/>
                          </a:solidFill>
                          <a:latin typeface="+mn-lt"/>
                          <a:ea typeface="+mn-ea"/>
                          <a:cs typeface="+mn-cs"/>
                        </a:rPr>
                        <a:t>May-July 2019</a:t>
                      </a:r>
                      <a:endParaRPr lang="en-GB" sz="1800" b="1" kern="1200" dirty="0">
                        <a:solidFill>
                          <a:schemeClr val="lt1"/>
                        </a:solidFill>
                        <a:latin typeface="+mn-lt"/>
                        <a:ea typeface="+mn-ea"/>
                        <a:cs typeface="+mn-cs"/>
                      </a:endParaRPr>
                    </a:p>
                  </a:txBody>
                  <a:tcPr>
                    <a:solidFill>
                      <a:schemeClr val="accent1"/>
                    </a:solidFill>
                  </a:tcPr>
                </a:tc>
              </a:tr>
              <a:tr h="452914">
                <a:tc>
                  <a:txBody>
                    <a:bodyPr/>
                    <a:lstStyle/>
                    <a:p>
                      <a:r>
                        <a:rPr lang="en-GB" dirty="0" smtClean="0"/>
                        <a:t>Employed (number)</a:t>
                      </a:r>
                      <a:endParaRPr lang="en-GB" dirty="0"/>
                    </a:p>
                  </a:txBody>
                  <a:tcPr/>
                </a:tc>
                <a:tc>
                  <a:txBody>
                    <a:bodyPr/>
                    <a:lstStyle/>
                    <a:p>
                      <a:pPr algn="r"/>
                      <a:r>
                        <a:rPr lang="en-GB" u="sng" dirty="0" smtClean="0"/>
                        <a:t>+</a:t>
                      </a:r>
                      <a:r>
                        <a:rPr lang="en-GB" dirty="0" smtClean="0"/>
                        <a:t>24,000</a:t>
                      </a:r>
                      <a:endParaRPr lang="en-GB" dirty="0"/>
                    </a:p>
                  </a:txBody>
                  <a:tcPr/>
                </a:tc>
                <a:tc>
                  <a:txBody>
                    <a:bodyPr/>
                    <a:lstStyle/>
                    <a:p>
                      <a:pPr algn="r"/>
                      <a:r>
                        <a:rPr lang="en-GB" u="sng" dirty="0" smtClean="0"/>
                        <a:t>+</a:t>
                      </a:r>
                      <a:r>
                        <a:rPr lang="en-GB" dirty="0" smtClean="0"/>
                        <a:t> 19,000</a:t>
                      </a:r>
                      <a:endParaRPr lang="en-GB" dirty="0"/>
                    </a:p>
                  </a:txBody>
                  <a:tcPr/>
                </a:tc>
              </a:tr>
              <a:tr h="452914">
                <a:tc>
                  <a:txBody>
                    <a:bodyPr/>
                    <a:lstStyle/>
                    <a:p>
                      <a:r>
                        <a:rPr lang="en-GB" dirty="0" smtClean="0"/>
                        <a:t>Unemployed</a:t>
                      </a:r>
                      <a:r>
                        <a:rPr lang="en-GB" baseline="0" dirty="0" smtClean="0"/>
                        <a:t> (number)</a:t>
                      </a:r>
                      <a:endParaRPr lang="en-GB" dirty="0"/>
                    </a:p>
                  </a:txBody>
                  <a:tcPr/>
                </a:tc>
                <a:tc>
                  <a:txBody>
                    <a:bodyPr/>
                    <a:lstStyle/>
                    <a:p>
                      <a:pPr algn="r"/>
                      <a:r>
                        <a:rPr lang="en-GB" u="sng" dirty="0" smtClean="0"/>
                        <a:t>+</a:t>
                      </a:r>
                      <a:r>
                        <a:rPr lang="en-GB" dirty="0" smtClean="0"/>
                        <a:t>10,000</a:t>
                      </a:r>
                      <a:endParaRPr lang="en-GB" dirty="0"/>
                    </a:p>
                  </a:txBody>
                  <a:tcPr/>
                </a:tc>
                <a:tc>
                  <a:txBody>
                    <a:bodyPr/>
                    <a:lstStyle/>
                    <a:p>
                      <a:pPr algn="r"/>
                      <a:r>
                        <a:rPr lang="en-GB" u="sng" dirty="0" smtClean="0"/>
                        <a:t>+</a:t>
                      </a:r>
                      <a:r>
                        <a:rPr lang="en-GB" dirty="0" smtClean="0"/>
                        <a:t>6,000</a:t>
                      </a:r>
                      <a:endParaRPr lang="en-GB" dirty="0"/>
                    </a:p>
                  </a:txBody>
                  <a:tcPr/>
                </a:tc>
              </a:tr>
              <a:tr h="452914">
                <a:tc>
                  <a:txBody>
                    <a:bodyPr/>
                    <a:lstStyle/>
                    <a:p>
                      <a:r>
                        <a:rPr lang="en-GB" dirty="0" smtClean="0"/>
                        <a:t>Economically Inactive (number)</a:t>
                      </a:r>
                      <a:endParaRPr lang="en-GB" dirty="0"/>
                    </a:p>
                  </a:txBody>
                  <a:tcPr/>
                </a:tc>
                <a:tc>
                  <a:txBody>
                    <a:bodyPr/>
                    <a:lstStyle/>
                    <a:p>
                      <a:pPr algn="r"/>
                      <a:r>
                        <a:rPr lang="en-GB" u="sng" dirty="0" smtClean="0"/>
                        <a:t>+</a:t>
                      </a:r>
                      <a:r>
                        <a:rPr lang="en-GB" dirty="0" smtClean="0"/>
                        <a:t>22,000</a:t>
                      </a:r>
                      <a:endParaRPr lang="en-GB" dirty="0"/>
                    </a:p>
                  </a:txBody>
                  <a:tcPr/>
                </a:tc>
                <a:tc>
                  <a:txBody>
                    <a:bodyPr/>
                    <a:lstStyle/>
                    <a:p>
                      <a:pPr algn="r"/>
                      <a:r>
                        <a:rPr lang="en-GB" u="sng" dirty="0" smtClean="0"/>
                        <a:t>+</a:t>
                      </a:r>
                      <a:r>
                        <a:rPr lang="en-GB" dirty="0" smtClean="0"/>
                        <a:t>19,000</a:t>
                      </a:r>
                      <a:endParaRPr lang="en-GB" dirty="0"/>
                    </a:p>
                  </a:txBody>
                  <a:tcPr/>
                </a:tc>
              </a:tr>
              <a:tr h="452914">
                <a:tc>
                  <a:txBody>
                    <a:bodyPr/>
                    <a:lstStyle/>
                    <a:p>
                      <a:r>
                        <a:rPr lang="en-GB" dirty="0" smtClean="0"/>
                        <a:t>Employment Rate</a:t>
                      </a:r>
                      <a:endParaRPr lang="en-GB" dirty="0"/>
                    </a:p>
                  </a:txBody>
                  <a:tcPr/>
                </a:tc>
                <a:tc>
                  <a:txBody>
                    <a:bodyPr/>
                    <a:lstStyle/>
                    <a:p>
                      <a:pPr algn="r"/>
                      <a:r>
                        <a:rPr lang="en-GB" u="sng" dirty="0" smtClean="0"/>
                        <a:t>+</a:t>
                      </a:r>
                      <a:r>
                        <a:rPr lang="en-GB" dirty="0" smtClean="0"/>
                        <a:t>1.8</a:t>
                      </a:r>
                      <a:endParaRPr lang="en-GB" dirty="0"/>
                    </a:p>
                  </a:txBody>
                  <a:tcPr/>
                </a:tc>
                <a:tc>
                  <a:txBody>
                    <a:bodyPr/>
                    <a:lstStyle/>
                    <a:p>
                      <a:pPr algn="r"/>
                      <a:r>
                        <a:rPr lang="en-GB" u="sng" dirty="0" smtClean="0"/>
                        <a:t>+</a:t>
                      </a:r>
                      <a:r>
                        <a:rPr lang="en-GB" dirty="0" smtClean="0"/>
                        <a:t>1.5</a:t>
                      </a:r>
                      <a:endParaRPr lang="en-GB" dirty="0"/>
                    </a:p>
                  </a:txBody>
                  <a:tcPr/>
                </a:tc>
              </a:tr>
              <a:tr h="452914">
                <a:tc>
                  <a:txBody>
                    <a:bodyPr/>
                    <a:lstStyle/>
                    <a:p>
                      <a:r>
                        <a:rPr lang="en-GB" dirty="0" smtClean="0"/>
                        <a:t>Unemployment Rate</a:t>
                      </a:r>
                      <a:endParaRPr lang="en-GB" dirty="0"/>
                    </a:p>
                  </a:txBody>
                  <a:tcPr/>
                </a:tc>
                <a:tc>
                  <a:txBody>
                    <a:bodyPr/>
                    <a:lstStyle/>
                    <a:p>
                      <a:pPr algn="r"/>
                      <a:r>
                        <a:rPr lang="en-GB" u="sng" dirty="0" smtClean="0"/>
                        <a:t>+</a:t>
                      </a:r>
                      <a:r>
                        <a:rPr lang="en-GB" dirty="0" smtClean="0"/>
                        <a:t>1.1</a:t>
                      </a:r>
                      <a:endParaRPr lang="en-GB" dirty="0"/>
                    </a:p>
                  </a:txBody>
                  <a:tcPr/>
                </a:tc>
                <a:tc>
                  <a:txBody>
                    <a:bodyPr/>
                    <a:lstStyle/>
                    <a:p>
                      <a:pPr algn="r"/>
                      <a:r>
                        <a:rPr lang="en-GB" u="sng" dirty="0" smtClean="0"/>
                        <a:t>+</a:t>
                      </a:r>
                      <a:r>
                        <a:rPr lang="en-GB" dirty="0" smtClean="0"/>
                        <a:t>0.6</a:t>
                      </a:r>
                      <a:endParaRPr lang="en-GB" dirty="0"/>
                    </a:p>
                  </a:txBody>
                  <a:tcPr/>
                </a:tc>
              </a:tr>
              <a:tr h="452914">
                <a:tc>
                  <a:txBody>
                    <a:bodyPr/>
                    <a:lstStyle/>
                    <a:p>
                      <a:r>
                        <a:rPr lang="en-GB" dirty="0" smtClean="0"/>
                        <a:t>Economic Inactivity Rate</a:t>
                      </a:r>
                      <a:endParaRPr lang="en-GB" dirty="0"/>
                    </a:p>
                  </a:txBody>
                  <a:tcPr/>
                </a:tc>
                <a:tc>
                  <a:txBody>
                    <a:bodyPr/>
                    <a:lstStyle/>
                    <a:p>
                      <a:pPr algn="r"/>
                      <a:r>
                        <a:rPr lang="en-GB" u="sng" dirty="0" smtClean="0"/>
                        <a:t>+</a:t>
                      </a:r>
                      <a:r>
                        <a:rPr lang="en-GB" dirty="0" smtClean="0"/>
                        <a:t>1.7</a:t>
                      </a:r>
                      <a:endParaRPr lang="en-GB" dirty="0"/>
                    </a:p>
                  </a:txBody>
                  <a:tcPr/>
                </a:tc>
                <a:tc>
                  <a:txBody>
                    <a:bodyPr/>
                    <a:lstStyle/>
                    <a:p>
                      <a:pPr algn="r"/>
                      <a:r>
                        <a:rPr lang="en-GB" u="sng" dirty="0" smtClean="0"/>
                        <a:t>+</a:t>
                      </a:r>
                      <a:r>
                        <a:rPr lang="en-GB" dirty="0" smtClean="0"/>
                        <a:t>1.5</a:t>
                      </a:r>
                      <a:endParaRPr lang="en-GB" dirty="0"/>
                    </a:p>
                  </a:txBody>
                  <a:tcPr/>
                </a:tc>
              </a:tr>
            </a:tbl>
          </a:graphicData>
        </a:graphic>
      </p:graphicFrame>
    </p:spTree>
    <p:extLst>
      <p:ext uri="{BB962C8B-B14F-4D97-AF65-F5344CB8AC3E}">
        <p14:creationId xmlns:p14="http://schemas.microsoft.com/office/powerpoint/2010/main" val="32932017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5990" y="290782"/>
            <a:ext cx="7684770" cy="1200831"/>
          </a:xfrm>
        </p:spPr>
        <p:txBody>
          <a:bodyPr>
            <a:normAutofit/>
          </a:bodyPr>
          <a:lstStyle/>
          <a:p>
            <a:pPr algn="ctr"/>
            <a:r>
              <a:rPr lang="en-GB" sz="4000" dirty="0">
                <a:latin typeface="+mn-lt"/>
              </a:rPr>
              <a:t>Progress - Publications</a:t>
            </a:r>
          </a:p>
        </p:txBody>
      </p:sp>
      <p:sp>
        <p:nvSpPr>
          <p:cNvPr id="5" name="Content Placeholder 2"/>
          <p:cNvSpPr>
            <a:spLocks noGrp="1"/>
          </p:cNvSpPr>
          <p:nvPr>
            <p:ph idx="1"/>
          </p:nvPr>
        </p:nvSpPr>
        <p:spPr/>
        <p:txBody>
          <a:bodyPr>
            <a:normAutofit/>
          </a:bodyPr>
          <a:lstStyle/>
          <a:p>
            <a:r>
              <a:rPr lang="en-GB" dirty="0" smtClean="0"/>
              <a:t>Quarterly Supplementary Tables</a:t>
            </a:r>
          </a:p>
          <a:p>
            <a:endParaRPr lang="en-GB" dirty="0" smtClean="0"/>
          </a:p>
          <a:p>
            <a:r>
              <a:rPr lang="en-GB" dirty="0" smtClean="0"/>
              <a:t>Annual Data</a:t>
            </a:r>
          </a:p>
          <a:p>
            <a:endParaRPr lang="en-GB" dirty="0" smtClean="0"/>
          </a:p>
          <a:p>
            <a:r>
              <a:rPr lang="en-GB" dirty="0" smtClean="0"/>
              <a:t>Women in Northern Ireland</a:t>
            </a:r>
          </a:p>
          <a:p>
            <a:endParaRPr lang="en-GB" dirty="0" smtClean="0"/>
          </a:p>
          <a:p>
            <a:r>
              <a:rPr lang="en-GB" dirty="0" smtClean="0"/>
              <a:t>Inactivity Paper</a:t>
            </a:r>
          </a:p>
          <a:p>
            <a:endParaRPr lang="en-GB" dirty="0" smtClean="0"/>
          </a:p>
          <a:p>
            <a:r>
              <a:rPr lang="en-GB" dirty="0" smtClean="0"/>
              <a:t>Work Quality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8820"/>
            <a:ext cx="4762500" cy="3771900"/>
          </a:xfrm>
          <a:prstGeom prst="rect">
            <a:avLst/>
          </a:prstGeom>
        </p:spPr>
      </p:pic>
    </p:spTree>
    <p:extLst>
      <p:ext uri="{BB962C8B-B14F-4D97-AF65-F5344CB8AC3E}">
        <p14:creationId xmlns:p14="http://schemas.microsoft.com/office/powerpoint/2010/main" val="2280397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2046" y="261770"/>
            <a:ext cx="10726003" cy="12008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pPr algn="ctr"/>
            <a:r>
              <a:rPr lang="en-GB" sz="4000" dirty="0" smtClean="0">
                <a:latin typeface="+mn-lt"/>
              </a:rPr>
              <a:t>Quarterly Supplementary Tables</a:t>
            </a:r>
            <a:endParaRPr lang="en-GB" sz="4000" dirty="0">
              <a:latin typeface="+mn-lt"/>
            </a:endParaRPr>
          </a:p>
        </p:txBody>
      </p:sp>
      <p:sp>
        <p:nvSpPr>
          <p:cNvPr id="7" name="TextBox 6"/>
          <p:cNvSpPr txBox="1"/>
          <p:nvPr/>
        </p:nvSpPr>
        <p:spPr>
          <a:xfrm>
            <a:off x="8850086" y="4751615"/>
            <a:ext cx="1061357" cy="1384995"/>
          </a:xfrm>
          <a:prstGeom prst="rect">
            <a:avLst/>
          </a:prstGeom>
          <a:noFill/>
        </p:spPr>
        <p:txBody>
          <a:bodyPr wrap="square" rtlCol="0">
            <a:spAutoFit/>
          </a:bodyPr>
          <a:lstStyle/>
          <a:p>
            <a:endParaRPr lang="en-GB" sz="6600" dirty="0">
              <a:solidFill>
                <a:srgbClr val="FF0000"/>
              </a:solidFill>
            </a:endParaRPr>
          </a:p>
          <a:p>
            <a:endParaRPr lang="en-GB" dirty="0"/>
          </a:p>
        </p:txBody>
      </p:sp>
      <p:pic>
        <p:nvPicPr>
          <p:cNvPr id="8" name="Picture 7"/>
          <p:cNvPicPr>
            <a:picLocks noChangeAspect="1"/>
          </p:cNvPicPr>
          <p:nvPr/>
        </p:nvPicPr>
        <p:blipFill>
          <a:blip r:embed="rId3"/>
          <a:stretch>
            <a:fillRect/>
          </a:stretch>
        </p:blipFill>
        <p:spPr>
          <a:xfrm>
            <a:off x="3010308" y="1257300"/>
            <a:ext cx="6659472" cy="5474970"/>
          </a:xfrm>
          <a:prstGeom prst="rect">
            <a:avLst/>
          </a:prstGeom>
        </p:spPr>
      </p:pic>
    </p:spTree>
    <p:extLst>
      <p:ext uri="{BB962C8B-B14F-4D97-AF65-F5344CB8AC3E}">
        <p14:creationId xmlns:p14="http://schemas.microsoft.com/office/powerpoint/2010/main" val="20180462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37139" y="0"/>
            <a:ext cx="8656320" cy="1325563"/>
          </a:xfrm>
        </p:spPr>
        <p:txBody>
          <a:bodyPr>
            <a:normAutofit/>
          </a:bodyPr>
          <a:lstStyle/>
          <a:p>
            <a:r>
              <a:rPr lang="en-GB" sz="4000" dirty="0">
                <a:solidFill>
                  <a:srgbClr val="1E2B50"/>
                </a:solidFill>
                <a:latin typeface="+mn-lt"/>
              </a:rPr>
              <a:t>Annual Data</a:t>
            </a:r>
          </a:p>
        </p:txBody>
      </p:sp>
      <p:pic>
        <p:nvPicPr>
          <p:cNvPr id="5" name="Content Placeholder 3"/>
          <p:cNvPicPr>
            <a:picLocks noGrp="1" noChangeAspect="1"/>
          </p:cNvPicPr>
          <p:nvPr>
            <p:ph idx="1"/>
          </p:nvPr>
        </p:nvPicPr>
        <p:blipFill>
          <a:blip r:embed="rId3"/>
          <a:stretch>
            <a:fillRect/>
          </a:stretch>
        </p:blipFill>
        <p:spPr>
          <a:xfrm rot="895548">
            <a:off x="7028206" y="831883"/>
            <a:ext cx="4337401" cy="5443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rot="20169489">
            <a:off x="2207405" y="1647976"/>
            <a:ext cx="3988822" cy="4361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81954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043138">
            <a:off x="2161597" y="1524738"/>
            <a:ext cx="3899018" cy="45176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itle 1"/>
          <p:cNvSpPr>
            <a:spLocks noGrp="1"/>
          </p:cNvSpPr>
          <p:nvPr>
            <p:ph type="title"/>
          </p:nvPr>
        </p:nvSpPr>
        <p:spPr>
          <a:xfrm>
            <a:off x="1017270" y="194311"/>
            <a:ext cx="10542271" cy="882863"/>
          </a:xfrm>
        </p:spPr>
        <p:txBody>
          <a:bodyPr>
            <a:normAutofit/>
          </a:bodyPr>
          <a:lstStyle/>
          <a:p>
            <a:pPr algn="ctr"/>
            <a:r>
              <a:rPr lang="en-GB" sz="4000" dirty="0" smtClean="0">
                <a:solidFill>
                  <a:srgbClr val="1E2B50"/>
                </a:solidFill>
                <a:latin typeface="+mn-lt"/>
              </a:rPr>
              <a:t>       Women </a:t>
            </a:r>
            <a:r>
              <a:rPr lang="en-GB" sz="4000" dirty="0">
                <a:solidFill>
                  <a:srgbClr val="1E2B50"/>
                </a:solidFill>
                <a:latin typeface="+mn-lt"/>
              </a:rPr>
              <a:t>in Northern Ireland</a:t>
            </a:r>
          </a:p>
        </p:txBody>
      </p:sp>
      <p:pic>
        <p:nvPicPr>
          <p:cNvPr id="6" name="Content Placeholder 3"/>
          <p:cNvPicPr>
            <a:picLocks noGrp="1" noChangeAspect="1"/>
          </p:cNvPicPr>
          <p:nvPr>
            <p:ph idx="1"/>
          </p:nvPr>
        </p:nvPicPr>
        <p:blipFill>
          <a:blip r:embed="rId4"/>
          <a:stretch>
            <a:fillRect/>
          </a:stretch>
        </p:blipFill>
        <p:spPr>
          <a:xfrm rot="933292">
            <a:off x="6358676" y="2057893"/>
            <a:ext cx="5228522" cy="3981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08805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41615" y="267764"/>
            <a:ext cx="10877550" cy="1188720"/>
          </a:xfrm>
        </p:spPr>
        <p:txBody>
          <a:bodyPr>
            <a:normAutofit/>
          </a:bodyPr>
          <a:lstStyle/>
          <a:p>
            <a:pPr algn="r"/>
            <a:r>
              <a:rPr lang="en-GB" sz="4000" dirty="0" smtClean="0">
                <a:latin typeface="+mn-lt"/>
              </a:rPr>
              <a:t>Economic Inactivity in Northern Ireland 2018</a:t>
            </a:r>
            <a:endParaRPr lang="en-GB" sz="4000"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3638">
            <a:off x="1608917" y="1746393"/>
            <a:ext cx="4877811" cy="4103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3"/>
          <p:cNvPicPr>
            <a:picLocks noGrp="1" noChangeAspect="1"/>
          </p:cNvPicPr>
          <p:nvPr>
            <p:ph idx="1"/>
          </p:nvPr>
        </p:nvPicPr>
        <p:blipFill>
          <a:blip r:embed="rId4"/>
          <a:stretch>
            <a:fillRect/>
          </a:stretch>
        </p:blipFill>
        <p:spPr>
          <a:xfrm rot="756601">
            <a:off x="6481659" y="1618954"/>
            <a:ext cx="3833566" cy="4753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2234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7520" y="365125"/>
            <a:ext cx="8336280" cy="1325563"/>
          </a:xfrm>
        </p:spPr>
        <p:txBody>
          <a:bodyPr>
            <a:normAutofit/>
          </a:bodyPr>
          <a:lstStyle/>
          <a:p>
            <a:r>
              <a:rPr lang="en-GB" sz="4000" dirty="0" smtClean="0">
                <a:latin typeface="+mn-lt"/>
              </a:rPr>
              <a:t>Work Quality</a:t>
            </a:r>
            <a:endParaRPr lang="en-GB" sz="4000" dirty="0">
              <a:latin typeface="+mn-lt"/>
            </a:endParaRPr>
          </a:p>
        </p:txBody>
      </p:sp>
      <p:pic>
        <p:nvPicPr>
          <p:cNvPr id="5" name="Picture 4"/>
          <p:cNvPicPr>
            <a:picLocks noChangeAspect="1"/>
          </p:cNvPicPr>
          <p:nvPr/>
        </p:nvPicPr>
        <p:blipFill rotWithShape="1">
          <a:blip r:embed="rId3"/>
          <a:srcRect t="26194"/>
          <a:stretch/>
        </p:blipFill>
        <p:spPr>
          <a:xfrm>
            <a:off x="3439559" y="1825625"/>
            <a:ext cx="5249008" cy="4607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3566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5556704"/>
          </a:xfrm>
        </p:spPr>
        <p:txBody>
          <a:bodyPr>
            <a:normAutofit/>
          </a:bodyPr>
          <a:lstStyle/>
          <a:p>
            <a:pPr algn="ctr"/>
            <a:r>
              <a:rPr lang="en-GB" sz="6000" dirty="0" smtClean="0">
                <a:effectLst>
                  <a:glow rad="228600">
                    <a:schemeClr val="bg1">
                      <a:alpha val="40000"/>
                    </a:schemeClr>
                  </a:glow>
                </a:effectLst>
              </a:rPr>
              <a:t>“An excellent report”</a:t>
            </a:r>
            <a:endParaRPr lang="en-GB" sz="6000" dirty="0">
              <a:effectLst>
                <a:glow rad="228600">
                  <a:schemeClr val="bg1">
                    <a:alpha val="40000"/>
                  </a:schemeClr>
                </a:glow>
              </a:effectLst>
            </a:endParaRPr>
          </a:p>
        </p:txBody>
      </p:sp>
    </p:spTree>
    <p:extLst>
      <p:ext uri="{BB962C8B-B14F-4D97-AF65-F5344CB8AC3E}">
        <p14:creationId xmlns:p14="http://schemas.microsoft.com/office/powerpoint/2010/main" val="1308142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69842E8-90D1-41FF-A713-0AB71CEA2E09}"/>
              </a:ext>
            </a:extLst>
          </p:cNvPr>
          <p:cNvSpPr>
            <a:spLocks noGrp="1"/>
          </p:cNvSpPr>
          <p:nvPr>
            <p:ph idx="1"/>
          </p:nvPr>
        </p:nvSpPr>
        <p:spPr>
          <a:xfrm>
            <a:off x="838198" y="6032630"/>
            <a:ext cx="10643647" cy="424732"/>
          </a:xfrm>
        </p:spPr>
        <p:txBody>
          <a:bodyPr/>
          <a:lstStyle/>
          <a:p>
            <a:endParaRPr lang="en-GB" dirty="0">
              <a:solidFill>
                <a:srgbClr val="FF0000"/>
              </a:solidFill>
            </a:endParaRPr>
          </a:p>
        </p:txBody>
      </p:sp>
      <p:sp>
        <p:nvSpPr>
          <p:cNvPr id="2" name="Title 1">
            <a:extLst>
              <a:ext uri="{FF2B5EF4-FFF2-40B4-BE49-F238E27FC236}">
                <a16:creationId xmlns:a16="http://schemas.microsoft.com/office/drawing/2014/main" xmlns="" id="{FE783D93-C502-4BA0-B341-479C80FD5509}"/>
              </a:ext>
            </a:extLst>
          </p:cNvPr>
          <p:cNvSpPr>
            <a:spLocks noGrp="1"/>
          </p:cNvSpPr>
          <p:nvPr>
            <p:ph type="title"/>
          </p:nvPr>
        </p:nvSpPr>
        <p:spPr>
          <a:xfrm>
            <a:off x="838198" y="814850"/>
            <a:ext cx="7174585" cy="3549761"/>
          </a:xfrm>
        </p:spPr>
        <p:txBody>
          <a:bodyPr>
            <a:normAutofit fontScale="90000"/>
          </a:bodyPr>
          <a:lstStyle/>
          <a:p>
            <a:r>
              <a:rPr lang="en-GB" dirty="0"/>
              <a:t/>
            </a:r>
            <a:br>
              <a:rPr lang="en-GB" dirty="0"/>
            </a:br>
            <a:r>
              <a:rPr lang="en-GB" dirty="0"/>
              <a:t/>
            </a:r>
            <a:br>
              <a:rPr lang="en-GB" dirty="0"/>
            </a:br>
            <a:r>
              <a:rPr lang="en-GB" sz="3600" dirty="0"/>
              <a:t>NISRA: </a:t>
            </a:r>
            <a:r>
              <a:rPr lang="en-GB" sz="4000" dirty="0"/>
              <a:t>Labour Market Statistics User Engagement</a:t>
            </a:r>
            <a:br>
              <a:rPr lang="en-GB" sz="4000" dirty="0"/>
            </a:br>
            <a:r>
              <a:rPr lang="en-GB" sz="4000" dirty="0"/>
              <a:t>September 2019 </a:t>
            </a:r>
            <a:br>
              <a:rPr lang="en-GB" sz="4000" dirty="0"/>
            </a:br>
            <a:r>
              <a:rPr lang="en-GB" sz="4000" dirty="0"/>
              <a:t>Belfast</a:t>
            </a:r>
            <a:r>
              <a:rPr lang="en-GB" dirty="0"/>
              <a:t/>
            </a:r>
            <a:br>
              <a:rPr lang="en-GB" dirty="0"/>
            </a:br>
            <a:r>
              <a:rPr lang="en-GB" sz="3600" dirty="0"/>
              <a:t> </a:t>
            </a:r>
            <a:endParaRPr lang="en-GB" dirty="0"/>
          </a:p>
        </p:txBody>
      </p:sp>
      <p:sp>
        <p:nvSpPr>
          <p:cNvPr id="4" name="Footer Placeholder 3">
            <a:extLst>
              <a:ext uri="{FF2B5EF4-FFF2-40B4-BE49-F238E27FC236}">
                <a16:creationId xmlns:a16="http://schemas.microsoft.com/office/drawing/2014/main" xmlns="" id="{BCF801CF-31E0-4B98-A6CC-DB6D051064E3}"/>
              </a:ext>
            </a:extLst>
          </p:cNvPr>
          <p:cNvSpPr>
            <a:spLocks noGrp="1"/>
          </p:cNvSpPr>
          <p:nvPr>
            <p:ph type="ftr" sz="quarter" idx="3"/>
          </p:nvPr>
        </p:nvSpPr>
        <p:spPr/>
        <p:txBody>
          <a:bodyPr/>
          <a:lstStyle/>
          <a:p>
            <a:pPr>
              <a:defRPr/>
            </a:pPr>
            <a:r>
              <a:rPr lang="en-US" dirty="0"/>
              <a:t>23</a:t>
            </a:r>
            <a:r>
              <a:rPr lang="en-US" baseline="30000" dirty="0"/>
              <a:t>rd</a:t>
            </a:r>
            <a:r>
              <a:rPr lang="en-US" dirty="0"/>
              <a:t> September 2019</a:t>
            </a:r>
          </a:p>
          <a:p>
            <a:pPr>
              <a:defRPr/>
            </a:pPr>
            <a:endParaRPr lang="en-US" dirty="0"/>
          </a:p>
        </p:txBody>
      </p:sp>
    </p:spTree>
    <p:extLst>
      <p:ext uri="{BB962C8B-B14F-4D97-AF65-F5344CB8AC3E}">
        <p14:creationId xmlns:p14="http://schemas.microsoft.com/office/powerpoint/2010/main" val="4194603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04456" y="499063"/>
            <a:ext cx="8471263" cy="1200831"/>
          </a:xfrm>
        </p:spPr>
        <p:txBody>
          <a:bodyPr>
            <a:normAutofit/>
          </a:bodyPr>
          <a:lstStyle/>
          <a:p>
            <a:r>
              <a:rPr lang="en-GB" sz="4000" dirty="0" smtClean="0">
                <a:latin typeface="+mn-lt"/>
              </a:rPr>
              <a:t>Bespoke Analysis</a:t>
            </a:r>
            <a:endParaRPr lang="en-GB" sz="4000" dirty="0">
              <a:latin typeface="+mn-lt"/>
            </a:endParaRPr>
          </a:p>
        </p:txBody>
      </p:sp>
      <p:sp>
        <p:nvSpPr>
          <p:cNvPr id="5" name="Content Placeholder 2"/>
          <p:cNvSpPr>
            <a:spLocks noGrp="1"/>
          </p:cNvSpPr>
          <p:nvPr>
            <p:ph idx="1"/>
          </p:nvPr>
        </p:nvSpPr>
        <p:spPr>
          <a:xfrm>
            <a:off x="1043940" y="1699894"/>
            <a:ext cx="10515600" cy="4769485"/>
          </a:xfrm>
        </p:spPr>
        <p:txBody>
          <a:bodyPr>
            <a:normAutofit/>
          </a:bodyPr>
          <a:lstStyle/>
          <a:p>
            <a:pPr marL="0" lvl="1" indent="0">
              <a:buNone/>
            </a:pPr>
            <a:r>
              <a:rPr lang="en-GB" dirty="0" smtClean="0">
                <a:hlinkClick r:id="rId3"/>
              </a:rPr>
              <a:t>www.nisra.gov.uk/statistics/labour-market-and-social-welfare/user-requested-data</a:t>
            </a:r>
            <a:r>
              <a:rPr lang="en-GB" dirty="0" smtClean="0"/>
              <a:t> </a:t>
            </a:r>
          </a:p>
          <a:p>
            <a:pPr lvl="1"/>
            <a:endParaRPr lang="en-GB" dirty="0"/>
          </a:p>
          <a:p>
            <a:pPr marL="457200" lvl="1" indent="0">
              <a:buNone/>
            </a:pPr>
            <a:endParaRPr lang="en-GB" dirty="0" smtClean="0"/>
          </a:p>
          <a:p>
            <a:pPr marL="457200" lvl="1" indent="0">
              <a:buNone/>
            </a:pPr>
            <a:endParaRPr lang="en-GB" dirty="0"/>
          </a:p>
          <a:p>
            <a:pPr marL="457200" lvl="1" indent="0">
              <a:buNone/>
            </a:pPr>
            <a:endParaRPr lang="en-GB" dirty="0" smtClean="0"/>
          </a:p>
          <a:p>
            <a:pPr marL="457200" lvl="1" indent="0">
              <a:buNone/>
            </a:pPr>
            <a:endParaRPr lang="en-GB" dirty="0"/>
          </a:p>
          <a:p>
            <a:pPr marL="457200" lvl="1" indent="0">
              <a:buNone/>
            </a:pPr>
            <a:endParaRPr lang="en-GB" dirty="0" smtClean="0"/>
          </a:p>
          <a:p>
            <a:pPr marL="457200" lvl="1" indent="0">
              <a:buNone/>
            </a:pPr>
            <a:endParaRPr lang="en-GB" dirty="0"/>
          </a:p>
        </p:txBody>
      </p:sp>
      <p:pic>
        <p:nvPicPr>
          <p:cNvPr id="6" name="Picture 5"/>
          <p:cNvPicPr>
            <a:picLocks noChangeAspect="1"/>
          </p:cNvPicPr>
          <p:nvPr/>
        </p:nvPicPr>
        <p:blipFill>
          <a:blip r:embed="rId4"/>
          <a:stretch>
            <a:fillRect/>
          </a:stretch>
        </p:blipFill>
        <p:spPr>
          <a:xfrm>
            <a:off x="2731770" y="2343150"/>
            <a:ext cx="6320524" cy="4126229"/>
          </a:xfrm>
          <a:prstGeom prst="rect">
            <a:avLst/>
          </a:prstGeom>
        </p:spPr>
      </p:pic>
    </p:spTree>
    <p:extLst>
      <p:ext uri="{BB962C8B-B14F-4D97-AF65-F5344CB8AC3E}">
        <p14:creationId xmlns:p14="http://schemas.microsoft.com/office/powerpoint/2010/main" val="59860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65006" y="895620"/>
            <a:ext cx="8489302" cy="1200831"/>
          </a:xfrm>
        </p:spPr>
        <p:txBody>
          <a:bodyPr>
            <a:normAutofit/>
          </a:bodyPr>
          <a:lstStyle/>
          <a:p>
            <a:pPr lvl="0"/>
            <a:r>
              <a:rPr lang="en-GB" sz="4000" dirty="0" smtClean="0">
                <a:latin typeface="+mn-lt"/>
              </a:rPr>
              <a:t>Changes and Developments</a:t>
            </a:r>
            <a:endParaRPr lang="en-GB" sz="4000" i="1" dirty="0">
              <a:latin typeface="+mn-lt"/>
            </a:endParaRPr>
          </a:p>
        </p:txBody>
      </p:sp>
      <p:sp>
        <p:nvSpPr>
          <p:cNvPr id="5" name="Content Placeholder 2"/>
          <p:cNvSpPr>
            <a:spLocks noGrp="1"/>
          </p:cNvSpPr>
          <p:nvPr>
            <p:ph idx="1"/>
          </p:nvPr>
        </p:nvSpPr>
        <p:spPr>
          <a:xfrm>
            <a:off x="1383030" y="2297429"/>
            <a:ext cx="9970770" cy="3879533"/>
          </a:xfrm>
        </p:spPr>
        <p:txBody>
          <a:bodyPr/>
          <a:lstStyle/>
          <a:p>
            <a:pPr marL="0" indent="0">
              <a:buNone/>
            </a:pPr>
            <a:r>
              <a:rPr lang="en-GB" sz="3600" dirty="0" smtClean="0"/>
              <a:t>Questionnaire</a:t>
            </a:r>
          </a:p>
          <a:p>
            <a:pPr marL="0" indent="0">
              <a:buNone/>
            </a:pPr>
            <a:endParaRPr lang="en-GB" dirty="0" smtClean="0"/>
          </a:p>
          <a:p>
            <a:r>
              <a:rPr lang="en-GB" dirty="0" smtClean="0"/>
              <a:t>Additional validation of </a:t>
            </a:r>
            <a:r>
              <a:rPr lang="en-GB" dirty="0"/>
              <a:t>SIC </a:t>
            </a:r>
            <a:r>
              <a:rPr lang="en-GB" dirty="0" smtClean="0"/>
              <a:t>data</a:t>
            </a:r>
          </a:p>
          <a:p>
            <a:endParaRPr lang="en-GB" dirty="0" smtClean="0"/>
          </a:p>
          <a:p>
            <a:r>
              <a:rPr lang="en-GB" dirty="0" smtClean="0"/>
              <a:t>Work Quality Agenda</a:t>
            </a:r>
          </a:p>
          <a:p>
            <a:endParaRPr lang="en-GB" dirty="0" smtClean="0"/>
          </a:p>
          <a:p>
            <a:r>
              <a:rPr lang="en-GB" dirty="0" smtClean="0"/>
              <a:t>Twitter</a:t>
            </a:r>
            <a:endParaRPr lang="en-GB" dirty="0"/>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720" y="1863090"/>
            <a:ext cx="4796790" cy="4514850"/>
          </a:xfrm>
          <a:prstGeom prst="rect">
            <a:avLst/>
          </a:prstGeom>
        </p:spPr>
      </p:pic>
    </p:spTree>
    <p:extLst>
      <p:ext uri="{BB962C8B-B14F-4D97-AF65-F5344CB8AC3E}">
        <p14:creationId xmlns:p14="http://schemas.microsoft.com/office/powerpoint/2010/main" val="4248109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15490" y="1037272"/>
            <a:ext cx="7414260" cy="1325563"/>
          </a:xfrm>
        </p:spPr>
        <p:txBody>
          <a:bodyPr>
            <a:normAutofit/>
          </a:bodyPr>
          <a:lstStyle/>
          <a:p>
            <a:r>
              <a:rPr lang="en-GB" sz="4000" dirty="0" smtClean="0">
                <a:latin typeface="+mn-lt"/>
              </a:rPr>
              <a:t>Work Quality Agenda</a:t>
            </a:r>
            <a:endParaRPr lang="en-GB" sz="4000" dirty="0">
              <a:latin typeface="+mn-lt"/>
            </a:endParaRPr>
          </a:p>
        </p:txBody>
      </p:sp>
      <p:sp>
        <p:nvSpPr>
          <p:cNvPr id="5" name="Content Placeholder 2"/>
          <p:cNvSpPr>
            <a:spLocks noGrp="1"/>
          </p:cNvSpPr>
          <p:nvPr>
            <p:ph idx="1"/>
          </p:nvPr>
        </p:nvSpPr>
        <p:spPr>
          <a:xfrm>
            <a:off x="838200" y="2362835"/>
            <a:ext cx="10515600" cy="4351338"/>
          </a:xfrm>
        </p:spPr>
        <p:txBody>
          <a:bodyPr>
            <a:normAutofit/>
          </a:bodyPr>
          <a:lstStyle/>
          <a:p>
            <a:pPr marL="0" indent="0">
              <a:buNone/>
            </a:pPr>
            <a:r>
              <a:rPr lang="en-GB" dirty="0">
                <a:solidFill>
                  <a:srgbClr val="1E2B50"/>
                </a:solidFill>
              </a:rPr>
              <a:t>New questions </a:t>
            </a:r>
            <a:r>
              <a:rPr lang="en-GB" dirty="0" smtClean="0">
                <a:solidFill>
                  <a:srgbClr val="1E2B50"/>
                </a:solidFill>
              </a:rPr>
              <a:t>relating added </a:t>
            </a:r>
            <a:r>
              <a:rPr lang="en-GB" dirty="0">
                <a:solidFill>
                  <a:srgbClr val="1E2B50"/>
                </a:solidFill>
              </a:rPr>
              <a:t>to NI LFS from July </a:t>
            </a:r>
            <a:r>
              <a:rPr lang="en-GB" dirty="0" smtClean="0">
                <a:solidFill>
                  <a:srgbClr val="1E2B50"/>
                </a:solidFill>
              </a:rPr>
              <a:t>2019:</a:t>
            </a:r>
            <a:endParaRPr lang="en-GB" dirty="0">
              <a:solidFill>
                <a:srgbClr val="1E2B50"/>
              </a:solidFill>
            </a:endParaRPr>
          </a:p>
          <a:p>
            <a:endParaRPr lang="en-GB" dirty="0">
              <a:solidFill>
                <a:srgbClr val="1E2B50"/>
              </a:solidFill>
            </a:endParaRPr>
          </a:p>
          <a:p>
            <a:r>
              <a:rPr lang="en-GB" dirty="0">
                <a:solidFill>
                  <a:srgbClr val="1E2B50"/>
                </a:solidFill>
              </a:rPr>
              <a:t>The extent to which your job offers good opportunities for career progression?</a:t>
            </a:r>
          </a:p>
          <a:p>
            <a:endParaRPr lang="en-GB" dirty="0">
              <a:solidFill>
                <a:srgbClr val="1E2B50"/>
              </a:solidFill>
            </a:endParaRPr>
          </a:p>
          <a:p>
            <a:r>
              <a:rPr lang="en-GB" dirty="0">
                <a:solidFill>
                  <a:srgbClr val="1E2B50"/>
                </a:solidFill>
              </a:rPr>
              <a:t>How good are managers at involving employees and their representatives in decision making?</a:t>
            </a:r>
          </a:p>
          <a:p>
            <a:endParaRPr lang="en-GB" dirty="0">
              <a:solidFill>
                <a:srgbClr val="1E2B50"/>
              </a:solidFill>
            </a:endParaRPr>
          </a:p>
          <a:p>
            <a:r>
              <a:rPr lang="en-GB" dirty="0">
                <a:solidFill>
                  <a:srgbClr val="1E2B50"/>
                </a:solidFill>
              </a:rPr>
              <a:t>The extent to which you feel you do meaningful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047" y="102870"/>
            <a:ext cx="2333625" cy="2857500"/>
          </a:xfrm>
          <a:prstGeom prst="rect">
            <a:avLst/>
          </a:prstGeom>
        </p:spPr>
      </p:pic>
    </p:spTree>
    <p:extLst>
      <p:ext uri="{BB962C8B-B14F-4D97-AF65-F5344CB8AC3E}">
        <p14:creationId xmlns:p14="http://schemas.microsoft.com/office/powerpoint/2010/main" val="36886365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34770" y="297994"/>
            <a:ext cx="7819030" cy="1200831"/>
          </a:xfrm>
        </p:spPr>
        <p:txBody>
          <a:bodyPr>
            <a:normAutofit/>
          </a:bodyPr>
          <a:lstStyle/>
          <a:p>
            <a:r>
              <a:rPr lang="en-GB" sz="4000" dirty="0" smtClean="0">
                <a:latin typeface="+mn-lt"/>
              </a:rPr>
              <a:t>Twitter</a:t>
            </a:r>
            <a:endParaRPr lang="en-GB" sz="4000" dirty="0">
              <a:latin typeface="+mn-lt"/>
            </a:endParaRPr>
          </a:p>
        </p:txBody>
      </p:sp>
      <p:sp>
        <p:nvSpPr>
          <p:cNvPr id="5" name="Content Placeholder 2"/>
          <p:cNvSpPr>
            <a:spLocks noGrp="1"/>
          </p:cNvSpPr>
          <p:nvPr>
            <p:ph idx="1"/>
          </p:nvPr>
        </p:nvSpPr>
        <p:spPr>
          <a:xfrm>
            <a:off x="1453748" y="1664755"/>
            <a:ext cx="10515600" cy="4351338"/>
          </a:xfrm>
        </p:spPr>
        <p:txBody>
          <a:bodyPr/>
          <a:lstStyle/>
          <a:p>
            <a:r>
              <a:rPr lang="en-GB" dirty="0" smtClean="0"/>
              <a:t>Infographics  – twitter @NISRA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5057">
            <a:off x="8035454" y="567899"/>
            <a:ext cx="3587914" cy="25396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0593">
            <a:off x="489308" y="3058459"/>
            <a:ext cx="3986487" cy="28217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072" y="2795691"/>
            <a:ext cx="4552796" cy="3220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28915">
            <a:off x="7304865" y="3719700"/>
            <a:ext cx="4390735" cy="2367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10366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917" y="1786168"/>
            <a:ext cx="3473053" cy="3505921"/>
          </a:xfrm>
          <a:prstGeom prst="rect">
            <a:avLst/>
          </a:prstGeom>
        </p:spPr>
      </p:pic>
      <p:sp>
        <p:nvSpPr>
          <p:cNvPr id="4" name="Title 1"/>
          <p:cNvSpPr>
            <a:spLocks noGrp="1"/>
          </p:cNvSpPr>
          <p:nvPr>
            <p:ph type="title"/>
          </p:nvPr>
        </p:nvSpPr>
        <p:spPr>
          <a:xfrm>
            <a:off x="1177290" y="360866"/>
            <a:ext cx="7901940" cy="1325563"/>
          </a:xfrm>
        </p:spPr>
        <p:txBody>
          <a:bodyPr>
            <a:normAutofit/>
          </a:bodyPr>
          <a:lstStyle/>
          <a:p>
            <a:pPr algn="ctr"/>
            <a:r>
              <a:rPr lang="en-GB" sz="4000" dirty="0">
                <a:solidFill>
                  <a:srgbClr val="1E2B50"/>
                </a:solidFill>
                <a:latin typeface="+mn-lt"/>
              </a:rPr>
              <a:t>Plans for the Future</a:t>
            </a:r>
          </a:p>
        </p:txBody>
      </p:sp>
      <p:sp>
        <p:nvSpPr>
          <p:cNvPr id="5" name="Content Placeholder 2"/>
          <p:cNvSpPr>
            <a:spLocks noGrp="1"/>
          </p:cNvSpPr>
          <p:nvPr>
            <p:ph idx="1"/>
          </p:nvPr>
        </p:nvSpPr>
        <p:spPr>
          <a:xfrm>
            <a:off x="1177290" y="1985645"/>
            <a:ext cx="10176510" cy="4351338"/>
          </a:xfrm>
        </p:spPr>
        <p:txBody>
          <a:bodyPr>
            <a:normAutofit/>
          </a:bodyPr>
          <a:lstStyle/>
          <a:p>
            <a:r>
              <a:rPr lang="en-GB" dirty="0" smtClean="0">
                <a:solidFill>
                  <a:srgbClr val="1E2B50"/>
                </a:solidFill>
              </a:rPr>
              <a:t>OSR Compliance check</a:t>
            </a:r>
          </a:p>
          <a:p>
            <a:pPr marL="0" indent="0">
              <a:buNone/>
            </a:pPr>
            <a:endParaRPr lang="en-GB" dirty="0">
              <a:solidFill>
                <a:srgbClr val="1E2B50"/>
              </a:solidFill>
            </a:endParaRPr>
          </a:p>
          <a:p>
            <a:r>
              <a:rPr lang="en-GB" dirty="0">
                <a:solidFill>
                  <a:srgbClr val="1E2B50"/>
                </a:solidFill>
              </a:rPr>
              <a:t>Religion </a:t>
            </a:r>
            <a:r>
              <a:rPr lang="en-GB" dirty="0" smtClean="0">
                <a:solidFill>
                  <a:srgbClr val="1E2B50"/>
                </a:solidFill>
              </a:rPr>
              <a:t>outputs</a:t>
            </a:r>
          </a:p>
          <a:p>
            <a:pPr marL="0" indent="0">
              <a:buNone/>
            </a:pPr>
            <a:endParaRPr lang="en-GB" dirty="0" smtClean="0">
              <a:solidFill>
                <a:srgbClr val="1E2B50"/>
              </a:solidFill>
            </a:endParaRPr>
          </a:p>
          <a:p>
            <a:r>
              <a:rPr lang="en-GB" dirty="0" smtClean="0">
                <a:solidFill>
                  <a:srgbClr val="1E2B50"/>
                </a:solidFill>
              </a:rPr>
              <a:t>HTML</a:t>
            </a:r>
          </a:p>
          <a:p>
            <a:endParaRPr lang="en-GB" dirty="0">
              <a:solidFill>
                <a:srgbClr val="1E2B50"/>
              </a:solidFill>
            </a:endParaRPr>
          </a:p>
          <a:p>
            <a:r>
              <a:rPr lang="en-GB" dirty="0">
                <a:solidFill>
                  <a:srgbClr val="1E2B50"/>
                </a:solidFill>
              </a:rPr>
              <a:t>Continuous improvements and quality checking</a:t>
            </a:r>
          </a:p>
          <a:p>
            <a:endParaRPr lang="en-GB" dirty="0"/>
          </a:p>
        </p:txBody>
      </p:sp>
    </p:spTree>
    <p:extLst>
      <p:ext uri="{BB962C8B-B14F-4D97-AF65-F5344CB8AC3E}">
        <p14:creationId xmlns:p14="http://schemas.microsoft.com/office/powerpoint/2010/main" val="6909742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19" y="2000541"/>
            <a:ext cx="10335939" cy="2977859"/>
          </a:xfrm>
          <a:prstGeom prst="rect">
            <a:avLst/>
          </a:prstGeom>
        </p:spPr>
      </p:pic>
    </p:spTree>
    <p:extLst>
      <p:ext uri="{BB962C8B-B14F-4D97-AF65-F5344CB8AC3E}">
        <p14:creationId xmlns:p14="http://schemas.microsoft.com/office/powerpoint/2010/main" val="3728515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Jobs, Vacancies and Redundancies</a:t>
            </a:r>
            <a:endParaRPr lang="en-GB" sz="4000"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sz="3000" dirty="0" smtClean="0"/>
              <a:t>Business Register and Employment Survey Changes </a:t>
            </a:r>
          </a:p>
          <a:p>
            <a:pPr marL="0" indent="0">
              <a:buNone/>
            </a:pPr>
            <a:r>
              <a:rPr lang="en-GB" sz="3000" dirty="0"/>
              <a:t>	</a:t>
            </a:r>
            <a:r>
              <a:rPr lang="en-GB" sz="3000" dirty="0" smtClean="0"/>
              <a:t>	</a:t>
            </a:r>
            <a:r>
              <a:rPr lang="en-GB" sz="3000" i="1" dirty="0" smtClean="0"/>
              <a:t>ELMS</a:t>
            </a:r>
          </a:p>
          <a:p>
            <a:pPr marL="0" indent="0">
              <a:buNone/>
            </a:pPr>
            <a:endParaRPr lang="en-GB" sz="3000" i="1" dirty="0" smtClean="0"/>
          </a:p>
          <a:p>
            <a:pPr marL="0" indent="0">
              <a:buNone/>
            </a:pPr>
            <a:r>
              <a:rPr lang="en-GB" sz="3000" dirty="0" smtClean="0"/>
              <a:t>Redundancy Statistics</a:t>
            </a:r>
          </a:p>
          <a:p>
            <a:pPr marL="0" indent="0">
              <a:buNone/>
            </a:pPr>
            <a:r>
              <a:rPr lang="en-GB" sz="3000" dirty="0"/>
              <a:t>	</a:t>
            </a:r>
            <a:r>
              <a:rPr lang="en-GB" sz="3000" dirty="0" smtClean="0"/>
              <a:t>	</a:t>
            </a:r>
            <a:r>
              <a:rPr lang="en-GB" sz="3000" i="1" dirty="0" smtClean="0"/>
              <a:t>ELMS, Ashleigh Warwick</a:t>
            </a:r>
          </a:p>
          <a:p>
            <a:pPr marL="0" indent="0">
              <a:buNone/>
            </a:pPr>
            <a:endParaRPr lang="en-GB" sz="3000" i="1" dirty="0"/>
          </a:p>
          <a:p>
            <a:pPr marL="0" indent="0">
              <a:buNone/>
            </a:pPr>
            <a:r>
              <a:rPr lang="en-GB" sz="3000" i="1" dirty="0" smtClean="0"/>
              <a:t>Q&amp;A</a:t>
            </a:r>
            <a:endParaRPr lang="en-GB" sz="3000" dirty="0" smtClean="0"/>
          </a:p>
        </p:txBody>
      </p:sp>
    </p:spTree>
    <p:extLst>
      <p:ext uri="{BB962C8B-B14F-4D97-AF65-F5344CB8AC3E}">
        <p14:creationId xmlns:p14="http://schemas.microsoft.com/office/powerpoint/2010/main" val="27208725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a:t>
            </a:r>
            <a:br>
              <a:rPr lang="en-GB" sz="4300" i="1" dirty="0" smtClean="0"/>
            </a:br>
            <a:endParaRPr lang="en-GB" sz="4300"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
            </a:r>
            <a:br>
              <a:rPr lang="en-GB" dirty="0" smtClean="0"/>
            </a:br>
            <a:r>
              <a:rPr lang="en-GB" dirty="0" smtClean="0"/>
              <a:t>Business Register and Employment Survey (BRES) changes </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35862953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658" y="614986"/>
            <a:ext cx="8489302" cy="1200831"/>
          </a:xfrm>
        </p:spPr>
        <p:txBody>
          <a:bodyPr>
            <a:normAutofit/>
          </a:bodyPr>
          <a:lstStyle/>
          <a:p>
            <a:r>
              <a:rPr lang="en-US" sz="4000" dirty="0" smtClean="0">
                <a:solidFill>
                  <a:srgbClr val="417ABD"/>
                </a:solidFill>
              </a:rPr>
              <a:t>BRES 2018</a:t>
            </a:r>
            <a:endParaRPr lang="en-US" sz="4000" dirty="0">
              <a:solidFill>
                <a:srgbClr val="417ABD"/>
              </a:solidFill>
            </a:endParaRPr>
          </a:p>
        </p:txBody>
      </p:sp>
      <p:sp>
        <p:nvSpPr>
          <p:cNvPr id="3" name="Content Placeholder 2"/>
          <p:cNvSpPr>
            <a:spLocks noGrp="1"/>
          </p:cNvSpPr>
          <p:nvPr>
            <p:ph idx="1"/>
          </p:nvPr>
        </p:nvSpPr>
        <p:spPr>
          <a:xfrm>
            <a:off x="9687097" y="3289414"/>
            <a:ext cx="2845726" cy="316334"/>
          </a:xfrm>
        </p:spPr>
        <p:txBody>
          <a:bodyPr>
            <a:normAutofit/>
          </a:bodyPr>
          <a:lstStyle/>
          <a:p>
            <a:pPr marL="0" indent="0">
              <a:buNone/>
            </a:pPr>
            <a:r>
              <a:rPr lang="en-GB" sz="1200" dirty="0" smtClean="0"/>
              <a:t>New: HTML version of publication</a:t>
            </a:r>
          </a:p>
        </p:txBody>
      </p:sp>
      <p:pic>
        <p:nvPicPr>
          <p:cNvPr id="5" name="Picture 4"/>
          <p:cNvPicPr>
            <a:picLocks noChangeAspect="1"/>
          </p:cNvPicPr>
          <p:nvPr/>
        </p:nvPicPr>
        <p:blipFill>
          <a:blip r:embed="rId3"/>
          <a:stretch>
            <a:fillRect/>
          </a:stretch>
        </p:blipFill>
        <p:spPr>
          <a:xfrm>
            <a:off x="7588370" y="3692605"/>
            <a:ext cx="3966598" cy="2478214"/>
          </a:xfrm>
          <a:prstGeom prst="rect">
            <a:avLst/>
          </a:prstGeom>
        </p:spPr>
      </p:pic>
      <p:pic>
        <p:nvPicPr>
          <p:cNvPr id="6" name="Picture 5"/>
          <p:cNvPicPr>
            <a:picLocks noChangeAspect="1"/>
          </p:cNvPicPr>
          <p:nvPr/>
        </p:nvPicPr>
        <p:blipFill>
          <a:blip r:embed="rId4"/>
          <a:stretch>
            <a:fillRect/>
          </a:stretch>
        </p:blipFill>
        <p:spPr>
          <a:xfrm>
            <a:off x="6968875" y="773063"/>
            <a:ext cx="4586093" cy="2505075"/>
          </a:xfrm>
          <a:prstGeom prst="rect">
            <a:avLst/>
          </a:prstGeom>
        </p:spPr>
      </p:pic>
      <p:sp>
        <p:nvSpPr>
          <p:cNvPr id="7" name="Content Placeholder 2"/>
          <p:cNvSpPr txBox="1">
            <a:spLocks/>
          </p:cNvSpPr>
          <p:nvPr/>
        </p:nvSpPr>
        <p:spPr>
          <a:xfrm>
            <a:off x="1288744" y="1815873"/>
            <a:ext cx="10010192" cy="5042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Publication Date: 27</a:t>
            </a:r>
            <a:r>
              <a:rPr lang="en-GB" baseline="30000" dirty="0" smtClean="0"/>
              <a:t>th</a:t>
            </a:r>
            <a:r>
              <a:rPr lang="en-GB" dirty="0" smtClean="0"/>
              <a:t> June 2019</a:t>
            </a:r>
          </a:p>
          <a:p>
            <a:r>
              <a:rPr lang="en-GB" dirty="0" smtClean="0"/>
              <a:t>Small BRES (Sample size ≈ 12,000)</a:t>
            </a:r>
          </a:p>
          <a:p>
            <a:r>
              <a:rPr lang="en-GB" dirty="0" smtClean="0"/>
              <a:t>Outputs:</a:t>
            </a:r>
          </a:p>
          <a:p>
            <a:pPr lvl="1">
              <a:buFont typeface="Calibri" panose="020F0502020204030204" pitchFamily="34" charset="0"/>
              <a:buChar char="―"/>
            </a:pPr>
            <a:r>
              <a:rPr lang="en-GB" dirty="0" smtClean="0"/>
              <a:t> Full Bulletin (PDF, HTML)</a:t>
            </a:r>
          </a:p>
          <a:p>
            <a:pPr lvl="1">
              <a:buFont typeface="Calibri" panose="020F0502020204030204" pitchFamily="34" charset="0"/>
              <a:buChar char="―"/>
            </a:pPr>
            <a:r>
              <a:rPr lang="en-GB" dirty="0" smtClean="0"/>
              <a:t>Tables: </a:t>
            </a:r>
          </a:p>
          <a:p>
            <a:pPr marL="1371600" lvl="2" indent="-457200">
              <a:buFont typeface="+mj-lt"/>
              <a:buAutoNum type="arabicPeriod"/>
            </a:pPr>
            <a:r>
              <a:rPr lang="en-GB" dirty="0" smtClean="0"/>
              <a:t>Employee jobs by DCA</a:t>
            </a:r>
          </a:p>
          <a:p>
            <a:pPr marL="1371600" lvl="2" indent="-457200">
              <a:buFont typeface="+mj-lt"/>
              <a:buAutoNum type="arabicPeriod"/>
            </a:pPr>
            <a:r>
              <a:rPr lang="en-GB" dirty="0" smtClean="0"/>
              <a:t>Employee jobs by Headline</a:t>
            </a:r>
          </a:p>
          <a:p>
            <a:pPr marL="1371600" lvl="2" indent="-457200">
              <a:buFont typeface="+mj-lt"/>
              <a:buAutoNum type="arabicPeriod"/>
            </a:pPr>
            <a:r>
              <a:rPr lang="en-GB" dirty="0" smtClean="0"/>
              <a:t>Employee jobs by Public/Private</a:t>
            </a:r>
          </a:p>
          <a:p>
            <a:pPr marL="1371600" lvl="2" indent="-457200">
              <a:buFont typeface="+mj-lt"/>
              <a:buAutoNum type="arabicPeriod"/>
            </a:pPr>
            <a:r>
              <a:rPr lang="en-GB" dirty="0" smtClean="0"/>
              <a:t>Employee jobs by DCA and Headline</a:t>
            </a:r>
          </a:p>
          <a:p>
            <a:pPr lvl="1">
              <a:buFont typeface="Calibri" panose="020F0502020204030204" pitchFamily="34" charset="0"/>
              <a:buChar char="―"/>
            </a:pPr>
            <a:r>
              <a:rPr lang="en-GB" dirty="0" smtClean="0"/>
              <a:t>Infographics</a:t>
            </a:r>
          </a:p>
          <a:p>
            <a:pPr lvl="1">
              <a:buFont typeface="Calibri" panose="020F0502020204030204" pitchFamily="34" charset="0"/>
              <a:buChar char="―"/>
            </a:pPr>
            <a:r>
              <a:rPr lang="en-GB" dirty="0" smtClean="0"/>
              <a:t>NINIS</a:t>
            </a:r>
          </a:p>
        </p:txBody>
      </p:sp>
      <p:sp>
        <p:nvSpPr>
          <p:cNvPr id="8" name="Content Placeholder 2"/>
          <p:cNvSpPr txBox="1">
            <a:spLocks/>
          </p:cNvSpPr>
          <p:nvPr/>
        </p:nvSpPr>
        <p:spPr>
          <a:xfrm>
            <a:off x="10128906" y="6170819"/>
            <a:ext cx="1962108" cy="3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smtClean="0"/>
              <a:t>Summary Infographic</a:t>
            </a:r>
          </a:p>
        </p:txBody>
      </p:sp>
    </p:spTree>
    <p:extLst>
      <p:ext uri="{BB962C8B-B14F-4D97-AF65-F5344CB8AC3E}">
        <p14:creationId xmlns:p14="http://schemas.microsoft.com/office/powerpoint/2010/main" val="3042603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pic>
        <p:nvPicPr>
          <p:cNvPr id="6" name="Picture 5"/>
          <p:cNvPicPr>
            <a:picLocks noChangeAspect="1"/>
          </p:cNvPicPr>
          <p:nvPr/>
        </p:nvPicPr>
        <p:blipFill>
          <a:blip r:embed="rId3"/>
          <a:stretch>
            <a:fillRect/>
          </a:stretch>
        </p:blipFill>
        <p:spPr>
          <a:xfrm>
            <a:off x="610820" y="2573121"/>
            <a:ext cx="8219411" cy="3655637"/>
          </a:xfrm>
          <a:prstGeom prst="rect">
            <a:avLst/>
          </a:prstGeom>
        </p:spPr>
      </p:pic>
      <p:sp>
        <p:nvSpPr>
          <p:cNvPr id="7" name="TextBox 9"/>
          <p:cNvSpPr txBox="1"/>
          <p:nvPr/>
        </p:nvSpPr>
        <p:spPr>
          <a:xfrm>
            <a:off x="9069975" y="2970625"/>
            <a:ext cx="2529126" cy="2515775"/>
          </a:xfrm>
          <a:prstGeom prst="rect">
            <a:avLst/>
          </a:prstGeom>
          <a:solidFill>
            <a:srgbClr val="CCD607"/>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800" dirty="0">
                <a:solidFill>
                  <a:srgbClr val="1A2859"/>
                </a:solidFill>
                <a:effectLst/>
              </a:rPr>
              <a:t>62.5% of consultation</a:t>
            </a:r>
            <a:r>
              <a:rPr lang="en-GB" sz="1800" baseline="0" dirty="0">
                <a:solidFill>
                  <a:srgbClr val="1A2859"/>
                </a:solidFill>
                <a:effectLst/>
              </a:rPr>
              <a:t> respondents use District Council Area (11) level outputs whilst 31.3% of respondents use Ward (582) level outputs.</a:t>
            </a:r>
            <a:endParaRPr lang="en-GB" sz="1800" dirty="0">
              <a:solidFill>
                <a:srgbClr val="1A2859"/>
              </a:solidFill>
              <a:effectLst/>
            </a:endParaRPr>
          </a:p>
        </p:txBody>
      </p:sp>
      <p:sp>
        <p:nvSpPr>
          <p:cNvPr id="8" name="Title 1"/>
          <p:cNvSpPr txBox="1">
            <a:spLocks/>
          </p:cNvSpPr>
          <p:nvPr/>
        </p:nvSpPr>
        <p:spPr>
          <a:xfrm>
            <a:off x="1087890" y="1765319"/>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Geographical Outputs</a:t>
            </a:r>
            <a:endParaRPr lang="en-GB" sz="4000" dirty="0"/>
          </a:p>
        </p:txBody>
      </p:sp>
    </p:spTree>
    <p:extLst>
      <p:ext uri="{BB962C8B-B14F-4D97-AF65-F5344CB8AC3E}">
        <p14:creationId xmlns:p14="http://schemas.microsoft.com/office/powerpoint/2010/main" val="2269031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84F1AF2-C291-4BC9-8469-287FF77B4FC8}"/>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xmlns="" id="{A4F1A7F0-0F31-4194-8D76-A08F5BC2572F}"/>
              </a:ext>
            </a:extLst>
          </p:cNvPr>
          <p:cNvSpPr>
            <a:spLocks noGrp="1"/>
          </p:cNvSpPr>
          <p:nvPr>
            <p:ph type="title"/>
          </p:nvPr>
        </p:nvSpPr>
        <p:spPr/>
        <p:txBody>
          <a:bodyPr/>
          <a:lstStyle/>
          <a:p>
            <a:r>
              <a:rPr lang="en-GB" dirty="0"/>
              <a:t>Vision for the future</a:t>
            </a:r>
          </a:p>
        </p:txBody>
      </p:sp>
      <p:sp>
        <p:nvSpPr>
          <p:cNvPr id="6" name="Footer Placeholder 3">
            <a:extLst>
              <a:ext uri="{FF2B5EF4-FFF2-40B4-BE49-F238E27FC236}">
                <a16:creationId xmlns:a16="http://schemas.microsoft.com/office/drawing/2014/main" xmlns="" id="{45F4F377-4EC9-4AE2-AA28-3CDB00DA442C}"/>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6771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sp>
        <p:nvSpPr>
          <p:cNvPr id="8" name="Title 1"/>
          <p:cNvSpPr txBox="1">
            <a:spLocks/>
          </p:cNvSpPr>
          <p:nvPr/>
        </p:nvSpPr>
        <p:spPr>
          <a:xfrm>
            <a:off x="1087890" y="1765319"/>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Industry Outputs</a:t>
            </a:r>
            <a:endParaRPr lang="en-GB" sz="4000" dirty="0"/>
          </a:p>
        </p:txBody>
      </p:sp>
      <p:pic>
        <p:nvPicPr>
          <p:cNvPr id="3" name="Picture 2"/>
          <p:cNvPicPr>
            <a:picLocks noChangeAspect="1"/>
          </p:cNvPicPr>
          <p:nvPr/>
        </p:nvPicPr>
        <p:blipFill rotWithShape="1">
          <a:blip r:embed="rId3"/>
          <a:srcRect r="24637"/>
          <a:stretch/>
        </p:blipFill>
        <p:spPr>
          <a:xfrm>
            <a:off x="614689" y="2704130"/>
            <a:ext cx="7915536" cy="3614933"/>
          </a:xfrm>
          <a:prstGeom prst="rect">
            <a:avLst/>
          </a:prstGeom>
        </p:spPr>
      </p:pic>
      <p:sp>
        <p:nvSpPr>
          <p:cNvPr id="9" name="TextBox 12"/>
          <p:cNvSpPr txBox="1"/>
          <p:nvPr/>
        </p:nvSpPr>
        <p:spPr>
          <a:xfrm>
            <a:off x="8683081" y="3133438"/>
            <a:ext cx="3003703" cy="2315384"/>
          </a:xfrm>
          <a:prstGeom prst="rect">
            <a:avLst/>
          </a:prstGeom>
          <a:solidFill>
            <a:srgbClr val="CCD607"/>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800" dirty="0">
                <a:solidFill>
                  <a:srgbClr val="1A2859"/>
                </a:solidFill>
              </a:rPr>
              <a:t>Both Headline (Construction, Manufacturing, Services, Other) and 3,4 or 5-digit SIC codes are used by 56.3% of respondents.</a:t>
            </a:r>
          </a:p>
        </p:txBody>
      </p:sp>
    </p:spTree>
    <p:extLst>
      <p:ext uri="{BB962C8B-B14F-4D97-AF65-F5344CB8AC3E}">
        <p14:creationId xmlns:p14="http://schemas.microsoft.com/office/powerpoint/2010/main" val="24953630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pic>
        <p:nvPicPr>
          <p:cNvPr id="4" name="Picture 3"/>
          <p:cNvPicPr>
            <a:picLocks noChangeAspect="1"/>
          </p:cNvPicPr>
          <p:nvPr/>
        </p:nvPicPr>
        <p:blipFill>
          <a:blip r:embed="rId3"/>
          <a:stretch>
            <a:fillRect/>
          </a:stretch>
        </p:blipFill>
        <p:spPr>
          <a:xfrm>
            <a:off x="862422" y="2621396"/>
            <a:ext cx="8812974" cy="3976586"/>
          </a:xfrm>
          <a:prstGeom prst="rect">
            <a:avLst/>
          </a:prstGeom>
        </p:spPr>
      </p:pic>
      <p:sp>
        <p:nvSpPr>
          <p:cNvPr id="7" name="Title 1"/>
          <p:cNvSpPr txBox="1">
            <a:spLocks/>
          </p:cNvSpPr>
          <p:nvPr/>
        </p:nvSpPr>
        <p:spPr>
          <a:xfrm>
            <a:off x="862422" y="1923517"/>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Impact of no small BRES</a:t>
            </a:r>
            <a:endParaRPr lang="en-GB" sz="4000" dirty="0"/>
          </a:p>
        </p:txBody>
      </p:sp>
    </p:spTree>
    <p:extLst>
      <p:ext uri="{BB962C8B-B14F-4D97-AF65-F5344CB8AC3E}">
        <p14:creationId xmlns:p14="http://schemas.microsoft.com/office/powerpoint/2010/main" val="27328525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BRES 2019</a:t>
            </a:r>
            <a:endParaRPr lang="en-GB" sz="4000" dirty="0"/>
          </a:p>
        </p:txBody>
      </p:sp>
      <p:sp>
        <p:nvSpPr>
          <p:cNvPr id="5" name="Content Placeholder 4"/>
          <p:cNvSpPr>
            <a:spLocks noGrp="1"/>
          </p:cNvSpPr>
          <p:nvPr>
            <p:ph idx="1"/>
          </p:nvPr>
        </p:nvSpPr>
        <p:spPr/>
        <p:txBody>
          <a:bodyPr/>
          <a:lstStyle/>
          <a:p>
            <a:r>
              <a:rPr lang="en-GB" dirty="0" smtClean="0"/>
              <a:t>Currently in the field</a:t>
            </a:r>
          </a:p>
          <a:p>
            <a:r>
              <a:rPr lang="en-GB" dirty="0" smtClean="0"/>
              <a:t>Not a Census</a:t>
            </a:r>
          </a:p>
          <a:p>
            <a:r>
              <a:rPr lang="en-GB" dirty="0" smtClean="0"/>
              <a:t>Big </a:t>
            </a:r>
            <a:r>
              <a:rPr lang="en-GB" dirty="0"/>
              <a:t>BRES (Sample size ≈ </a:t>
            </a:r>
            <a:r>
              <a:rPr lang="en-GB" dirty="0" smtClean="0"/>
              <a:t>30,000)</a:t>
            </a:r>
          </a:p>
          <a:p>
            <a:r>
              <a:rPr lang="en-GB" dirty="0" smtClean="0"/>
              <a:t>Same outputs available:</a:t>
            </a:r>
          </a:p>
          <a:p>
            <a:pPr lvl="1">
              <a:buFont typeface="Calibri" panose="020F0502020204030204" pitchFamily="34" charset="0"/>
              <a:buChar char="―"/>
            </a:pPr>
            <a:r>
              <a:rPr lang="en-GB" sz="1600" dirty="0" smtClean="0"/>
              <a:t>Full Bulletin</a:t>
            </a:r>
          </a:p>
          <a:p>
            <a:pPr lvl="1">
              <a:buFont typeface="Calibri" panose="020F0502020204030204" pitchFamily="34" charset="0"/>
              <a:buChar char="―"/>
            </a:pPr>
            <a:r>
              <a:rPr lang="en-GB" sz="1600" dirty="0" smtClean="0"/>
              <a:t>Data tables of employee jobs:</a:t>
            </a:r>
          </a:p>
          <a:p>
            <a:pPr lvl="2">
              <a:buFont typeface="Calibri" panose="020F0502020204030204" pitchFamily="34" charset="0"/>
              <a:buChar char="―"/>
            </a:pPr>
            <a:r>
              <a:rPr lang="en-GB" sz="1400" dirty="0" smtClean="0"/>
              <a:t>SIC5, SIC4, SIC3, SIC2</a:t>
            </a:r>
          </a:p>
          <a:p>
            <a:pPr lvl="2">
              <a:buFont typeface="Calibri" panose="020F0502020204030204" pitchFamily="34" charset="0"/>
              <a:buChar char="―"/>
            </a:pPr>
            <a:r>
              <a:rPr lang="en-GB" sz="1400" dirty="0" smtClean="0"/>
              <a:t>Headline Industry and Section</a:t>
            </a:r>
          </a:p>
          <a:p>
            <a:pPr lvl="2">
              <a:buFont typeface="Calibri" panose="020F0502020204030204" pitchFamily="34" charset="0"/>
              <a:buChar char="―"/>
            </a:pPr>
            <a:r>
              <a:rPr lang="en-GB" sz="1400" dirty="0" smtClean="0"/>
              <a:t>Ward</a:t>
            </a:r>
            <a:endParaRPr lang="en-GB" sz="1400" dirty="0"/>
          </a:p>
          <a:p>
            <a:pPr lvl="2">
              <a:buFont typeface="Calibri" panose="020F0502020204030204" pitchFamily="34" charset="0"/>
              <a:buChar char="―"/>
            </a:pPr>
            <a:r>
              <a:rPr lang="en-GB" sz="1400" dirty="0" smtClean="0"/>
              <a:t>District </a:t>
            </a:r>
            <a:r>
              <a:rPr lang="en-GB" sz="1400" dirty="0"/>
              <a:t>Council Area</a:t>
            </a:r>
          </a:p>
          <a:p>
            <a:pPr lvl="2">
              <a:buFont typeface="Calibri" panose="020F0502020204030204" pitchFamily="34" charset="0"/>
              <a:buChar char="―"/>
            </a:pPr>
            <a:r>
              <a:rPr lang="en-GB" sz="1400" dirty="0" smtClean="0"/>
              <a:t>District </a:t>
            </a:r>
            <a:r>
              <a:rPr lang="en-GB" sz="1400" dirty="0"/>
              <a:t>Council Area </a:t>
            </a:r>
            <a:r>
              <a:rPr lang="en-GB" sz="1400" dirty="0" smtClean="0"/>
              <a:t>by Headline Industry</a:t>
            </a:r>
          </a:p>
          <a:p>
            <a:pPr lvl="2">
              <a:buFont typeface="Calibri" panose="020F0502020204030204" pitchFamily="34" charset="0"/>
              <a:buChar char="―"/>
            </a:pPr>
            <a:r>
              <a:rPr lang="en-GB" sz="1400" dirty="0" smtClean="0"/>
              <a:t>District </a:t>
            </a:r>
            <a:r>
              <a:rPr lang="en-GB" sz="1400" dirty="0"/>
              <a:t>Council Area </a:t>
            </a:r>
            <a:r>
              <a:rPr lang="en-GB" sz="1400" dirty="0" smtClean="0"/>
              <a:t>by Public/Private split</a:t>
            </a:r>
          </a:p>
          <a:p>
            <a:pPr lvl="2">
              <a:buFont typeface="Calibri" panose="020F0502020204030204" pitchFamily="34" charset="0"/>
              <a:buChar char="―"/>
            </a:pPr>
            <a:r>
              <a:rPr lang="en-GB" sz="1400" dirty="0" smtClean="0"/>
              <a:t>Parliamentary Constituency Area by Public/Private split</a:t>
            </a:r>
          </a:p>
          <a:p>
            <a:pPr lvl="2">
              <a:buFont typeface="Calibri" panose="020F0502020204030204" pitchFamily="34" charset="0"/>
              <a:buChar char="―"/>
            </a:pPr>
            <a:r>
              <a:rPr lang="en-GB" sz="1400" dirty="0"/>
              <a:t>Parliamentary Constituency Area </a:t>
            </a:r>
            <a:r>
              <a:rPr lang="en-GB" sz="1400" dirty="0" smtClean="0"/>
              <a:t>by Industry Section</a:t>
            </a:r>
            <a:endParaRPr lang="en-GB" sz="1400" dirty="0"/>
          </a:p>
        </p:txBody>
      </p:sp>
      <p:pic>
        <p:nvPicPr>
          <p:cNvPr id="6" name="Picture 5"/>
          <p:cNvPicPr>
            <a:picLocks noChangeAspect="1"/>
          </p:cNvPicPr>
          <p:nvPr/>
        </p:nvPicPr>
        <p:blipFill rotWithShape="1">
          <a:blip r:embed="rId3"/>
          <a:srcRect l="26890"/>
          <a:stretch/>
        </p:blipFill>
        <p:spPr>
          <a:xfrm>
            <a:off x="7642117" y="1101415"/>
            <a:ext cx="3711683" cy="5467350"/>
          </a:xfrm>
          <a:prstGeom prst="rect">
            <a:avLst/>
          </a:prstGeom>
        </p:spPr>
      </p:pic>
      <p:sp>
        <p:nvSpPr>
          <p:cNvPr id="7" name="TextBox 6"/>
          <p:cNvSpPr txBox="1"/>
          <p:nvPr/>
        </p:nvSpPr>
        <p:spPr>
          <a:xfrm>
            <a:off x="7508005" y="698354"/>
            <a:ext cx="4249552" cy="400110"/>
          </a:xfrm>
          <a:prstGeom prst="rect">
            <a:avLst/>
          </a:prstGeom>
          <a:noFill/>
        </p:spPr>
        <p:txBody>
          <a:bodyPr wrap="square" rtlCol="0">
            <a:spAutoFit/>
          </a:bodyPr>
          <a:lstStyle/>
          <a:p>
            <a:r>
              <a:rPr lang="en-GB" sz="2000" dirty="0" smtClean="0">
                <a:solidFill>
                  <a:srgbClr val="417ABD"/>
                </a:solidFill>
              </a:rPr>
              <a:t>Outputs from last BRES Census (2015)</a:t>
            </a:r>
            <a:endParaRPr lang="en-GB" sz="2000" dirty="0">
              <a:solidFill>
                <a:srgbClr val="417ABD"/>
              </a:solidFill>
            </a:endParaRPr>
          </a:p>
        </p:txBody>
      </p:sp>
    </p:spTree>
    <p:extLst>
      <p:ext uri="{BB962C8B-B14F-4D97-AF65-F5344CB8AC3E}">
        <p14:creationId xmlns:p14="http://schemas.microsoft.com/office/powerpoint/2010/main" val="817991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Migrant/Vacancy Questions</a:t>
            </a:r>
            <a:endParaRPr lang="en-GB" sz="4000" dirty="0"/>
          </a:p>
        </p:txBody>
      </p:sp>
      <p:sp>
        <p:nvSpPr>
          <p:cNvPr id="3" name="Content Placeholder 2"/>
          <p:cNvSpPr>
            <a:spLocks noGrp="1"/>
          </p:cNvSpPr>
          <p:nvPr>
            <p:ph idx="1"/>
          </p:nvPr>
        </p:nvSpPr>
        <p:spPr>
          <a:xfrm>
            <a:off x="1550852" y="1424882"/>
            <a:ext cx="10010192" cy="5200651"/>
          </a:xfrm>
        </p:spPr>
        <p:txBody>
          <a:bodyPr/>
          <a:lstStyle/>
          <a:p>
            <a:r>
              <a:rPr lang="en-GB" sz="2000" dirty="0" smtClean="0"/>
              <a:t>New questions added to BRES 2018, and remained on BRES 2019:</a:t>
            </a:r>
            <a:endParaRPr lang="en-GB" dirty="0"/>
          </a:p>
          <a:p>
            <a:endParaRPr lang="en-GB" dirty="0" smtClean="0"/>
          </a:p>
          <a:p>
            <a:endParaRPr lang="en-GB" dirty="0"/>
          </a:p>
          <a:p>
            <a:endParaRPr lang="en-GB" dirty="0" smtClean="0"/>
          </a:p>
          <a:p>
            <a:pPr marL="0" indent="0">
              <a:buNone/>
            </a:pPr>
            <a:endParaRPr lang="en-GB" dirty="0" smtClean="0"/>
          </a:p>
          <a:p>
            <a:endParaRPr lang="en-GB" sz="2000" dirty="0" smtClean="0"/>
          </a:p>
          <a:p>
            <a:r>
              <a:rPr lang="en-GB" sz="2000" dirty="0" smtClean="0"/>
              <a:t>Based on the initial</a:t>
            </a:r>
            <a:r>
              <a:rPr lang="en-GB" dirty="0" smtClean="0"/>
              <a:t> </a:t>
            </a:r>
            <a:r>
              <a:rPr lang="en-GB" sz="2000" dirty="0"/>
              <a:t>analysis of </a:t>
            </a:r>
            <a:r>
              <a:rPr lang="en-GB" sz="2000" dirty="0" smtClean="0"/>
              <a:t>the 2018 data:</a:t>
            </a:r>
          </a:p>
          <a:p>
            <a:pPr lvl="1"/>
            <a:r>
              <a:rPr lang="en-GB" sz="1600" dirty="0" smtClean="0"/>
              <a:t>Vacancy figures seem robust (more so at Reporting Unit Level)</a:t>
            </a:r>
          </a:p>
          <a:p>
            <a:pPr lvl="1"/>
            <a:r>
              <a:rPr lang="en-GB" sz="1600" dirty="0" smtClean="0"/>
              <a:t>Migrant data less reliable (lower response in this question, as many businesses highlighted they didn’t hold this information)</a:t>
            </a:r>
          </a:p>
          <a:p>
            <a:r>
              <a:rPr lang="en-GB" sz="2000" dirty="0" smtClean="0"/>
              <a:t>Next steps: </a:t>
            </a:r>
          </a:p>
          <a:p>
            <a:pPr lvl="1"/>
            <a:r>
              <a:rPr lang="en-GB" sz="1600" dirty="0" smtClean="0"/>
              <a:t>Work with colleagues in the ONS to finalise the methods for producing these results</a:t>
            </a:r>
          </a:p>
          <a:p>
            <a:pPr lvl="1"/>
            <a:r>
              <a:rPr lang="en-GB" sz="1600" dirty="0" smtClean="0"/>
              <a:t>Possibility of waiting for the 2019 results, to publish both sets of data together</a:t>
            </a:r>
            <a:endParaRPr lang="en-GB" sz="1600" dirty="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grpSp>
        <p:nvGrpSpPr>
          <p:cNvPr id="8" name="Group 7"/>
          <p:cNvGrpSpPr/>
          <p:nvPr/>
        </p:nvGrpSpPr>
        <p:grpSpPr>
          <a:xfrm>
            <a:off x="2026360" y="1757754"/>
            <a:ext cx="9059176" cy="2682814"/>
            <a:chOff x="1343608" y="2142454"/>
            <a:chExt cx="9059176" cy="2682814"/>
          </a:xfrm>
        </p:grpSpPr>
        <p:pic>
          <p:nvPicPr>
            <p:cNvPr id="4" name="Picture 3"/>
            <p:cNvPicPr>
              <a:picLocks noChangeAspect="1"/>
            </p:cNvPicPr>
            <p:nvPr/>
          </p:nvPicPr>
          <p:blipFill>
            <a:blip r:embed="rId3"/>
            <a:stretch>
              <a:fillRect/>
            </a:stretch>
          </p:blipFill>
          <p:spPr>
            <a:xfrm>
              <a:off x="1343608" y="2386843"/>
              <a:ext cx="9059176" cy="1281684"/>
            </a:xfrm>
            <a:prstGeom prst="rect">
              <a:avLst/>
            </a:prstGeom>
          </p:spPr>
        </p:pic>
        <p:pic>
          <p:nvPicPr>
            <p:cNvPr id="5" name="Picture 4"/>
            <p:cNvPicPr>
              <a:picLocks noChangeAspect="1"/>
            </p:cNvPicPr>
            <p:nvPr/>
          </p:nvPicPr>
          <p:blipFill>
            <a:blip r:embed="rId4"/>
            <a:stretch>
              <a:fillRect/>
            </a:stretch>
          </p:blipFill>
          <p:spPr>
            <a:xfrm>
              <a:off x="1347385" y="3825552"/>
              <a:ext cx="9055399" cy="999716"/>
            </a:xfrm>
            <a:prstGeom prst="rect">
              <a:avLst/>
            </a:prstGeom>
          </p:spPr>
        </p:pic>
        <p:sp>
          <p:nvSpPr>
            <p:cNvPr id="6" name="TextBox 5"/>
            <p:cNvSpPr txBox="1"/>
            <p:nvPr/>
          </p:nvSpPr>
          <p:spPr>
            <a:xfrm>
              <a:off x="1343608" y="2142454"/>
              <a:ext cx="1938147" cy="369332"/>
            </a:xfrm>
            <a:prstGeom prst="rect">
              <a:avLst/>
            </a:prstGeom>
            <a:noFill/>
          </p:spPr>
          <p:txBody>
            <a:bodyPr wrap="square" rtlCol="0">
              <a:spAutoFit/>
            </a:bodyPr>
            <a:lstStyle/>
            <a:p>
              <a:r>
                <a:rPr lang="en-GB" dirty="0" smtClean="0">
                  <a:solidFill>
                    <a:srgbClr val="417ABD"/>
                  </a:solidFill>
                </a:rPr>
                <a:t>Migrant Question</a:t>
              </a:r>
              <a:endParaRPr lang="en-GB" dirty="0">
                <a:solidFill>
                  <a:srgbClr val="417ABD"/>
                </a:solidFill>
              </a:endParaRPr>
            </a:p>
          </p:txBody>
        </p:sp>
        <p:sp>
          <p:nvSpPr>
            <p:cNvPr id="7" name="TextBox 6"/>
            <p:cNvSpPr txBox="1"/>
            <p:nvPr/>
          </p:nvSpPr>
          <p:spPr>
            <a:xfrm>
              <a:off x="1343608" y="3544821"/>
              <a:ext cx="1938147" cy="369332"/>
            </a:xfrm>
            <a:prstGeom prst="rect">
              <a:avLst/>
            </a:prstGeom>
            <a:noFill/>
            <a:ln>
              <a:noFill/>
            </a:ln>
          </p:spPr>
          <p:txBody>
            <a:bodyPr wrap="square" rtlCol="0">
              <a:spAutoFit/>
            </a:bodyPr>
            <a:lstStyle/>
            <a:p>
              <a:r>
                <a:rPr lang="en-GB" dirty="0" smtClean="0">
                  <a:solidFill>
                    <a:srgbClr val="417ABD"/>
                  </a:solidFill>
                </a:rPr>
                <a:t>Vacancy Question</a:t>
              </a:r>
              <a:endParaRPr lang="en-GB" dirty="0">
                <a:solidFill>
                  <a:srgbClr val="417ABD"/>
                </a:solidFill>
              </a:endParaRPr>
            </a:p>
          </p:txBody>
        </p:sp>
      </p:grpSp>
    </p:spTree>
    <p:extLst>
      <p:ext uri="{BB962C8B-B14F-4D97-AF65-F5344CB8AC3E}">
        <p14:creationId xmlns:p14="http://schemas.microsoft.com/office/powerpoint/2010/main" val="27015908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Redundancy Statistics</a:t>
            </a:r>
            <a:r>
              <a:rPr lang="en-GB" dirty="0"/>
              <a:t/>
            </a:r>
            <a:br>
              <a:rPr lang="en-GB" dirty="0"/>
            </a:br>
            <a:r>
              <a:rPr lang="en-GB" dirty="0"/>
              <a:t/>
            </a:r>
            <a:br>
              <a:rPr lang="en-GB" dirty="0"/>
            </a:br>
            <a:endParaRPr lang="en-GB" dirty="0"/>
          </a:p>
        </p:txBody>
      </p:sp>
      <p:sp>
        <p:nvSpPr>
          <p:cNvPr id="6"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3978093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6879" y="2304453"/>
            <a:ext cx="1470426" cy="475324"/>
          </a:xfrm>
        </p:spPr>
        <p:txBody>
          <a:bodyPr>
            <a:normAutofit lnSpcReduction="10000"/>
          </a:bodyPr>
          <a:lstStyle/>
          <a:p>
            <a:pPr marL="0" indent="0">
              <a:buNone/>
            </a:pPr>
            <a:r>
              <a:rPr lang="en-GB" dirty="0" smtClean="0"/>
              <a:t>NINIS</a:t>
            </a:r>
            <a:endParaRPr lang="en-GB" dirty="0"/>
          </a:p>
        </p:txBody>
      </p:sp>
      <p:grpSp>
        <p:nvGrpSpPr>
          <p:cNvPr id="9" name="Group 8"/>
          <p:cNvGrpSpPr/>
          <p:nvPr/>
        </p:nvGrpSpPr>
        <p:grpSpPr>
          <a:xfrm>
            <a:off x="8203052" y="75885"/>
            <a:ext cx="3807071" cy="5763763"/>
            <a:chOff x="8254389" y="520794"/>
            <a:chExt cx="3807071" cy="5763763"/>
          </a:xfrm>
        </p:grpSpPr>
        <p:sp>
          <p:nvSpPr>
            <p:cNvPr id="3" name="Content Placeholder 1"/>
            <p:cNvSpPr txBox="1">
              <a:spLocks/>
            </p:cNvSpPr>
            <p:nvPr/>
          </p:nvSpPr>
          <p:spPr>
            <a:xfrm>
              <a:off x="8308812" y="520794"/>
              <a:ext cx="3752648" cy="686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Labour Market Report</a:t>
              </a:r>
            </a:p>
          </p:txBody>
        </p:sp>
        <p:pic>
          <p:nvPicPr>
            <p:cNvPr id="5" name="Picture 4"/>
            <p:cNvPicPr>
              <a:picLocks noChangeAspect="1"/>
            </p:cNvPicPr>
            <p:nvPr/>
          </p:nvPicPr>
          <p:blipFill rotWithShape="1">
            <a:blip r:embed="rId3"/>
            <a:srcRect l="3378" t="2388" r="3474"/>
            <a:stretch/>
          </p:blipFill>
          <p:spPr>
            <a:xfrm>
              <a:off x="8254389" y="864075"/>
              <a:ext cx="3769920" cy="5420482"/>
            </a:xfrm>
            <a:prstGeom prst="rect">
              <a:avLst/>
            </a:prstGeom>
          </p:spPr>
        </p:pic>
      </p:grpSp>
      <p:grpSp>
        <p:nvGrpSpPr>
          <p:cNvPr id="10" name="Group 9"/>
          <p:cNvGrpSpPr/>
          <p:nvPr/>
        </p:nvGrpSpPr>
        <p:grpSpPr>
          <a:xfrm>
            <a:off x="3950605" y="933698"/>
            <a:ext cx="4664484" cy="2503930"/>
            <a:chOff x="2852163" y="278002"/>
            <a:chExt cx="4664484" cy="2503930"/>
          </a:xfrm>
        </p:grpSpPr>
        <p:sp>
          <p:nvSpPr>
            <p:cNvPr id="4" name="Content Placeholder 1"/>
            <p:cNvSpPr txBox="1">
              <a:spLocks/>
            </p:cNvSpPr>
            <p:nvPr/>
          </p:nvSpPr>
          <p:spPr>
            <a:xfrm>
              <a:off x="3823804" y="278002"/>
              <a:ext cx="2994256" cy="673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Redundancy Tables</a:t>
              </a:r>
            </a:p>
          </p:txBody>
        </p:sp>
        <p:pic>
          <p:nvPicPr>
            <p:cNvPr id="7" name="Picture 6"/>
            <p:cNvPicPr>
              <a:picLocks noChangeAspect="1"/>
            </p:cNvPicPr>
            <p:nvPr/>
          </p:nvPicPr>
          <p:blipFill rotWithShape="1">
            <a:blip r:embed="rId4"/>
            <a:srcRect b="20315"/>
            <a:stretch/>
          </p:blipFill>
          <p:spPr>
            <a:xfrm>
              <a:off x="2852163" y="864075"/>
              <a:ext cx="4664484" cy="1917857"/>
            </a:xfrm>
            <a:prstGeom prst="rect">
              <a:avLst/>
            </a:prstGeom>
            <a:solidFill>
              <a:schemeClr val="bg1"/>
            </a:solidFill>
          </p:spPr>
        </p:pic>
      </p:grpSp>
      <p:pic>
        <p:nvPicPr>
          <p:cNvPr id="11" name="Picture 10"/>
          <p:cNvPicPr>
            <a:picLocks noChangeAspect="1"/>
          </p:cNvPicPr>
          <p:nvPr/>
        </p:nvPicPr>
        <p:blipFill>
          <a:blip r:embed="rId5"/>
          <a:stretch>
            <a:fillRect/>
          </a:stretch>
        </p:blipFill>
        <p:spPr>
          <a:xfrm>
            <a:off x="4398722" y="2232028"/>
            <a:ext cx="3930206" cy="3361720"/>
          </a:xfrm>
          <a:prstGeom prst="rect">
            <a:avLst/>
          </a:prstGeom>
        </p:spPr>
      </p:pic>
      <p:pic>
        <p:nvPicPr>
          <p:cNvPr id="12" name="Picture 11"/>
          <p:cNvPicPr>
            <a:picLocks noChangeAspect="1"/>
          </p:cNvPicPr>
          <p:nvPr/>
        </p:nvPicPr>
        <p:blipFill>
          <a:blip r:embed="rId6"/>
          <a:stretch>
            <a:fillRect/>
          </a:stretch>
        </p:blipFill>
        <p:spPr>
          <a:xfrm>
            <a:off x="3529547" y="3022580"/>
            <a:ext cx="5542681" cy="2254610"/>
          </a:xfrm>
          <a:prstGeom prst="rect">
            <a:avLst/>
          </a:prstGeom>
          <a:solidFill>
            <a:schemeClr val="bg1"/>
          </a:solidFill>
        </p:spPr>
      </p:pic>
      <p:pic>
        <p:nvPicPr>
          <p:cNvPr id="8" name="Picture 7"/>
          <p:cNvPicPr>
            <a:picLocks noChangeAspect="1"/>
          </p:cNvPicPr>
          <p:nvPr/>
        </p:nvPicPr>
        <p:blipFill>
          <a:blip r:embed="rId7"/>
          <a:stretch>
            <a:fillRect/>
          </a:stretch>
        </p:blipFill>
        <p:spPr>
          <a:xfrm>
            <a:off x="139438" y="2779777"/>
            <a:ext cx="5329381" cy="4023952"/>
          </a:xfrm>
          <a:prstGeom prst="rect">
            <a:avLst/>
          </a:prstGeom>
        </p:spPr>
      </p:pic>
    </p:spTree>
    <p:extLst>
      <p:ext uri="{BB962C8B-B14F-4D97-AF65-F5344CB8AC3E}">
        <p14:creationId xmlns:p14="http://schemas.microsoft.com/office/powerpoint/2010/main" val="39791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4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65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9500"/>
                            </p:stCondLst>
                            <p:childTnLst>
                              <p:par>
                                <p:cTn id="21" presetID="10" presetClass="entr" presetSubtype="0" fill="hold" grpId="0" nodeType="afterEffect">
                                  <p:stCondLst>
                                    <p:cond delay="450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childTnLst>
                                </p:cTn>
                              </p:par>
                              <p:par>
                                <p:cTn id="24" presetID="10" presetClass="entr" presetSubtype="0" fill="hold" nodeType="withEffect">
                                  <p:stCondLst>
                                    <p:cond delay="4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140" y="2408696"/>
            <a:ext cx="5778500" cy="1200831"/>
          </a:xfrm>
        </p:spPr>
        <p:txBody>
          <a:bodyPr>
            <a:noAutofit/>
          </a:bodyPr>
          <a:lstStyle/>
          <a:p>
            <a:r>
              <a:rPr lang="en-GB" sz="6600" b="1" u="dbl" dirty="0" smtClean="0"/>
              <a:t>Redundancies</a:t>
            </a:r>
            <a:endParaRPr lang="en-GB" sz="6600" b="1" u="dbl" dirty="0"/>
          </a:p>
        </p:txBody>
      </p:sp>
      <p:grpSp>
        <p:nvGrpSpPr>
          <p:cNvPr id="10" name="Group 9"/>
          <p:cNvGrpSpPr/>
          <p:nvPr/>
        </p:nvGrpSpPr>
        <p:grpSpPr>
          <a:xfrm rot="20298594">
            <a:off x="7206027" y="3217038"/>
            <a:ext cx="2977256" cy="2749224"/>
            <a:chOff x="5588001" y="2926823"/>
            <a:chExt cx="3022600" cy="2593444"/>
          </a:xfrm>
        </p:grpSpPr>
        <p:cxnSp>
          <p:nvCxnSpPr>
            <p:cNvPr id="7" name="Straight Connector 6"/>
            <p:cNvCxnSpPr/>
            <p:nvPr/>
          </p:nvCxnSpPr>
          <p:spPr>
            <a:xfrm rot="1301406" flipV="1">
              <a:off x="6209541" y="2926823"/>
              <a:ext cx="982049" cy="1399274"/>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301406" flipH="1" flipV="1">
              <a:off x="7227756" y="3277960"/>
              <a:ext cx="1330309" cy="804202"/>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5588001" y="4097867"/>
              <a:ext cx="3022600" cy="1422400"/>
            </a:xfrm>
            <a:prstGeom prst="roundRect">
              <a:avLst/>
            </a:prstGeom>
            <a:solidFill>
              <a:srgbClr val="417ABD"/>
            </a:solidFill>
            <a:ln w="114300" cmpd="thickThi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CD607"/>
                  </a:solidFill>
                  <a:latin typeface="Stencil" panose="040409050D0802020404" pitchFamily="82" charset="0"/>
                </a:rPr>
                <a:t>UNDER REVIEW</a:t>
              </a:r>
              <a:endParaRPr lang="en-GB" sz="3600" dirty="0">
                <a:solidFill>
                  <a:srgbClr val="CCD607"/>
                </a:solidFill>
                <a:latin typeface="Stencil" panose="040409050D0802020404" pitchFamily="82" charset="0"/>
              </a:endParaRPr>
            </a:p>
          </p:txBody>
        </p:sp>
      </p:grpSp>
      <p:sp>
        <p:nvSpPr>
          <p:cNvPr id="11" name="Oval 10"/>
          <p:cNvSpPr/>
          <p:nvPr/>
        </p:nvSpPr>
        <p:spPr>
          <a:xfrm rot="20298594">
            <a:off x="8486661" y="3252953"/>
            <a:ext cx="272354" cy="306811"/>
          </a:xfrm>
          <a:prstGeom prst="ellipse">
            <a:avLst/>
          </a:prstGeom>
          <a:solidFill>
            <a:srgbClr val="417ABD"/>
          </a:solidFill>
          <a:ln w="34925" cmpd="thickThi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0056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endCondLst>
                                    <p:cond evt="onNext" delay="0">
                                      <p:tgtEl>
                                        <p:sldTgt/>
                                      </p:tgtEl>
                                    </p:cond>
                                  </p:end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3495094" y="1893725"/>
          <a:ext cx="6399240" cy="433407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6220" y="634482"/>
            <a:ext cx="5756988" cy="1569660"/>
          </a:xfrm>
          <a:prstGeom prst="rect">
            <a:avLst/>
          </a:prstGeom>
          <a:noFill/>
        </p:spPr>
        <p:txBody>
          <a:bodyPr wrap="square" rtlCol="0">
            <a:spAutoFit/>
          </a:bodyPr>
          <a:lstStyle/>
          <a:p>
            <a:pPr algn="ctr"/>
            <a:r>
              <a:rPr lang="en-GB" sz="3200" dirty="0"/>
              <a:t>How useful do you find the redundancies data in the LMR?</a:t>
            </a:r>
          </a:p>
          <a:p>
            <a:pPr algn="ctr"/>
            <a:endParaRPr lang="en-GB" sz="3200" b="1" dirty="0"/>
          </a:p>
        </p:txBody>
      </p:sp>
    </p:spTree>
    <p:extLst>
      <p:ext uri="{BB962C8B-B14F-4D97-AF65-F5344CB8AC3E}">
        <p14:creationId xmlns:p14="http://schemas.microsoft.com/office/powerpoint/2010/main" val="21410501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700" t="12082" r="10790" b="13887"/>
          <a:stretch/>
        </p:blipFill>
        <p:spPr>
          <a:xfrm>
            <a:off x="9738360" y="68913"/>
            <a:ext cx="2297207" cy="222280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549" y="2821323"/>
            <a:ext cx="2455466" cy="251462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397" y="3793855"/>
            <a:ext cx="1911282" cy="186268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864" y="1320423"/>
            <a:ext cx="1884737" cy="18626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3341" y="256032"/>
            <a:ext cx="1101642" cy="106439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157" y="692230"/>
            <a:ext cx="1088369" cy="106439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4151" y="1719568"/>
            <a:ext cx="1088369" cy="106439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0884" y="2729464"/>
            <a:ext cx="1101642" cy="1064391"/>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1529" y="5201100"/>
            <a:ext cx="1041637" cy="1067043"/>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8091" y="4191674"/>
            <a:ext cx="1054340" cy="106704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996" y="3190458"/>
            <a:ext cx="1105152" cy="1067043"/>
          </a:xfrm>
          <a:prstGeom prst="rect">
            <a:avLst/>
          </a:prstGeom>
        </p:spPr>
      </p:pic>
    </p:spTree>
    <p:extLst>
      <p:ext uri="{BB962C8B-B14F-4D97-AF65-F5344CB8AC3E}">
        <p14:creationId xmlns:p14="http://schemas.microsoft.com/office/powerpoint/2010/main" val="5088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500" fill="hold"/>
                                        <p:tgtEl>
                                          <p:spTgt spid="11"/>
                                        </p:tgtEl>
                                        <p:attrNameLst>
                                          <p:attrName>ppt_w</p:attrName>
                                        </p:attrNameLst>
                                      </p:cBhvr>
                                      <p:tavLst>
                                        <p:tav tm="0">
                                          <p:val>
                                            <p:fltVal val="0"/>
                                          </p:val>
                                        </p:tav>
                                        <p:tav tm="100000">
                                          <p:val>
                                            <p:strVal val="#ppt_w"/>
                                          </p:val>
                                        </p:tav>
                                      </p:tavLst>
                                    </p:anim>
                                    <p:anim calcmode="lin" valueType="num">
                                      <p:cBhvr>
                                        <p:cTn id="16" dur="1500" fill="hold"/>
                                        <p:tgtEl>
                                          <p:spTgt spid="11"/>
                                        </p:tgtEl>
                                        <p:attrNameLst>
                                          <p:attrName>ppt_h</p:attrName>
                                        </p:attrNameLst>
                                      </p:cBhvr>
                                      <p:tavLst>
                                        <p:tav tm="0">
                                          <p:val>
                                            <p:fltVal val="0"/>
                                          </p:val>
                                        </p:tav>
                                        <p:tav tm="100000">
                                          <p:val>
                                            <p:strVal val="#ppt_h"/>
                                          </p:val>
                                        </p:tav>
                                      </p:tavLst>
                                    </p:anim>
                                    <p:anim calcmode="lin" valueType="num">
                                      <p:cBhvr>
                                        <p:cTn id="17" dur="1500" fill="hold"/>
                                        <p:tgtEl>
                                          <p:spTgt spid="11"/>
                                        </p:tgtEl>
                                        <p:attrNameLst>
                                          <p:attrName>style.rotation</p:attrName>
                                        </p:attrNameLst>
                                      </p:cBhvr>
                                      <p:tavLst>
                                        <p:tav tm="0">
                                          <p:val>
                                            <p:fltVal val="90"/>
                                          </p:val>
                                        </p:tav>
                                        <p:tav tm="100000">
                                          <p:val>
                                            <p:fltVal val="0"/>
                                          </p:val>
                                        </p:tav>
                                      </p:tavLst>
                                    </p:anim>
                                    <p:animEffect transition="in" filter="fade">
                                      <p:cBhvr>
                                        <p:cTn id="18" dur="1500"/>
                                        <p:tgtEl>
                                          <p:spTgt spid="11"/>
                                        </p:tgtEl>
                                      </p:cBhvr>
                                    </p:animEffect>
                                  </p:childTnLst>
                                </p:cTn>
                              </p:par>
                            </p:childTnLst>
                          </p:cTn>
                        </p:par>
                        <p:par>
                          <p:cTn id="19" fill="hold">
                            <p:stCondLst>
                              <p:cond delay="1500"/>
                            </p:stCondLst>
                            <p:childTnLst>
                              <p:par>
                                <p:cTn id="20" presetID="31" presetClass="entr" presetSubtype="0" fill="hold" nodeType="afterEffect">
                                  <p:stCondLst>
                                    <p:cond delay="1750"/>
                                  </p:stCondLst>
                                  <p:childTnLst>
                                    <p:set>
                                      <p:cBhvr>
                                        <p:cTn id="21" dur="1" fill="hold">
                                          <p:stCondLst>
                                            <p:cond delay="0"/>
                                          </p:stCondLst>
                                        </p:cTn>
                                        <p:tgtEl>
                                          <p:spTgt spid="7"/>
                                        </p:tgtEl>
                                        <p:attrNameLst>
                                          <p:attrName>style.visibility</p:attrName>
                                        </p:attrNameLst>
                                      </p:cBhvr>
                                      <p:to>
                                        <p:strVal val="visible"/>
                                      </p:to>
                                    </p:set>
                                    <p:anim calcmode="lin" valueType="num">
                                      <p:cBhvr>
                                        <p:cTn id="22" dur="1500" fill="hold"/>
                                        <p:tgtEl>
                                          <p:spTgt spid="7"/>
                                        </p:tgtEl>
                                        <p:attrNameLst>
                                          <p:attrName>ppt_w</p:attrName>
                                        </p:attrNameLst>
                                      </p:cBhvr>
                                      <p:tavLst>
                                        <p:tav tm="0">
                                          <p:val>
                                            <p:fltVal val="0"/>
                                          </p:val>
                                        </p:tav>
                                        <p:tav tm="100000">
                                          <p:val>
                                            <p:strVal val="#ppt_w"/>
                                          </p:val>
                                        </p:tav>
                                      </p:tavLst>
                                    </p:anim>
                                    <p:anim calcmode="lin" valueType="num">
                                      <p:cBhvr>
                                        <p:cTn id="23" dur="1500" fill="hold"/>
                                        <p:tgtEl>
                                          <p:spTgt spid="7"/>
                                        </p:tgtEl>
                                        <p:attrNameLst>
                                          <p:attrName>ppt_h</p:attrName>
                                        </p:attrNameLst>
                                      </p:cBhvr>
                                      <p:tavLst>
                                        <p:tav tm="0">
                                          <p:val>
                                            <p:fltVal val="0"/>
                                          </p:val>
                                        </p:tav>
                                        <p:tav tm="100000">
                                          <p:val>
                                            <p:strVal val="#ppt_h"/>
                                          </p:val>
                                        </p:tav>
                                      </p:tavLst>
                                    </p:anim>
                                    <p:anim calcmode="lin" valueType="num">
                                      <p:cBhvr>
                                        <p:cTn id="24" dur="1500" fill="hold"/>
                                        <p:tgtEl>
                                          <p:spTgt spid="7"/>
                                        </p:tgtEl>
                                        <p:attrNameLst>
                                          <p:attrName>style.rotation</p:attrName>
                                        </p:attrNameLst>
                                      </p:cBhvr>
                                      <p:tavLst>
                                        <p:tav tm="0">
                                          <p:val>
                                            <p:fltVal val="90"/>
                                          </p:val>
                                        </p:tav>
                                        <p:tav tm="100000">
                                          <p:val>
                                            <p:fltVal val="0"/>
                                          </p:val>
                                        </p:tav>
                                      </p:tavLst>
                                    </p:anim>
                                    <p:animEffect transition="in" filter="fade">
                                      <p:cBhvr>
                                        <p:cTn id="25" dur="1500"/>
                                        <p:tgtEl>
                                          <p:spTgt spid="7"/>
                                        </p:tgtEl>
                                      </p:cBhvr>
                                    </p:animEffect>
                                  </p:childTnLst>
                                </p:cTn>
                              </p:par>
                            </p:childTnLst>
                          </p:cTn>
                        </p:par>
                        <p:par>
                          <p:cTn id="26" fill="hold">
                            <p:stCondLst>
                              <p:cond delay="4750"/>
                            </p:stCondLst>
                            <p:childTnLst>
                              <p:par>
                                <p:cTn id="27" presetID="31" presetClass="entr" presetSubtype="0" fill="hold" nodeType="afterEffect">
                                  <p:stCondLst>
                                    <p:cond delay="25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500" fill="hold"/>
                                        <p:tgtEl>
                                          <p:spTgt spid="6"/>
                                        </p:tgtEl>
                                        <p:attrNameLst>
                                          <p:attrName>ppt_w</p:attrName>
                                        </p:attrNameLst>
                                      </p:cBhvr>
                                      <p:tavLst>
                                        <p:tav tm="0">
                                          <p:val>
                                            <p:fltVal val="0"/>
                                          </p:val>
                                        </p:tav>
                                        <p:tav tm="100000">
                                          <p:val>
                                            <p:strVal val="#ppt_w"/>
                                          </p:val>
                                        </p:tav>
                                      </p:tavLst>
                                    </p:anim>
                                    <p:anim calcmode="lin" valueType="num">
                                      <p:cBhvr>
                                        <p:cTn id="30" dur="1500" fill="hold"/>
                                        <p:tgtEl>
                                          <p:spTgt spid="6"/>
                                        </p:tgtEl>
                                        <p:attrNameLst>
                                          <p:attrName>ppt_h</p:attrName>
                                        </p:attrNameLst>
                                      </p:cBhvr>
                                      <p:tavLst>
                                        <p:tav tm="0">
                                          <p:val>
                                            <p:fltVal val="0"/>
                                          </p:val>
                                        </p:tav>
                                        <p:tav tm="100000">
                                          <p:val>
                                            <p:strVal val="#ppt_h"/>
                                          </p:val>
                                        </p:tav>
                                      </p:tavLst>
                                    </p:anim>
                                    <p:anim calcmode="lin" valueType="num">
                                      <p:cBhvr>
                                        <p:cTn id="31" dur="1500" fill="hold"/>
                                        <p:tgtEl>
                                          <p:spTgt spid="6"/>
                                        </p:tgtEl>
                                        <p:attrNameLst>
                                          <p:attrName>style.rotation</p:attrName>
                                        </p:attrNameLst>
                                      </p:cBhvr>
                                      <p:tavLst>
                                        <p:tav tm="0">
                                          <p:val>
                                            <p:fltVal val="90"/>
                                          </p:val>
                                        </p:tav>
                                        <p:tav tm="100000">
                                          <p:val>
                                            <p:fltVal val="0"/>
                                          </p:val>
                                        </p:tav>
                                      </p:tavLst>
                                    </p:anim>
                                    <p:animEffect transition="in" filter="fade">
                                      <p:cBhvr>
                                        <p:cTn id="32" dur="1500"/>
                                        <p:tgtEl>
                                          <p:spTgt spid="6"/>
                                        </p:tgtEl>
                                      </p:cBhvr>
                                    </p:animEffect>
                                  </p:childTnLst>
                                </p:cTn>
                              </p:par>
                            </p:childTnLst>
                          </p:cTn>
                        </p:par>
                        <p:par>
                          <p:cTn id="33" fill="hold">
                            <p:stCondLst>
                              <p:cond delay="8750"/>
                            </p:stCondLst>
                            <p:childTnLst>
                              <p:par>
                                <p:cTn id="34" presetID="31" presetClass="entr" presetSubtype="0" fill="hold" nodeType="afterEffect">
                                  <p:stCondLst>
                                    <p:cond delay="2500"/>
                                  </p:stCondLst>
                                  <p:childTnLst>
                                    <p:set>
                                      <p:cBhvr>
                                        <p:cTn id="35" dur="1" fill="hold">
                                          <p:stCondLst>
                                            <p:cond delay="0"/>
                                          </p:stCondLst>
                                        </p:cTn>
                                        <p:tgtEl>
                                          <p:spTgt spid="5"/>
                                        </p:tgtEl>
                                        <p:attrNameLst>
                                          <p:attrName>style.visibility</p:attrName>
                                        </p:attrNameLst>
                                      </p:cBhvr>
                                      <p:to>
                                        <p:strVal val="visible"/>
                                      </p:to>
                                    </p:set>
                                    <p:anim calcmode="lin" valueType="num">
                                      <p:cBhvr>
                                        <p:cTn id="36" dur="1500" fill="hold"/>
                                        <p:tgtEl>
                                          <p:spTgt spid="5"/>
                                        </p:tgtEl>
                                        <p:attrNameLst>
                                          <p:attrName>ppt_w</p:attrName>
                                        </p:attrNameLst>
                                      </p:cBhvr>
                                      <p:tavLst>
                                        <p:tav tm="0">
                                          <p:val>
                                            <p:fltVal val="0"/>
                                          </p:val>
                                        </p:tav>
                                        <p:tav tm="100000">
                                          <p:val>
                                            <p:strVal val="#ppt_w"/>
                                          </p:val>
                                        </p:tav>
                                      </p:tavLst>
                                    </p:anim>
                                    <p:anim calcmode="lin" valueType="num">
                                      <p:cBhvr>
                                        <p:cTn id="37" dur="1500" fill="hold"/>
                                        <p:tgtEl>
                                          <p:spTgt spid="5"/>
                                        </p:tgtEl>
                                        <p:attrNameLst>
                                          <p:attrName>ppt_h</p:attrName>
                                        </p:attrNameLst>
                                      </p:cBhvr>
                                      <p:tavLst>
                                        <p:tav tm="0">
                                          <p:val>
                                            <p:fltVal val="0"/>
                                          </p:val>
                                        </p:tav>
                                        <p:tav tm="100000">
                                          <p:val>
                                            <p:strVal val="#ppt_h"/>
                                          </p:val>
                                        </p:tav>
                                      </p:tavLst>
                                    </p:anim>
                                    <p:anim calcmode="lin" valueType="num">
                                      <p:cBhvr>
                                        <p:cTn id="38" dur="1500" fill="hold"/>
                                        <p:tgtEl>
                                          <p:spTgt spid="5"/>
                                        </p:tgtEl>
                                        <p:attrNameLst>
                                          <p:attrName>style.rotation</p:attrName>
                                        </p:attrNameLst>
                                      </p:cBhvr>
                                      <p:tavLst>
                                        <p:tav tm="0">
                                          <p:val>
                                            <p:fltVal val="90"/>
                                          </p:val>
                                        </p:tav>
                                        <p:tav tm="100000">
                                          <p:val>
                                            <p:fltVal val="0"/>
                                          </p:val>
                                        </p:tav>
                                      </p:tavLst>
                                    </p:anim>
                                    <p:animEffect transition="in" filter="fade">
                                      <p:cBhvr>
                                        <p:cTn id="39" dur="1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500" fill="hold"/>
                                        <p:tgtEl>
                                          <p:spTgt spid="12"/>
                                        </p:tgtEl>
                                        <p:attrNameLst>
                                          <p:attrName>ppt_w</p:attrName>
                                        </p:attrNameLst>
                                      </p:cBhvr>
                                      <p:tavLst>
                                        <p:tav tm="0">
                                          <p:val>
                                            <p:fltVal val="0"/>
                                          </p:val>
                                        </p:tav>
                                        <p:tav tm="100000">
                                          <p:val>
                                            <p:strVal val="#ppt_w"/>
                                          </p:val>
                                        </p:tav>
                                      </p:tavLst>
                                    </p:anim>
                                    <p:anim calcmode="lin" valueType="num">
                                      <p:cBhvr>
                                        <p:cTn id="45" dur="1500" fill="hold"/>
                                        <p:tgtEl>
                                          <p:spTgt spid="12"/>
                                        </p:tgtEl>
                                        <p:attrNameLst>
                                          <p:attrName>ppt_h</p:attrName>
                                        </p:attrNameLst>
                                      </p:cBhvr>
                                      <p:tavLst>
                                        <p:tav tm="0">
                                          <p:val>
                                            <p:fltVal val="0"/>
                                          </p:val>
                                        </p:tav>
                                        <p:tav tm="100000">
                                          <p:val>
                                            <p:strVal val="#ppt_h"/>
                                          </p:val>
                                        </p:tav>
                                      </p:tavLst>
                                    </p:anim>
                                    <p:anim calcmode="lin" valueType="num">
                                      <p:cBhvr>
                                        <p:cTn id="46" dur="1500" fill="hold"/>
                                        <p:tgtEl>
                                          <p:spTgt spid="12"/>
                                        </p:tgtEl>
                                        <p:attrNameLst>
                                          <p:attrName>style.rotation</p:attrName>
                                        </p:attrNameLst>
                                      </p:cBhvr>
                                      <p:tavLst>
                                        <p:tav tm="0">
                                          <p:val>
                                            <p:fltVal val="90"/>
                                          </p:val>
                                        </p:tav>
                                        <p:tav tm="100000">
                                          <p:val>
                                            <p:fltVal val="0"/>
                                          </p:val>
                                        </p:tav>
                                      </p:tavLst>
                                    </p:anim>
                                    <p:animEffect transition="in" filter="fade">
                                      <p:cBhvr>
                                        <p:cTn id="47" dur="1500"/>
                                        <p:tgtEl>
                                          <p:spTgt spid="12"/>
                                        </p:tgtEl>
                                      </p:cBhvr>
                                    </p:animEffect>
                                  </p:childTnLst>
                                </p:cTn>
                              </p:par>
                            </p:childTnLst>
                          </p:cTn>
                        </p:par>
                        <p:par>
                          <p:cTn id="48" fill="hold">
                            <p:stCondLst>
                              <p:cond delay="1500"/>
                            </p:stCondLst>
                            <p:childTnLst>
                              <p:par>
                                <p:cTn id="49" presetID="31" presetClass="entr" presetSubtype="0" fill="hold" nodeType="afterEffect">
                                  <p:stCondLst>
                                    <p:cond delay="125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500" fill="hold"/>
                                        <p:tgtEl>
                                          <p:spTgt spid="15"/>
                                        </p:tgtEl>
                                        <p:attrNameLst>
                                          <p:attrName>ppt_w</p:attrName>
                                        </p:attrNameLst>
                                      </p:cBhvr>
                                      <p:tavLst>
                                        <p:tav tm="0">
                                          <p:val>
                                            <p:fltVal val="0"/>
                                          </p:val>
                                        </p:tav>
                                        <p:tav tm="100000">
                                          <p:val>
                                            <p:strVal val="#ppt_w"/>
                                          </p:val>
                                        </p:tav>
                                      </p:tavLst>
                                    </p:anim>
                                    <p:anim calcmode="lin" valueType="num">
                                      <p:cBhvr>
                                        <p:cTn id="52" dur="1500" fill="hold"/>
                                        <p:tgtEl>
                                          <p:spTgt spid="15"/>
                                        </p:tgtEl>
                                        <p:attrNameLst>
                                          <p:attrName>ppt_h</p:attrName>
                                        </p:attrNameLst>
                                      </p:cBhvr>
                                      <p:tavLst>
                                        <p:tav tm="0">
                                          <p:val>
                                            <p:fltVal val="0"/>
                                          </p:val>
                                        </p:tav>
                                        <p:tav tm="100000">
                                          <p:val>
                                            <p:strVal val="#ppt_h"/>
                                          </p:val>
                                        </p:tav>
                                      </p:tavLst>
                                    </p:anim>
                                    <p:anim calcmode="lin" valueType="num">
                                      <p:cBhvr>
                                        <p:cTn id="53" dur="1500" fill="hold"/>
                                        <p:tgtEl>
                                          <p:spTgt spid="15"/>
                                        </p:tgtEl>
                                        <p:attrNameLst>
                                          <p:attrName>style.rotation</p:attrName>
                                        </p:attrNameLst>
                                      </p:cBhvr>
                                      <p:tavLst>
                                        <p:tav tm="0">
                                          <p:val>
                                            <p:fltVal val="90"/>
                                          </p:val>
                                        </p:tav>
                                        <p:tav tm="100000">
                                          <p:val>
                                            <p:fltVal val="0"/>
                                          </p:val>
                                        </p:tav>
                                      </p:tavLst>
                                    </p:anim>
                                    <p:animEffect transition="in" filter="fade">
                                      <p:cBhvr>
                                        <p:cTn id="54" dur="1500"/>
                                        <p:tgtEl>
                                          <p:spTgt spid="15"/>
                                        </p:tgtEl>
                                      </p:cBhvr>
                                    </p:animEffect>
                                  </p:childTnLst>
                                </p:cTn>
                              </p:par>
                            </p:childTnLst>
                          </p:cTn>
                        </p:par>
                        <p:par>
                          <p:cTn id="55" fill="hold">
                            <p:stCondLst>
                              <p:cond delay="4250"/>
                            </p:stCondLst>
                            <p:childTnLst>
                              <p:par>
                                <p:cTn id="56" presetID="31" presetClass="entr" presetSubtype="0" fill="hold" nodeType="afterEffect">
                                  <p:stCondLst>
                                    <p:cond delay="125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500" fill="hold"/>
                                        <p:tgtEl>
                                          <p:spTgt spid="16"/>
                                        </p:tgtEl>
                                        <p:attrNameLst>
                                          <p:attrName>ppt_w</p:attrName>
                                        </p:attrNameLst>
                                      </p:cBhvr>
                                      <p:tavLst>
                                        <p:tav tm="0">
                                          <p:val>
                                            <p:fltVal val="0"/>
                                          </p:val>
                                        </p:tav>
                                        <p:tav tm="100000">
                                          <p:val>
                                            <p:strVal val="#ppt_w"/>
                                          </p:val>
                                        </p:tav>
                                      </p:tavLst>
                                    </p:anim>
                                    <p:anim calcmode="lin" valueType="num">
                                      <p:cBhvr>
                                        <p:cTn id="59" dur="1500" fill="hold"/>
                                        <p:tgtEl>
                                          <p:spTgt spid="16"/>
                                        </p:tgtEl>
                                        <p:attrNameLst>
                                          <p:attrName>ppt_h</p:attrName>
                                        </p:attrNameLst>
                                      </p:cBhvr>
                                      <p:tavLst>
                                        <p:tav tm="0">
                                          <p:val>
                                            <p:fltVal val="0"/>
                                          </p:val>
                                        </p:tav>
                                        <p:tav tm="100000">
                                          <p:val>
                                            <p:strVal val="#ppt_h"/>
                                          </p:val>
                                        </p:tav>
                                      </p:tavLst>
                                    </p:anim>
                                    <p:anim calcmode="lin" valueType="num">
                                      <p:cBhvr>
                                        <p:cTn id="60" dur="1500" fill="hold"/>
                                        <p:tgtEl>
                                          <p:spTgt spid="16"/>
                                        </p:tgtEl>
                                        <p:attrNameLst>
                                          <p:attrName>style.rotation</p:attrName>
                                        </p:attrNameLst>
                                      </p:cBhvr>
                                      <p:tavLst>
                                        <p:tav tm="0">
                                          <p:val>
                                            <p:fltVal val="90"/>
                                          </p:val>
                                        </p:tav>
                                        <p:tav tm="100000">
                                          <p:val>
                                            <p:fltVal val="0"/>
                                          </p:val>
                                        </p:tav>
                                      </p:tavLst>
                                    </p:anim>
                                    <p:animEffect transition="in" filter="fade">
                                      <p:cBhvr>
                                        <p:cTn id="61" dur="1500"/>
                                        <p:tgtEl>
                                          <p:spTgt spid="16"/>
                                        </p:tgtEl>
                                      </p:cBhvr>
                                    </p:animEffect>
                                  </p:childTnLst>
                                </p:cTn>
                              </p:par>
                            </p:childTnLst>
                          </p:cTn>
                        </p:par>
                        <p:par>
                          <p:cTn id="62" fill="hold">
                            <p:stCondLst>
                              <p:cond delay="7000"/>
                            </p:stCondLst>
                            <p:childTnLst>
                              <p:par>
                                <p:cTn id="63" presetID="31" presetClass="entr" presetSubtype="0" fill="hold" nodeType="afterEffect">
                                  <p:stCondLst>
                                    <p:cond delay="125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500" fill="hold"/>
                                        <p:tgtEl>
                                          <p:spTgt spid="17"/>
                                        </p:tgtEl>
                                        <p:attrNameLst>
                                          <p:attrName>ppt_w</p:attrName>
                                        </p:attrNameLst>
                                      </p:cBhvr>
                                      <p:tavLst>
                                        <p:tav tm="0">
                                          <p:val>
                                            <p:fltVal val="0"/>
                                          </p:val>
                                        </p:tav>
                                        <p:tav tm="100000">
                                          <p:val>
                                            <p:strVal val="#ppt_w"/>
                                          </p:val>
                                        </p:tav>
                                      </p:tavLst>
                                    </p:anim>
                                    <p:anim calcmode="lin" valueType="num">
                                      <p:cBhvr>
                                        <p:cTn id="66" dur="1500" fill="hold"/>
                                        <p:tgtEl>
                                          <p:spTgt spid="17"/>
                                        </p:tgtEl>
                                        <p:attrNameLst>
                                          <p:attrName>ppt_h</p:attrName>
                                        </p:attrNameLst>
                                      </p:cBhvr>
                                      <p:tavLst>
                                        <p:tav tm="0">
                                          <p:val>
                                            <p:fltVal val="0"/>
                                          </p:val>
                                        </p:tav>
                                        <p:tav tm="100000">
                                          <p:val>
                                            <p:strVal val="#ppt_h"/>
                                          </p:val>
                                        </p:tav>
                                      </p:tavLst>
                                    </p:anim>
                                    <p:anim calcmode="lin" valueType="num">
                                      <p:cBhvr>
                                        <p:cTn id="67" dur="1500" fill="hold"/>
                                        <p:tgtEl>
                                          <p:spTgt spid="17"/>
                                        </p:tgtEl>
                                        <p:attrNameLst>
                                          <p:attrName>style.rotation</p:attrName>
                                        </p:attrNameLst>
                                      </p:cBhvr>
                                      <p:tavLst>
                                        <p:tav tm="0">
                                          <p:val>
                                            <p:fltVal val="90"/>
                                          </p:val>
                                        </p:tav>
                                        <p:tav tm="100000">
                                          <p:val>
                                            <p:fltVal val="0"/>
                                          </p:val>
                                        </p:tav>
                                      </p:tavLst>
                                    </p:anim>
                                    <p:animEffect transition="in" filter="fade">
                                      <p:cBhvr>
                                        <p:cTn id="68" dur="1500"/>
                                        <p:tgtEl>
                                          <p:spTgt spid="17"/>
                                        </p:tgtEl>
                                      </p:cBhvr>
                                    </p:animEffect>
                                  </p:childTnLst>
                                </p:cTn>
                              </p:par>
                            </p:childTnLst>
                          </p:cTn>
                        </p:par>
                        <p:par>
                          <p:cTn id="69" fill="hold">
                            <p:stCondLst>
                              <p:cond delay="9750"/>
                            </p:stCondLst>
                            <p:childTnLst>
                              <p:par>
                                <p:cTn id="70" presetID="31" presetClass="entr" presetSubtype="0" fill="hold" nodeType="afterEffect">
                                  <p:stCondLst>
                                    <p:cond delay="125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500" fill="hold"/>
                                        <p:tgtEl>
                                          <p:spTgt spid="18"/>
                                        </p:tgtEl>
                                        <p:attrNameLst>
                                          <p:attrName>ppt_w</p:attrName>
                                        </p:attrNameLst>
                                      </p:cBhvr>
                                      <p:tavLst>
                                        <p:tav tm="0">
                                          <p:val>
                                            <p:fltVal val="0"/>
                                          </p:val>
                                        </p:tav>
                                        <p:tav tm="100000">
                                          <p:val>
                                            <p:strVal val="#ppt_w"/>
                                          </p:val>
                                        </p:tav>
                                      </p:tavLst>
                                    </p:anim>
                                    <p:anim calcmode="lin" valueType="num">
                                      <p:cBhvr>
                                        <p:cTn id="73" dur="1500" fill="hold"/>
                                        <p:tgtEl>
                                          <p:spTgt spid="18"/>
                                        </p:tgtEl>
                                        <p:attrNameLst>
                                          <p:attrName>ppt_h</p:attrName>
                                        </p:attrNameLst>
                                      </p:cBhvr>
                                      <p:tavLst>
                                        <p:tav tm="0">
                                          <p:val>
                                            <p:fltVal val="0"/>
                                          </p:val>
                                        </p:tav>
                                        <p:tav tm="100000">
                                          <p:val>
                                            <p:strVal val="#ppt_h"/>
                                          </p:val>
                                        </p:tav>
                                      </p:tavLst>
                                    </p:anim>
                                    <p:anim calcmode="lin" valueType="num">
                                      <p:cBhvr>
                                        <p:cTn id="74" dur="1500" fill="hold"/>
                                        <p:tgtEl>
                                          <p:spTgt spid="18"/>
                                        </p:tgtEl>
                                        <p:attrNameLst>
                                          <p:attrName>style.rotation</p:attrName>
                                        </p:attrNameLst>
                                      </p:cBhvr>
                                      <p:tavLst>
                                        <p:tav tm="0">
                                          <p:val>
                                            <p:fltVal val="90"/>
                                          </p:val>
                                        </p:tav>
                                        <p:tav tm="100000">
                                          <p:val>
                                            <p:fltVal val="0"/>
                                          </p:val>
                                        </p:tav>
                                      </p:tavLst>
                                    </p:anim>
                                    <p:animEffect transition="in" filter="fade">
                                      <p:cBhvr>
                                        <p:cTn id="7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4180" y="3864395"/>
            <a:ext cx="10010192" cy="1523152"/>
          </a:xfrm>
        </p:spPr>
        <p:txBody>
          <a:bodyPr>
            <a:normAutofit/>
          </a:bodyPr>
          <a:lstStyle/>
          <a:p>
            <a:pPr marL="0" indent="0">
              <a:spcAft>
                <a:spcPts val="1200"/>
              </a:spcAft>
              <a:buNone/>
            </a:pPr>
            <a:r>
              <a:rPr lang="en-GB" sz="9600" dirty="0" smtClean="0"/>
              <a:t>Views or Questions</a:t>
            </a:r>
            <a:endParaRPr lang="en-GB" sz="9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708" y="172994"/>
            <a:ext cx="4053659" cy="4053659"/>
          </a:xfrm>
          <a:prstGeom prst="rect">
            <a:avLst/>
          </a:prstGeom>
        </p:spPr>
      </p:pic>
    </p:spTree>
    <p:extLst>
      <p:ext uri="{BB962C8B-B14F-4D97-AF65-F5344CB8AC3E}">
        <p14:creationId xmlns:p14="http://schemas.microsoft.com/office/powerpoint/2010/main" val="2965774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2435A-58D4-486E-8477-D036B735CDD8}"/>
              </a:ext>
            </a:extLst>
          </p:cNvPr>
          <p:cNvSpPr>
            <a:spLocks noGrp="1"/>
          </p:cNvSpPr>
          <p:nvPr>
            <p:ph type="title"/>
          </p:nvPr>
        </p:nvSpPr>
        <p:spPr>
          <a:xfrm>
            <a:off x="838200" y="707173"/>
            <a:ext cx="10515600" cy="757130"/>
          </a:xfrm>
        </p:spPr>
        <p:txBody>
          <a:bodyPr/>
          <a:lstStyle/>
          <a:p>
            <a:r>
              <a:rPr lang="en-GB" dirty="0"/>
              <a:t>ONS Vision</a:t>
            </a:r>
          </a:p>
        </p:txBody>
      </p:sp>
      <p:sp>
        <p:nvSpPr>
          <p:cNvPr id="3" name="Content Placeholder 2">
            <a:extLst>
              <a:ext uri="{FF2B5EF4-FFF2-40B4-BE49-F238E27FC236}">
                <a16:creationId xmlns:a16="http://schemas.microsoft.com/office/drawing/2014/main" xmlns="" id="{CC041D6F-397C-40ED-9375-152BFEB66C8F}"/>
              </a:ext>
            </a:extLst>
          </p:cNvPr>
          <p:cNvSpPr>
            <a:spLocks noGrp="1"/>
          </p:cNvSpPr>
          <p:nvPr>
            <p:ph idx="1"/>
          </p:nvPr>
        </p:nvSpPr>
        <p:spPr>
          <a:xfrm>
            <a:off x="838200" y="1737856"/>
            <a:ext cx="10515600" cy="4485843"/>
          </a:xfrm>
        </p:spPr>
        <p:txBody>
          <a:bodyPr/>
          <a:lstStyle/>
          <a:p>
            <a:pPr>
              <a:spcBef>
                <a:spcPts val="3000"/>
              </a:spcBef>
            </a:pPr>
            <a:r>
              <a:rPr lang="en-US" sz="2000" dirty="0"/>
              <a:t>Admin data first population, migration and wider statistical system but </a:t>
            </a:r>
            <a:r>
              <a:rPr lang="en-US" sz="2000" b="1" u="sng" dirty="0"/>
              <a:t>supplemented by surveys</a:t>
            </a:r>
            <a:r>
              <a:rPr lang="en-US" sz="2000" dirty="0"/>
              <a:t>.</a:t>
            </a:r>
          </a:p>
          <a:p>
            <a:r>
              <a:rPr lang="en-US" sz="2000" dirty="0"/>
              <a:t>Iterative transformation rather than binary decision between an admin data census and a 2031 Census</a:t>
            </a:r>
          </a:p>
          <a:p>
            <a:pPr lvl="2"/>
            <a:r>
              <a:rPr lang="en-GB" sz="2000" dirty="0"/>
              <a:t>Produce the best possible statistical outputs using all available sources of information and methods before 2021, in 2021 and beyond</a:t>
            </a:r>
          </a:p>
          <a:p>
            <a:pPr lvl="2"/>
            <a:r>
              <a:rPr lang="en-GB" sz="2000" dirty="0"/>
              <a:t>Telling a coherent, understandable story to users</a:t>
            </a:r>
          </a:p>
          <a:p>
            <a:pPr lvl="2"/>
            <a:r>
              <a:rPr lang="en-GB" sz="2000" dirty="0"/>
              <a:t>Incrementally build admin data led statistics system</a:t>
            </a:r>
          </a:p>
          <a:p>
            <a:pPr lvl="2"/>
            <a:r>
              <a:rPr lang="en-GB" sz="2000" dirty="0"/>
              <a:t>Incorporate wider statistics, including outcome focused longitudinal analysis</a:t>
            </a:r>
          </a:p>
          <a:p>
            <a:pPr marL="914400" lvl="2" indent="0">
              <a:buNone/>
            </a:pPr>
            <a:endParaRPr lang="en-GB" sz="2000" dirty="0"/>
          </a:p>
          <a:p>
            <a:r>
              <a:rPr lang="en-US" sz="2000" dirty="0"/>
              <a:t>Recommendation on the </a:t>
            </a:r>
            <a:r>
              <a:rPr lang="en-US" sz="2000" b="1" u="sng" dirty="0"/>
              <a:t>future of population statistics in 2023 </a:t>
            </a:r>
            <a:r>
              <a:rPr lang="en-US" sz="2000" dirty="0"/>
              <a:t>based on progress made, and how well new system is matured and meets user needs</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a16="http://schemas.microsoft.com/office/drawing/2014/main" xmlns="" id="{A866C2FB-3B3A-4638-AA5D-CFCB429BE772}"/>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2582920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DfE and DfC Labour Market Statistics</a:t>
            </a:r>
            <a:endParaRPr lang="en-GB" sz="4000"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dirty="0" smtClean="0"/>
              <a:t>Universal Credit</a:t>
            </a:r>
            <a:endParaRPr lang="en-GB" dirty="0"/>
          </a:p>
          <a:p>
            <a:pPr marL="0" indent="0">
              <a:buNone/>
            </a:pPr>
            <a:r>
              <a:rPr lang="en-GB" dirty="0"/>
              <a:t>		</a:t>
            </a:r>
            <a:r>
              <a:rPr lang="en-GB" i="1" dirty="0" smtClean="0"/>
              <a:t>Department for Communities, Stuart Gilmore</a:t>
            </a:r>
          </a:p>
          <a:p>
            <a:pPr marL="0" indent="0">
              <a:buNone/>
            </a:pPr>
            <a:endParaRPr lang="en-GB" i="1" dirty="0"/>
          </a:p>
          <a:p>
            <a:pPr marL="0" indent="0">
              <a:buNone/>
            </a:pPr>
            <a:r>
              <a:rPr lang="en-US" dirty="0"/>
              <a:t>Developments in statistics on tertiary education, training and apprenticeships</a:t>
            </a:r>
            <a:r>
              <a:rPr lang="en-GB" dirty="0"/>
              <a:t>		</a:t>
            </a:r>
            <a:endParaRPr lang="en-GB" dirty="0" smtClean="0"/>
          </a:p>
          <a:p>
            <a:pPr marL="0" indent="0">
              <a:buNone/>
            </a:pPr>
            <a:r>
              <a:rPr lang="en-GB" dirty="0"/>
              <a:t>		</a:t>
            </a:r>
            <a:r>
              <a:rPr lang="en-GB" i="1" dirty="0" smtClean="0"/>
              <a:t>Department for Economy, Brian French, Jamie Stainer</a:t>
            </a:r>
          </a:p>
          <a:p>
            <a:pPr marL="0" indent="0">
              <a:buNone/>
            </a:pPr>
            <a:endParaRPr lang="en-GB" i="1" dirty="0"/>
          </a:p>
          <a:p>
            <a:pPr marL="0" indent="0">
              <a:buNone/>
            </a:pPr>
            <a:r>
              <a:rPr lang="en-GB" i="1" dirty="0" smtClean="0"/>
              <a:t>Q&amp;A</a:t>
            </a:r>
            <a:endParaRPr lang="en-GB" dirty="0"/>
          </a:p>
          <a:p>
            <a:endParaRPr lang="en-GB" dirty="0"/>
          </a:p>
        </p:txBody>
      </p:sp>
    </p:spTree>
    <p:extLst>
      <p:ext uri="{BB962C8B-B14F-4D97-AF65-F5344CB8AC3E}">
        <p14:creationId xmlns:p14="http://schemas.microsoft.com/office/powerpoint/2010/main" val="26528951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874060" y="4357234"/>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i="1" dirty="0" smtClean="0"/>
              <a:t/>
            </a:r>
            <a:br>
              <a:rPr lang="en-GB" sz="4300" i="1" dirty="0" smtClean="0"/>
            </a:br>
            <a:r>
              <a:rPr lang="en-GB" sz="4300" i="1" dirty="0" smtClean="0"/>
              <a:t>Department for Communities, Stuart Gilmore</a:t>
            </a:r>
            <a:endParaRPr lang="en-GB" sz="4300" i="1" dirty="0"/>
          </a:p>
          <a:p>
            <a:r>
              <a:rPr lang="en-GB" sz="4300" i="1" dirty="0" smtClean="0"/>
              <a:t/>
            </a:r>
            <a:br>
              <a:rPr lang="en-GB" sz="4300" i="1" dirty="0" smtClean="0"/>
            </a:br>
            <a:endParaRPr lang="en-GB" sz="4300" i="1"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Universal Credit</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3279271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Introduction</a:t>
            </a:r>
            <a:endParaRPr lang="en-GB" sz="4000" dirty="0"/>
          </a:p>
        </p:txBody>
      </p:sp>
      <p:graphicFrame>
        <p:nvGraphicFramePr>
          <p:cNvPr id="4" name="Content Placeholder 5"/>
          <p:cNvGraphicFramePr>
            <a:graphicFrameLocks/>
          </p:cNvGraphicFramePr>
          <p:nvPr>
            <p:extLst/>
          </p:nvPr>
        </p:nvGraphicFramePr>
        <p:xfrm>
          <a:off x="6886937" y="1498825"/>
          <a:ext cx="4710896" cy="3657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220787" y="1740224"/>
            <a:ext cx="5561978" cy="3693319"/>
          </a:xfrm>
          <a:prstGeom prst="rect">
            <a:avLst/>
          </a:prstGeom>
          <a:noFill/>
        </p:spPr>
        <p:txBody>
          <a:bodyPr wrap="square" rtlCol="0">
            <a:spAutoFit/>
          </a:bodyPr>
          <a:lstStyle/>
          <a:p>
            <a:r>
              <a:rPr lang="en-GB" dirty="0" smtClean="0"/>
              <a:t>Universal Credit was introduced in NI from September 2017</a:t>
            </a:r>
          </a:p>
          <a:p>
            <a:endParaRPr lang="en-GB" dirty="0"/>
          </a:p>
          <a:p>
            <a:r>
              <a:rPr lang="en-GB" dirty="0" smtClean="0"/>
              <a:t>Replaces 6 benefits and tax credits currently administered by 3 different branches of government</a:t>
            </a:r>
          </a:p>
          <a:p>
            <a:endParaRPr lang="en-GB" dirty="0" smtClean="0"/>
          </a:p>
          <a:p>
            <a:r>
              <a:rPr lang="en-US" dirty="0"/>
              <a:t>Universal Credit provides a single award per household based upon the circumstances of the household.  </a:t>
            </a:r>
            <a:endParaRPr lang="en-US" dirty="0" smtClean="0"/>
          </a:p>
          <a:p>
            <a:endParaRPr lang="en-US" dirty="0"/>
          </a:p>
          <a:p>
            <a:r>
              <a:rPr lang="en-US" dirty="0" smtClean="0"/>
              <a:t>Support </a:t>
            </a:r>
            <a:r>
              <a:rPr lang="en-US" dirty="0"/>
              <a:t>for housing costs, children and childcare costs are integrated into Universal Credit. </a:t>
            </a:r>
            <a:endParaRPr lang="en-US" dirty="0" smtClean="0"/>
          </a:p>
          <a:p>
            <a:endParaRPr lang="en-US" dirty="0"/>
          </a:p>
          <a:p>
            <a:r>
              <a:rPr lang="en-US" dirty="0" smtClean="0"/>
              <a:t>It </a:t>
            </a:r>
            <a:r>
              <a:rPr lang="en-US" dirty="0"/>
              <a:t>also provides additions for disabled people and </a:t>
            </a:r>
            <a:r>
              <a:rPr lang="en-GB" dirty="0" smtClean="0"/>
              <a:t>carers</a:t>
            </a:r>
            <a:r>
              <a:rPr lang="en-US" dirty="0" smtClean="0"/>
              <a:t>. </a:t>
            </a:r>
            <a:r>
              <a:rPr lang="en-US" dirty="0"/>
              <a:t> </a:t>
            </a:r>
          </a:p>
        </p:txBody>
      </p:sp>
    </p:spTree>
    <p:extLst>
      <p:ext uri="{BB962C8B-B14F-4D97-AF65-F5344CB8AC3E}">
        <p14:creationId xmlns:p14="http://schemas.microsoft.com/office/powerpoint/2010/main" val="10383869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Impact of Universal Credit</a:t>
            </a:r>
            <a:endParaRPr lang="en-GB" sz="4000" dirty="0"/>
          </a:p>
        </p:txBody>
      </p:sp>
      <p:graphicFrame>
        <p:nvGraphicFramePr>
          <p:cNvPr id="5" name="Content Placeholder 4"/>
          <p:cNvGraphicFramePr>
            <a:graphicFrameLocks/>
          </p:cNvGraphicFramePr>
          <p:nvPr>
            <p:extLst/>
          </p:nvPr>
        </p:nvGraphicFramePr>
        <p:xfrm>
          <a:off x="7372965" y="1979271"/>
          <a:ext cx="4104456"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331089" y="1979271"/>
            <a:ext cx="5116010" cy="2308324"/>
          </a:xfrm>
          <a:prstGeom prst="rect">
            <a:avLst/>
          </a:prstGeom>
          <a:noFill/>
        </p:spPr>
        <p:txBody>
          <a:bodyPr wrap="square" rtlCol="0">
            <a:spAutoFit/>
          </a:bodyPr>
          <a:lstStyle/>
          <a:p>
            <a:r>
              <a:rPr lang="en-GB" dirty="0" smtClean="0"/>
              <a:t>Estimates in September 2016 showed there were 453,000 claims to “Legacy” benefits amalgamated to 282,000 benefit units on UC</a:t>
            </a:r>
          </a:p>
          <a:p>
            <a:endParaRPr lang="en-GB" dirty="0"/>
          </a:p>
          <a:p>
            <a:r>
              <a:rPr lang="en-GB" dirty="0" smtClean="0"/>
              <a:t>New claimants and those with a change in circumstances from September 2017</a:t>
            </a:r>
          </a:p>
          <a:p>
            <a:endParaRPr lang="en-GB" dirty="0"/>
          </a:p>
          <a:p>
            <a:r>
              <a:rPr lang="en-GB" dirty="0" smtClean="0"/>
              <a:t>Move to UC expected to commence in January 2021</a:t>
            </a:r>
            <a:endParaRPr lang="en-GB" dirty="0"/>
          </a:p>
        </p:txBody>
      </p:sp>
    </p:spTree>
    <p:extLst>
      <p:ext uri="{BB962C8B-B14F-4D97-AF65-F5344CB8AC3E}">
        <p14:creationId xmlns:p14="http://schemas.microsoft.com/office/powerpoint/2010/main" val="34092363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Statistics Publication</a:t>
            </a:r>
            <a:endParaRPr lang="en-GB" sz="4000" dirty="0"/>
          </a:p>
        </p:txBody>
      </p:sp>
      <p:sp>
        <p:nvSpPr>
          <p:cNvPr id="5" name="TextBox 4"/>
          <p:cNvSpPr txBox="1"/>
          <p:nvPr/>
        </p:nvSpPr>
        <p:spPr>
          <a:xfrm>
            <a:off x="1493135" y="1840375"/>
            <a:ext cx="4572000" cy="3416320"/>
          </a:xfrm>
          <a:prstGeom prst="rect">
            <a:avLst/>
          </a:prstGeom>
          <a:noFill/>
        </p:spPr>
        <p:txBody>
          <a:bodyPr wrap="square" rtlCol="0">
            <a:spAutoFit/>
          </a:bodyPr>
          <a:lstStyle/>
          <a:p>
            <a:r>
              <a:rPr lang="en-GB" dirty="0" smtClean="0"/>
              <a:t>UC database holds 5,000+ variables</a:t>
            </a:r>
          </a:p>
          <a:p>
            <a:endParaRPr lang="en-GB" dirty="0"/>
          </a:p>
          <a:p>
            <a:r>
              <a:rPr lang="en-GB" dirty="0" smtClean="0"/>
              <a:t>Data underwent rigorous quality assurance</a:t>
            </a:r>
          </a:p>
          <a:p>
            <a:endParaRPr lang="en-GB" dirty="0"/>
          </a:p>
          <a:p>
            <a:r>
              <a:rPr lang="en-GB" dirty="0" smtClean="0"/>
              <a:t>First publication issued on 26</a:t>
            </a:r>
            <a:r>
              <a:rPr lang="en-GB" baseline="30000" dirty="0" smtClean="0"/>
              <a:t>th</a:t>
            </a:r>
            <a:r>
              <a:rPr lang="en-GB" dirty="0" smtClean="0"/>
              <a:t> June 2019</a:t>
            </a:r>
          </a:p>
          <a:p>
            <a:r>
              <a:rPr lang="en-GB" dirty="0" smtClean="0"/>
              <a:t>Latest on 28</a:t>
            </a:r>
            <a:r>
              <a:rPr lang="en-GB" baseline="30000" dirty="0" smtClean="0"/>
              <a:t>th</a:t>
            </a:r>
            <a:r>
              <a:rPr lang="en-GB" dirty="0" smtClean="0"/>
              <a:t> August 2019</a:t>
            </a:r>
          </a:p>
          <a:p>
            <a:endParaRPr lang="en-GB" dirty="0"/>
          </a:p>
          <a:p>
            <a:r>
              <a:rPr lang="en-US" dirty="0"/>
              <a:t>Experimental statistics are new official statistics undergoing evaluation. They are published in order to involve users and stakeholders in their development and as a means to build in quality at an early stage.</a:t>
            </a:r>
          </a:p>
        </p:txBody>
      </p:sp>
      <p:pic>
        <p:nvPicPr>
          <p:cNvPr id="3" name="Picture 2"/>
          <p:cNvPicPr>
            <a:picLocks noChangeAspect="1"/>
          </p:cNvPicPr>
          <p:nvPr/>
        </p:nvPicPr>
        <p:blipFill rotWithShape="1">
          <a:blip r:embed="rId3"/>
          <a:srcRect l="18795" t="17632" r="19779" b="5005"/>
          <a:stretch/>
        </p:blipFill>
        <p:spPr>
          <a:xfrm>
            <a:off x="6065135" y="1840375"/>
            <a:ext cx="5522577" cy="3738623"/>
          </a:xfrm>
          <a:prstGeom prst="rect">
            <a:avLst/>
          </a:prstGeom>
        </p:spPr>
      </p:pic>
    </p:spTree>
    <p:extLst>
      <p:ext uri="{BB962C8B-B14F-4D97-AF65-F5344CB8AC3E}">
        <p14:creationId xmlns:p14="http://schemas.microsoft.com/office/powerpoint/2010/main" val="33671009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36,760 Households</a:t>
            </a:r>
            <a:endParaRPr lang="en-GB" sz="4000" dirty="0"/>
          </a:p>
        </p:txBody>
      </p:sp>
      <p:grpSp>
        <p:nvGrpSpPr>
          <p:cNvPr id="6" name="Group 4"/>
          <p:cNvGrpSpPr>
            <a:grpSpLocks/>
          </p:cNvGrpSpPr>
          <p:nvPr/>
        </p:nvGrpSpPr>
        <p:grpSpPr bwMode="auto">
          <a:xfrm>
            <a:off x="1646517" y="4028591"/>
            <a:ext cx="4846882" cy="2673151"/>
            <a:chOff x="105267960" y="110320120"/>
            <a:chExt cx="5146792" cy="2646243"/>
          </a:xfrm>
        </p:grpSpPr>
        <p:pic>
          <p:nvPicPr>
            <p:cNvPr id="1029" name="Picture 5" descr="stick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49476" y="112241300"/>
              <a:ext cx="397026" cy="3983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7" name="Group 6"/>
            <p:cNvGrpSpPr>
              <a:grpSpLocks/>
            </p:cNvGrpSpPr>
            <p:nvPr/>
          </p:nvGrpSpPr>
          <p:grpSpPr bwMode="auto">
            <a:xfrm>
              <a:off x="105350620" y="110451232"/>
              <a:ext cx="395882" cy="363750"/>
              <a:chOff x="108737027" y="111240880"/>
              <a:chExt cx="323577" cy="280456"/>
            </a:xfrm>
          </p:grpSpPr>
          <p:pic>
            <p:nvPicPr>
              <p:cNvPr id="1031" name="Picture 7" descr="stick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37027" y="111240880"/>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descr="stick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87960" y="111348115"/>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8" name="Group 9"/>
            <p:cNvGrpSpPr>
              <a:grpSpLocks/>
            </p:cNvGrpSpPr>
            <p:nvPr/>
          </p:nvGrpSpPr>
          <p:grpSpPr bwMode="auto">
            <a:xfrm>
              <a:off x="105305195" y="111660447"/>
              <a:ext cx="486821" cy="387310"/>
              <a:chOff x="108715351" y="111615876"/>
              <a:chExt cx="395003" cy="280456"/>
            </a:xfrm>
          </p:grpSpPr>
          <p:pic>
            <p:nvPicPr>
              <p:cNvPr id="1034" name="Picture 10" descr="stick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15351" y="111615876"/>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descr="stick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30832" y="111615876"/>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t="4163" b="4163"/>
            <a:stretch>
              <a:fillRect/>
            </a:stretch>
          </p:blipFill>
          <p:spPr bwMode="auto">
            <a:xfrm>
              <a:off x="105818255" y="110499753"/>
              <a:ext cx="4596497" cy="2139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9" name="Group 13"/>
            <p:cNvGrpSpPr>
              <a:grpSpLocks/>
            </p:cNvGrpSpPr>
            <p:nvPr/>
          </p:nvGrpSpPr>
          <p:grpSpPr bwMode="auto">
            <a:xfrm>
              <a:off x="105267960" y="111036922"/>
              <a:ext cx="575613" cy="390669"/>
              <a:chOff x="108674534" y="111984711"/>
              <a:chExt cx="485125" cy="280456"/>
            </a:xfrm>
          </p:grpSpPr>
          <p:pic>
            <p:nvPicPr>
              <p:cNvPr id="1038" name="Picture 14" descr="stick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19420" y="111984711"/>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9" name="Picture 15" descr="stick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35804" y="111984711"/>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0" name="Picture 16" descr="stick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674534" y="112091946"/>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1" name="Picture 17" descr="stick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87015" y="112091946"/>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0" name="Group 18"/>
            <p:cNvGrpSpPr>
              <a:grpSpLocks/>
            </p:cNvGrpSpPr>
            <p:nvPr/>
          </p:nvGrpSpPr>
          <p:grpSpPr bwMode="auto">
            <a:xfrm>
              <a:off x="106616420" y="112698826"/>
              <a:ext cx="2893400" cy="267537"/>
              <a:chOff x="106636299" y="112285610"/>
              <a:chExt cx="2439649" cy="245333"/>
            </a:xfrm>
          </p:grpSpPr>
          <p:pic>
            <p:nvPicPr>
              <p:cNvPr id="104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87843" y="112285610"/>
                <a:ext cx="218074" cy="2453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36299" y="112295252"/>
                <a:ext cx="204008" cy="2167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 Box 21"/>
              <p:cNvSpPr txBox="1">
                <a:spLocks noChangeArrowheads="1"/>
              </p:cNvSpPr>
              <p:nvPr/>
            </p:nvSpPr>
            <p:spPr bwMode="auto">
              <a:xfrm>
                <a:off x="106827519" y="112330506"/>
                <a:ext cx="800913" cy="1419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rgbClr val="00205C"/>
                    </a:solidFill>
                    <a:effectLst/>
                    <a:latin typeface="Arial" panose="020B0604020202020204" pitchFamily="34" charset="0"/>
                  </a:rPr>
                  <a:t>Average Payment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22"/>
              <p:cNvSpPr txBox="1">
                <a:spLocks noChangeArrowheads="1"/>
              </p:cNvSpPr>
              <p:nvPr/>
            </p:nvSpPr>
            <p:spPr bwMode="auto">
              <a:xfrm>
                <a:off x="107879619" y="112334534"/>
                <a:ext cx="1196329" cy="1379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rgbClr val="00205C"/>
                    </a:solidFill>
                    <a:effectLst/>
                    <a:latin typeface="Arial" panose="020B0604020202020204" pitchFamily="34" charset="0"/>
                  </a:rPr>
                  <a:t>Proportion of Households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11" name="Text Box 23"/>
            <p:cNvSpPr txBox="1">
              <a:spLocks noChangeArrowheads="1"/>
            </p:cNvSpPr>
            <p:nvPr/>
          </p:nvSpPr>
          <p:spPr bwMode="auto">
            <a:xfrm>
              <a:off x="105843573" y="110923487"/>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Couples with Children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Text Box 24"/>
            <p:cNvSpPr txBox="1">
              <a:spLocks noChangeArrowheads="1"/>
            </p:cNvSpPr>
            <p:nvPr/>
          </p:nvSpPr>
          <p:spPr bwMode="auto">
            <a:xfrm>
              <a:off x="105843573" y="110320120"/>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Lone Parents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Text Box 25"/>
            <p:cNvSpPr txBox="1">
              <a:spLocks noChangeArrowheads="1"/>
            </p:cNvSpPr>
            <p:nvPr/>
          </p:nvSpPr>
          <p:spPr bwMode="auto">
            <a:xfrm>
              <a:off x="105843573" y="111522536"/>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Couples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 Box 26"/>
            <p:cNvSpPr txBox="1">
              <a:spLocks noChangeArrowheads="1"/>
            </p:cNvSpPr>
            <p:nvPr/>
          </p:nvSpPr>
          <p:spPr bwMode="auto">
            <a:xfrm>
              <a:off x="105843573" y="112118403"/>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Single People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24" name="Picture 23"/>
          <p:cNvPicPr>
            <a:picLocks noChangeAspect="1"/>
          </p:cNvPicPr>
          <p:nvPr/>
        </p:nvPicPr>
        <p:blipFill>
          <a:blip r:embed="rId12"/>
          <a:stretch>
            <a:fillRect/>
          </a:stretch>
        </p:blipFill>
        <p:spPr>
          <a:xfrm>
            <a:off x="6493399" y="1504318"/>
            <a:ext cx="4151432" cy="2656718"/>
          </a:xfrm>
          <a:prstGeom prst="rect">
            <a:avLst/>
          </a:prstGeom>
        </p:spPr>
      </p:pic>
      <p:sp>
        <p:nvSpPr>
          <p:cNvPr id="25" name="TextBox 24"/>
          <p:cNvSpPr txBox="1"/>
          <p:nvPr/>
        </p:nvSpPr>
        <p:spPr>
          <a:xfrm>
            <a:off x="1467269" y="1498825"/>
            <a:ext cx="4219927" cy="230832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93% of Households currently in payment</a:t>
            </a:r>
          </a:p>
          <a:p>
            <a:pPr marL="285750" indent="-285750">
              <a:buFont typeface="Arial" panose="020B0604020202020204" pitchFamily="34" charset="0"/>
              <a:buChar char="•"/>
            </a:pPr>
            <a:r>
              <a:rPr lang="en-GB" dirty="0" smtClean="0"/>
              <a:t>£620 Average payment</a:t>
            </a:r>
          </a:p>
          <a:p>
            <a:pPr marL="285750" indent="-285750">
              <a:buFont typeface="Arial" panose="020B0604020202020204" pitchFamily="34" charset="0"/>
              <a:buChar char="•"/>
            </a:pPr>
            <a:r>
              <a:rPr lang="en-GB" dirty="0" smtClean="0"/>
              <a:t>56% Receiving support for housing costs</a:t>
            </a:r>
          </a:p>
          <a:p>
            <a:pPr marL="285750" indent="-285750">
              <a:buFont typeface="Arial" panose="020B0604020202020204" pitchFamily="34" charset="0"/>
              <a:buChar char="•"/>
            </a:pPr>
            <a:r>
              <a:rPr lang="en-GB" dirty="0" smtClean="0"/>
              <a:t>94% of Social rent sector housing costs paid direct to landlord</a:t>
            </a:r>
          </a:p>
          <a:p>
            <a:pPr marL="285750" indent="-285750">
              <a:buFont typeface="Arial" panose="020B0604020202020204" pitchFamily="34" charset="0"/>
              <a:buChar char="•"/>
            </a:pPr>
            <a:r>
              <a:rPr lang="en-GB" dirty="0" smtClean="0"/>
              <a:t>61% of Private rent sector housing costs paid direct to landlord</a:t>
            </a:r>
            <a:endParaRPr lang="en-GB" dirty="0"/>
          </a:p>
        </p:txBody>
      </p:sp>
      <p:sp>
        <p:nvSpPr>
          <p:cNvPr id="27" name="TextBox 26"/>
          <p:cNvSpPr txBox="1"/>
          <p:nvPr/>
        </p:nvSpPr>
        <p:spPr>
          <a:xfrm>
            <a:off x="6493399" y="4226131"/>
            <a:ext cx="4710896"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Over half of households are single people without children</a:t>
            </a:r>
          </a:p>
          <a:p>
            <a:pPr marL="285750" indent="-285750">
              <a:buFont typeface="Arial" panose="020B0604020202020204" pitchFamily="34" charset="0"/>
              <a:buChar char="•"/>
            </a:pPr>
            <a:r>
              <a:rPr lang="en-GB" dirty="0" smtClean="0"/>
              <a:t>Lone parents receive, on average, the highest level of support</a:t>
            </a:r>
            <a:endParaRPr lang="en-GB" dirty="0"/>
          </a:p>
        </p:txBody>
      </p:sp>
    </p:spTree>
    <p:extLst>
      <p:ext uri="{BB962C8B-B14F-4D97-AF65-F5344CB8AC3E}">
        <p14:creationId xmlns:p14="http://schemas.microsoft.com/office/powerpoint/2010/main" val="3137641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41,230 Claimants</a:t>
            </a:r>
            <a:endParaRPr lang="en-GB" sz="4000" dirty="0"/>
          </a:p>
        </p:txBody>
      </p:sp>
      <p:pic>
        <p:nvPicPr>
          <p:cNvPr id="29" name="Picture 28"/>
          <p:cNvPicPr>
            <a:picLocks noChangeAspect="1"/>
          </p:cNvPicPr>
          <p:nvPr/>
        </p:nvPicPr>
        <p:blipFill>
          <a:blip r:embed="rId3"/>
          <a:stretch>
            <a:fillRect/>
          </a:stretch>
        </p:blipFill>
        <p:spPr>
          <a:xfrm>
            <a:off x="5752618" y="1498825"/>
            <a:ext cx="6264860" cy="4122414"/>
          </a:xfrm>
          <a:prstGeom prst="rect">
            <a:avLst/>
          </a:prstGeom>
        </p:spPr>
      </p:pic>
      <p:sp>
        <p:nvSpPr>
          <p:cNvPr id="30" name="TextBox 29"/>
          <p:cNvSpPr txBox="1"/>
          <p:nvPr/>
        </p:nvSpPr>
        <p:spPr>
          <a:xfrm>
            <a:off x="1388962" y="1498825"/>
            <a:ext cx="4826643" cy="1477328"/>
          </a:xfrm>
          <a:prstGeom prst="rect">
            <a:avLst/>
          </a:prstGeom>
          <a:noFill/>
        </p:spPr>
        <p:txBody>
          <a:bodyPr wrap="square" rtlCol="0">
            <a:spAutoFit/>
          </a:bodyPr>
          <a:lstStyle/>
          <a:p>
            <a:r>
              <a:rPr lang="en-GB" dirty="0" smtClean="0"/>
              <a:t>38% of claimants in Searching for Work (Intensive) conditionality regime</a:t>
            </a:r>
          </a:p>
          <a:p>
            <a:endParaRPr lang="en-GB" dirty="0"/>
          </a:p>
          <a:p>
            <a:r>
              <a:rPr lang="en-GB" dirty="0"/>
              <a:t>The North &amp; West, where rollout began, has higher claimant </a:t>
            </a:r>
            <a:r>
              <a:rPr lang="en-GB" dirty="0" smtClean="0"/>
              <a:t>numbers</a:t>
            </a:r>
            <a:endParaRPr lang="en-GB" dirty="0"/>
          </a:p>
        </p:txBody>
      </p:sp>
      <p:pic>
        <p:nvPicPr>
          <p:cNvPr id="5" name="Picture 4"/>
          <p:cNvPicPr>
            <a:picLocks noChangeAspect="1"/>
          </p:cNvPicPr>
          <p:nvPr/>
        </p:nvPicPr>
        <p:blipFill>
          <a:blip r:embed="rId4"/>
          <a:stretch>
            <a:fillRect/>
          </a:stretch>
        </p:blipFill>
        <p:spPr>
          <a:xfrm>
            <a:off x="1388962" y="3560032"/>
            <a:ext cx="3525697" cy="2818435"/>
          </a:xfrm>
          <a:prstGeom prst="rect">
            <a:avLst/>
          </a:prstGeom>
        </p:spPr>
      </p:pic>
    </p:spTree>
    <p:extLst>
      <p:ext uri="{BB962C8B-B14F-4D97-AF65-F5344CB8AC3E}">
        <p14:creationId xmlns:p14="http://schemas.microsoft.com/office/powerpoint/2010/main" val="2609758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Impact on Legacy Benefits</a:t>
            </a:r>
            <a:endParaRPr lang="en-GB" sz="4000" dirty="0"/>
          </a:p>
        </p:txBody>
      </p:sp>
      <p:graphicFrame>
        <p:nvGraphicFramePr>
          <p:cNvPr id="4" name="Chart 3"/>
          <p:cNvGraphicFramePr>
            <a:graphicFrameLocks/>
          </p:cNvGraphicFramePr>
          <p:nvPr>
            <p:extLst/>
          </p:nvPr>
        </p:nvGraphicFramePr>
        <p:xfrm>
          <a:off x="1300403" y="1498824"/>
          <a:ext cx="2924175" cy="30113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4641342" y="1498825"/>
          <a:ext cx="2924175" cy="3011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7982281" y="1498825"/>
          <a:ext cx="2924175" cy="301139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732031" y="5371458"/>
            <a:ext cx="3101546" cy="369332"/>
          </a:xfrm>
          <a:prstGeom prst="rect">
            <a:avLst/>
          </a:prstGeom>
          <a:noFill/>
        </p:spPr>
        <p:txBody>
          <a:bodyPr wrap="square" rtlCol="0">
            <a:spAutoFit/>
          </a:bodyPr>
          <a:lstStyle/>
          <a:p>
            <a:r>
              <a:rPr lang="en-GB" dirty="0" smtClean="0"/>
              <a:t>Decline since November 2017</a:t>
            </a:r>
            <a:endParaRPr lang="en-GB" dirty="0"/>
          </a:p>
        </p:txBody>
      </p:sp>
      <p:sp>
        <p:nvSpPr>
          <p:cNvPr id="9" name="TextBox 8"/>
          <p:cNvSpPr txBox="1"/>
          <p:nvPr/>
        </p:nvSpPr>
        <p:spPr>
          <a:xfrm>
            <a:off x="2380024" y="4609070"/>
            <a:ext cx="986651" cy="584775"/>
          </a:xfrm>
          <a:prstGeom prst="rect">
            <a:avLst/>
          </a:prstGeom>
          <a:noFill/>
        </p:spPr>
        <p:txBody>
          <a:bodyPr wrap="square" rtlCol="0">
            <a:spAutoFit/>
          </a:bodyPr>
          <a:lstStyle/>
          <a:p>
            <a:r>
              <a:rPr lang="en-GB" sz="3200" b="1" dirty="0" smtClean="0"/>
              <a:t>48%</a:t>
            </a:r>
            <a:endParaRPr lang="en-GB" sz="3200" b="1" dirty="0"/>
          </a:p>
        </p:txBody>
      </p:sp>
      <p:sp>
        <p:nvSpPr>
          <p:cNvPr id="10" name="TextBox 9"/>
          <p:cNvSpPr txBox="1"/>
          <p:nvPr/>
        </p:nvSpPr>
        <p:spPr>
          <a:xfrm>
            <a:off x="5806462" y="4609069"/>
            <a:ext cx="952684" cy="584775"/>
          </a:xfrm>
          <a:prstGeom prst="rect">
            <a:avLst/>
          </a:prstGeom>
          <a:noFill/>
        </p:spPr>
        <p:txBody>
          <a:bodyPr wrap="square" rtlCol="0">
            <a:spAutoFit/>
          </a:bodyPr>
          <a:lstStyle/>
          <a:p>
            <a:r>
              <a:rPr lang="en-GB" sz="3200" b="1" dirty="0" smtClean="0"/>
              <a:t>22%</a:t>
            </a:r>
            <a:endParaRPr lang="en-GB" sz="3200" b="1" dirty="0"/>
          </a:p>
        </p:txBody>
      </p:sp>
      <p:sp>
        <p:nvSpPr>
          <p:cNvPr id="11" name="TextBox 10"/>
          <p:cNvSpPr txBox="1"/>
          <p:nvPr/>
        </p:nvSpPr>
        <p:spPr>
          <a:xfrm>
            <a:off x="9198933" y="4609068"/>
            <a:ext cx="711185" cy="584775"/>
          </a:xfrm>
          <a:prstGeom prst="rect">
            <a:avLst/>
          </a:prstGeom>
          <a:noFill/>
        </p:spPr>
        <p:txBody>
          <a:bodyPr wrap="square" rtlCol="0">
            <a:spAutoFit/>
          </a:bodyPr>
          <a:lstStyle/>
          <a:p>
            <a:r>
              <a:rPr lang="en-GB" sz="3200" b="1" dirty="0" smtClean="0"/>
              <a:t>5%</a:t>
            </a:r>
            <a:endParaRPr lang="en-GB" sz="3200" b="1" dirty="0"/>
          </a:p>
        </p:txBody>
      </p:sp>
    </p:spTree>
    <p:extLst>
      <p:ext uri="{BB962C8B-B14F-4D97-AF65-F5344CB8AC3E}">
        <p14:creationId xmlns:p14="http://schemas.microsoft.com/office/powerpoint/2010/main" val="26325490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Future Developments</a:t>
            </a:r>
            <a:endParaRPr lang="en-GB" sz="4000" dirty="0"/>
          </a:p>
        </p:txBody>
      </p:sp>
      <p:sp>
        <p:nvSpPr>
          <p:cNvPr id="5" name="TextBox 4"/>
          <p:cNvSpPr txBox="1"/>
          <p:nvPr/>
        </p:nvSpPr>
        <p:spPr>
          <a:xfrm>
            <a:off x="1759352" y="1770927"/>
            <a:ext cx="5856790"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Advances</a:t>
            </a:r>
          </a:p>
          <a:p>
            <a:endParaRPr lang="en-GB" sz="2400" dirty="0" smtClean="0"/>
          </a:p>
          <a:p>
            <a:pPr marL="285750" indent="-285750">
              <a:buFont typeface="Arial" panose="020B0604020202020204" pitchFamily="34" charset="0"/>
              <a:buChar char="•"/>
            </a:pPr>
            <a:r>
              <a:rPr lang="en-GB" sz="2400" dirty="0" smtClean="0"/>
              <a:t>Sanctions</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Labour Market / Conditionality Regime</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Earnings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Alternative Claimant Count</a:t>
            </a:r>
            <a:endParaRPr lang="en-GB" sz="2400" dirty="0"/>
          </a:p>
        </p:txBody>
      </p:sp>
    </p:spTree>
    <p:extLst>
      <p:ext uri="{BB962C8B-B14F-4D97-AF65-F5344CB8AC3E}">
        <p14:creationId xmlns:p14="http://schemas.microsoft.com/office/powerpoint/2010/main" val="41238023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Further Information</a:t>
            </a:r>
            <a:endParaRPr lang="en-GB" sz="4000" dirty="0"/>
          </a:p>
        </p:txBody>
      </p:sp>
      <p:sp>
        <p:nvSpPr>
          <p:cNvPr id="3" name="Content Placeholder 2"/>
          <p:cNvSpPr>
            <a:spLocks noGrp="1"/>
          </p:cNvSpPr>
          <p:nvPr>
            <p:ph idx="1"/>
          </p:nvPr>
        </p:nvSpPr>
        <p:spPr/>
        <p:txBody>
          <a:bodyPr>
            <a:normAutofit/>
          </a:bodyPr>
          <a:lstStyle/>
          <a:p>
            <a:pPr marL="914400" lvl="2" indent="0">
              <a:buNone/>
            </a:pPr>
            <a:endParaRPr lang="en-GB" dirty="0" smtClean="0"/>
          </a:p>
          <a:p>
            <a:pPr marL="0" lvl="2" indent="0">
              <a:spcBef>
                <a:spcPts val="1000"/>
              </a:spcBef>
              <a:buNone/>
            </a:pPr>
            <a:r>
              <a:rPr lang="en-GB" dirty="0" smtClean="0"/>
              <a:t>UC Statistics Publication</a:t>
            </a:r>
          </a:p>
          <a:p>
            <a:pPr marL="0" lvl="2" indent="0">
              <a:spcBef>
                <a:spcPts val="1000"/>
              </a:spcBef>
              <a:buNone/>
            </a:pPr>
            <a:r>
              <a:rPr lang="en-GB" dirty="0">
                <a:hlinkClick r:id="rId3"/>
              </a:rPr>
              <a:t>https://</a:t>
            </a:r>
            <a:r>
              <a:rPr lang="en-GB" dirty="0" smtClean="0">
                <a:hlinkClick r:id="rId3"/>
              </a:rPr>
              <a:t>www.communities-ni.gov.uk/articles/universal-credit-statistics</a:t>
            </a:r>
            <a:endParaRPr lang="en-GB" dirty="0" smtClean="0"/>
          </a:p>
          <a:p>
            <a:pPr marL="0" lvl="2" indent="0">
              <a:spcBef>
                <a:spcPts val="1000"/>
              </a:spcBef>
              <a:buNone/>
            </a:pPr>
            <a:r>
              <a:rPr lang="en-GB" dirty="0" smtClean="0"/>
              <a:t>Feedback form also available at the link above.</a:t>
            </a:r>
          </a:p>
          <a:p>
            <a:pPr marL="0" lvl="2" indent="0">
              <a:spcBef>
                <a:spcPts val="1000"/>
              </a:spcBef>
              <a:buNone/>
            </a:pPr>
            <a:endParaRPr lang="en-GB" dirty="0"/>
          </a:p>
          <a:p>
            <a:pPr marL="0" lvl="2" indent="0">
              <a:spcBef>
                <a:spcPts val="1000"/>
              </a:spcBef>
              <a:buNone/>
            </a:pPr>
            <a:r>
              <a:rPr lang="en-GB" dirty="0" smtClean="0"/>
              <a:t>Welfare Changes, Briefing and Evaluation</a:t>
            </a:r>
          </a:p>
          <a:p>
            <a:pPr marL="0" lvl="2" indent="0">
              <a:spcBef>
                <a:spcPts val="1000"/>
              </a:spcBef>
              <a:buNone/>
            </a:pPr>
            <a:r>
              <a:rPr lang="en-GB" dirty="0">
                <a:hlinkClick r:id="rId4"/>
              </a:rPr>
              <a:t>https://</a:t>
            </a:r>
            <a:r>
              <a:rPr lang="en-GB" dirty="0" smtClean="0">
                <a:hlinkClick r:id="rId4"/>
              </a:rPr>
              <a:t>www.communities-ni.gov.uk/topics/welfare-changes-briefing</a:t>
            </a:r>
            <a:endParaRPr lang="en-GB" dirty="0" smtClean="0"/>
          </a:p>
          <a:p>
            <a:pPr marL="0" lvl="2" indent="0">
              <a:spcBef>
                <a:spcPts val="1000"/>
              </a:spcBef>
              <a:buNone/>
            </a:pPr>
            <a:endParaRPr lang="en-GB" dirty="0"/>
          </a:p>
          <a:p>
            <a:pPr marL="0" lvl="2" indent="0">
              <a:spcBef>
                <a:spcPts val="1000"/>
              </a:spcBef>
              <a:buNone/>
            </a:pPr>
            <a:r>
              <a:rPr lang="en-GB" dirty="0" smtClean="0"/>
              <a:t>Universal Credit Statistics Contacts</a:t>
            </a:r>
          </a:p>
          <a:p>
            <a:pPr marL="0" lvl="2" indent="0">
              <a:spcBef>
                <a:spcPts val="1000"/>
              </a:spcBef>
              <a:buNone/>
            </a:pPr>
            <a:r>
              <a:rPr lang="en-GB" dirty="0" smtClean="0"/>
              <a:t>Claire McCann – </a:t>
            </a:r>
            <a:r>
              <a:rPr lang="en-GB" dirty="0" smtClean="0">
                <a:hlinkClick r:id="rId5"/>
              </a:rPr>
              <a:t>Claire.McCann@communities-ni.gov.uk</a:t>
            </a:r>
            <a:endParaRPr lang="en-GB" dirty="0" smtClean="0"/>
          </a:p>
          <a:p>
            <a:pPr marL="0" lvl="2" indent="0">
              <a:spcBef>
                <a:spcPts val="1000"/>
              </a:spcBef>
              <a:buNone/>
            </a:pPr>
            <a:r>
              <a:rPr lang="en-GB" dirty="0" smtClean="0"/>
              <a:t>Ben Davoll – </a:t>
            </a:r>
            <a:r>
              <a:rPr lang="en-GB" dirty="0" smtClean="0">
                <a:hlinkClick r:id="rId6"/>
              </a:rPr>
              <a:t>Ben.Davoll@communities-ni.gov.uk</a:t>
            </a: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3670038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NISRA Presentati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04366A-9E0E-4957-BDAB-ACFB5DD12D55}" vid="{BC516DA1-97B9-493E-B8E4-1CD09F887AD1}"/>
    </a:ext>
  </a:extLst>
</a:theme>
</file>

<file path=ppt/theme/theme2.xml><?xml version="1.0" encoding="utf-8"?>
<a:theme xmlns:a="http://schemas.openxmlformats.org/drawingml/2006/main" name="ONS">
  <a:themeElements>
    <a:clrScheme name="Custom 7">
      <a:dk1>
        <a:srgbClr val="003B57"/>
      </a:dk1>
      <a:lt1>
        <a:srgbClr val="FFFFFF"/>
      </a:lt1>
      <a:dk2>
        <a:srgbClr val="414041"/>
      </a:dk2>
      <a:lt2>
        <a:srgbClr val="CFD2D3"/>
      </a:lt2>
      <a:accent1>
        <a:srgbClr val="205F95"/>
      </a:accent1>
      <a:accent2>
        <a:srgbClr val="B8860A"/>
      </a:accent2>
      <a:accent3>
        <a:srgbClr val="003B57"/>
      </a:accent3>
      <a:accent4>
        <a:srgbClr val="007F7F"/>
      </a:accent4>
      <a:accent5>
        <a:srgbClr val="27A0CC"/>
      </a:accent5>
      <a:accent6>
        <a:srgbClr val="0E8242"/>
      </a:accent6>
      <a:hlink>
        <a:srgbClr val="3A799D"/>
      </a:hlink>
      <a:folHlink>
        <a:srgbClr val="D236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S" id="{1C231B32-0884-3042-9BFB-024487A7874D}" vid="{960FFF6B-BC53-4D45-8823-25DBFE97B2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NISRA Presentation Template</Template>
  <TotalTime>3033</TotalTime>
  <Words>4513</Words>
  <Application>Microsoft Office PowerPoint</Application>
  <PresentationFormat>Widescreen</PresentationFormat>
  <Paragraphs>1407</Paragraphs>
  <Slides>133</Slides>
  <Notes>104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133</vt:i4>
      </vt:variant>
    </vt:vector>
  </HeadingPairs>
  <TitlesOfParts>
    <vt:vector size="146" baseType="lpstr">
      <vt:lpstr>ＭＳ Ｐゴシック</vt:lpstr>
      <vt:lpstr>Arial</vt:lpstr>
      <vt:lpstr>Arial (body)</vt:lpstr>
      <vt:lpstr>Calibri</vt:lpstr>
      <vt:lpstr>Calibri Light</vt:lpstr>
      <vt:lpstr>Frutiger LT Std 45 Light</vt:lpstr>
      <vt:lpstr>Stencil</vt:lpstr>
      <vt:lpstr>Tempus Sans ITC</vt:lpstr>
      <vt:lpstr>Times New Roman</vt:lpstr>
      <vt:lpstr>Tw Cen MT</vt:lpstr>
      <vt:lpstr>Wingdings</vt:lpstr>
      <vt:lpstr>NISRA Presentation Template</vt:lpstr>
      <vt:lpstr>ONS</vt:lpstr>
      <vt:lpstr>Labour Market Statistics  User Group</vt:lpstr>
      <vt:lpstr>Aim of today’s meeting </vt:lpstr>
      <vt:lpstr>Labour Market Statistics Consultation</vt:lpstr>
      <vt:lpstr>Agenda </vt:lpstr>
      <vt:lpstr>Labour Force Survey </vt:lpstr>
      <vt:lpstr>ONS Social Survey Transformation </vt:lpstr>
      <vt:lpstr>  NISRA: Labour Market Statistics User Engagement September 2019  Belfast  </vt:lpstr>
      <vt:lpstr>Vision for the future</vt:lpstr>
      <vt:lpstr>ONS Vision</vt:lpstr>
      <vt:lpstr>Administrative data</vt:lpstr>
      <vt:lpstr>But…..</vt:lpstr>
      <vt:lpstr>Background – Pop Stats Transformation </vt:lpstr>
      <vt:lpstr>Why are we transforming population and migration statistics? </vt:lpstr>
      <vt:lpstr>The transformation journey</vt:lpstr>
      <vt:lpstr>Progress so far</vt:lpstr>
      <vt:lpstr>PowerPoint Presentation</vt:lpstr>
      <vt:lpstr>Making best use of all available data – providing new insights</vt:lpstr>
      <vt:lpstr>Other admin data research outputs so far</vt:lpstr>
      <vt:lpstr>Opportunity Knocks!</vt:lpstr>
      <vt:lpstr>From a statistical perspective Social Survey Transformation</vt:lpstr>
      <vt:lpstr>Population Coverage Survey</vt:lpstr>
      <vt:lpstr>Bias in Admin Data Population Estimates</vt:lpstr>
      <vt:lpstr>Integrated Population and Characteristics Survey (IPACS)</vt:lpstr>
      <vt:lpstr>How did we come up with the idea of IPACS?</vt:lpstr>
      <vt:lpstr>IPACS: Benefits and Challenges</vt:lpstr>
      <vt:lpstr>PowerPoint Presentation</vt:lpstr>
      <vt:lpstr>Concept of the IPACS ‘Master Wave’</vt:lpstr>
      <vt:lpstr>IPACS Structure</vt:lpstr>
      <vt:lpstr>IPACS – Example Wave 2 Structure</vt:lpstr>
      <vt:lpstr>Progress so far</vt:lpstr>
      <vt:lpstr>Key statistical challenges</vt:lpstr>
      <vt:lpstr>Results: Engagement Strategy</vt:lpstr>
      <vt:lpstr>Results: Incentives Testing</vt:lpstr>
      <vt:lpstr>PowerPoint Presentation</vt:lpstr>
      <vt:lpstr>Merged LMS / PCS Testing – 2018/19</vt:lpstr>
      <vt:lpstr>Merged LMS / PCS Testing – 2018/2019</vt:lpstr>
      <vt:lpstr>Merged LMS / PCS Testing - 2019</vt:lpstr>
      <vt:lpstr>Attrition/retention</vt:lpstr>
      <vt:lpstr>Key statistical challenges</vt:lpstr>
      <vt:lpstr>IPACS Implementation</vt:lpstr>
      <vt:lpstr>Longitudinal test design</vt:lpstr>
      <vt:lpstr>PowerPoint Presentation</vt:lpstr>
      <vt:lpstr>PowerPoint Presentation</vt:lpstr>
      <vt:lpstr>  NI Labour Force Survey Operations  </vt:lpstr>
      <vt:lpstr> Labour Force Survey</vt:lpstr>
      <vt:lpstr> Labour Force Survey</vt:lpstr>
      <vt:lpstr>  Sample</vt:lpstr>
      <vt:lpstr>Rise in monthly allocations since 2017</vt:lpstr>
      <vt:lpstr>Number of Completed Interviews since 2017</vt:lpstr>
      <vt:lpstr>Incentive Scheme</vt:lpstr>
      <vt:lpstr>Incentive Scheme</vt:lpstr>
      <vt:lpstr>Response Rates</vt:lpstr>
      <vt:lpstr>NI and GB Quarterly Wave 1 Response Rate</vt:lpstr>
      <vt:lpstr>NI and GB Quarterly Wave 1 Response Rate</vt:lpstr>
      <vt:lpstr>NI and GB Quarterly Wave 1 Response Rate</vt:lpstr>
      <vt:lpstr>NI Quarterly Response Rate - All Waves</vt:lpstr>
      <vt:lpstr>Continuing to Improve Survey Performance</vt:lpstr>
      <vt:lpstr>  NI Labour Force Survey Outputs  </vt:lpstr>
      <vt:lpstr>Progress - Summary</vt:lpstr>
      <vt:lpstr>Progress - Survey</vt:lpstr>
      <vt:lpstr>Impact to Estimates</vt:lpstr>
      <vt:lpstr>Impact to Precision</vt:lpstr>
      <vt:lpstr>Progress - Publications</vt:lpstr>
      <vt:lpstr>PowerPoint Presentation</vt:lpstr>
      <vt:lpstr>Annual Data</vt:lpstr>
      <vt:lpstr>       Women in Northern Ireland</vt:lpstr>
      <vt:lpstr>Economic Inactivity in Northern Ireland 2018</vt:lpstr>
      <vt:lpstr>Work Quality</vt:lpstr>
      <vt:lpstr>“An excellent report”</vt:lpstr>
      <vt:lpstr>Bespoke Analysis</vt:lpstr>
      <vt:lpstr>Changes and Developments</vt:lpstr>
      <vt:lpstr>Work Quality Agenda</vt:lpstr>
      <vt:lpstr>Twitter</vt:lpstr>
      <vt:lpstr>Plans for the Future</vt:lpstr>
      <vt:lpstr>PowerPoint Presentation</vt:lpstr>
      <vt:lpstr>Jobs, Vacancies and Redundancies</vt:lpstr>
      <vt:lpstr>  Business Register and Employment Survey (BRES) changes   </vt:lpstr>
      <vt:lpstr>BRES 2018</vt:lpstr>
      <vt:lpstr>User Consultation</vt:lpstr>
      <vt:lpstr>User Consultation</vt:lpstr>
      <vt:lpstr>User Consultation</vt:lpstr>
      <vt:lpstr>BRES 2019</vt:lpstr>
      <vt:lpstr>Migrant/Vacancy Questions</vt:lpstr>
      <vt:lpstr> Redundancy Statistics  </vt:lpstr>
      <vt:lpstr>PowerPoint Presentation</vt:lpstr>
      <vt:lpstr>Redundancies</vt:lpstr>
      <vt:lpstr>PowerPoint Presentation</vt:lpstr>
      <vt:lpstr>PowerPoint Presentation</vt:lpstr>
      <vt:lpstr>PowerPoint Presentation</vt:lpstr>
      <vt:lpstr>DfE and DfC Labour Market Statistics</vt:lpstr>
      <vt:lpstr> Universal Credit  </vt:lpstr>
      <vt:lpstr>Introduction</vt:lpstr>
      <vt:lpstr>Impact of Universal Credit</vt:lpstr>
      <vt:lpstr>Statistics Publication</vt:lpstr>
      <vt:lpstr>36,760 Households</vt:lpstr>
      <vt:lpstr>41,230 Claimants</vt:lpstr>
      <vt:lpstr>Impact on Legacy Benefits</vt:lpstr>
      <vt:lpstr>Future Developments</vt:lpstr>
      <vt:lpstr>Further Information</vt:lpstr>
      <vt:lpstr> Developments in statistics on tertiary education, training and apprenticeships   </vt:lpstr>
      <vt:lpstr>Statistics and Research Branch (Tertiary Education), DfE</vt:lpstr>
      <vt:lpstr>Tertiary Education statistics and research outputs</vt:lpstr>
      <vt:lpstr>Tertiary Education statistics and research outputs</vt:lpstr>
      <vt:lpstr>Tertiary Education statistics and research outputs</vt:lpstr>
      <vt:lpstr>Tertiary Education statistics and research outputs</vt:lpstr>
      <vt:lpstr>Tertiary Education statistics and research outputs</vt:lpstr>
      <vt:lpstr> to replace DLHE </vt:lpstr>
      <vt:lpstr> to replace DLHE </vt:lpstr>
      <vt:lpstr> to replace DLHE </vt:lpstr>
      <vt:lpstr>Youth Training Statistics and Research Branch, DfE</vt:lpstr>
      <vt:lpstr>YTSRB Outputs</vt:lpstr>
      <vt:lpstr>PowerPoint Presentation</vt:lpstr>
      <vt:lpstr>New Developments </vt:lpstr>
      <vt:lpstr>PowerPoint Presentation</vt:lpstr>
      <vt:lpstr>Questions Comments Suggestions?</vt:lpstr>
      <vt:lpstr>Earnings</vt:lpstr>
      <vt:lpstr>Annual Survey of Hours and Earnings</vt:lpstr>
      <vt:lpstr>PowerPoint Presentation</vt:lpstr>
      <vt:lpstr>PowerPoint Presentation</vt:lpstr>
      <vt:lpstr>PowerPoint Presentation</vt:lpstr>
      <vt:lpstr>PowerPoint Presentation</vt:lpstr>
      <vt:lpstr>PowerPoint Presentation</vt:lpstr>
      <vt:lpstr>PowerPoint Presentation</vt:lpstr>
      <vt:lpstr>To what extent do you use the  Annual Survey of Hours and Earnings statistics?  </vt:lpstr>
      <vt:lpstr>Census Data Linkage</vt:lpstr>
      <vt:lpstr>HMRC- Real Time Information from PAYE system</vt:lpstr>
      <vt:lpstr>PowerPoint Presentation</vt:lpstr>
      <vt:lpstr>RTI PAYE Data</vt:lpstr>
      <vt:lpstr>RTI PAYE Data</vt:lpstr>
      <vt:lpstr>RTI PAYE Data</vt:lpstr>
      <vt:lpstr>PowerPoint Presentation</vt:lpstr>
      <vt:lpstr>PowerPoint Presentation</vt:lpstr>
      <vt:lpstr>Final Comments and Close</vt:lpstr>
    </vt:vector>
  </TitlesOfParts>
  <Company>IT Assist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NISRA Presentation</dc:title>
  <dc:creator>Kathryn Kavanagh</dc:creator>
  <cp:lastModifiedBy>Jacquie McManus</cp:lastModifiedBy>
  <cp:revision>366</cp:revision>
  <cp:lastPrinted>2019-09-23T13:49:56Z</cp:lastPrinted>
  <dcterms:created xsi:type="dcterms:W3CDTF">2017-05-18T13:08:57Z</dcterms:created>
  <dcterms:modified xsi:type="dcterms:W3CDTF">2020-01-09T13:26:10Z</dcterms:modified>
</cp:coreProperties>
</file>