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38" r:id="rId2"/>
    <p:sldId id="339" r:id="rId3"/>
    <p:sldId id="340" r:id="rId4"/>
    <p:sldId id="341" r:id="rId5"/>
    <p:sldId id="342" r:id="rId6"/>
    <p:sldId id="343" r:id="rId7"/>
    <p:sldId id="369" r:id="rId8"/>
    <p:sldId id="256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7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607"/>
    <a:srgbClr val="FAFDBB"/>
    <a:srgbClr val="417ABD"/>
    <a:srgbClr val="CE0000"/>
    <a:srgbClr val="1E2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9" autoAdjust="0"/>
    <p:restoredTop sz="90406" autoAdjust="0"/>
  </p:normalViewPr>
  <p:slideViewPr>
    <p:cSldViewPr snapToGrid="0">
      <p:cViewPr varScale="1">
        <p:scale>
          <a:sx n="75" d="100"/>
          <a:sy n="75" d="100"/>
        </p:scale>
        <p:origin x="96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ocs\statistics%20research\STATISTICIANS\QES\QES%20Statistical%20Bulletin\Supplement%20Feeder%20Shee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cs\statistics%20research\STATISTICIANS\QES\QES%20Statistical%20Bulletin\Supplement%20Feeder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800" b="1" dirty="0" smtClean="0">
                <a:effectLst/>
              </a:rPr>
              <a:t>Seasonally adjusted claimant count (experimental) monthly rates, 2008 - 2018</a:t>
            </a:r>
            <a:endParaRPr lang="en-GB" sz="1800" dirty="0">
              <a:effectLst/>
            </a:endParaRPr>
          </a:p>
        </c:rich>
      </c:tx>
      <c:layout>
        <c:manualLayout>
          <c:xMode val="edge"/>
          <c:yMode val="edge"/>
          <c:x val="0.1134252804507712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452568796649844E-2"/>
          <c:y val="0.1136632458825652"/>
          <c:w val="0.8498615919198883"/>
          <c:h val="0.70566672487498894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rgbClr val="447BBE"/>
              </a:solidFill>
              <a:prstDash val="solid"/>
            </a:ln>
          </c:spPr>
          <c:marker>
            <c:symbol val="none"/>
          </c:marker>
          <c:dLbls>
            <c:dLbl>
              <c:idx val="119"/>
              <c:layout>
                <c:manualLayout>
                  <c:x val="7.6365764808731989E-3"/>
                  <c:y val="3.3557046979865771E-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2</a:t>
                    </a:r>
                    <a:r>
                      <a:rPr lang="en-US"/>
                      <a:t>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Sheet1!$A$2:$A$122</c:f>
              <c:numCache>
                <c:formatCode>mmmm\ yyyy</c:formatCode>
                <c:ptCount val="121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</c:numCache>
            </c:numRef>
          </c:cat>
          <c:val>
            <c:numRef>
              <c:f>Sheet1!$C$2:$C$122</c:f>
              <c:numCache>
                <c:formatCode>#,##0.0</c:formatCode>
                <c:ptCount val="121"/>
                <c:pt idx="0">
                  <c:v>1.5</c:v>
                </c:pt>
                <c:pt idx="1">
                  <c:v>1.6</c:v>
                </c:pt>
                <c:pt idx="2">
                  <c:v>1.7</c:v>
                </c:pt>
                <c:pt idx="3">
                  <c:v>1.8</c:v>
                </c:pt>
                <c:pt idx="4">
                  <c:v>1.9</c:v>
                </c:pt>
                <c:pt idx="5">
                  <c:v>2</c:v>
                </c:pt>
                <c:pt idx="6">
                  <c:v>2.2000000000000002</c:v>
                </c:pt>
                <c:pt idx="7">
                  <c:v>2.2999999999999998</c:v>
                </c:pt>
                <c:pt idx="8">
                  <c:v>2.4</c:v>
                </c:pt>
                <c:pt idx="9">
                  <c:v>2.5</c:v>
                </c:pt>
                <c:pt idx="10">
                  <c:v>2.6</c:v>
                </c:pt>
                <c:pt idx="11">
                  <c:v>2.7</c:v>
                </c:pt>
                <c:pt idx="12">
                  <c:v>2.8</c:v>
                </c:pt>
                <c:pt idx="13">
                  <c:v>2.9</c:v>
                </c:pt>
                <c:pt idx="14">
                  <c:v>2.9</c:v>
                </c:pt>
                <c:pt idx="15">
                  <c:v>2.9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3.1</c:v>
                </c:pt>
                <c:pt idx="20">
                  <c:v>3.1</c:v>
                </c:pt>
                <c:pt idx="21">
                  <c:v>3.2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3.5</c:v>
                </c:pt>
                <c:pt idx="27">
                  <c:v>3.6</c:v>
                </c:pt>
                <c:pt idx="28">
                  <c:v>3.6</c:v>
                </c:pt>
                <c:pt idx="29">
                  <c:v>3.7</c:v>
                </c:pt>
                <c:pt idx="30">
                  <c:v>3.8</c:v>
                </c:pt>
                <c:pt idx="31">
                  <c:v>3.9</c:v>
                </c:pt>
                <c:pt idx="32">
                  <c:v>3.9</c:v>
                </c:pt>
                <c:pt idx="33">
                  <c:v>3.9</c:v>
                </c:pt>
                <c:pt idx="34">
                  <c:v>4</c:v>
                </c:pt>
                <c:pt idx="35">
                  <c:v>4.0999999999999996</c:v>
                </c:pt>
                <c:pt idx="36">
                  <c:v>4.0999999999999996</c:v>
                </c:pt>
                <c:pt idx="37">
                  <c:v>4.2</c:v>
                </c:pt>
                <c:pt idx="38">
                  <c:v>4.2</c:v>
                </c:pt>
                <c:pt idx="39">
                  <c:v>4.2</c:v>
                </c:pt>
                <c:pt idx="40">
                  <c:v>4.2</c:v>
                </c:pt>
                <c:pt idx="41">
                  <c:v>4.3</c:v>
                </c:pt>
                <c:pt idx="42">
                  <c:v>4.4000000000000004</c:v>
                </c:pt>
                <c:pt idx="43">
                  <c:v>4.4000000000000004</c:v>
                </c:pt>
                <c:pt idx="44">
                  <c:v>4.4000000000000004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4.5999999999999996</c:v>
                </c:pt>
                <c:pt idx="48">
                  <c:v>4.5</c:v>
                </c:pt>
                <c:pt idx="49">
                  <c:v>4.5</c:v>
                </c:pt>
                <c:pt idx="50">
                  <c:v>4.5</c:v>
                </c:pt>
                <c:pt idx="51">
                  <c:v>4.5999999999999996</c:v>
                </c:pt>
                <c:pt idx="52">
                  <c:v>4.5999999999999996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  <c:pt idx="56">
                  <c:v>4.5</c:v>
                </c:pt>
                <c:pt idx="57">
                  <c:v>4.4432700516281152</c:v>
                </c:pt>
                <c:pt idx="58">
                  <c:v>4.4329874719919271</c:v>
                </c:pt>
                <c:pt idx="59">
                  <c:v>4.4296396553661914</c:v>
                </c:pt>
                <c:pt idx="60">
                  <c:v>4.4463787384948699</c:v>
                </c:pt>
                <c:pt idx="61">
                  <c:v>4.413139701996494</c:v>
                </c:pt>
                <c:pt idx="62">
                  <c:v>4.3521616134563095</c:v>
                </c:pt>
                <c:pt idx="63">
                  <c:v>4.3182051876809915</c:v>
                </c:pt>
                <c:pt idx="64">
                  <c:v>4.2782705179311451</c:v>
                </c:pt>
                <c:pt idx="65">
                  <c:v>4.2876582011728868</c:v>
                </c:pt>
                <c:pt idx="66">
                  <c:v>4.216851510663151</c:v>
                </c:pt>
                <c:pt idx="67">
                  <c:v>4.1494165673205448</c:v>
                </c:pt>
                <c:pt idx="68">
                  <c:v>4.0981178425634912</c:v>
                </c:pt>
                <c:pt idx="69">
                  <c:v>4.0280336693038539</c:v>
                </c:pt>
                <c:pt idx="70">
                  <c:v>3.9309755187071755</c:v>
                </c:pt>
                <c:pt idx="71">
                  <c:v>3.7739484363522515</c:v>
                </c:pt>
                <c:pt idx="72">
                  <c:v>3.7645557121009596</c:v>
                </c:pt>
                <c:pt idx="73">
                  <c:v>3.7481786544320412</c:v>
                </c:pt>
                <c:pt idx="74">
                  <c:v>3.742880194597979</c:v>
                </c:pt>
                <c:pt idx="75">
                  <c:v>3.6718326650048767</c:v>
                </c:pt>
                <c:pt idx="76">
                  <c:v>3.6263140782486181</c:v>
                </c:pt>
                <c:pt idx="77">
                  <c:v>3.5403449714441906</c:v>
                </c:pt>
                <c:pt idx="78">
                  <c:v>3.4010424908530297</c:v>
                </c:pt>
                <c:pt idx="79">
                  <c:v>3.3024997722248592</c:v>
                </c:pt>
                <c:pt idx="80">
                  <c:v>3.2190621418535619</c:v>
                </c:pt>
                <c:pt idx="81">
                  <c:v>3.1792614331132305</c:v>
                </c:pt>
                <c:pt idx="82">
                  <c:v>3.1540862860184427</c:v>
                </c:pt>
                <c:pt idx="83">
                  <c:v>3.095344276130604</c:v>
                </c:pt>
                <c:pt idx="84">
                  <c:v>3.0284503138501675</c:v>
                </c:pt>
                <c:pt idx="85">
                  <c:v>2.9591587185130841</c:v>
                </c:pt>
                <c:pt idx="86">
                  <c:v>2.9272701988596861</c:v>
                </c:pt>
                <c:pt idx="87">
                  <c:v>2.8771596679757745</c:v>
                </c:pt>
                <c:pt idx="88">
                  <c:v>2.8558207337716208</c:v>
                </c:pt>
                <c:pt idx="89">
                  <c:v>2.7972060797806919</c:v>
                </c:pt>
                <c:pt idx="90">
                  <c:v>2.7957978538637027</c:v>
                </c:pt>
                <c:pt idx="91">
                  <c:v>2.8021348704901565</c:v>
                </c:pt>
                <c:pt idx="92">
                  <c:v>2.7258559666532101</c:v>
                </c:pt>
                <c:pt idx="93">
                  <c:v>2.6648328435836532</c:v>
                </c:pt>
                <c:pt idx="94">
                  <c:v>2.6305660129369022</c:v>
                </c:pt>
                <c:pt idx="95">
                  <c:v>2.6075649896260691</c:v>
                </c:pt>
                <c:pt idx="96">
                  <c:v>2.5437254147225326</c:v>
                </c:pt>
                <c:pt idx="97">
                  <c:v>2.5366842851375839</c:v>
                </c:pt>
                <c:pt idx="98">
                  <c:v>2.4831717002919724</c:v>
                </c:pt>
                <c:pt idx="99">
                  <c:v>2.4714364843170573</c:v>
                </c:pt>
                <c:pt idx="100">
                  <c:v>2.419566829707934</c:v>
                </c:pt>
                <c:pt idx="101">
                  <c:v>2.3652379362592773</c:v>
                </c:pt>
                <c:pt idx="102">
                  <c:v>2.3491288238713701</c:v>
                </c:pt>
                <c:pt idx="103">
                  <c:v>2.3615024899084585</c:v>
                </c:pt>
                <c:pt idx="104">
                  <c:v>2.3537981318098939</c:v>
                </c:pt>
                <c:pt idx="105">
                  <c:v>2.3636036784807941</c:v>
                </c:pt>
                <c:pt idx="106">
                  <c:v>2.3542650626037465</c:v>
                </c:pt>
                <c:pt idx="107">
                  <c:v>2.3299846613234219</c:v>
                </c:pt>
                <c:pt idx="108">
                  <c:v>2.3351209000557982</c:v>
                </c:pt>
                <c:pt idx="109">
                  <c:v>2.3113074295693261</c:v>
                </c:pt>
                <c:pt idx="110">
                  <c:v>2.3414244657728052</c:v>
                </c:pt>
                <c:pt idx="111">
                  <c:v>2.3528642702221889</c:v>
                </c:pt>
                <c:pt idx="112">
                  <c:v>2.3778450676932921</c:v>
                </c:pt>
                <c:pt idx="113">
                  <c:v>2.3661717978469823</c:v>
                </c:pt>
                <c:pt idx="114">
                  <c:v>2.3608020937176795</c:v>
                </c:pt>
                <c:pt idx="115">
                  <c:v>2.3565997165730082</c:v>
                </c:pt>
                <c:pt idx="116">
                  <c:v>2.3710745711824321</c:v>
                </c:pt>
                <c:pt idx="117">
                  <c:v>2.2999999999999998</c:v>
                </c:pt>
                <c:pt idx="118">
                  <c:v>2.2999999999999998</c:v>
                </c:pt>
                <c:pt idx="119">
                  <c:v>2.2999999999999998</c:v>
                </c:pt>
                <c:pt idx="120">
                  <c:v>2.2999999999999998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016880"/>
        <c:axId val="285384600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rgbClr val="1F497D">
                  <a:lumMod val="75000"/>
                </a:srgbClr>
              </a:solidFill>
              <a:prstDash val="solid"/>
            </a:ln>
          </c:spPr>
          <c:marker>
            <c:symbol val="none"/>
          </c:marker>
          <c:dLbls>
            <c:dLbl>
              <c:idx val="120"/>
              <c:layout>
                <c:manualLayout>
                  <c:x val="1.3283326663778502E-3"/>
                  <c:y val="-1.225269100932277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3.7</a:t>
                    </a:r>
                    <a:r>
                      <a:rPr lang="en-US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Sheet1!$A$2:$A$122</c:f>
              <c:numCache>
                <c:formatCode>mmmm\ yyyy</c:formatCode>
                <c:ptCount val="121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</c:numCache>
            </c:numRef>
          </c:cat>
          <c:val>
            <c:numRef>
              <c:f>Sheet1!$B$2:$B$122</c:f>
              <c:numCache>
                <c:formatCode>#,##0.0</c:formatCode>
                <c:ptCount val="121"/>
                <c:pt idx="0">
                  <c:v>4.5</c:v>
                </c:pt>
                <c:pt idx="1">
                  <c:v>4.7</c:v>
                </c:pt>
                <c:pt idx="2">
                  <c:v>5</c:v>
                </c:pt>
                <c:pt idx="3">
                  <c:v>5.6</c:v>
                </c:pt>
                <c:pt idx="4">
                  <c:v>5.9</c:v>
                </c:pt>
                <c:pt idx="5">
                  <c:v>6.3</c:v>
                </c:pt>
                <c:pt idx="6">
                  <c:v>6.9</c:v>
                </c:pt>
                <c:pt idx="7">
                  <c:v>7.2</c:v>
                </c:pt>
                <c:pt idx="8">
                  <c:v>7.6</c:v>
                </c:pt>
                <c:pt idx="9">
                  <c:v>7.8</c:v>
                </c:pt>
                <c:pt idx="10">
                  <c:v>8.1</c:v>
                </c:pt>
                <c:pt idx="11">
                  <c:v>8.3000000000000007</c:v>
                </c:pt>
                <c:pt idx="12">
                  <c:v>8.4</c:v>
                </c:pt>
                <c:pt idx="13">
                  <c:v>8.5</c:v>
                </c:pt>
                <c:pt idx="14">
                  <c:v>8.6</c:v>
                </c:pt>
                <c:pt idx="15">
                  <c:v>8.6</c:v>
                </c:pt>
                <c:pt idx="16">
                  <c:v>8.6999999999999993</c:v>
                </c:pt>
                <c:pt idx="17">
                  <c:v>8.6999999999999993</c:v>
                </c:pt>
                <c:pt idx="18">
                  <c:v>8.6999999999999993</c:v>
                </c:pt>
                <c:pt idx="19">
                  <c:v>8.6999999999999993</c:v>
                </c:pt>
                <c:pt idx="20">
                  <c:v>8.6999999999999993</c:v>
                </c:pt>
                <c:pt idx="21">
                  <c:v>8.6</c:v>
                </c:pt>
                <c:pt idx="22">
                  <c:v>8.6999999999999993</c:v>
                </c:pt>
                <c:pt idx="23">
                  <c:v>8.6999999999999993</c:v>
                </c:pt>
                <c:pt idx="24">
                  <c:v>8.8000000000000007</c:v>
                </c:pt>
                <c:pt idx="25">
                  <c:v>8.8000000000000007</c:v>
                </c:pt>
                <c:pt idx="26">
                  <c:v>8.8000000000000007</c:v>
                </c:pt>
                <c:pt idx="27">
                  <c:v>8.8000000000000007</c:v>
                </c:pt>
                <c:pt idx="28">
                  <c:v>8.8000000000000007</c:v>
                </c:pt>
                <c:pt idx="29">
                  <c:v>8.8000000000000007</c:v>
                </c:pt>
                <c:pt idx="30">
                  <c:v>8.8000000000000007</c:v>
                </c:pt>
                <c:pt idx="31">
                  <c:v>8.6999999999999993</c:v>
                </c:pt>
                <c:pt idx="32">
                  <c:v>8.6999999999999993</c:v>
                </c:pt>
                <c:pt idx="33">
                  <c:v>8.6999999999999993</c:v>
                </c:pt>
                <c:pt idx="34">
                  <c:v>8.8000000000000007</c:v>
                </c:pt>
                <c:pt idx="35">
                  <c:v>8.8000000000000007</c:v>
                </c:pt>
                <c:pt idx="36">
                  <c:v>8.8000000000000007</c:v>
                </c:pt>
                <c:pt idx="37">
                  <c:v>8.8000000000000007</c:v>
                </c:pt>
                <c:pt idx="38">
                  <c:v>8.8000000000000007</c:v>
                </c:pt>
                <c:pt idx="39">
                  <c:v>8.8000000000000007</c:v>
                </c:pt>
                <c:pt idx="40">
                  <c:v>8.6999999999999993</c:v>
                </c:pt>
                <c:pt idx="41">
                  <c:v>9</c:v>
                </c:pt>
                <c:pt idx="42">
                  <c:v>9</c:v>
                </c:pt>
                <c:pt idx="43">
                  <c:v>9.1</c:v>
                </c:pt>
                <c:pt idx="44">
                  <c:v>9.1999999999999993</c:v>
                </c:pt>
                <c:pt idx="45">
                  <c:v>9.1999999999999993</c:v>
                </c:pt>
                <c:pt idx="46">
                  <c:v>9.3000000000000007</c:v>
                </c:pt>
                <c:pt idx="47">
                  <c:v>9.4</c:v>
                </c:pt>
                <c:pt idx="48">
                  <c:v>9.3000000000000007</c:v>
                </c:pt>
                <c:pt idx="49">
                  <c:v>9.4</c:v>
                </c:pt>
                <c:pt idx="50">
                  <c:v>9.4</c:v>
                </c:pt>
                <c:pt idx="51">
                  <c:v>9.5</c:v>
                </c:pt>
                <c:pt idx="52">
                  <c:v>9.5</c:v>
                </c:pt>
                <c:pt idx="53">
                  <c:v>9.6</c:v>
                </c:pt>
                <c:pt idx="54">
                  <c:v>9.6</c:v>
                </c:pt>
                <c:pt idx="55">
                  <c:v>9.6</c:v>
                </c:pt>
                <c:pt idx="56">
                  <c:v>9.5</c:v>
                </c:pt>
                <c:pt idx="57">
                  <c:v>9.4756132592746365</c:v>
                </c:pt>
                <c:pt idx="58">
                  <c:v>9.3321926784212827</c:v>
                </c:pt>
                <c:pt idx="59">
                  <c:v>9.229240185440295</c:v>
                </c:pt>
                <c:pt idx="60">
                  <c:v>9.1459975383660534</c:v>
                </c:pt>
                <c:pt idx="61">
                  <c:v>9.0220771242076747</c:v>
                </c:pt>
                <c:pt idx="62">
                  <c:v>8.8736242422717471</c:v>
                </c:pt>
                <c:pt idx="63">
                  <c:v>8.7348166040774231</c:v>
                </c:pt>
                <c:pt idx="64">
                  <c:v>8.6268318100138597</c:v>
                </c:pt>
                <c:pt idx="65">
                  <c:v>8.3953618736486337</c:v>
                </c:pt>
                <c:pt idx="66">
                  <c:v>8.3062461114521966</c:v>
                </c:pt>
                <c:pt idx="67">
                  <c:v>8.1809912383189562</c:v>
                </c:pt>
                <c:pt idx="68">
                  <c:v>8.0432108778723919</c:v>
                </c:pt>
                <c:pt idx="69">
                  <c:v>7.9290441410493075</c:v>
                </c:pt>
                <c:pt idx="70">
                  <c:v>7.745473884358951</c:v>
                </c:pt>
                <c:pt idx="71">
                  <c:v>7.5450660873457673</c:v>
                </c:pt>
                <c:pt idx="72">
                  <c:v>7.5224791430102647</c:v>
                </c:pt>
                <c:pt idx="73">
                  <c:v>7.4610837215892181</c:v>
                </c:pt>
                <c:pt idx="74">
                  <c:v>7.4194005424973355</c:v>
                </c:pt>
                <c:pt idx="75">
                  <c:v>7.2931189900761177</c:v>
                </c:pt>
                <c:pt idx="76">
                  <c:v>7.1407597837402745</c:v>
                </c:pt>
                <c:pt idx="77">
                  <c:v>6.9746728950816506</c:v>
                </c:pt>
                <c:pt idx="78">
                  <c:v>6.6720969888452126</c:v>
                </c:pt>
                <c:pt idx="79">
                  <c:v>6.4853268169467198</c:v>
                </c:pt>
                <c:pt idx="80">
                  <c:v>6.3444264119351903</c:v>
                </c:pt>
                <c:pt idx="81">
                  <c:v>6.2066114172523807</c:v>
                </c:pt>
                <c:pt idx="82">
                  <c:v>6.2294434536849055</c:v>
                </c:pt>
                <c:pt idx="83">
                  <c:v>6.1282419949029023</c:v>
                </c:pt>
                <c:pt idx="84">
                  <c:v>5.9988604551185931</c:v>
                </c:pt>
                <c:pt idx="85">
                  <c:v>5.8392418941128312</c:v>
                </c:pt>
                <c:pt idx="86">
                  <c:v>5.7267272641255227</c:v>
                </c:pt>
                <c:pt idx="87">
                  <c:v>5.6477407597103007</c:v>
                </c:pt>
                <c:pt idx="88">
                  <c:v>5.5784218743250662</c:v>
                </c:pt>
                <c:pt idx="89">
                  <c:v>5.462802380777906</c:v>
                </c:pt>
                <c:pt idx="90">
                  <c:v>5.4306407093480544</c:v>
                </c:pt>
                <c:pt idx="91">
                  <c:v>5.3962399342110619</c:v>
                </c:pt>
                <c:pt idx="92">
                  <c:v>5.2967015966844979</c:v>
                </c:pt>
                <c:pt idx="93">
                  <c:v>5.1975703689228689</c:v>
                </c:pt>
                <c:pt idx="94">
                  <c:v>5.1399643371845913</c:v>
                </c:pt>
                <c:pt idx="95">
                  <c:v>5.0540641767833439</c:v>
                </c:pt>
                <c:pt idx="96">
                  <c:v>4.9392592230717245</c:v>
                </c:pt>
                <c:pt idx="97">
                  <c:v>4.8796176425087729</c:v>
                </c:pt>
                <c:pt idx="98">
                  <c:v>4.7676624571516975</c:v>
                </c:pt>
                <c:pt idx="99">
                  <c:v>4.6923471506387555</c:v>
                </c:pt>
                <c:pt idx="100">
                  <c:v>4.5771350871622003</c:v>
                </c:pt>
                <c:pt idx="101">
                  <c:v>4.4870031562453523</c:v>
                </c:pt>
                <c:pt idx="102">
                  <c:v>4.4470661588962717</c:v>
                </c:pt>
                <c:pt idx="103">
                  <c:v>4.3969411520193651</c:v>
                </c:pt>
                <c:pt idx="104">
                  <c:v>4.3258288455151357</c:v>
                </c:pt>
                <c:pt idx="105">
                  <c:v>4.2414721266247328</c:v>
                </c:pt>
                <c:pt idx="106">
                  <c:v>4.1465198778253898</c:v>
                </c:pt>
                <c:pt idx="107">
                  <c:v>4.0617556385538736</c:v>
                </c:pt>
                <c:pt idx="108">
                  <c:v>4.0248750440631413</c:v>
                </c:pt>
                <c:pt idx="109">
                  <c:v>3.9615056248000604</c:v>
                </c:pt>
                <c:pt idx="110">
                  <c:v>3.9450010493649814</c:v>
                </c:pt>
                <c:pt idx="111">
                  <c:v>3.8946722822975186</c:v>
                </c:pt>
                <c:pt idx="112">
                  <c:v>3.9093430160175884</c:v>
                </c:pt>
                <c:pt idx="113">
                  <c:v>3.8135757264560191</c:v>
                </c:pt>
                <c:pt idx="114">
                  <c:v>3.8262088582705243</c:v>
                </c:pt>
                <c:pt idx="115">
                  <c:v>3.8141870070276891</c:v>
                </c:pt>
                <c:pt idx="116">
                  <c:v>3.8459735967545075</c:v>
                </c:pt>
                <c:pt idx="117">
                  <c:v>3.8459735967545075</c:v>
                </c:pt>
                <c:pt idx="118">
                  <c:v>3.8</c:v>
                </c:pt>
                <c:pt idx="119">
                  <c:v>3.7</c:v>
                </c:pt>
                <c:pt idx="120">
                  <c:v>3.7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CCDB28"/>
              </a:solidFill>
              <a:prstDash val="solid"/>
            </a:ln>
          </c:spPr>
          <c:marker>
            <c:symbol val="none"/>
          </c:marker>
          <c:dLbls>
            <c:dLbl>
              <c:idx val="120"/>
              <c:layout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CCDB28"/>
                        </a:solidFill>
                      </a:rPr>
                      <a:t>3</a:t>
                    </a:r>
                    <a:r>
                      <a:rPr lang="en-US">
                        <a:solidFill>
                          <a:srgbClr val="CCDB28"/>
                        </a:solidFill>
                      </a:rPr>
                      <a:t>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CDB2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Sheet1!$A$2:$A$122</c:f>
              <c:numCache>
                <c:formatCode>mmmm\ yyyy</c:formatCode>
                <c:ptCount val="121"/>
                <c:pt idx="0">
                  <c:v>39661</c:v>
                </c:pt>
                <c:pt idx="1">
                  <c:v>39692</c:v>
                </c:pt>
                <c:pt idx="2">
                  <c:v>39722</c:v>
                </c:pt>
                <c:pt idx="3">
                  <c:v>39753</c:v>
                </c:pt>
                <c:pt idx="4">
                  <c:v>39783</c:v>
                </c:pt>
                <c:pt idx="5">
                  <c:v>39814</c:v>
                </c:pt>
                <c:pt idx="6">
                  <c:v>39845</c:v>
                </c:pt>
                <c:pt idx="7">
                  <c:v>39873</c:v>
                </c:pt>
                <c:pt idx="8">
                  <c:v>39904</c:v>
                </c:pt>
                <c:pt idx="9">
                  <c:v>39934</c:v>
                </c:pt>
                <c:pt idx="10">
                  <c:v>39965</c:v>
                </c:pt>
                <c:pt idx="11">
                  <c:v>39995</c:v>
                </c:pt>
                <c:pt idx="12">
                  <c:v>40026</c:v>
                </c:pt>
                <c:pt idx="13">
                  <c:v>40057</c:v>
                </c:pt>
                <c:pt idx="14">
                  <c:v>40087</c:v>
                </c:pt>
                <c:pt idx="15">
                  <c:v>40118</c:v>
                </c:pt>
                <c:pt idx="16">
                  <c:v>40148</c:v>
                </c:pt>
                <c:pt idx="17">
                  <c:v>40179</c:v>
                </c:pt>
                <c:pt idx="18">
                  <c:v>40210</c:v>
                </c:pt>
                <c:pt idx="19">
                  <c:v>40238</c:v>
                </c:pt>
                <c:pt idx="20">
                  <c:v>40269</c:v>
                </c:pt>
                <c:pt idx="21">
                  <c:v>40299</c:v>
                </c:pt>
                <c:pt idx="22">
                  <c:v>40330</c:v>
                </c:pt>
                <c:pt idx="23">
                  <c:v>40360</c:v>
                </c:pt>
                <c:pt idx="24">
                  <c:v>40391</c:v>
                </c:pt>
                <c:pt idx="25">
                  <c:v>40422</c:v>
                </c:pt>
                <c:pt idx="26">
                  <c:v>40452</c:v>
                </c:pt>
                <c:pt idx="27">
                  <c:v>40483</c:v>
                </c:pt>
                <c:pt idx="28">
                  <c:v>40513</c:v>
                </c:pt>
                <c:pt idx="29">
                  <c:v>40544</c:v>
                </c:pt>
                <c:pt idx="30">
                  <c:v>40575</c:v>
                </c:pt>
                <c:pt idx="31">
                  <c:v>40603</c:v>
                </c:pt>
                <c:pt idx="32">
                  <c:v>40634</c:v>
                </c:pt>
                <c:pt idx="33">
                  <c:v>40664</c:v>
                </c:pt>
                <c:pt idx="34">
                  <c:v>40695</c:v>
                </c:pt>
                <c:pt idx="35">
                  <c:v>40725</c:v>
                </c:pt>
                <c:pt idx="36">
                  <c:v>40756</c:v>
                </c:pt>
                <c:pt idx="37">
                  <c:v>40787</c:v>
                </c:pt>
                <c:pt idx="38">
                  <c:v>40817</c:v>
                </c:pt>
                <c:pt idx="39">
                  <c:v>40848</c:v>
                </c:pt>
                <c:pt idx="40">
                  <c:v>40878</c:v>
                </c:pt>
                <c:pt idx="41">
                  <c:v>40909</c:v>
                </c:pt>
                <c:pt idx="42">
                  <c:v>40940</c:v>
                </c:pt>
                <c:pt idx="43">
                  <c:v>40969</c:v>
                </c:pt>
                <c:pt idx="44">
                  <c:v>41000</c:v>
                </c:pt>
                <c:pt idx="45">
                  <c:v>41030</c:v>
                </c:pt>
                <c:pt idx="46">
                  <c:v>41061</c:v>
                </c:pt>
                <c:pt idx="47">
                  <c:v>41091</c:v>
                </c:pt>
                <c:pt idx="48">
                  <c:v>41122</c:v>
                </c:pt>
                <c:pt idx="49">
                  <c:v>41153</c:v>
                </c:pt>
                <c:pt idx="50">
                  <c:v>41183</c:v>
                </c:pt>
                <c:pt idx="51">
                  <c:v>41214</c:v>
                </c:pt>
                <c:pt idx="52">
                  <c:v>41244</c:v>
                </c:pt>
                <c:pt idx="53">
                  <c:v>41275</c:v>
                </c:pt>
                <c:pt idx="54">
                  <c:v>41306</c:v>
                </c:pt>
                <c:pt idx="55">
                  <c:v>41334</c:v>
                </c:pt>
                <c:pt idx="56">
                  <c:v>41365</c:v>
                </c:pt>
                <c:pt idx="57">
                  <c:v>41395</c:v>
                </c:pt>
                <c:pt idx="58">
                  <c:v>41426</c:v>
                </c:pt>
                <c:pt idx="59">
                  <c:v>41456</c:v>
                </c:pt>
                <c:pt idx="60">
                  <c:v>41487</c:v>
                </c:pt>
                <c:pt idx="61">
                  <c:v>41518</c:v>
                </c:pt>
                <c:pt idx="62">
                  <c:v>41548</c:v>
                </c:pt>
                <c:pt idx="63">
                  <c:v>41579</c:v>
                </c:pt>
                <c:pt idx="64">
                  <c:v>41609</c:v>
                </c:pt>
                <c:pt idx="65">
                  <c:v>41640</c:v>
                </c:pt>
                <c:pt idx="66">
                  <c:v>41671</c:v>
                </c:pt>
                <c:pt idx="67">
                  <c:v>41699</c:v>
                </c:pt>
                <c:pt idx="68">
                  <c:v>41730</c:v>
                </c:pt>
                <c:pt idx="69">
                  <c:v>41760</c:v>
                </c:pt>
                <c:pt idx="70">
                  <c:v>41791</c:v>
                </c:pt>
                <c:pt idx="71">
                  <c:v>41821</c:v>
                </c:pt>
                <c:pt idx="72">
                  <c:v>41852</c:v>
                </c:pt>
                <c:pt idx="73">
                  <c:v>41883</c:v>
                </c:pt>
                <c:pt idx="74">
                  <c:v>41913</c:v>
                </c:pt>
                <c:pt idx="75">
                  <c:v>41944</c:v>
                </c:pt>
                <c:pt idx="76">
                  <c:v>41974</c:v>
                </c:pt>
                <c:pt idx="77">
                  <c:v>42005</c:v>
                </c:pt>
                <c:pt idx="78">
                  <c:v>42036</c:v>
                </c:pt>
                <c:pt idx="79">
                  <c:v>42064</c:v>
                </c:pt>
                <c:pt idx="80">
                  <c:v>42095</c:v>
                </c:pt>
                <c:pt idx="81">
                  <c:v>42125</c:v>
                </c:pt>
                <c:pt idx="82">
                  <c:v>42156</c:v>
                </c:pt>
                <c:pt idx="83">
                  <c:v>42186</c:v>
                </c:pt>
                <c:pt idx="84">
                  <c:v>42217</c:v>
                </c:pt>
                <c:pt idx="85">
                  <c:v>42248</c:v>
                </c:pt>
                <c:pt idx="86">
                  <c:v>42278</c:v>
                </c:pt>
                <c:pt idx="87">
                  <c:v>42309</c:v>
                </c:pt>
                <c:pt idx="88">
                  <c:v>42339</c:v>
                </c:pt>
                <c:pt idx="89">
                  <c:v>42370</c:v>
                </c:pt>
                <c:pt idx="90">
                  <c:v>42401</c:v>
                </c:pt>
                <c:pt idx="91">
                  <c:v>42430</c:v>
                </c:pt>
                <c:pt idx="92">
                  <c:v>42461</c:v>
                </c:pt>
                <c:pt idx="93">
                  <c:v>42491</c:v>
                </c:pt>
                <c:pt idx="94">
                  <c:v>42522</c:v>
                </c:pt>
                <c:pt idx="95">
                  <c:v>42552</c:v>
                </c:pt>
                <c:pt idx="96">
                  <c:v>42583</c:v>
                </c:pt>
                <c:pt idx="97">
                  <c:v>42614</c:v>
                </c:pt>
                <c:pt idx="98">
                  <c:v>42644</c:v>
                </c:pt>
                <c:pt idx="99">
                  <c:v>42675</c:v>
                </c:pt>
                <c:pt idx="100">
                  <c:v>42705</c:v>
                </c:pt>
                <c:pt idx="101">
                  <c:v>42736</c:v>
                </c:pt>
                <c:pt idx="102">
                  <c:v>42767</c:v>
                </c:pt>
                <c:pt idx="103">
                  <c:v>42795</c:v>
                </c:pt>
                <c:pt idx="104">
                  <c:v>42826</c:v>
                </c:pt>
                <c:pt idx="105">
                  <c:v>42856</c:v>
                </c:pt>
                <c:pt idx="106">
                  <c:v>42887</c:v>
                </c:pt>
                <c:pt idx="107">
                  <c:v>42917</c:v>
                </c:pt>
                <c:pt idx="108">
                  <c:v>42948</c:v>
                </c:pt>
                <c:pt idx="109">
                  <c:v>42979</c:v>
                </c:pt>
                <c:pt idx="110">
                  <c:v>43009</c:v>
                </c:pt>
                <c:pt idx="111">
                  <c:v>43040</c:v>
                </c:pt>
                <c:pt idx="112">
                  <c:v>43070</c:v>
                </c:pt>
                <c:pt idx="113">
                  <c:v>43101</c:v>
                </c:pt>
                <c:pt idx="114">
                  <c:v>43132</c:v>
                </c:pt>
                <c:pt idx="115">
                  <c:v>43160</c:v>
                </c:pt>
                <c:pt idx="116">
                  <c:v>43191</c:v>
                </c:pt>
                <c:pt idx="117">
                  <c:v>43221</c:v>
                </c:pt>
                <c:pt idx="118">
                  <c:v>43252</c:v>
                </c:pt>
                <c:pt idx="119">
                  <c:v>43282</c:v>
                </c:pt>
                <c:pt idx="120">
                  <c:v>43313</c:v>
                </c:pt>
              </c:numCache>
            </c:numRef>
          </c:cat>
          <c:val>
            <c:numRef>
              <c:f>Sheet1!$D$2:$D$122</c:f>
              <c:numCache>
                <c:formatCode>#,##0.0</c:formatCode>
                <c:ptCount val="121"/>
                <c:pt idx="0">
                  <c:v>3.1</c:v>
                </c:pt>
                <c:pt idx="1">
                  <c:v>3.3</c:v>
                </c:pt>
                <c:pt idx="2">
                  <c:v>3.5</c:v>
                </c:pt>
                <c:pt idx="3">
                  <c:v>3.9</c:v>
                </c:pt>
                <c:pt idx="4">
                  <c:v>4.0999999999999996</c:v>
                </c:pt>
                <c:pt idx="5">
                  <c:v>4.3</c:v>
                </c:pt>
                <c:pt idx="6">
                  <c:v>4.7</c:v>
                </c:pt>
                <c:pt idx="7">
                  <c:v>5</c:v>
                </c:pt>
                <c:pt idx="8">
                  <c:v>5.2</c:v>
                </c:pt>
                <c:pt idx="9">
                  <c:v>5.4</c:v>
                </c:pt>
                <c:pt idx="10">
                  <c:v>5.6</c:v>
                </c:pt>
                <c:pt idx="11">
                  <c:v>5.7</c:v>
                </c:pt>
                <c:pt idx="12">
                  <c:v>5.8</c:v>
                </c:pt>
                <c:pt idx="13">
                  <c:v>5.9</c:v>
                </c:pt>
                <c:pt idx="14">
                  <c:v>6</c:v>
                </c:pt>
                <c:pt idx="15">
                  <c:v>6</c:v>
                </c:pt>
                <c:pt idx="16">
                  <c:v>6.1</c:v>
                </c:pt>
                <c:pt idx="17">
                  <c:v>6.1</c:v>
                </c:pt>
                <c:pt idx="18">
                  <c:v>6.1</c:v>
                </c:pt>
                <c:pt idx="19">
                  <c:v>6.1</c:v>
                </c:pt>
                <c:pt idx="20">
                  <c:v>6.1</c:v>
                </c:pt>
                <c:pt idx="21">
                  <c:v>6.1</c:v>
                </c:pt>
                <c:pt idx="22">
                  <c:v>6.2</c:v>
                </c:pt>
                <c:pt idx="23">
                  <c:v>6.2</c:v>
                </c:pt>
                <c:pt idx="24">
                  <c:v>6.3</c:v>
                </c:pt>
                <c:pt idx="25">
                  <c:v>6.4</c:v>
                </c:pt>
                <c:pt idx="26">
                  <c:v>6.4</c:v>
                </c:pt>
                <c:pt idx="27">
                  <c:v>6.4</c:v>
                </c:pt>
                <c:pt idx="28">
                  <c:v>6.4</c:v>
                </c:pt>
                <c:pt idx="29">
                  <c:v>6.4</c:v>
                </c:pt>
                <c:pt idx="30">
                  <c:v>6.5</c:v>
                </c:pt>
                <c:pt idx="31">
                  <c:v>6.5</c:v>
                </c:pt>
                <c:pt idx="32">
                  <c:v>6.5</c:v>
                </c:pt>
                <c:pt idx="33">
                  <c:v>6.5</c:v>
                </c:pt>
                <c:pt idx="34">
                  <c:v>6.6</c:v>
                </c:pt>
                <c:pt idx="35">
                  <c:v>6.7</c:v>
                </c:pt>
                <c:pt idx="36">
                  <c:v>6.7</c:v>
                </c:pt>
                <c:pt idx="37">
                  <c:v>6.7</c:v>
                </c:pt>
                <c:pt idx="38">
                  <c:v>6.7</c:v>
                </c:pt>
                <c:pt idx="39">
                  <c:v>6.7</c:v>
                </c:pt>
                <c:pt idx="40">
                  <c:v>6.7</c:v>
                </c:pt>
                <c:pt idx="41">
                  <c:v>6.9</c:v>
                </c:pt>
                <c:pt idx="42">
                  <c:v>6.9</c:v>
                </c:pt>
                <c:pt idx="43">
                  <c:v>6.9</c:v>
                </c:pt>
                <c:pt idx="44">
                  <c:v>7</c:v>
                </c:pt>
                <c:pt idx="45">
                  <c:v>7</c:v>
                </c:pt>
                <c:pt idx="46">
                  <c:v>7.1</c:v>
                </c:pt>
                <c:pt idx="47">
                  <c:v>7.2</c:v>
                </c:pt>
                <c:pt idx="48">
                  <c:v>7.1</c:v>
                </c:pt>
                <c:pt idx="49">
                  <c:v>7.2</c:v>
                </c:pt>
                <c:pt idx="50">
                  <c:v>7.2</c:v>
                </c:pt>
                <c:pt idx="51">
                  <c:v>7.2</c:v>
                </c:pt>
                <c:pt idx="52">
                  <c:v>7.3</c:v>
                </c:pt>
                <c:pt idx="53">
                  <c:v>7.2</c:v>
                </c:pt>
                <c:pt idx="54">
                  <c:v>7.2</c:v>
                </c:pt>
                <c:pt idx="55">
                  <c:v>7.2</c:v>
                </c:pt>
                <c:pt idx="56">
                  <c:v>7.2</c:v>
                </c:pt>
                <c:pt idx="57">
                  <c:v>7.1245511684701865</c:v>
                </c:pt>
                <c:pt idx="58">
                  <c:v>7.0433313745249153</c:v>
                </c:pt>
                <c:pt idx="59">
                  <c:v>6.9869132232974573</c:v>
                </c:pt>
                <c:pt idx="60">
                  <c:v>6.950381073888785</c:v>
                </c:pt>
                <c:pt idx="61">
                  <c:v>6.8688261226094909</c:v>
                </c:pt>
                <c:pt idx="62">
                  <c:v>6.7612406183876246</c:v>
                </c:pt>
                <c:pt idx="63">
                  <c:v>6.6714184528690588</c:v>
                </c:pt>
                <c:pt idx="64">
                  <c:v>6.5952260189341558</c:v>
                </c:pt>
                <c:pt idx="65">
                  <c:v>6.5049400258472971</c:v>
                </c:pt>
                <c:pt idx="66">
                  <c:v>6.4242503508005795</c:v>
                </c:pt>
                <c:pt idx="67">
                  <c:v>6.3256050063066516</c:v>
                </c:pt>
                <c:pt idx="68">
                  <c:v>6.2276246866070659</c:v>
                </c:pt>
                <c:pt idx="69">
                  <c:v>6.1337453531392496</c:v>
                </c:pt>
                <c:pt idx="70">
                  <c:v>5.9899891600958517</c:v>
                </c:pt>
                <c:pt idx="71">
                  <c:v>5.8095457658979726</c:v>
                </c:pt>
                <c:pt idx="72">
                  <c:v>5.7930309835051688</c:v>
                </c:pt>
                <c:pt idx="73">
                  <c:v>5.7523536335846384</c:v>
                </c:pt>
                <c:pt idx="74">
                  <c:v>5.7274152037968493</c:v>
                </c:pt>
                <c:pt idx="75">
                  <c:v>5.6265531099884507</c:v>
                </c:pt>
                <c:pt idx="76">
                  <c:v>5.5233634293998604</c:v>
                </c:pt>
                <c:pt idx="77">
                  <c:v>5.3888403597283991</c:v>
                </c:pt>
                <c:pt idx="78">
                  <c:v>5.1616574608878949</c:v>
                </c:pt>
                <c:pt idx="79">
                  <c:v>5.0156271277638096</c:v>
                </c:pt>
                <c:pt idx="80">
                  <c:v>4.9012606879479028</c:v>
                </c:pt>
                <c:pt idx="81">
                  <c:v>4.8087046921239942</c:v>
                </c:pt>
                <c:pt idx="82">
                  <c:v>4.809368969605984</c:v>
                </c:pt>
                <c:pt idx="83">
                  <c:v>4.7277735522349058</c:v>
                </c:pt>
                <c:pt idx="84">
                  <c:v>4.6272462266271202</c:v>
                </c:pt>
                <c:pt idx="85">
                  <c:v>4.5093369735739355</c:v>
                </c:pt>
                <c:pt idx="86">
                  <c:v>4.4340521922817597</c:v>
                </c:pt>
                <c:pt idx="87">
                  <c:v>4.3683994344784374</c:v>
                </c:pt>
                <c:pt idx="88">
                  <c:v>4.3212357332571631</c:v>
                </c:pt>
                <c:pt idx="89">
                  <c:v>4.2247333583332596</c:v>
                </c:pt>
                <c:pt idx="90">
                  <c:v>4.2068555033270254</c:v>
                </c:pt>
                <c:pt idx="91">
                  <c:v>4.1913758971630894</c:v>
                </c:pt>
                <c:pt idx="92">
                  <c:v>4.1026406899979957</c:v>
                </c:pt>
                <c:pt idx="93">
                  <c:v>4.021209240670812</c:v>
                </c:pt>
                <c:pt idx="94">
                  <c:v>3.9744433882459642</c:v>
                </c:pt>
                <c:pt idx="95">
                  <c:v>3.9177575065188766</c:v>
                </c:pt>
                <c:pt idx="96">
                  <c:v>3.826624050511481</c:v>
                </c:pt>
                <c:pt idx="97">
                  <c:v>3.7914133970540784</c:v>
                </c:pt>
                <c:pt idx="98">
                  <c:v>3.7066025970854741</c:v>
                </c:pt>
                <c:pt idx="99">
                  <c:v>3.6608178464597483</c:v>
                </c:pt>
                <c:pt idx="100">
                  <c:v>3.5750259446920216</c:v>
                </c:pt>
                <c:pt idx="101">
                  <c:v>3.4981971533083378</c:v>
                </c:pt>
                <c:pt idx="102">
                  <c:v>3.469364662464014</c:v>
                </c:pt>
                <c:pt idx="103">
                  <c:v>3.4483659049811668</c:v>
                </c:pt>
                <c:pt idx="104">
                  <c:v>3.4068035974244424</c:v>
                </c:pt>
                <c:pt idx="105">
                  <c:v>3.3663293083901458</c:v>
                </c:pt>
                <c:pt idx="106">
                  <c:v>3.3112755711553232</c:v>
                </c:pt>
                <c:pt idx="107">
                  <c:v>3.2546986079891025</c:v>
                </c:pt>
                <c:pt idx="108">
                  <c:v>3.2373991134825086</c:v>
                </c:pt>
                <c:pt idx="109">
                  <c:v>3.1924639485062594</c:v>
                </c:pt>
                <c:pt idx="110">
                  <c:v>3.1976864374139105</c:v>
                </c:pt>
                <c:pt idx="111">
                  <c:v>3.1761436706698496</c:v>
                </c:pt>
                <c:pt idx="112">
                  <c:v>3.195619202221299</c:v>
                </c:pt>
                <c:pt idx="113">
                  <c:v>3.1390422390550774</c:v>
                </c:pt>
                <c:pt idx="114">
                  <c:v>3.1432855112925444</c:v>
                </c:pt>
                <c:pt idx="115">
                  <c:v>3.1349077686698541</c:v>
                </c:pt>
                <c:pt idx="116">
                  <c:v>3.1586265724587697</c:v>
                </c:pt>
                <c:pt idx="117">
                  <c:v>3.1</c:v>
                </c:pt>
                <c:pt idx="118">
                  <c:v>3.1</c:v>
                </c:pt>
                <c:pt idx="119">
                  <c:v>3.1</c:v>
                </c:pt>
                <c:pt idx="120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063192"/>
        <c:axId val="285385384"/>
      </c:lineChart>
      <c:dateAx>
        <c:axId val="354016880"/>
        <c:scaling>
          <c:orientation val="minMax"/>
        </c:scaling>
        <c:delete val="0"/>
        <c:axPos val="b"/>
        <c:numFmt formatCode="mmm\ yyyy" sourceLinked="0"/>
        <c:majorTickMark val="out"/>
        <c:minorTickMark val="none"/>
        <c:tickLblPos val="nextTo"/>
        <c:spPr>
          <a:noFill/>
        </c:spPr>
        <c:txPr>
          <a:bodyPr rot="-2700000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85384600"/>
        <c:crossesAt val="0"/>
        <c:auto val="1"/>
        <c:lblOffset val="100"/>
        <c:baseTimeUnit val="months"/>
        <c:majorUnit val="12"/>
        <c:majorTimeUnit val="months"/>
      </c:dateAx>
      <c:valAx>
        <c:axId val="285384600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rgbClr val="4F81BD">
                  <a:lumMod val="50000"/>
                  <a:alpha val="10000"/>
                </a:srgb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GB" sz="1600"/>
                  <a:t>Rate (%)</a:t>
                </a:r>
              </a:p>
            </c:rich>
          </c:tx>
          <c:layout>
            <c:manualLayout>
              <c:xMode val="edge"/>
              <c:yMode val="edge"/>
              <c:x val="2.415787369710961E-3"/>
              <c:y val="0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54016880"/>
        <c:crosses val="autoZero"/>
        <c:crossBetween val="between"/>
        <c:majorUnit val="2"/>
      </c:valAx>
      <c:valAx>
        <c:axId val="285385384"/>
        <c:scaling>
          <c:orientation val="minMax"/>
        </c:scaling>
        <c:delete val="1"/>
        <c:axPos val="r"/>
        <c:numFmt formatCode="#,##0.0" sourceLinked="0"/>
        <c:majorTickMark val="out"/>
        <c:minorTickMark val="none"/>
        <c:tickLblPos val="none"/>
        <c:crossAx val="423063192"/>
        <c:crosses val="max"/>
        <c:crossBetween val="between"/>
      </c:valAx>
      <c:dateAx>
        <c:axId val="423063192"/>
        <c:scaling>
          <c:orientation val="minMax"/>
        </c:scaling>
        <c:delete val="1"/>
        <c:axPos val="b"/>
        <c:numFmt formatCode="mmmm\ yyyy" sourceLinked="1"/>
        <c:majorTickMark val="out"/>
        <c:minorTickMark val="none"/>
        <c:tickLblPos val="none"/>
        <c:crossAx val="285385384"/>
        <c:crosses val="autoZero"/>
        <c:auto val="1"/>
        <c:lblOffset val="100"/>
        <c:baseTimeUnit val="months"/>
      </c:date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393190335698906E-2"/>
          <c:y val="1.9552774083222497E-2"/>
          <c:w val="0.85413756155688325"/>
          <c:h val="0.78642450943632047"/>
        </c:manualLayout>
      </c:layout>
      <c:lineChart>
        <c:grouping val="standard"/>
        <c:varyColors val="0"/>
        <c:ser>
          <c:idx val="1"/>
          <c:order val="1"/>
          <c:tx>
            <c:strRef>
              <c:f>'Indexed Data'!$H$2</c:f>
              <c:strCache>
                <c:ptCount val="1"/>
                <c:pt idx="0">
                  <c:v>UK</c:v>
                </c:pt>
              </c:strCache>
            </c:strRef>
          </c:tx>
          <c:spPr>
            <a:ln>
              <a:solidFill>
                <a:srgbClr val="4F81BD">
                  <a:lumMod val="50000"/>
                </a:srgbClr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1.9245571790515902E-2"/>
                  <c:y val="-0.1298460588433037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rgbClr val="00205B"/>
                        </a:solidFill>
                      </a:defRPr>
                    </a:pPr>
                    <a:r>
                      <a:rPr lang="en-US"/>
                      <a:t>Sep-08</a:t>
                    </a:r>
                    <a:r>
                      <a:rPr lang="en-US" baseline="0"/>
                      <a:t>, 100.0</a:t>
                    </a:r>
                    <a:endParaRPr lang="en-US"/>
                  </a:p>
                </c:rich>
              </c:tx>
              <c:spPr>
                <a:noFill/>
                <a:ln w="9525" cap="flat" cmpd="sng" algn="ctr">
                  <a:solidFill>
                    <a:srgbClr val="1F497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7730"/>
                        <a:gd name="adj2" fmla="val 164191"/>
                      </a:avLst>
                    </a:prstGeom>
                  </c15:spPr>
                  <c15:layout/>
                </c:ext>
              </c:extLst>
            </c:dLbl>
            <c:dLbl>
              <c:idx val="40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rgbClr val="00205B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rgbClr val="00205B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rgbClr val="00205B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'Indexed Data'!$A$4:$A$44</c:f>
              <c:numCache>
                <c:formatCode>mmm\-yy</c:formatCode>
                <c:ptCount val="41"/>
                <c:pt idx="0">
                  <c:v>39600</c:v>
                </c:pt>
                <c:pt idx="1">
                  <c:v>39692</c:v>
                </c:pt>
                <c:pt idx="2">
                  <c:v>39783</c:v>
                </c:pt>
                <c:pt idx="3">
                  <c:v>39873</c:v>
                </c:pt>
                <c:pt idx="4">
                  <c:v>39965</c:v>
                </c:pt>
                <c:pt idx="5">
                  <c:v>40057</c:v>
                </c:pt>
                <c:pt idx="6">
                  <c:v>40148</c:v>
                </c:pt>
                <c:pt idx="7">
                  <c:v>40238</c:v>
                </c:pt>
                <c:pt idx="8">
                  <c:v>40330</c:v>
                </c:pt>
                <c:pt idx="9">
                  <c:v>40422</c:v>
                </c:pt>
                <c:pt idx="10">
                  <c:v>40513</c:v>
                </c:pt>
                <c:pt idx="11">
                  <c:v>40603</c:v>
                </c:pt>
                <c:pt idx="12">
                  <c:v>40695</c:v>
                </c:pt>
                <c:pt idx="13">
                  <c:v>40787</c:v>
                </c:pt>
                <c:pt idx="14">
                  <c:v>40878</c:v>
                </c:pt>
                <c:pt idx="15">
                  <c:v>40969</c:v>
                </c:pt>
                <c:pt idx="16">
                  <c:v>41061</c:v>
                </c:pt>
                <c:pt idx="17">
                  <c:v>41153</c:v>
                </c:pt>
                <c:pt idx="18">
                  <c:v>41244</c:v>
                </c:pt>
                <c:pt idx="19">
                  <c:v>41334</c:v>
                </c:pt>
                <c:pt idx="20">
                  <c:v>41426</c:v>
                </c:pt>
                <c:pt idx="21">
                  <c:v>41518</c:v>
                </c:pt>
                <c:pt idx="22">
                  <c:v>41609</c:v>
                </c:pt>
                <c:pt idx="23">
                  <c:v>41699</c:v>
                </c:pt>
                <c:pt idx="24">
                  <c:v>41791</c:v>
                </c:pt>
                <c:pt idx="25">
                  <c:v>41883</c:v>
                </c:pt>
                <c:pt idx="26">
                  <c:v>41974</c:v>
                </c:pt>
                <c:pt idx="27">
                  <c:v>42064</c:v>
                </c:pt>
                <c:pt idx="28">
                  <c:v>42156</c:v>
                </c:pt>
                <c:pt idx="29">
                  <c:v>42248</c:v>
                </c:pt>
                <c:pt idx="30">
                  <c:v>42339</c:v>
                </c:pt>
                <c:pt idx="31">
                  <c:v>42430</c:v>
                </c:pt>
                <c:pt idx="32">
                  <c:v>42522</c:v>
                </c:pt>
                <c:pt idx="33">
                  <c:v>42614</c:v>
                </c:pt>
                <c:pt idx="34">
                  <c:v>42705</c:v>
                </c:pt>
                <c:pt idx="35">
                  <c:v>42795</c:v>
                </c:pt>
                <c:pt idx="36">
                  <c:v>42887</c:v>
                </c:pt>
                <c:pt idx="37">
                  <c:v>42979</c:v>
                </c:pt>
                <c:pt idx="38">
                  <c:v>43070</c:v>
                </c:pt>
                <c:pt idx="39">
                  <c:v>43160</c:v>
                </c:pt>
                <c:pt idx="40">
                  <c:v>43252</c:v>
                </c:pt>
              </c:numCache>
            </c:numRef>
          </c:cat>
          <c:val>
            <c:numRef>
              <c:f>'Indexed Data'!$I$4:$I$44</c:f>
              <c:numCache>
                <c:formatCode>0.0</c:formatCode>
                <c:ptCount val="41"/>
                <c:pt idx="0">
                  <c:v>100</c:v>
                </c:pt>
                <c:pt idx="1">
                  <c:v>100.02115805063826</c:v>
                </c:pt>
                <c:pt idx="2">
                  <c:v>99.217152126384093</c:v>
                </c:pt>
                <c:pt idx="3">
                  <c:v>98.451935961633396</c:v>
                </c:pt>
                <c:pt idx="4">
                  <c:v>97.820720784258413</c:v>
                </c:pt>
                <c:pt idx="5">
                  <c:v>97.200084632202561</c:v>
                </c:pt>
                <c:pt idx="6">
                  <c:v>96.702870442203263</c:v>
                </c:pt>
                <c:pt idx="7">
                  <c:v>96.508921644685813</c:v>
                </c:pt>
                <c:pt idx="8">
                  <c:v>96.575922138373642</c:v>
                </c:pt>
                <c:pt idx="9">
                  <c:v>96.441921150997956</c:v>
                </c:pt>
                <c:pt idx="10">
                  <c:v>96.290288454757032</c:v>
                </c:pt>
                <c:pt idx="11">
                  <c:v>96.709923125749356</c:v>
                </c:pt>
                <c:pt idx="12">
                  <c:v>96.420763100359679</c:v>
                </c:pt>
                <c:pt idx="13">
                  <c:v>96.618238239650196</c:v>
                </c:pt>
                <c:pt idx="14">
                  <c:v>96.840397771352002</c:v>
                </c:pt>
                <c:pt idx="15">
                  <c:v>97.736088581705332</c:v>
                </c:pt>
                <c:pt idx="16">
                  <c:v>97.284716834755628</c:v>
                </c:pt>
                <c:pt idx="17">
                  <c:v>97.02729388532336</c:v>
                </c:pt>
                <c:pt idx="18">
                  <c:v>97.11545242964948</c:v>
                </c:pt>
                <c:pt idx="19">
                  <c:v>97.76782565766274</c:v>
                </c:pt>
                <c:pt idx="20">
                  <c:v>98.102828126101983</c:v>
                </c:pt>
                <c:pt idx="21">
                  <c:v>98.487199379363844</c:v>
                </c:pt>
                <c:pt idx="22">
                  <c:v>99.199520417518855</c:v>
                </c:pt>
                <c:pt idx="23">
                  <c:v>100.01410536709218</c:v>
                </c:pt>
                <c:pt idx="24">
                  <c:v>101.04732350659427</c:v>
                </c:pt>
                <c:pt idx="25">
                  <c:v>101.57627477255096</c:v>
                </c:pt>
                <c:pt idx="26">
                  <c:v>102.14754213978419</c:v>
                </c:pt>
                <c:pt idx="27">
                  <c:v>103.02912758304534</c:v>
                </c:pt>
                <c:pt idx="28">
                  <c:v>103.25833979829324</c:v>
                </c:pt>
                <c:pt idx="29">
                  <c:v>103.68502715283165</c:v>
                </c:pt>
                <c:pt idx="30">
                  <c:v>104.0764510896396</c:v>
                </c:pt>
                <c:pt idx="31">
                  <c:v>104.96508921644686</c:v>
                </c:pt>
                <c:pt idx="32">
                  <c:v>105.37767120389307</c:v>
                </c:pt>
                <c:pt idx="33">
                  <c:v>105.63509415332535</c:v>
                </c:pt>
                <c:pt idx="34">
                  <c:v>105.64214683687143</c:v>
                </c:pt>
                <c:pt idx="35">
                  <c:v>106.72826010296919</c:v>
                </c:pt>
                <c:pt idx="36">
                  <c:v>106.91162987516749</c:v>
                </c:pt>
                <c:pt idx="37">
                  <c:v>107.36652796389026</c:v>
                </c:pt>
                <c:pt idx="38">
                  <c:v>107.15494745750757</c:v>
                </c:pt>
                <c:pt idx="39">
                  <c:v>107.33126454615982</c:v>
                </c:pt>
                <c:pt idx="40">
                  <c:v>107.49700260949291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098520"/>
        <c:axId val="347095776"/>
      </c:lineChart>
      <c:lineChart>
        <c:grouping val="standard"/>
        <c:varyColors val="0"/>
        <c:ser>
          <c:idx val="0"/>
          <c:order val="0"/>
          <c:tx>
            <c:strRef>
              <c:f>'Indexed Data'!$B$2</c:f>
              <c:strCache>
                <c:ptCount val="1"/>
                <c:pt idx="0">
                  <c:v>NI</c:v>
                </c:pt>
              </c:strCache>
            </c:strRef>
          </c:tx>
          <c:spPr>
            <a:ln>
              <a:solidFill>
                <a:srgbClr val="CCDB28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3686281022151705E-2"/>
                  <c:y val="0.11440101616510034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rgbClr val="CCDB28"/>
                        </a:solidFill>
                      </a:defRPr>
                    </a:pPr>
                    <a:r>
                      <a:rPr lang="en-US" b="1"/>
                      <a:t>Jun-08</a:t>
                    </a:r>
                    <a:r>
                      <a:rPr lang="en-US" b="1" baseline="0"/>
                      <a:t>, 100.0</a:t>
                    </a:r>
                    <a:endParaRPr lang="en-US" b="1"/>
                  </a:p>
                </c:rich>
              </c:tx>
              <c:spPr>
                <a:noFill/>
                <a:ln w="9525" cap="flat" cmpd="sng" algn="ctr">
                  <a:solidFill>
                    <a:srgbClr val="CCDB2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8184"/>
                        <a:gd name="adj2" fmla="val -384549"/>
                      </a:avLst>
                    </a:prstGeom>
                  </c15:spPr>
                  <c15:layout/>
                </c:ext>
              </c:extLst>
            </c:dLbl>
            <c:dLbl>
              <c:idx val="40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CCDB28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rgbClr val="CCDB28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CDB28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'Indexed Data'!$A$4:$A$44</c:f>
              <c:numCache>
                <c:formatCode>mmm\-yy</c:formatCode>
                <c:ptCount val="41"/>
                <c:pt idx="0">
                  <c:v>39600</c:v>
                </c:pt>
                <c:pt idx="1">
                  <c:v>39692</c:v>
                </c:pt>
                <c:pt idx="2">
                  <c:v>39783</c:v>
                </c:pt>
                <c:pt idx="3">
                  <c:v>39873</c:v>
                </c:pt>
                <c:pt idx="4">
                  <c:v>39965</c:v>
                </c:pt>
                <c:pt idx="5">
                  <c:v>40057</c:v>
                </c:pt>
                <c:pt idx="6">
                  <c:v>40148</c:v>
                </c:pt>
                <c:pt idx="7">
                  <c:v>40238</c:v>
                </c:pt>
                <c:pt idx="8">
                  <c:v>40330</c:v>
                </c:pt>
                <c:pt idx="9">
                  <c:v>40422</c:v>
                </c:pt>
                <c:pt idx="10">
                  <c:v>40513</c:v>
                </c:pt>
                <c:pt idx="11">
                  <c:v>40603</c:v>
                </c:pt>
                <c:pt idx="12">
                  <c:v>40695</c:v>
                </c:pt>
                <c:pt idx="13">
                  <c:v>40787</c:v>
                </c:pt>
                <c:pt idx="14">
                  <c:v>40878</c:v>
                </c:pt>
                <c:pt idx="15">
                  <c:v>40969</c:v>
                </c:pt>
                <c:pt idx="16">
                  <c:v>41061</c:v>
                </c:pt>
                <c:pt idx="17">
                  <c:v>41153</c:v>
                </c:pt>
                <c:pt idx="18">
                  <c:v>41244</c:v>
                </c:pt>
                <c:pt idx="19">
                  <c:v>41334</c:v>
                </c:pt>
                <c:pt idx="20">
                  <c:v>41426</c:v>
                </c:pt>
                <c:pt idx="21">
                  <c:v>41518</c:v>
                </c:pt>
                <c:pt idx="22">
                  <c:v>41609</c:v>
                </c:pt>
                <c:pt idx="23">
                  <c:v>41699</c:v>
                </c:pt>
                <c:pt idx="24">
                  <c:v>41791</c:v>
                </c:pt>
                <c:pt idx="25">
                  <c:v>41883</c:v>
                </c:pt>
                <c:pt idx="26">
                  <c:v>41974</c:v>
                </c:pt>
                <c:pt idx="27">
                  <c:v>42064</c:v>
                </c:pt>
                <c:pt idx="28">
                  <c:v>42156</c:v>
                </c:pt>
                <c:pt idx="29">
                  <c:v>42248</c:v>
                </c:pt>
                <c:pt idx="30">
                  <c:v>42339</c:v>
                </c:pt>
                <c:pt idx="31">
                  <c:v>42430</c:v>
                </c:pt>
                <c:pt idx="32">
                  <c:v>42522</c:v>
                </c:pt>
                <c:pt idx="33">
                  <c:v>42614</c:v>
                </c:pt>
                <c:pt idx="34">
                  <c:v>42705</c:v>
                </c:pt>
                <c:pt idx="35">
                  <c:v>42795</c:v>
                </c:pt>
                <c:pt idx="36">
                  <c:v>42887</c:v>
                </c:pt>
                <c:pt idx="37">
                  <c:v>42979</c:v>
                </c:pt>
                <c:pt idx="38">
                  <c:v>43070</c:v>
                </c:pt>
                <c:pt idx="39">
                  <c:v>43160</c:v>
                </c:pt>
                <c:pt idx="40">
                  <c:v>43252</c:v>
                </c:pt>
              </c:numCache>
            </c:numRef>
          </c:cat>
          <c:val>
            <c:numRef>
              <c:f>'Indexed Data'!$C$4:$C$44</c:f>
              <c:numCache>
                <c:formatCode>0.0</c:formatCode>
                <c:ptCount val="41"/>
                <c:pt idx="0">
                  <c:v>100</c:v>
                </c:pt>
                <c:pt idx="1">
                  <c:v>99.291401133394913</c:v>
                </c:pt>
                <c:pt idx="2">
                  <c:v>98.391853595349815</c:v>
                </c:pt>
                <c:pt idx="3">
                  <c:v>97.599134202796023</c:v>
                </c:pt>
                <c:pt idx="4">
                  <c:v>96.910267444467024</c:v>
                </c:pt>
                <c:pt idx="5">
                  <c:v>96.679620781039446</c:v>
                </c:pt>
                <c:pt idx="6">
                  <c:v>97.047452698159631</c:v>
                </c:pt>
                <c:pt idx="7">
                  <c:v>96.820187758884373</c:v>
                </c:pt>
                <c:pt idx="8">
                  <c:v>96.538977024118452</c:v>
                </c:pt>
                <c:pt idx="9">
                  <c:v>96.232307738649666</c:v>
                </c:pt>
                <c:pt idx="10">
                  <c:v>95.637440224484124</c:v>
                </c:pt>
                <c:pt idx="11">
                  <c:v>95.503030077926184</c:v>
                </c:pt>
                <c:pt idx="12">
                  <c:v>95.068910557586491</c:v>
                </c:pt>
                <c:pt idx="13">
                  <c:v>95.027038402741155</c:v>
                </c:pt>
                <c:pt idx="14">
                  <c:v>94.343759203949404</c:v>
                </c:pt>
                <c:pt idx="15">
                  <c:v>94.358093440522097</c:v>
                </c:pt>
                <c:pt idx="16">
                  <c:v>94.574284333308029</c:v>
                </c:pt>
                <c:pt idx="17">
                  <c:v>94.894407477908388</c:v>
                </c:pt>
                <c:pt idx="18">
                  <c:v>94.879619291724367</c:v>
                </c:pt>
                <c:pt idx="19">
                  <c:v>95.001134603760292</c:v>
                </c:pt>
                <c:pt idx="20">
                  <c:v>95.531929683786814</c:v>
                </c:pt>
                <c:pt idx="21">
                  <c:v>96.424345209880485</c:v>
                </c:pt>
                <c:pt idx="22">
                  <c:v>96.083704718649585</c:v>
                </c:pt>
                <c:pt idx="23">
                  <c:v>96.983953363507652</c:v>
                </c:pt>
                <c:pt idx="24">
                  <c:v>96.935654160153732</c:v>
                </c:pt>
                <c:pt idx="25">
                  <c:v>98.56989671638587</c:v>
                </c:pt>
                <c:pt idx="26">
                  <c:v>98.383465921634965</c:v>
                </c:pt>
                <c:pt idx="27">
                  <c:v>98.739897324868309</c:v>
                </c:pt>
                <c:pt idx="28">
                  <c:v>99.24636727325165</c:v>
                </c:pt>
                <c:pt idx="29">
                  <c:v>99.891292537491864</c:v>
                </c:pt>
                <c:pt idx="30">
                  <c:v>99.476686096828487</c:v>
                </c:pt>
                <c:pt idx="31">
                  <c:v>99.76988368494797</c:v>
                </c:pt>
                <c:pt idx="32">
                  <c:v>100.19902410992367</c:v>
                </c:pt>
                <c:pt idx="33">
                  <c:v>100.50799628826186</c:v>
                </c:pt>
                <c:pt idx="34">
                  <c:v>100.93919935813283</c:v>
                </c:pt>
                <c:pt idx="35">
                  <c:v>101.58172804000584</c:v>
                </c:pt>
                <c:pt idx="36">
                  <c:v>102.2567213714795</c:v>
                </c:pt>
                <c:pt idx="37">
                  <c:v>102.48845641284741</c:v>
                </c:pt>
                <c:pt idx="38">
                  <c:v>103.24630613275289</c:v>
                </c:pt>
                <c:pt idx="39">
                  <c:v>104.03114906226388</c:v>
                </c:pt>
                <c:pt idx="40">
                  <c:v>104.37895767144782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093032"/>
        <c:axId val="347094208"/>
      </c:lineChart>
      <c:dateAx>
        <c:axId val="347098520"/>
        <c:scaling>
          <c:orientation val="minMax"/>
          <c:max val="43252"/>
          <c:min val="39600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47095776"/>
        <c:crossesAt val="0"/>
        <c:auto val="1"/>
        <c:lblOffset val="100"/>
        <c:baseTimeUnit val="months"/>
        <c:majorUnit val="12"/>
        <c:majorTimeUnit val="months"/>
      </c:dateAx>
      <c:valAx>
        <c:axId val="347095776"/>
        <c:scaling>
          <c:orientation val="minMax"/>
          <c:min val="88"/>
        </c:scaling>
        <c:delete val="0"/>
        <c:axPos val="l"/>
        <c:majorGridlines>
          <c:spPr>
            <a:ln>
              <a:solidFill>
                <a:srgbClr val="4F81BD">
                  <a:lumMod val="50000"/>
                  <a:alpha val="10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 b="1"/>
                </a:pPr>
                <a:r>
                  <a:rPr lang="en-GB" sz="1100" b="1">
                    <a:latin typeface="Arial" pitchFamily="34" charset="0"/>
                    <a:cs typeface="Arial" pitchFamily="34" charset="0"/>
                  </a:rPr>
                  <a:t>Index:</a:t>
                </a:r>
                <a:r>
                  <a:rPr lang="en-GB" sz="1100" b="1" baseline="0">
                    <a:latin typeface="Arial" pitchFamily="34" charset="0"/>
                    <a:cs typeface="Arial" pitchFamily="34" charset="0"/>
                  </a:rPr>
                  <a:t> Jun 08 = 100</a:t>
                </a:r>
                <a:endParaRPr lang="en-GB" sz="1100" b="1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47098520"/>
        <c:crosses val="autoZero"/>
        <c:crossBetween val="between"/>
        <c:majorUnit val="2"/>
      </c:valAx>
      <c:valAx>
        <c:axId val="347094208"/>
        <c:scaling>
          <c:orientation val="minMax"/>
        </c:scaling>
        <c:delete val="1"/>
        <c:axPos val="r"/>
        <c:numFmt formatCode="#,##0.0" sourceLinked="0"/>
        <c:majorTickMark val="out"/>
        <c:minorTickMark val="none"/>
        <c:tickLblPos val="none"/>
        <c:crossAx val="347093032"/>
        <c:crosses val="max"/>
        <c:crossBetween val="between"/>
      </c:valAx>
      <c:dateAx>
        <c:axId val="3470930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347094208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85540756248274197"/>
          <c:y val="0.50986422812385723"/>
          <c:w val="8.7028879099363743E-2"/>
          <c:h val="0.10631294919910685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332541609616461E-2"/>
          <c:y val="2.6125824093379567E-2"/>
          <c:w val="0.854020689882384"/>
          <c:h val="0.78642450943632047"/>
        </c:manualLayout>
      </c:layout>
      <c:lineChart>
        <c:grouping val="standard"/>
        <c:varyColors val="0"/>
        <c:ser>
          <c:idx val="1"/>
          <c:order val="1"/>
          <c:tx>
            <c:v>Public</c:v>
          </c:tx>
          <c:spPr>
            <a:ln>
              <a:solidFill>
                <a:srgbClr val="407EC9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8.5772975688849673E-2"/>
                  <c:y val="8.827049854594272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rgbClr val="407EC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/>
                      <a:t>Sep-09</a:t>
                    </a:r>
                    <a:r>
                      <a:rPr lang="en-US" baseline="0"/>
                      <a:t>, 103.4</a:t>
                    </a:r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rgbClr val="407EC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7535"/>
                        <a:gd name="adj2" fmla="val -285905"/>
                      </a:avLst>
                    </a:prstGeom>
                  </c15:spPr>
                  <c15:layout/>
                </c:ext>
              </c:extLst>
            </c:dLbl>
            <c:dLbl>
              <c:idx val="40"/>
              <c:layout>
                <c:manualLayout>
                  <c:x val="0"/>
                  <c:y val="-2.024482529512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407EC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'Indexed Data'!$M$4:$M$44</c:f>
              <c:numCache>
                <c:formatCode>mmm\-yy</c:formatCode>
                <c:ptCount val="41"/>
                <c:pt idx="0">
                  <c:v>39600</c:v>
                </c:pt>
                <c:pt idx="1">
                  <c:v>39692</c:v>
                </c:pt>
                <c:pt idx="2">
                  <c:v>39783</c:v>
                </c:pt>
                <c:pt idx="3">
                  <c:v>39873</c:v>
                </c:pt>
                <c:pt idx="4">
                  <c:v>39965</c:v>
                </c:pt>
                <c:pt idx="5">
                  <c:v>40057</c:v>
                </c:pt>
                <c:pt idx="6">
                  <c:v>40148</c:v>
                </c:pt>
                <c:pt idx="7">
                  <c:v>40238</c:v>
                </c:pt>
                <c:pt idx="8">
                  <c:v>40330</c:v>
                </c:pt>
                <c:pt idx="9">
                  <c:v>40422</c:v>
                </c:pt>
                <c:pt idx="10">
                  <c:v>40513</c:v>
                </c:pt>
                <c:pt idx="11">
                  <c:v>40603</c:v>
                </c:pt>
                <c:pt idx="12">
                  <c:v>40695</c:v>
                </c:pt>
                <c:pt idx="13">
                  <c:v>40787</c:v>
                </c:pt>
                <c:pt idx="14">
                  <c:v>40878</c:v>
                </c:pt>
                <c:pt idx="15">
                  <c:v>40969</c:v>
                </c:pt>
                <c:pt idx="16">
                  <c:v>41061</c:v>
                </c:pt>
                <c:pt idx="17">
                  <c:v>41153</c:v>
                </c:pt>
                <c:pt idx="18">
                  <c:v>41244</c:v>
                </c:pt>
                <c:pt idx="19">
                  <c:v>41334</c:v>
                </c:pt>
                <c:pt idx="20">
                  <c:v>41426</c:v>
                </c:pt>
                <c:pt idx="21">
                  <c:v>41518</c:v>
                </c:pt>
                <c:pt idx="22">
                  <c:v>41609</c:v>
                </c:pt>
                <c:pt idx="23">
                  <c:v>41699</c:v>
                </c:pt>
                <c:pt idx="24">
                  <c:v>41791</c:v>
                </c:pt>
                <c:pt idx="25">
                  <c:v>41883</c:v>
                </c:pt>
                <c:pt idx="26">
                  <c:v>41974</c:v>
                </c:pt>
                <c:pt idx="27">
                  <c:v>42064</c:v>
                </c:pt>
                <c:pt idx="28">
                  <c:v>42156</c:v>
                </c:pt>
                <c:pt idx="29">
                  <c:v>42248</c:v>
                </c:pt>
                <c:pt idx="30">
                  <c:v>42339</c:v>
                </c:pt>
                <c:pt idx="31">
                  <c:v>42430</c:v>
                </c:pt>
                <c:pt idx="32">
                  <c:v>42522</c:v>
                </c:pt>
                <c:pt idx="33">
                  <c:v>42614</c:v>
                </c:pt>
                <c:pt idx="34">
                  <c:v>42705</c:v>
                </c:pt>
                <c:pt idx="35">
                  <c:v>42795</c:v>
                </c:pt>
                <c:pt idx="36">
                  <c:v>42887</c:v>
                </c:pt>
                <c:pt idx="37">
                  <c:v>42979</c:v>
                </c:pt>
                <c:pt idx="38">
                  <c:v>43070</c:v>
                </c:pt>
                <c:pt idx="39">
                  <c:v>43160</c:v>
                </c:pt>
                <c:pt idx="40">
                  <c:v>43252</c:v>
                </c:pt>
              </c:numCache>
            </c:numRef>
          </c:cat>
          <c:val>
            <c:numRef>
              <c:f>'Indexed Data'!$O$4:$O$44</c:f>
              <c:numCache>
                <c:formatCode>0.0</c:formatCode>
                <c:ptCount val="41"/>
                <c:pt idx="0">
                  <c:v>100</c:v>
                </c:pt>
                <c:pt idx="1">
                  <c:v>99.167784946714903</c:v>
                </c:pt>
                <c:pt idx="2">
                  <c:v>102.70360863042809</c:v>
                </c:pt>
                <c:pt idx="3">
                  <c:v>102.79495643971089</c:v>
                </c:pt>
                <c:pt idx="4">
                  <c:v>103.04050253599399</c:v>
                </c:pt>
                <c:pt idx="5">
                  <c:v>103.39654571003649</c:v>
                </c:pt>
                <c:pt idx="6">
                  <c:v>103.16262724246921</c:v>
                </c:pt>
                <c:pt idx="7">
                  <c:v>102.44555644902877</c:v>
                </c:pt>
                <c:pt idx="8">
                  <c:v>101.65185472614607</c:v>
                </c:pt>
                <c:pt idx="9">
                  <c:v>100.75650138127821</c:v>
                </c:pt>
                <c:pt idx="10">
                  <c:v>100.62431734989177</c:v>
                </c:pt>
                <c:pt idx="11">
                  <c:v>100.04103707145435</c:v>
                </c:pt>
                <c:pt idx="12">
                  <c:v>99.436489239407337</c:v>
                </c:pt>
                <c:pt idx="13">
                  <c:v>98.792072800045943</c:v>
                </c:pt>
                <c:pt idx="14">
                  <c:v>98.211201984048571</c:v>
                </c:pt>
                <c:pt idx="15">
                  <c:v>98.366056219442001</c:v>
                </c:pt>
                <c:pt idx="16">
                  <c:v>98.031631299245063</c:v>
                </c:pt>
                <c:pt idx="17">
                  <c:v>98.061814755573295</c:v>
                </c:pt>
                <c:pt idx="18">
                  <c:v>98.433829490542266</c:v>
                </c:pt>
                <c:pt idx="19">
                  <c:v>98.58779991277143</c:v>
                </c:pt>
                <c:pt idx="20">
                  <c:v>98.692309046642123</c:v>
                </c:pt>
                <c:pt idx="21">
                  <c:v>98.922335386495675</c:v>
                </c:pt>
                <c:pt idx="22">
                  <c:v>96.74442878490737</c:v>
                </c:pt>
                <c:pt idx="23">
                  <c:v>96.021545491583211</c:v>
                </c:pt>
                <c:pt idx="24">
                  <c:v>96.255658536142334</c:v>
                </c:pt>
                <c:pt idx="25">
                  <c:v>96.507655203950975</c:v>
                </c:pt>
                <c:pt idx="26">
                  <c:v>96.504410594746304</c:v>
                </c:pt>
                <c:pt idx="27">
                  <c:v>96.068707042932019</c:v>
                </c:pt>
                <c:pt idx="28">
                  <c:v>95.593670666557244</c:v>
                </c:pt>
                <c:pt idx="29">
                  <c:v>95.034391267782169</c:v>
                </c:pt>
                <c:pt idx="30">
                  <c:v>94.385015257795018</c:v>
                </c:pt>
                <c:pt idx="31">
                  <c:v>94.186506796895316</c:v>
                </c:pt>
                <c:pt idx="32">
                  <c:v>93.443060892394087</c:v>
                </c:pt>
                <c:pt idx="33">
                  <c:v>92.952265847209787</c:v>
                </c:pt>
                <c:pt idx="34">
                  <c:v>93.426425426015925</c:v>
                </c:pt>
                <c:pt idx="35">
                  <c:v>93.634175168084639</c:v>
                </c:pt>
                <c:pt idx="36">
                  <c:v>93.482733973610351</c:v>
                </c:pt>
                <c:pt idx="37">
                  <c:v>93.401984538495839</c:v>
                </c:pt>
                <c:pt idx="38">
                  <c:v>93.768407854099195</c:v>
                </c:pt>
                <c:pt idx="39">
                  <c:v>93.642273364794946</c:v>
                </c:pt>
                <c:pt idx="40">
                  <c:v>94.102255993311871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063976"/>
        <c:axId val="423060448"/>
      </c:lineChart>
      <c:lineChart>
        <c:grouping val="standard"/>
        <c:varyColors val="0"/>
        <c:ser>
          <c:idx val="0"/>
          <c:order val="0"/>
          <c:tx>
            <c:v>Private</c:v>
          </c:tx>
          <c:spPr>
            <a:ln>
              <a:solidFill>
                <a:srgbClr val="00205B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4.7198038470492858E-2"/>
                  <c:y val="-0.3039547128307960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rgbClr val="00205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/>
                      <a:t>Jun-08</a:t>
                    </a:r>
                    <a:r>
                      <a:rPr lang="en-US" baseline="0"/>
                      <a:t>, 100.0</a:t>
                    </a:r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rgbClr val="0020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4101"/>
                        <a:gd name="adj2" fmla="val 460642"/>
                      </a:avLst>
                    </a:prstGeom>
                  </c15:spPr>
                  <c15:layout/>
                </c:ext>
              </c:extLst>
            </c:dLbl>
            <c:dLbl>
              <c:idx val="40"/>
              <c:layout>
                <c:manualLayout>
                  <c:x val="-1.5341524307572208E-16"/>
                  <c:y val="-2.4296416278598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00205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solidFill>
                  <a:srgbClr val="00205B"/>
                </a:solidFill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5B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'Indexed Data'!$M$4:$M$44</c:f>
              <c:numCache>
                <c:formatCode>mmm\-yy</c:formatCode>
                <c:ptCount val="41"/>
                <c:pt idx="0">
                  <c:v>39600</c:v>
                </c:pt>
                <c:pt idx="1">
                  <c:v>39692</c:v>
                </c:pt>
                <c:pt idx="2">
                  <c:v>39783</c:v>
                </c:pt>
                <c:pt idx="3">
                  <c:v>39873</c:v>
                </c:pt>
                <c:pt idx="4">
                  <c:v>39965</c:v>
                </c:pt>
                <c:pt idx="5">
                  <c:v>40057</c:v>
                </c:pt>
                <c:pt idx="6">
                  <c:v>40148</c:v>
                </c:pt>
                <c:pt idx="7">
                  <c:v>40238</c:v>
                </c:pt>
                <c:pt idx="8">
                  <c:v>40330</c:v>
                </c:pt>
                <c:pt idx="9">
                  <c:v>40422</c:v>
                </c:pt>
                <c:pt idx="10">
                  <c:v>40513</c:v>
                </c:pt>
                <c:pt idx="11">
                  <c:v>40603</c:v>
                </c:pt>
                <c:pt idx="12">
                  <c:v>40695</c:v>
                </c:pt>
                <c:pt idx="13">
                  <c:v>40787</c:v>
                </c:pt>
                <c:pt idx="14">
                  <c:v>40878</c:v>
                </c:pt>
                <c:pt idx="15">
                  <c:v>40969</c:v>
                </c:pt>
                <c:pt idx="16">
                  <c:v>41061</c:v>
                </c:pt>
                <c:pt idx="17">
                  <c:v>41153</c:v>
                </c:pt>
                <c:pt idx="18">
                  <c:v>41244</c:v>
                </c:pt>
                <c:pt idx="19">
                  <c:v>41334</c:v>
                </c:pt>
                <c:pt idx="20">
                  <c:v>41426</c:v>
                </c:pt>
                <c:pt idx="21">
                  <c:v>41518</c:v>
                </c:pt>
                <c:pt idx="22">
                  <c:v>41609</c:v>
                </c:pt>
                <c:pt idx="23">
                  <c:v>41699</c:v>
                </c:pt>
                <c:pt idx="24">
                  <c:v>41791</c:v>
                </c:pt>
                <c:pt idx="25">
                  <c:v>41883</c:v>
                </c:pt>
                <c:pt idx="26">
                  <c:v>41974</c:v>
                </c:pt>
                <c:pt idx="27">
                  <c:v>42064</c:v>
                </c:pt>
                <c:pt idx="28">
                  <c:v>42156</c:v>
                </c:pt>
                <c:pt idx="29">
                  <c:v>42248</c:v>
                </c:pt>
                <c:pt idx="30">
                  <c:v>42339</c:v>
                </c:pt>
                <c:pt idx="31">
                  <c:v>42430</c:v>
                </c:pt>
                <c:pt idx="32">
                  <c:v>42522</c:v>
                </c:pt>
                <c:pt idx="33">
                  <c:v>42614</c:v>
                </c:pt>
                <c:pt idx="34">
                  <c:v>42705</c:v>
                </c:pt>
                <c:pt idx="35">
                  <c:v>42795</c:v>
                </c:pt>
                <c:pt idx="36">
                  <c:v>42887</c:v>
                </c:pt>
                <c:pt idx="37">
                  <c:v>42979</c:v>
                </c:pt>
                <c:pt idx="38">
                  <c:v>43070</c:v>
                </c:pt>
                <c:pt idx="39">
                  <c:v>43160</c:v>
                </c:pt>
                <c:pt idx="40">
                  <c:v>43252</c:v>
                </c:pt>
              </c:numCache>
            </c:numRef>
          </c:cat>
          <c:val>
            <c:numRef>
              <c:f>'Indexed Data'!$R$4:$R$44</c:f>
              <c:numCache>
                <c:formatCode>0.0</c:formatCode>
                <c:ptCount val="41"/>
                <c:pt idx="0">
                  <c:v>100</c:v>
                </c:pt>
                <c:pt idx="1">
                  <c:v>98.953019586697849</c:v>
                </c:pt>
                <c:pt idx="2">
                  <c:v>96.860929100529461</c:v>
                </c:pt>
                <c:pt idx="3">
                  <c:v>95.461911105685829</c:v>
                </c:pt>
                <c:pt idx="4">
                  <c:v>94.284754518930995</c:v>
                </c:pt>
                <c:pt idx="5">
                  <c:v>93.493268969973713</c:v>
                </c:pt>
                <c:pt idx="6">
                  <c:v>94.682389734719237</c:v>
                </c:pt>
                <c:pt idx="7">
                  <c:v>94.508382713535624</c:v>
                </c:pt>
                <c:pt idx="8">
                  <c:v>94.275125599603754</c:v>
                </c:pt>
                <c:pt idx="9">
                  <c:v>93.961601930851444</c:v>
                </c:pt>
                <c:pt idx="10">
                  <c:v>93.74952291093706</c:v>
                </c:pt>
                <c:pt idx="11">
                  <c:v>93.672211568177062</c:v>
                </c:pt>
                <c:pt idx="12">
                  <c:v>93.163847259968719</c:v>
                </c:pt>
                <c:pt idx="13">
                  <c:v>93.051420209316177</c:v>
                </c:pt>
                <c:pt idx="14">
                  <c:v>92.96196025950691</c:v>
                </c:pt>
                <c:pt idx="15">
                  <c:v>92.77310471804978</c:v>
                </c:pt>
                <c:pt idx="16">
                  <c:v>93.042168022804006</c:v>
                </c:pt>
                <c:pt idx="17">
                  <c:v>93.18835110252823</c:v>
                </c:pt>
                <c:pt idx="18">
                  <c:v>93.640068285443462</c:v>
                </c:pt>
                <c:pt idx="19">
                  <c:v>93.585123522365109</c:v>
                </c:pt>
                <c:pt idx="20">
                  <c:v>94.086430563028571</c:v>
                </c:pt>
                <c:pt idx="21">
                  <c:v>94.999481747735089</c:v>
                </c:pt>
                <c:pt idx="22">
                  <c:v>96.122351090865592</c:v>
                </c:pt>
                <c:pt idx="23">
                  <c:v>97.55147090139458</c:v>
                </c:pt>
                <c:pt idx="24">
                  <c:v>97.152879856648084</c:v>
                </c:pt>
                <c:pt idx="25">
                  <c:v>99.16892909376638</c:v>
                </c:pt>
                <c:pt idx="26">
                  <c:v>99.47445252312933</c:v>
                </c:pt>
                <c:pt idx="27">
                  <c:v>99.998367912848579</c:v>
                </c:pt>
                <c:pt idx="28">
                  <c:v>100.6721412182421</c:v>
                </c:pt>
                <c:pt idx="29">
                  <c:v>101.74635394262286</c:v>
                </c:pt>
                <c:pt idx="30">
                  <c:v>101.98340737494853</c:v>
                </c:pt>
                <c:pt idx="31">
                  <c:v>102.26435098231332</c:v>
                </c:pt>
                <c:pt idx="32">
                  <c:v>102.92870356527759</c:v>
                </c:pt>
                <c:pt idx="33">
                  <c:v>103.70325551324953</c:v>
                </c:pt>
                <c:pt idx="34">
                  <c:v>104.44182704780718</c:v>
                </c:pt>
                <c:pt idx="35">
                  <c:v>105.01565832467578</c:v>
                </c:pt>
                <c:pt idx="36">
                  <c:v>105.82133917973631</c:v>
                </c:pt>
                <c:pt idx="37">
                  <c:v>106.5029107084698</c:v>
                </c:pt>
                <c:pt idx="38">
                  <c:v>107.57417387020303</c:v>
                </c:pt>
                <c:pt idx="39">
                  <c:v>108.39305792379845</c:v>
                </c:pt>
                <c:pt idx="40">
                  <c:v>108.58344057999997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062016"/>
        <c:axId val="423056528"/>
      </c:lineChart>
      <c:dateAx>
        <c:axId val="423063976"/>
        <c:scaling>
          <c:orientation val="minMax"/>
          <c:max val="43252"/>
          <c:min val="39600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3060448"/>
        <c:crossesAt val="0"/>
        <c:auto val="1"/>
        <c:lblOffset val="100"/>
        <c:baseTimeUnit val="months"/>
        <c:majorUnit val="12"/>
        <c:majorTimeUnit val="months"/>
      </c:dateAx>
      <c:valAx>
        <c:axId val="423060448"/>
        <c:scaling>
          <c:orientation val="minMax"/>
          <c:max val="112"/>
          <c:min val="90"/>
        </c:scaling>
        <c:delete val="0"/>
        <c:axPos val="l"/>
        <c:majorGridlines>
          <c:spPr>
            <a:ln>
              <a:solidFill>
                <a:srgbClr val="4F81BD">
                  <a:lumMod val="50000"/>
                  <a:alpha val="10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>
                    <a:latin typeface="Arial" pitchFamily="34" charset="0"/>
                    <a:cs typeface="Arial" pitchFamily="34" charset="0"/>
                  </a:rPr>
                  <a:t>Index:</a:t>
                </a:r>
                <a:r>
                  <a:rPr lang="en-GB" baseline="0">
                    <a:latin typeface="Arial" pitchFamily="34" charset="0"/>
                    <a:cs typeface="Arial" pitchFamily="34" charset="0"/>
                  </a:rPr>
                  <a:t> Jun 08 = 100</a:t>
                </a:r>
                <a:endParaRPr lang="en-GB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23063976"/>
        <c:crosses val="autoZero"/>
        <c:crossBetween val="between"/>
        <c:majorUnit val="2"/>
      </c:valAx>
      <c:valAx>
        <c:axId val="423056528"/>
        <c:scaling>
          <c:orientation val="minMax"/>
        </c:scaling>
        <c:delete val="1"/>
        <c:axPos val="r"/>
        <c:numFmt formatCode="#,##0.0" sourceLinked="0"/>
        <c:majorTickMark val="out"/>
        <c:minorTickMark val="none"/>
        <c:tickLblPos val="none"/>
        <c:crossAx val="423062016"/>
        <c:crosses val="max"/>
        <c:crossBetween val="between"/>
      </c:valAx>
      <c:dateAx>
        <c:axId val="42306201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423056528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82778666296126924"/>
          <c:y val="0.41666092412406891"/>
          <c:w val="0.12720345393359547"/>
          <c:h val="0.120758279438718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15571475752963E-2"/>
          <c:y val="5.7508361431284294E-2"/>
          <c:w val="0.8788642403627418"/>
          <c:h val="0.7485741396714238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'Fig 4.1'!$E$2</c:f>
              <c:strCache>
                <c:ptCount val="1"/>
                <c:pt idx="0">
                  <c:v>Full time</c:v>
                </c:pt>
              </c:strCache>
            </c:strRef>
          </c:tx>
          <c:spPr>
            <a:solidFill>
              <a:srgbClr val="CCDB28"/>
            </a:solidFill>
          </c:spPr>
          <c:invertIfNegative val="0"/>
          <c:cat>
            <c:numRef>
              <c:f>'prev fig 1.2 nt used anymore'!$A$3:$A$40</c:f>
              <c:numCache>
                <c:formatCode>mmm\-yy</c:formatCode>
                <c:ptCount val="38"/>
                <c:pt idx="0">
                  <c:v>39873</c:v>
                </c:pt>
                <c:pt idx="1">
                  <c:v>39965</c:v>
                </c:pt>
                <c:pt idx="2">
                  <c:v>40057</c:v>
                </c:pt>
                <c:pt idx="3">
                  <c:v>40148</c:v>
                </c:pt>
                <c:pt idx="4">
                  <c:v>40238</c:v>
                </c:pt>
                <c:pt idx="5">
                  <c:v>40330</c:v>
                </c:pt>
                <c:pt idx="6">
                  <c:v>40422</c:v>
                </c:pt>
                <c:pt idx="7">
                  <c:v>40513</c:v>
                </c:pt>
                <c:pt idx="8">
                  <c:v>40603</c:v>
                </c:pt>
                <c:pt idx="9">
                  <c:v>40695</c:v>
                </c:pt>
                <c:pt idx="10">
                  <c:v>40787</c:v>
                </c:pt>
                <c:pt idx="11">
                  <c:v>40878</c:v>
                </c:pt>
                <c:pt idx="12">
                  <c:v>40969</c:v>
                </c:pt>
                <c:pt idx="13">
                  <c:v>41061</c:v>
                </c:pt>
                <c:pt idx="14">
                  <c:v>41153</c:v>
                </c:pt>
                <c:pt idx="15">
                  <c:v>41244</c:v>
                </c:pt>
                <c:pt idx="16">
                  <c:v>41334</c:v>
                </c:pt>
                <c:pt idx="17">
                  <c:v>41426</c:v>
                </c:pt>
                <c:pt idx="18">
                  <c:v>41518</c:v>
                </c:pt>
                <c:pt idx="19">
                  <c:v>41609</c:v>
                </c:pt>
                <c:pt idx="20">
                  <c:v>41699</c:v>
                </c:pt>
                <c:pt idx="21">
                  <c:v>41791</c:v>
                </c:pt>
                <c:pt idx="22">
                  <c:v>41883</c:v>
                </c:pt>
                <c:pt idx="23">
                  <c:v>41974</c:v>
                </c:pt>
                <c:pt idx="24">
                  <c:v>42064</c:v>
                </c:pt>
                <c:pt idx="25">
                  <c:v>42156</c:v>
                </c:pt>
                <c:pt idx="26">
                  <c:v>42248</c:v>
                </c:pt>
                <c:pt idx="27">
                  <c:v>42339</c:v>
                </c:pt>
                <c:pt idx="28">
                  <c:v>42430</c:v>
                </c:pt>
                <c:pt idx="29">
                  <c:v>42522</c:v>
                </c:pt>
                <c:pt idx="30">
                  <c:v>42614</c:v>
                </c:pt>
                <c:pt idx="31">
                  <c:v>42705</c:v>
                </c:pt>
                <c:pt idx="32">
                  <c:v>42795</c:v>
                </c:pt>
                <c:pt idx="33">
                  <c:v>42887</c:v>
                </c:pt>
                <c:pt idx="34">
                  <c:v>42979</c:v>
                </c:pt>
                <c:pt idx="35">
                  <c:v>43070</c:v>
                </c:pt>
                <c:pt idx="36">
                  <c:v>43160</c:v>
                </c:pt>
                <c:pt idx="37">
                  <c:v>43252</c:v>
                </c:pt>
              </c:numCache>
            </c:numRef>
          </c:cat>
          <c:val>
            <c:numRef>
              <c:f>'Fig 4.1'!$J$8:$J$44</c:f>
              <c:numCache>
                <c:formatCode>General</c:formatCode>
                <c:ptCount val="37"/>
                <c:pt idx="0">
                  <c:v>-24210</c:v>
                </c:pt>
                <c:pt idx="1">
                  <c:v>-24020</c:v>
                </c:pt>
                <c:pt idx="2">
                  <c:v>-12980</c:v>
                </c:pt>
                <c:pt idx="3">
                  <c:v>-8760</c:v>
                </c:pt>
                <c:pt idx="4">
                  <c:v>-2120</c:v>
                </c:pt>
                <c:pt idx="5">
                  <c:v>1410</c:v>
                </c:pt>
                <c:pt idx="6">
                  <c:v>-8870</c:v>
                </c:pt>
                <c:pt idx="7">
                  <c:v>-8850</c:v>
                </c:pt>
                <c:pt idx="8">
                  <c:v>-9210</c:v>
                </c:pt>
                <c:pt idx="9">
                  <c:v>-8180</c:v>
                </c:pt>
                <c:pt idx="10">
                  <c:v>-2300</c:v>
                </c:pt>
                <c:pt idx="11">
                  <c:v>-1260</c:v>
                </c:pt>
                <c:pt idx="12">
                  <c:v>470</c:v>
                </c:pt>
                <c:pt idx="13">
                  <c:v>-1790</c:v>
                </c:pt>
                <c:pt idx="14">
                  <c:v>-2980</c:v>
                </c:pt>
                <c:pt idx="15">
                  <c:v>-3230</c:v>
                </c:pt>
                <c:pt idx="16">
                  <c:v>410</c:v>
                </c:pt>
                <c:pt idx="17">
                  <c:v>8420</c:v>
                </c:pt>
                <c:pt idx="18">
                  <c:v>11180</c:v>
                </c:pt>
                <c:pt idx="19">
                  <c:v>13700</c:v>
                </c:pt>
                <c:pt idx="20">
                  <c:v>6520</c:v>
                </c:pt>
                <c:pt idx="21">
                  <c:v>9060</c:v>
                </c:pt>
                <c:pt idx="22">
                  <c:v>6840</c:v>
                </c:pt>
                <c:pt idx="23">
                  <c:v>8230</c:v>
                </c:pt>
                <c:pt idx="24">
                  <c:v>16440</c:v>
                </c:pt>
                <c:pt idx="25">
                  <c:v>10520</c:v>
                </c:pt>
                <c:pt idx="26">
                  <c:v>12430</c:v>
                </c:pt>
                <c:pt idx="27">
                  <c:v>8890</c:v>
                </c:pt>
                <c:pt idx="28">
                  <c:v>9480</c:v>
                </c:pt>
                <c:pt idx="29">
                  <c:v>7390</c:v>
                </c:pt>
                <c:pt idx="30">
                  <c:v>4130</c:v>
                </c:pt>
                <c:pt idx="31">
                  <c:v>8120</c:v>
                </c:pt>
                <c:pt idx="32">
                  <c:v>6410</c:v>
                </c:pt>
                <c:pt idx="33">
                  <c:v>9180</c:v>
                </c:pt>
                <c:pt idx="34">
                  <c:v>14980</c:v>
                </c:pt>
                <c:pt idx="35">
                  <c:v>13650</c:v>
                </c:pt>
                <c:pt idx="36">
                  <c:v>10950</c:v>
                </c:pt>
              </c:numCache>
            </c:numRef>
          </c:val>
        </c:ser>
        <c:ser>
          <c:idx val="3"/>
          <c:order val="1"/>
          <c:tx>
            <c:strRef>
              <c:f>'Fig 4.1'!$F$2</c:f>
              <c:strCache>
                <c:ptCount val="1"/>
                <c:pt idx="0">
                  <c:v>Part time</c:v>
                </c:pt>
              </c:strCache>
            </c:strRef>
          </c:tx>
          <c:spPr>
            <a:solidFill>
              <a:srgbClr val="407EC9"/>
            </a:solidFill>
          </c:spPr>
          <c:invertIfNegative val="0"/>
          <c:cat>
            <c:numRef>
              <c:f>'prev fig 1.2 nt used anymore'!$A$3:$A$40</c:f>
              <c:numCache>
                <c:formatCode>mmm\-yy</c:formatCode>
                <c:ptCount val="38"/>
                <c:pt idx="0">
                  <c:v>39873</c:v>
                </c:pt>
                <c:pt idx="1">
                  <c:v>39965</c:v>
                </c:pt>
                <c:pt idx="2">
                  <c:v>40057</c:v>
                </c:pt>
                <c:pt idx="3">
                  <c:v>40148</c:v>
                </c:pt>
                <c:pt idx="4">
                  <c:v>40238</c:v>
                </c:pt>
                <c:pt idx="5">
                  <c:v>40330</c:v>
                </c:pt>
                <c:pt idx="6">
                  <c:v>40422</c:v>
                </c:pt>
                <c:pt idx="7">
                  <c:v>40513</c:v>
                </c:pt>
                <c:pt idx="8">
                  <c:v>40603</c:v>
                </c:pt>
                <c:pt idx="9">
                  <c:v>40695</c:v>
                </c:pt>
                <c:pt idx="10">
                  <c:v>40787</c:v>
                </c:pt>
                <c:pt idx="11">
                  <c:v>40878</c:v>
                </c:pt>
                <c:pt idx="12">
                  <c:v>40969</c:v>
                </c:pt>
                <c:pt idx="13">
                  <c:v>41061</c:v>
                </c:pt>
                <c:pt idx="14">
                  <c:v>41153</c:v>
                </c:pt>
                <c:pt idx="15">
                  <c:v>41244</c:v>
                </c:pt>
                <c:pt idx="16">
                  <c:v>41334</c:v>
                </c:pt>
                <c:pt idx="17">
                  <c:v>41426</c:v>
                </c:pt>
                <c:pt idx="18">
                  <c:v>41518</c:v>
                </c:pt>
                <c:pt idx="19">
                  <c:v>41609</c:v>
                </c:pt>
                <c:pt idx="20">
                  <c:v>41699</c:v>
                </c:pt>
                <c:pt idx="21">
                  <c:v>41791</c:v>
                </c:pt>
                <c:pt idx="22">
                  <c:v>41883</c:v>
                </c:pt>
                <c:pt idx="23">
                  <c:v>41974</c:v>
                </c:pt>
                <c:pt idx="24">
                  <c:v>42064</c:v>
                </c:pt>
                <c:pt idx="25">
                  <c:v>42156</c:v>
                </c:pt>
                <c:pt idx="26">
                  <c:v>42248</c:v>
                </c:pt>
                <c:pt idx="27">
                  <c:v>42339</c:v>
                </c:pt>
                <c:pt idx="28">
                  <c:v>42430</c:v>
                </c:pt>
                <c:pt idx="29">
                  <c:v>42522</c:v>
                </c:pt>
                <c:pt idx="30">
                  <c:v>42614</c:v>
                </c:pt>
                <c:pt idx="31">
                  <c:v>42705</c:v>
                </c:pt>
                <c:pt idx="32">
                  <c:v>42795</c:v>
                </c:pt>
                <c:pt idx="33">
                  <c:v>42887</c:v>
                </c:pt>
                <c:pt idx="34">
                  <c:v>42979</c:v>
                </c:pt>
                <c:pt idx="35">
                  <c:v>43070</c:v>
                </c:pt>
                <c:pt idx="36">
                  <c:v>43160</c:v>
                </c:pt>
                <c:pt idx="37">
                  <c:v>43252</c:v>
                </c:pt>
              </c:numCache>
            </c:numRef>
          </c:cat>
          <c:val>
            <c:numRef>
              <c:f>'Fig 4.1'!$K$8:$K$44</c:f>
              <c:numCache>
                <c:formatCode>General</c:formatCode>
                <c:ptCount val="37"/>
                <c:pt idx="0">
                  <c:v>1830</c:v>
                </c:pt>
                <c:pt idx="1">
                  <c:v>4810</c:v>
                </c:pt>
                <c:pt idx="2">
                  <c:v>2720</c:v>
                </c:pt>
                <c:pt idx="3">
                  <c:v>3000</c:v>
                </c:pt>
                <c:pt idx="4">
                  <c:v>-330</c:v>
                </c:pt>
                <c:pt idx="5">
                  <c:v>-4440</c:v>
                </c:pt>
                <c:pt idx="6">
                  <c:v>-1700</c:v>
                </c:pt>
                <c:pt idx="7">
                  <c:v>-890</c:v>
                </c:pt>
                <c:pt idx="8">
                  <c:v>-1390</c:v>
                </c:pt>
                <c:pt idx="9">
                  <c:v>-560</c:v>
                </c:pt>
                <c:pt idx="10">
                  <c:v>-7110</c:v>
                </c:pt>
                <c:pt idx="11">
                  <c:v>-7310</c:v>
                </c:pt>
                <c:pt idx="12">
                  <c:v>-4020</c:v>
                </c:pt>
                <c:pt idx="13">
                  <c:v>1060</c:v>
                </c:pt>
                <c:pt idx="14">
                  <c:v>6780</c:v>
                </c:pt>
                <c:pt idx="15">
                  <c:v>7760</c:v>
                </c:pt>
                <c:pt idx="16">
                  <c:v>6560</c:v>
                </c:pt>
                <c:pt idx="17">
                  <c:v>2840</c:v>
                </c:pt>
                <c:pt idx="18">
                  <c:v>-2380</c:v>
                </c:pt>
                <c:pt idx="19">
                  <c:v>840</c:v>
                </c:pt>
                <c:pt idx="20">
                  <c:v>4050</c:v>
                </c:pt>
                <c:pt idx="21">
                  <c:v>6860</c:v>
                </c:pt>
                <c:pt idx="22">
                  <c:v>9760</c:v>
                </c:pt>
                <c:pt idx="23">
                  <c:v>4480</c:v>
                </c:pt>
                <c:pt idx="24">
                  <c:v>440</c:v>
                </c:pt>
                <c:pt idx="25">
                  <c:v>-1110</c:v>
                </c:pt>
                <c:pt idx="26">
                  <c:v>-4130</c:v>
                </c:pt>
                <c:pt idx="27">
                  <c:v>-1190</c:v>
                </c:pt>
                <c:pt idx="28">
                  <c:v>-2320</c:v>
                </c:pt>
                <c:pt idx="29">
                  <c:v>-2820</c:v>
                </c:pt>
                <c:pt idx="30">
                  <c:v>6500</c:v>
                </c:pt>
                <c:pt idx="31">
                  <c:v>5290</c:v>
                </c:pt>
                <c:pt idx="32">
                  <c:v>8770</c:v>
                </c:pt>
                <c:pt idx="33">
                  <c:v>5140</c:v>
                </c:pt>
                <c:pt idx="34">
                  <c:v>1920</c:v>
                </c:pt>
                <c:pt idx="35">
                  <c:v>4380</c:v>
                </c:pt>
                <c:pt idx="36">
                  <c:v>4650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overlap val="100"/>
        <c:axId val="347094992"/>
        <c:axId val="347095384"/>
      </c:barChart>
      <c:lineChart>
        <c:grouping val="standard"/>
        <c:varyColors val="0"/>
        <c:ser>
          <c:idx val="0"/>
          <c:order val="2"/>
          <c:tx>
            <c:strRef>
              <c:f>'Fig 4.1'!$L$2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'Fig 4.1'!$A$8:$A$44</c:f>
              <c:numCache>
                <c:formatCode>mmm\-yy</c:formatCode>
                <c:ptCount val="37"/>
                <c:pt idx="0">
                  <c:v>39965</c:v>
                </c:pt>
                <c:pt idx="1">
                  <c:v>40057</c:v>
                </c:pt>
                <c:pt idx="2">
                  <c:v>40148</c:v>
                </c:pt>
                <c:pt idx="3">
                  <c:v>40238</c:v>
                </c:pt>
                <c:pt idx="4">
                  <c:v>40330</c:v>
                </c:pt>
                <c:pt idx="5">
                  <c:v>40422</c:v>
                </c:pt>
                <c:pt idx="6">
                  <c:v>40513</c:v>
                </c:pt>
                <c:pt idx="7">
                  <c:v>40603</c:v>
                </c:pt>
                <c:pt idx="8">
                  <c:v>40695</c:v>
                </c:pt>
                <c:pt idx="9">
                  <c:v>40787</c:v>
                </c:pt>
                <c:pt idx="10">
                  <c:v>40878</c:v>
                </c:pt>
                <c:pt idx="11">
                  <c:v>40969</c:v>
                </c:pt>
                <c:pt idx="12">
                  <c:v>41061</c:v>
                </c:pt>
                <c:pt idx="13">
                  <c:v>41153</c:v>
                </c:pt>
                <c:pt idx="14">
                  <c:v>41244</c:v>
                </c:pt>
                <c:pt idx="15">
                  <c:v>41334</c:v>
                </c:pt>
                <c:pt idx="16">
                  <c:v>41426</c:v>
                </c:pt>
                <c:pt idx="17">
                  <c:v>41518</c:v>
                </c:pt>
                <c:pt idx="18">
                  <c:v>41609</c:v>
                </c:pt>
                <c:pt idx="19">
                  <c:v>41699</c:v>
                </c:pt>
                <c:pt idx="20">
                  <c:v>41791</c:v>
                </c:pt>
                <c:pt idx="21">
                  <c:v>41883</c:v>
                </c:pt>
                <c:pt idx="22">
                  <c:v>41974</c:v>
                </c:pt>
                <c:pt idx="23">
                  <c:v>42064</c:v>
                </c:pt>
                <c:pt idx="24">
                  <c:v>42156</c:v>
                </c:pt>
                <c:pt idx="25">
                  <c:v>42248</c:v>
                </c:pt>
                <c:pt idx="26">
                  <c:v>42339</c:v>
                </c:pt>
                <c:pt idx="27">
                  <c:v>42430</c:v>
                </c:pt>
                <c:pt idx="28">
                  <c:v>42522</c:v>
                </c:pt>
                <c:pt idx="29">
                  <c:v>42614</c:v>
                </c:pt>
                <c:pt idx="30">
                  <c:v>42705</c:v>
                </c:pt>
                <c:pt idx="31">
                  <c:v>42795</c:v>
                </c:pt>
                <c:pt idx="32">
                  <c:v>42887</c:v>
                </c:pt>
                <c:pt idx="33">
                  <c:v>42979</c:v>
                </c:pt>
                <c:pt idx="34">
                  <c:v>43070</c:v>
                </c:pt>
                <c:pt idx="35">
                  <c:v>43160</c:v>
                </c:pt>
                <c:pt idx="36">
                  <c:v>43252</c:v>
                </c:pt>
              </c:numCache>
            </c:numRef>
          </c:cat>
          <c:val>
            <c:numRef>
              <c:f>'Fig 4.1'!$L$8:$L$44</c:f>
              <c:numCache>
                <c:formatCode>General</c:formatCode>
                <c:ptCount val="37"/>
                <c:pt idx="0">
                  <c:v>-22380</c:v>
                </c:pt>
                <c:pt idx="1">
                  <c:v>-19200</c:v>
                </c:pt>
                <c:pt idx="2">
                  <c:v>-10260</c:v>
                </c:pt>
                <c:pt idx="3">
                  <c:v>-5760</c:v>
                </c:pt>
                <c:pt idx="4">
                  <c:v>-2450</c:v>
                </c:pt>
                <c:pt idx="5">
                  <c:v>-3030</c:v>
                </c:pt>
                <c:pt idx="6">
                  <c:v>-10570</c:v>
                </c:pt>
                <c:pt idx="7">
                  <c:v>-9750</c:v>
                </c:pt>
                <c:pt idx="8">
                  <c:v>-10600</c:v>
                </c:pt>
                <c:pt idx="9">
                  <c:v>-8740</c:v>
                </c:pt>
                <c:pt idx="10">
                  <c:v>-9410</c:v>
                </c:pt>
                <c:pt idx="11">
                  <c:v>-8570</c:v>
                </c:pt>
                <c:pt idx="12">
                  <c:v>-3550</c:v>
                </c:pt>
                <c:pt idx="13">
                  <c:v>-730</c:v>
                </c:pt>
                <c:pt idx="14">
                  <c:v>3800</c:v>
                </c:pt>
                <c:pt idx="15">
                  <c:v>4530</c:v>
                </c:pt>
                <c:pt idx="16">
                  <c:v>6980</c:v>
                </c:pt>
                <c:pt idx="17">
                  <c:v>11260</c:v>
                </c:pt>
                <c:pt idx="18">
                  <c:v>8800</c:v>
                </c:pt>
                <c:pt idx="19">
                  <c:v>14540</c:v>
                </c:pt>
                <c:pt idx="20">
                  <c:v>10570</c:v>
                </c:pt>
                <c:pt idx="21">
                  <c:v>15910</c:v>
                </c:pt>
                <c:pt idx="22">
                  <c:v>16610</c:v>
                </c:pt>
                <c:pt idx="23">
                  <c:v>12710</c:v>
                </c:pt>
                <c:pt idx="24">
                  <c:v>16880</c:v>
                </c:pt>
                <c:pt idx="25">
                  <c:v>9400</c:v>
                </c:pt>
                <c:pt idx="26">
                  <c:v>8300</c:v>
                </c:pt>
                <c:pt idx="27">
                  <c:v>7700</c:v>
                </c:pt>
                <c:pt idx="28">
                  <c:v>7160</c:v>
                </c:pt>
                <c:pt idx="29">
                  <c:v>4570</c:v>
                </c:pt>
                <c:pt idx="30">
                  <c:v>10630</c:v>
                </c:pt>
                <c:pt idx="31">
                  <c:v>13410</c:v>
                </c:pt>
                <c:pt idx="32">
                  <c:v>15180</c:v>
                </c:pt>
                <c:pt idx="33">
                  <c:v>14320</c:v>
                </c:pt>
                <c:pt idx="34">
                  <c:v>16910</c:v>
                </c:pt>
                <c:pt idx="35">
                  <c:v>18030</c:v>
                </c:pt>
                <c:pt idx="36">
                  <c:v>15600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094992"/>
        <c:axId val="347095384"/>
      </c:lineChart>
      <c:dateAx>
        <c:axId val="347094992"/>
        <c:scaling>
          <c:orientation val="minMax"/>
          <c:max val="43252"/>
          <c:min val="39965"/>
        </c:scaling>
        <c:delete val="0"/>
        <c:axPos val="b"/>
        <c:numFmt formatCode="mmm\-yyyy" sourceLinked="0"/>
        <c:majorTickMark val="out"/>
        <c:minorTickMark val="none"/>
        <c:tickLblPos val="low"/>
        <c:txPr>
          <a:bodyPr/>
          <a:lstStyle/>
          <a:p>
            <a:pPr>
              <a:defRPr b="0"/>
            </a:pPr>
            <a:endParaRPr lang="en-US"/>
          </a:p>
        </c:txPr>
        <c:crossAx val="347095384"/>
        <c:crosses val="autoZero"/>
        <c:auto val="1"/>
        <c:lblOffset val="100"/>
        <c:baseTimeUnit val="months"/>
        <c:majorUnit val="3"/>
        <c:majorTimeUnit val="months"/>
      </c:dateAx>
      <c:valAx>
        <c:axId val="3470953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347094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6422979673346"/>
          <c:y val="0.60555186574374464"/>
          <c:w val="0.39863628425424641"/>
          <c:h val="0.19049308256263189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E2F98-942A-4084-8A47-D4842CD6069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49E61E4-82EF-41F9-96B7-82711AE5FE89}">
      <dgm:prSet phldrT="[Text]" custT="1"/>
      <dgm:spPr/>
      <dgm:t>
        <a:bodyPr/>
        <a:lstStyle/>
        <a:p>
          <a:r>
            <a:rPr lang="en-GB" sz="1800" dirty="0" smtClean="0"/>
            <a:t>Boost in 2016 (130 increase)</a:t>
          </a:r>
          <a:endParaRPr lang="en-GB" sz="1800" dirty="0"/>
        </a:p>
      </dgm:t>
    </dgm:pt>
    <dgm:pt modelId="{641964D8-0368-4FC4-97B8-637E16CD65A8}" type="parTrans" cxnId="{B666B1EC-C2DD-4A02-BD1F-7E31FA5DF26C}">
      <dgm:prSet/>
      <dgm:spPr/>
      <dgm:t>
        <a:bodyPr/>
        <a:lstStyle/>
        <a:p>
          <a:endParaRPr lang="en-GB"/>
        </a:p>
      </dgm:t>
    </dgm:pt>
    <dgm:pt modelId="{E86D02B3-A4F4-44FA-903B-D499A9485220}" type="sibTrans" cxnId="{B666B1EC-C2DD-4A02-BD1F-7E31FA5DF26C}">
      <dgm:prSet/>
      <dgm:spPr/>
      <dgm:t>
        <a:bodyPr/>
        <a:lstStyle/>
        <a:p>
          <a:endParaRPr lang="en-GB"/>
        </a:p>
      </dgm:t>
    </dgm:pt>
    <dgm:pt modelId="{31EEB94C-253B-4035-B1FB-ADEAD1F97278}">
      <dgm:prSet phldrT="[Text]" custT="1"/>
      <dgm:spPr/>
      <dgm:t>
        <a:bodyPr/>
        <a:lstStyle/>
        <a:p>
          <a:r>
            <a:rPr lang="en-GB" sz="1800" dirty="0" smtClean="0"/>
            <a:t>Boost in 2018 (extra 420 in each wave 1)</a:t>
          </a:r>
          <a:endParaRPr lang="en-GB" sz="1800" dirty="0"/>
        </a:p>
      </dgm:t>
    </dgm:pt>
    <dgm:pt modelId="{377D211B-7612-4082-8A88-51216507F346}" type="parTrans" cxnId="{6F87D195-CD4F-42EE-8FFB-DD15764A5E4D}">
      <dgm:prSet/>
      <dgm:spPr/>
      <dgm:t>
        <a:bodyPr/>
        <a:lstStyle/>
        <a:p>
          <a:endParaRPr lang="en-GB"/>
        </a:p>
      </dgm:t>
    </dgm:pt>
    <dgm:pt modelId="{BF6F561C-72B8-49E3-AF62-73256E7EB369}" type="sibTrans" cxnId="{6F87D195-CD4F-42EE-8FFB-DD15764A5E4D}">
      <dgm:prSet/>
      <dgm:spPr/>
      <dgm:t>
        <a:bodyPr/>
        <a:lstStyle/>
        <a:p>
          <a:endParaRPr lang="en-GB"/>
        </a:p>
      </dgm:t>
    </dgm:pt>
    <dgm:pt modelId="{6C42955A-B66C-42D0-BA5A-38DFA5896EDD}">
      <dgm:prSet phldrT="[Text]" custT="1"/>
      <dgm:spPr/>
      <dgm:t>
        <a:bodyPr/>
        <a:lstStyle/>
        <a:p>
          <a:pPr algn="l"/>
          <a:r>
            <a:rPr lang="en-GB" sz="1800" dirty="0" smtClean="0"/>
            <a:t>Fully implemented by Q2 2019 to 1300 Wave 1 </a:t>
          </a:r>
          <a:endParaRPr lang="en-GB" sz="1800" dirty="0"/>
        </a:p>
      </dgm:t>
    </dgm:pt>
    <dgm:pt modelId="{859B29C4-ECAA-4A7C-A2AA-07C4530261F8}" type="parTrans" cxnId="{D03D6A49-48BF-4D5D-9E7D-A3F98BD8F76D}">
      <dgm:prSet/>
      <dgm:spPr/>
      <dgm:t>
        <a:bodyPr/>
        <a:lstStyle/>
        <a:p>
          <a:endParaRPr lang="en-GB"/>
        </a:p>
      </dgm:t>
    </dgm:pt>
    <dgm:pt modelId="{EA1B48B0-FD01-4B67-9118-2565E21E048D}" type="sibTrans" cxnId="{D03D6A49-48BF-4D5D-9E7D-A3F98BD8F76D}">
      <dgm:prSet/>
      <dgm:spPr/>
      <dgm:t>
        <a:bodyPr/>
        <a:lstStyle/>
        <a:p>
          <a:endParaRPr lang="en-GB"/>
        </a:p>
      </dgm:t>
    </dgm:pt>
    <dgm:pt modelId="{4483DB57-3BBE-4E23-8C0F-AB8B15CA6B86}" type="pres">
      <dgm:prSet presAssocID="{723E2F98-942A-4084-8A47-D4842CD60694}" presName="arrowDiagram" presStyleCnt="0">
        <dgm:presLayoutVars>
          <dgm:chMax val="5"/>
          <dgm:dir/>
          <dgm:resizeHandles val="exact"/>
        </dgm:presLayoutVars>
      </dgm:prSet>
      <dgm:spPr/>
    </dgm:pt>
    <dgm:pt modelId="{9FCBC9FE-F7BA-45F2-A08E-3B7AF373EA8D}" type="pres">
      <dgm:prSet presAssocID="{723E2F98-942A-4084-8A47-D4842CD60694}" presName="arrow" presStyleLbl="bgShp" presStyleIdx="0" presStyleCnt="1" custScaleY="110036"/>
      <dgm:spPr/>
    </dgm:pt>
    <dgm:pt modelId="{20F80C32-A274-4D2D-8AC0-1706EE3E7CA5}" type="pres">
      <dgm:prSet presAssocID="{723E2F98-942A-4084-8A47-D4842CD60694}" presName="arrowDiagram3" presStyleCnt="0"/>
      <dgm:spPr/>
    </dgm:pt>
    <dgm:pt modelId="{46E8B122-A0B3-46AA-97CD-BAD6E02AC448}" type="pres">
      <dgm:prSet presAssocID="{649E61E4-82EF-41F9-96B7-82711AE5FE89}" presName="bullet3a" presStyleLbl="node1" presStyleIdx="0" presStyleCnt="3"/>
      <dgm:spPr/>
    </dgm:pt>
    <dgm:pt modelId="{C9AB9E72-BD49-46DA-A830-1BA174691405}" type="pres">
      <dgm:prSet presAssocID="{649E61E4-82EF-41F9-96B7-82711AE5FE89}" presName="textBox3a" presStyleLbl="revTx" presStyleIdx="0" presStyleCnt="3" custScaleX="113847" custLinFactNeighborX="6786" custLinFactNeighborY="99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C1DE69-10B1-4C9D-A593-41A994C4089B}" type="pres">
      <dgm:prSet presAssocID="{31EEB94C-253B-4035-B1FB-ADEAD1F97278}" presName="bullet3b" presStyleLbl="node1" presStyleIdx="1" presStyleCnt="3" custLinFactNeighborY="3015"/>
      <dgm:spPr/>
    </dgm:pt>
    <dgm:pt modelId="{3729AA59-E02E-425A-BCBA-26FF436948E9}" type="pres">
      <dgm:prSet presAssocID="{31EEB94C-253B-4035-B1FB-ADEAD1F97278}" presName="textBox3b" presStyleLbl="revTx" presStyleIdx="1" presStyleCnt="3" custLinFactNeighborX="10802" custLinFactNeighborY="73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23C07B-D08B-4F83-99AF-6A858C407B00}" type="pres">
      <dgm:prSet presAssocID="{6C42955A-B66C-42D0-BA5A-38DFA5896EDD}" presName="bullet3c" presStyleLbl="node1" presStyleIdx="2" presStyleCnt="3" custLinFactNeighborX="-3594" custLinFactNeighborY="-14378"/>
      <dgm:spPr/>
    </dgm:pt>
    <dgm:pt modelId="{F8D143BE-6E33-4DBA-89DC-4A3B110605C0}" type="pres">
      <dgm:prSet presAssocID="{6C42955A-B66C-42D0-BA5A-38DFA5896EDD}" presName="textBox3c" presStyleLbl="revTx" presStyleIdx="2" presStyleCnt="3" custScaleX="139147" custScaleY="66390" custLinFactNeighborX="12446" custLinFactNeighborY="-38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86D3CC-B644-45E6-8792-62409515BBE1}" type="presOf" srcId="{723E2F98-942A-4084-8A47-D4842CD60694}" destId="{4483DB57-3BBE-4E23-8C0F-AB8B15CA6B86}" srcOrd="0" destOrd="0" presId="urn:microsoft.com/office/officeart/2005/8/layout/arrow2"/>
    <dgm:cxn modelId="{6F87D195-CD4F-42EE-8FFB-DD15764A5E4D}" srcId="{723E2F98-942A-4084-8A47-D4842CD60694}" destId="{31EEB94C-253B-4035-B1FB-ADEAD1F97278}" srcOrd="1" destOrd="0" parTransId="{377D211B-7612-4082-8A88-51216507F346}" sibTransId="{BF6F561C-72B8-49E3-AF62-73256E7EB369}"/>
    <dgm:cxn modelId="{D03D6A49-48BF-4D5D-9E7D-A3F98BD8F76D}" srcId="{723E2F98-942A-4084-8A47-D4842CD60694}" destId="{6C42955A-B66C-42D0-BA5A-38DFA5896EDD}" srcOrd="2" destOrd="0" parTransId="{859B29C4-ECAA-4A7C-A2AA-07C4530261F8}" sibTransId="{EA1B48B0-FD01-4B67-9118-2565E21E048D}"/>
    <dgm:cxn modelId="{C3EC60EF-BA09-4991-A39C-552416516399}" type="presOf" srcId="{6C42955A-B66C-42D0-BA5A-38DFA5896EDD}" destId="{F8D143BE-6E33-4DBA-89DC-4A3B110605C0}" srcOrd="0" destOrd="0" presId="urn:microsoft.com/office/officeart/2005/8/layout/arrow2"/>
    <dgm:cxn modelId="{D9B9ACD8-D71D-4933-AFA3-6143FA87949D}" type="presOf" srcId="{649E61E4-82EF-41F9-96B7-82711AE5FE89}" destId="{C9AB9E72-BD49-46DA-A830-1BA174691405}" srcOrd="0" destOrd="0" presId="urn:microsoft.com/office/officeart/2005/8/layout/arrow2"/>
    <dgm:cxn modelId="{B666B1EC-C2DD-4A02-BD1F-7E31FA5DF26C}" srcId="{723E2F98-942A-4084-8A47-D4842CD60694}" destId="{649E61E4-82EF-41F9-96B7-82711AE5FE89}" srcOrd="0" destOrd="0" parTransId="{641964D8-0368-4FC4-97B8-637E16CD65A8}" sibTransId="{E86D02B3-A4F4-44FA-903B-D499A9485220}"/>
    <dgm:cxn modelId="{FC1A8DD6-5CAA-4BE5-B2C5-774B4403E616}" type="presOf" srcId="{31EEB94C-253B-4035-B1FB-ADEAD1F97278}" destId="{3729AA59-E02E-425A-BCBA-26FF436948E9}" srcOrd="0" destOrd="0" presId="urn:microsoft.com/office/officeart/2005/8/layout/arrow2"/>
    <dgm:cxn modelId="{4F6AB589-069C-4F25-9C17-14C9004FC567}" type="presParOf" srcId="{4483DB57-3BBE-4E23-8C0F-AB8B15CA6B86}" destId="{9FCBC9FE-F7BA-45F2-A08E-3B7AF373EA8D}" srcOrd="0" destOrd="0" presId="urn:microsoft.com/office/officeart/2005/8/layout/arrow2"/>
    <dgm:cxn modelId="{235A1D05-488E-4876-9B9F-73DD8989D528}" type="presParOf" srcId="{4483DB57-3BBE-4E23-8C0F-AB8B15CA6B86}" destId="{20F80C32-A274-4D2D-8AC0-1706EE3E7CA5}" srcOrd="1" destOrd="0" presId="urn:microsoft.com/office/officeart/2005/8/layout/arrow2"/>
    <dgm:cxn modelId="{71C37C93-FD7A-40F1-AEC9-2F1FA903491E}" type="presParOf" srcId="{20F80C32-A274-4D2D-8AC0-1706EE3E7CA5}" destId="{46E8B122-A0B3-46AA-97CD-BAD6E02AC448}" srcOrd="0" destOrd="0" presId="urn:microsoft.com/office/officeart/2005/8/layout/arrow2"/>
    <dgm:cxn modelId="{DC1C7E8E-E1ED-4F73-8DE6-C524773659B0}" type="presParOf" srcId="{20F80C32-A274-4D2D-8AC0-1706EE3E7CA5}" destId="{C9AB9E72-BD49-46DA-A830-1BA174691405}" srcOrd="1" destOrd="0" presId="urn:microsoft.com/office/officeart/2005/8/layout/arrow2"/>
    <dgm:cxn modelId="{156FDFAB-DCF0-4E28-B6F7-78B5DE1D91E8}" type="presParOf" srcId="{20F80C32-A274-4D2D-8AC0-1706EE3E7CA5}" destId="{7CC1DE69-10B1-4C9D-A593-41A994C4089B}" srcOrd="2" destOrd="0" presId="urn:microsoft.com/office/officeart/2005/8/layout/arrow2"/>
    <dgm:cxn modelId="{661DA6C3-044E-4FB8-8B09-72874C5BFCE5}" type="presParOf" srcId="{20F80C32-A274-4D2D-8AC0-1706EE3E7CA5}" destId="{3729AA59-E02E-425A-BCBA-26FF436948E9}" srcOrd="3" destOrd="0" presId="urn:microsoft.com/office/officeart/2005/8/layout/arrow2"/>
    <dgm:cxn modelId="{FDC466F1-C27F-461F-A331-0A5C1CEEA188}" type="presParOf" srcId="{20F80C32-A274-4D2D-8AC0-1706EE3E7CA5}" destId="{AF23C07B-D08B-4F83-99AF-6A858C407B00}" srcOrd="4" destOrd="0" presId="urn:microsoft.com/office/officeart/2005/8/layout/arrow2"/>
    <dgm:cxn modelId="{0F30B555-7BA6-43C8-AB31-7CF764CD47E6}" type="presParOf" srcId="{20F80C32-A274-4D2D-8AC0-1706EE3E7CA5}" destId="{F8D143BE-6E33-4DBA-89DC-4A3B110605C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5B1DD-CF7E-477C-827F-CCD911DE8FB6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F0FAF3-30F6-4EA5-9F21-B0DA102EDBFD}">
      <dgm:prSet phldrT="[Text]" custT="1"/>
      <dgm:spPr/>
      <dgm:t>
        <a:bodyPr/>
        <a:lstStyle/>
        <a:p>
          <a:pPr algn="ctr">
            <a:spcAft>
              <a:spcPts val="0"/>
            </a:spcAft>
          </a:pPr>
          <a:endParaRPr lang="en-GB" sz="1800" dirty="0"/>
        </a:p>
      </dgm:t>
    </dgm:pt>
    <dgm:pt modelId="{D44E8404-E37B-4628-860B-2B64E4216410}" type="sibTrans" cxnId="{063EEE53-4F00-438E-A7AB-601401258D84}">
      <dgm:prSet/>
      <dgm:spPr/>
      <dgm:t>
        <a:bodyPr/>
        <a:lstStyle/>
        <a:p>
          <a:endParaRPr lang="en-GB"/>
        </a:p>
      </dgm:t>
    </dgm:pt>
    <dgm:pt modelId="{07361A60-6055-472C-918B-E0581E731AAA}" type="parTrans" cxnId="{063EEE53-4F00-438E-A7AB-601401258D84}">
      <dgm:prSet/>
      <dgm:spPr/>
      <dgm:t>
        <a:bodyPr/>
        <a:lstStyle/>
        <a:p>
          <a:endParaRPr lang="en-GB"/>
        </a:p>
      </dgm:t>
    </dgm:pt>
    <dgm:pt modelId="{ADC63EAA-21AC-4B9D-9E39-0D57BE188CD5}" type="pres">
      <dgm:prSet presAssocID="{62B5B1DD-CF7E-477C-827F-CCD911DE8FB6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GB"/>
        </a:p>
      </dgm:t>
    </dgm:pt>
    <dgm:pt modelId="{C7674018-CA1B-4911-A728-9C364F2B3EF9}" type="pres">
      <dgm:prSet presAssocID="{62B5B1DD-CF7E-477C-827F-CCD911DE8FB6}" presName="arrowNode" presStyleLbl="node1" presStyleIdx="0" presStyleCnt="1" custAng="388764" custScaleX="111163"/>
      <dgm:spPr/>
    </dgm:pt>
    <dgm:pt modelId="{274180C3-A131-477E-AF78-325D842E4A2E}" type="pres">
      <dgm:prSet presAssocID="{B2F0FAF3-30F6-4EA5-9F21-B0DA102EDBFD}" presName="txNode1" presStyleLbl="revTx" presStyleIdx="0" presStyleCnt="1" custScaleX="77063" custScaleY="86964" custLinFactY="112076" custLinFactNeighborX="48743" custLinFactNeighborY="2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63EEE53-4F00-438E-A7AB-601401258D84}" srcId="{62B5B1DD-CF7E-477C-827F-CCD911DE8FB6}" destId="{B2F0FAF3-30F6-4EA5-9F21-B0DA102EDBFD}" srcOrd="0" destOrd="0" parTransId="{07361A60-6055-472C-918B-E0581E731AAA}" sibTransId="{D44E8404-E37B-4628-860B-2B64E4216410}"/>
    <dgm:cxn modelId="{7952EBDE-7E64-4394-B763-8FE0676B0B62}" type="presOf" srcId="{B2F0FAF3-30F6-4EA5-9F21-B0DA102EDBFD}" destId="{274180C3-A131-477E-AF78-325D842E4A2E}" srcOrd="0" destOrd="0" presId="urn:microsoft.com/office/officeart/2009/3/layout/DescendingProcess"/>
    <dgm:cxn modelId="{459E3E09-D54E-456B-A58B-7CB97F5BE387}" type="presOf" srcId="{62B5B1DD-CF7E-477C-827F-CCD911DE8FB6}" destId="{ADC63EAA-21AC-4B9D-9E39-0D57BE188CD5}" srcOrd="0" destOrd="0" presId="urn:microsoft.com/office/officeart/2009/3/layout/DescendingProcess"/>
    <dgm:cxn modelId="{53D9C795-A6B2-41F2-8B6D-9098A2D41E72}" type="presParOf" srcId="{ADC63EAA-21AC-4B9D-9E39-0D57BE188CD5}" destId="{C7674018-CA1B-4911-A728-9C364F2B3EF9}" srcOrd="0" destOrd="0" presId="urn:microsoft.com/office/officeart/2009/3/layout/DescendingProcess"/>
    <dgm:cxn modelId="{66A68BBD-3D5B-48E5-967F-067AE8127A14}" type="presParOf" srcId="{ADC63EAA-21AC-4B9D-9E39-0D57BE188CD5}" destId="{274180C3-A131-477E-AF78-325D842E4A2E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0F96B-CC77-47FD-AD54-5A763EDF838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36C459-1A46-440F-9AEE-28078F0FC849}">
      <dgm:prSet phldrT="[Text]"/>
      <dgm:spPr/>
      <dgm:t>
        <a:bodyPr/>
        <a:lstStyle/>
        <a:p>
          <a:r>
            <a:rPr lang="en-GB" dirty="0" smtClean="0"/>
            <a:t>Then</a:t>
          </a:r>
          <a:endParaRPr lang="en-GB" dirty="0"/>
        </a:p>
      </dgm:t>
    </dgm:pt>
    <dgm:pt modelId="{3887ABED-C1E8-4FF0-BC8E-0EBEBF8F8814}" type="parTrans" cxnId="{21DB1DC1-43AE-44F5-A188-A406A11DF51E}">
      <dgm:prSet/>
      <dgm:spPr/>
      <dgm:t>
        <a:bodyPr/>
        <a:lstStyle/>
        <a:p>
          <a:endParaRPr lang="en-GB"/>
        </a:p>
      </dgm:t>
    </dgm:pt>
    <dgm:pt modelId="{63CFC201-1182-441F-B3E6-9BE7F281853D}" type="sibTrans" cxnId="{21DB1DC1-43AE-44F5-A188-A406A11DF51E}">
      <dgm:prSet/>
      <dgm:spPr/>
      <dgm:t>
        <a:bodyPr/>
        <a:lstStyle/>
        <a:p>
          <a:endParaRPr lang="en-GB"/>
        </a:p>
      </dgm:t>
    </dgm:pt>
    <dgm:pt modelId="{83BC443B-DE09-4A1A-B292-357341484969}">
      <dgm:prSet phldrT="[Text]" custT="1"/>
      <dgm:spPr/>
      <dgm:t>
        <a:bodyPr rIns="0"/>
        <a:lstStyle/>
        <a:p>
          <a:r>
            <a:rPr lang="en-GB" sz="1800" dirty="0" smtClean="0"/>
            <a:t>LADB</a:t>
          </a:r>
          <a:endParaRPr lang="en-GB" sz="1800" dirty="0"/>
        </a:p>
      </dgm:t>
    </dgm:pt>
    <dgm:pt modelId="{23E384B1-9758-47BD-B905-396FF7BF98F5}" type="parTrans" cxnId="{F55CA0B9-E883-4C42-B39A-B8CFE9C6E7C5}">
      <dgm:prSet/>
      <dgm:spPr/>
      <dgm:t>
        <a:bodyPr/>
        <a:lstStyle/>
        <a:p>
          <a:endParaRPr lang="en-GB"/>
        </a:p>
      </dgm:t>
    </dgm:pt>
    <dgm:pt modelId="{B681DE9D-98E5-4665-A3AD-223178C3C26B}" type="sibTrans" cxnId="{F55CA0B9-E883-4C42-B39A-B8CFE9C6E7C5}">
      <dgm:prSet/>
      <dgm:spPr/>
      <dgm:t>
        <a:bodyPr/>
        <a:lstStyle/>
        <a:p>
          <a:endParaRPr lang="en-GB"/>
        </a:p>
      </dgm:t>
    </dgm:pt>
    <dgm:pt modelId="{30C0D7C1-D0CB-4436-A1FD-EFB0F2DD6869}">
      <dgm:prSet phldrT="[Text]" custT="1"/>
      <dgm:spPr/>
      <dgm:t>
        <a:bodyPr rIns="0"/>
        <a:lstStyle/>
        <a:p>
          <a:r>
            <a:rPr lang="en-GB" sz="1800" dirty="0" smtClean="0"/>
            <a:t>District Council Brief</a:t>
          </a:r>
          <a:endParaRPr lang="en-GB" sz="1800" dirty="0"/>
        </a:p>
      </dgm:t>
    </dgm:pt>
    <dgm:pt modelId="{6DEC1AC5-C7BA-48F1-8001-870629729B15}" type="parTrans" cxnId="{046D0653-B83B-4B65-B30F-17BAD766A9F5}">
      <dgm:prSet/>
      <dgm:spPr/>
      <dgm:t>
        <a:bodyPr/>
        <a:lstStyle/>
        <a:p>
          <a:endParaRPr lang="en-GB"/>
        </a:p>
      </dgm:t>
    </dgm:pt>
    <dgm:pt modelId="{E1B5D405-5064-4403-9684-55BC52933B25}" type="sibTrans" cxnId="{046D0653-B83B-4B65-B30F-17BAD766A9F5}">
      <dgm:prSet/>
      <dgm:spPr/>
      <dgm:t>
        <a:bodyPr/>
        <a:lstStyle/>
        <a:p>
          <a:endParaRPr lang="en-GB"/>
        </a:p>
      </dgm:t>
    </dgm:pt>
    <dgm:pt modelId="{8829D901-37A2-4B1E-824E-F02DA3242EF6}">
      <dgm:prSet phldrT="[Text]"/>
      <dgm:spPr/>
      <dgm:t>
        <a:bodyPr/>
        <a:lstStyle/>
        <a:p>
          <a:r>
            <a:rPr lang="en-GB" dirty="0" smtClean="0"/>
            <a:t>Now</a:t>
          </a:r>
          <a:endParaRPr lang="en-GB" dirty="0"/>
        </a:p>
      </dgm:t>
    </dgm:pt>
    <dgm:pt modelId="{E6F7B928-8693-46AB-BD63-2CB6B819DD8F}" type="parTrans" cxnId="{4DDB97FB-9961-4AEE-B96C-D3F4FE9D6423}">
      <dgm:prSet/>
      <dgm:spPr/>
      <dgm:t>
        <a:bodyPr/>
        <a:lstStyle/>
        <a:p>
          <a:endParaRPr lang="en-GB"/>
        </a:p>
      </dgm:t>
    </dgm:pt>
    <dgm:pt modelId="{9A23D54E-746C-48ED-92E0-A718DAF437F3}" type="sibTrans" cxnId="{4DDB97FB-9961-4AEE-B96C-D3F4FE9D6423}">
      <dgm:prSet/>
      <dgm:spPr/>
      <dgm:t>
        <a:bodyPr/>
        <a:lstStyle/>
        <a:p>
          <a:endParaRPr lang="en-GB"/>
        </a:p>
      </dgm:t>
    </dgm:pt>
    <dgm:pt modelId="{9A2E81E0-AA41-42E3-ACFB-01D62460C007}">
      <dgm:prSet phldrT="[Text]"/>
      <dgm:spPr/>
      <dgm:t>
        <a:bodyPr rIns="0"/>
        <a:lstStyle/>
        <a:p>
          <a:r>
            <a:rPr lang="en-GB" dirty="0" smtClean="0"/>
            <a:t>Area level Analysis</a:t>
          </a:r>
          <a:endParaRPr lang="en-GB" dirty="0"/>
        </a:p>
      </dgm:t>
    </dgm:pt>
    <dgm:pt modelId="{7586A2FF-26B0-4AF8-A343-04A8DACB1148}" type="parTrans" cxnId="{12E7A4AF-6A4E-4231-B481-A23E1742E434}">
      <dgm:prSet/>
      <dgm:spPr/>
      <dgm:t>
        <a:bodyPr/>
        <a:lstStyle/>
        <a:p>
          <a:endParaRPr lang="en-GB"/>
        </a:p>
      </dgm:t>
    </dgm:pt>
    <dgm:pt modelId="{4A6C081F-30C8-4E65-ADB1-9FA617497CCA}" type="sibTrans" cxnId="{12E7A4AF-6A4E-4231-B481-A23E1742E434}">
      <dgm:prSet/>
      <dgm:spPr/>
      <dgm:t>
        <a:bodyPr/>
        <a:lstStyle/>
        <a:p>
          <a:endParaRPr lang="en-GB"/>
        </a:p>
      </dgm:t>
    </dgm:pt>
    <dgm:pt modelId="{40288985-18AF-441C-87C4-C09FDE526FD1}">
      <dgm:prSet phldrT="[Text]"/>
      <dgm:spPr/>
      <dgm:t>
        <a:bodyPr rIns="0"/>
        <a:lstStyle/>
        <a:p>
          <a:r>
            <a:rPr lang="en-GB" dirty="0" err="1" smtClean="0"/>
            <a:t>PfG</a:t>
          </a:r>
          <a:r>
            <a:rPr lang="en-GB" dirty="0" smtClean="0"/>
            <a:t>/ODP Indicator Updates</a:t>
          </a:r>
          <a:endParaRPr lang="en-GB" dirty="0"/>
        </a:p>
      </dgm:t>
    </dgm:pt>
    <dgm:pt modelId="{45B27430-E997-4EFC-A324-1B03B76421A0}" type="parTrans" cxnId="{FF55C15D-DC27-4A9D-9272-87901AE5EAE5}">
      <dgm:prSet/>
      <dgm:spPr/>
      <dgm:t>
        <a:bodyPr/>
        <a:lstStyle/>
        <a:p>
          <a:endParaRPr lang="en-GB"/>
        </a:p>
      </dgm:t>
    </dgm:pt>
    <dgm:pt modelId="{88F97620-7FFC-4D2C-98DD-A492977AAA90}" type="sibTrans" cxnId="{FF55C15D-DC27-4A9D-9272-87901AE5EAE5}">
      <dgm:prSet/>
      <dgm:spPr/>
      <dgm:t>
        <a:bodyPr/>
        <a:lstStyle/>
        <a:p>
          <a:endParaRPr lang="en-GB"/>
        </a:p>
      </dgm:t>
    </dgm:pt>
    <dgm:pt modelId="{60A917A2-B87B-476D-A543-FD0B3047C85F}">
      <dgm:prSet phldrT="[Text]"/>
      <dgm:spPr/>
      <dgm:t>
        <a:bodyPr/>
        <a:lstStyle/>
        <a:p>
          <a:r>
            <a:rPr lang="en-GB" dirty="0" smtClean="0"/>
            <a:t>Future</a:t>
          </a:r>
          <a:endParaRPr lang="en-GB" dirty="0"/>
        </a:p>
      </dgm:t>
    </dgm:pt>
    <dgm:pt modelId="{D2AA78D0-0BDC-4726-9D27-FCE477DD54D4}" type="parTrans" cxnId="{FFCF8932-5AE3-40E5-B982-7B8C4626A0FF}">
      <dgm:prSet/>
      <dgm:spPr/>
      <dgm:t>
        <a:bodyPr/>
        <a:lstStyle/>
        <a:p>
          <a:endParaRPr lang="en-GB"/>
        </a:p>
      </dgm:t>
    </dgm:pt>
    <dgm:pt modelId="{F3EC6B7D-9861-4FDD-9DC8-BB9EEC1ED611}" type="sibTrans" cxnId="{FFCF8932-5AE3-40E5-B982-7B8C4626A0FF}">
      <dgm:prSet/>
      <dgm:spPr/>
      <dgm:t>
        <a:bodyPr/>
        <a:lstStyle/>
        <a:p>
          <a:endParaRPr lang="en-GB"/>
        </a:p>
      </dgm:t>
    </dgm:pt>
    <dgm:pt modelId="{7B3AAE76-C118-4F33-A2F5-4BE07F41DA5F}">
      <dgm:prSet phldrT="[Text]"/>
      <dgm:spPr/>
      <dgm:t>
        <a:bodyPr rIns="0"/>
        <a:lstStyle/>
        <a:p>
          <a:pPr defTabSz="844550"/>
          <a:r>
            <a:rPr lang="en-GB" dirty="0" smtClean="0"/>
            <a:t>Headline data in March/ April </a:t>
          </a:r>
          <a:endParaRPr lang="en-GB" dirty="0"/>
        </a:p>
      </dgm:t>
    </dgm:pt>
    <dgm:pt modelId="{16857EF4-7B65-4635-8152-318A6F3E3B5E}" type="parTrans" cxnId="{741B51D0-5C6A-447E-B3E1-E41D357CF107}">
      <dgm:prSet/>
      <dgm:spPr/>
      <dgm:t>
        <a:bodyPr/>
        <a:lstStyle/>
        <a:p>
          <a:endParaRPr lang="en-GB"/>
        </a:p>
      </dgm:t>
    </dgm:pt>
    <dgm:pt modelId="{3CAD9C7F-1318-40EC-B73F-BBE5FE706276}" type="sibTrans" cxnId="{741B51D0-5C6A-447E-B3E1-E41D357CF107}">
      <dgm:prSet/>
      <dgm:spPr/>
      <dgm:t>
        <a:bodyPr/>
        <a:lstStyle/>
        <a:p>
          <a:endParaRPr lang="en-GB"/>
        </a:p>
      </dgm:t>
    </dgm:pt>
    <dgm:pt modelId="{40C5A78D-0796-4F8A-82C0-9EDC39DB4961}">
      <dgm:prSet phldrT="[Text]"/>
      <dgm:spPr/>
      <dgm:t>
        <a:bodyPr rIns="0"/>
        <a:lstStyle/>
        <a:p>
          <a:pPr defTabSz="1350963"/>
          <a:r>
            <a:rPr lang="en-GB" dirty="0" smtClean="0"/>
            <a:t>Sub-national data released after</a:t>
          </a:r>
          <a:endParaRPr lang="en-GB" dirty="0"/>
        </a:p>
      </dgm:t>
    </dgm:pt>
    <dgm:pt modelId="{C7B5FA81-5D42-4921-BE8F-C9E3252D53FA}" type="parTrans" cxnId="{78944C93-4E0A-4329-8330-CBED2CA8386E}">
      <dgm:prSet/>
      <dgm:spPr/>
      <dgm:t>
        <a:bodyPr/>
        <a:lstStyle/>
        <a:p>
          <a:endParaRPr lang="en-GB"/>
        </a:p>
      </dgm:t>
    </dgm:pt>
    <dgm:pt modelId="{61A398E7-C80D-42A9-9C20-F28FC2257A60}" type="sibTrans" cxnId="{78944C93-4E0A-4329-8330-CBED2CA8386E}">
      <dgm:prSet/>
      <dgm:spPr/>
      <dgm:t>
        <a:bodyPr/>
        <a:lstStyle/>
        <a:p>
          <a:endParaRPr lang="en-GB"/>
        </a:p>
      </dgm:t>
    </dgm:pt>
    <dgm:pt modelId="{5B76CDFA-99D0-4867-88BE-AAFFD7B0C043}">
      <dgm:prSet phldrT="[Text]"/>
      <dgm:spPr/>
      <dgm:t>
        <a:bodyPr rIns="0"/>
        <a:lstStyle/>
        <a:p>
          <a:r>
            <a:rPr lang="en-GB" dirty="0" smtClean="0"/>
            <a:t>LFS Annual Report</a:t>
          </a:r>
          <a:endParaRPr lang="en-GB" dirty="0"/>
        </a:p>
      </dgm:t>
    </dgm:pt>
    <dgm:pt modelId="{E1FF8CC3-912B-4A24-81F3-0D1A9F0C2F42}" type="parTrans" cxnId="{DB106DC3-ABC3-4670-8624-3905B82D884E}">
      <dgm:prSet/>
      <dgm:spPr/>
      <dgm:t>
        <a:bodyPr/>
        <a:lstStyle/>
        <a:p>
          <a:endParaRPr lang="en-GB"/>
        </a:p>
      </dgm:t>
    </dgm:pt>
    <dgm:pt modelId="{03663149-7DA9-4ADE-8548-E90D8BE64B08}" type="sibTrans" cxnId="{DB106DC3-ABC3-4670-8624-3905B82D884E}">
      <dgm:prSet/>
      <dgm:spPr/>
      <dgm:t>
        <a:bodyPr/>
        <a:lstStyle/>
        <a:p>
          <a:endParaRPr lang="en-GB"/>
        </a:p>
      </dgm:t>
    </dgm:pt>
    <dgm:pt modelId="{38F050A6-F07E-4EDB-AA30-09D0A62177F3}" type="pres">
      <dgm:prSet presAssocID="{A900F96B-CC77-47FD-AD54-5A763EDF838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5A184B-1B13-4F64-BE3E-D2C3DE5FD218}" type="pres">
      <dgm:prSet presAssocID="{6C36C459-1A46-440F-9AEE-28078F0FC849}" presName="compNode" presStyleCnt="0"/>
      <dgm:spPr/>
    </dgm:pt>
    <dgm:pt modelId="{692E6D93-3B97-4D9F-BCAE-EF9782ED8908}" type="pres">
      <dgm:prSet presAssocID="{6C36C459-1A46-440F-9AEE-28078F0FC849}" presName="noGeometry" presStyleCnt="0"/>
      <dgm:spPr/>
    </dgm:pt>
    <dgm:pt modelId="{A1B22AB6-4DE2-4FF9-B857-BB46EF56246A}" type="pres">
      <dgm:prSet presAssocID="{6C36C459-1A46-440F-9AEE-28078F0FC849}" presName="childTextVisible" presStyleLbl="bgAccFollowNode1" presStyleIdx="0" presStyleCnt="3" custScaleX="104721" custScaleY="1400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DC4303-0BB7-4E11-AF3B-038CC2E73856}" type="pres">
      <dgm:prSet presAssocID="{6C36C459-1A46-440F-9AEE-28078F0FC849}" presName="childTextHidden" presStyleLbl="bgAccFollowNode1" presStyleIdx="0" presStyleCnt="3"/>
      <dgm:spPr/>
      <dgm:t>
        <a:bodyPr/>
        <a:lstStyle/>
        <a:p>
          <a:endParaRPr lang="en-GB"/>
        </a:p>
      </dgm:t>
    </dgm:pt>
    <dgm:pt modelId="{4DD92B9E-EE0E-4ED9-B6A5-55CBDEDEC14B}" type="pres">
      <dgm:prSet presAssocID="{6C36C459-1A46-440F-9AEE-28078F0FC84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CCF133-867F-4EE0-B4DA-6D05C9AE65C3}" type="pres">
      <dgm:prSet presAssocID="{6C36C459-1A46-440F-9AEE-28078F0FC849}" presName="aSpace" presStyleCnt="0"/>
      <dgm:spPr/>
    </dgm:pt>
    <dgm:pt modelId="{C16A0962-1D55-4164-9324-AAAC6D52C648}" type="pres">
      <dgm:prSet presAssocID="{8829D901-37A2-4B1E-824E-F02DA3242EF6}" presName="compNode" presStyleCnt="0"/>
      <dgm:spPr/>
    </dgm:pt>
    <dgm:pt modelId="{14856B54-84F9-4308-969B-C58E1EA1BA8D}" type="pres">
      <dgm:prSet presAssocID="{8829D901-37A2-4B1E-824E-F02DA3242EF6}" presName="noGeometry" presStyleCnt="0"/>
      <dgm:spPr/>
    </dgm:pt>
    <dgm:pt modelId="{6A2B3755-7836-4967-9666-66EEE1B6DFBD}" type="pres">
      <dgm:prSet presAssocID="{8829D901-37A2-4B1E-824E-F02DA3242EF6}" presName="childTextVisible" presStyleLbl="bgAccFollowNode1" presStyleIdx="1" presStyleCnt="3" custScaleX="104081" custScaleY="1394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D9A26F-4C3D-4E42-8B46-1DB561D311ED}" type="pres">
      <dgm:prSet presAssocID="{8829D901-37A2-4B1E-824E-F02DA3242EF6}" presName="childTextHidden" presStyleLbl="bgAccFollowNode1" presStyleIdx="1" presStyleCnt="3"/>
      <dgm:spPr/>
      <dgm:t>
        <a:bodyPr/>
        <a:lstStyle/>
        <a:p>
          <a:endParaRPr lang="en-GB"/>
        </a:p>
      </dgm:t>
    </dgm:pt>
    <dgm:pt modelId="{9DF39368-5670-4B31-ACB9-BA6ADDE77B87}" type="pres">
      <dgm:prSet presAssocID="{8829D901-37A2-4B1E-824E-F02DA3242EF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59FDAF-17EE-4B2D-ACA8-0A7C3EB586A7}" type="pres">
      <dgm:prSet presAssocID="{8829D901-37A2-4B1E-824E-F02DA3242EF6}" presName="aSpace" presStyleCnt="0"/>
      <dgm:spPr/>
    </dgm:pt>
    <dgm:pt modelId="{833F8AA3-F50C-4C1D-8F92-2CF48D522910}" type="pres">
      <dgm:prSet presAssocID="{60A917A2-B87B-476D-A543-FD0B3047C85F}" presName="compNode" presStyleCnt="0"/>
      <dgm:spPr/>
    </dgm:pt>
    <dgm:pt modelId="{FE77F937-9549-4831-8747-545C6FD77F6F}" type="pres">
      <dgm:prSet presAssocID="{60A917A2-B87B-476D-A543-FD0B3047C85F}" presName="noGeometry" presStyleCnt="0"/>
      <dgm:spPr/>
    </dgm:pt>
    <dgm:pt modelId="{BC5E3622-E6A9-4E08-AF12-AA369447EE15}" type="pres">
      <dgm:prSet presAssocID="{60A917A2-B87B-476D-A543-FD0B3047C85F}" presName="childTextVisible" presStyleLbl="bgAccFollowNode1" presStyleIdx="2" presStyleCnt="3" custScaleX="103605" custScaleY="1388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889DAC-800C-4975-BB29-2472F93891C6}" type="pres">
      <dgm:prSet presAssocID="{60A917A2-B87B-476D-A543-FD0B3047C85F}" presName="childTextHidden" presStyleLbl="bgAccFollowNode1" presStyleIdx="2" presStyleCnt="3"/>
      <dgm:spPr/>
      <dgm:t>
        <a:bodyPr/>
        <a:lstStyle/>
        <a:p>
          <a:endParaRPr lang="en-GB"/>
        </a:p>
      </dgm:t>
    </dgm:pt>
    <dgm:pt modelId="{8D0F67D4-4EEF-411C-8BFE-8CB3947309E4}" type="pres">
      <dgm:prSet presAssocID="{60A917A2-B87B-476D-A543-FD0B3047C85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1B51D0-5C6A-447E-B3E1-E41D357CF107}" srcId="{60A917A2-B87B-476D-A543-FD0B3047C85F}" destId="{7B3AAE76-C118-4F33-A2F5-4BE07F41DA5F}" srcOrd="0" destOrd="0" parTransId="{16857EF4-7B65-4635-8152-318A6F3E3B5E}" sibTransId="{3CAD9C7F-1318-40EC-B73F-BBE5FE706276}"/>
    <dgm:cxn modelId="{0401F456-92E9-4BC0-A3FE-84F7B5A5A825}" type="presOf" srcId="{40288985-18AF-441C-87C4-C09FDE526FD1}" destId="{9DD9A26F-4C3D-4E42-8B46-1DB561D311ED}" srcOrd="1" destOrd="2" presId="urn:microsoft.com/office/officeart/2005/8/layout/hProcess6"/>
    <dgm:cxn modelId="{046D0653-B83B-4B65-B30F-17BAD766A9F5}" srcId="{6C36C459-1A46-440F-9AEE-28078F0FC849}" destId="{30C0D7C1-D0CB-4436-A1FD-EFB0F2DD6869}" srcOrd="1" destOrd="0" parTransId="{6DEC1AC5-C7BA-48F1-8001-870629729B15}" sibTransId="{E1B5D405-5064-4403-9684-55BC52933B25}"/>
    <dgm:cxn modelId="{F27C73D7-1F9E-40EF-BB22-3E4603A3363B}" type="presOf" srcId="{83BC443B-DE09-4A1A-B292-357341484969}" destId="{98DC4303-0BB7-4E11-AF3B-038CC2E73856}" srcOrd="1" destOrd="0" presId="urn:microsoft.com/office/officeart/2005/8/layout/hProcess6"/>
    <dgm:cxn modelId="{DB106DC3-ABC3-4670-8624-3905B82D884E}" srcId="{8829D901-37A2-4B1E-824E-F02DA3242EF6}" destId="{5B76CDFA-99D0-4867-88BE-AAFFD7B0C043}" srcOrd="0" destOrd="0" parTransId="{E1FF8CC3-912B-4A24-81F3-0D1A9F0C2F42}" sibTransId="{03663149-7DA9-4ADE-8548-E90D8BE64B08}"/>
    <dgm:cxn modelId="{6AD83CF4-2B45-4E9A-A85A-59E31F81FAB8}" type="presOf" srcId="{83BC443B-DE09-4A1A-B292-357341484969}" destId="{A1B22AB6-4DE2-4FF9-B857-BB46EF56246A}" srcOrd="0" destOrd="0" presId="urn:microsoft.com/office/officeart/2005/8/layout/hProcess6"/>
    <dgm:cxn modelId="{7646638F-0F74-4E6A-A7DB-DDBBD3052CA0}" type="presOf" srcId="{5B76CDFA-99D0-4867-88BE-AAFFD7B0C043}" destId="{9DD9A26F-4C3D-4E42-8B46-1DB561D311ED}" srcOrd="1" destOrd="0" presId="urn:microsoft.com/office/officeart/2005/8/layout/hProcess6"/>
    <dgm:cxn modelId="{78944C93-4E0A-4329-8330-CBED2CA8386E}" srcId="{60A917A2-B87B-476D-A543-FD0B3047C85F}" destId="{40C5A78D-0796-4F8A-82C0-9EDC39DB4961}" srcOrd="1" destOrd="0" parTransId="{C7B5FA81-5D42-4921-BE8F-C9E3252D53FA}" sibTransId="{61A398E7-C80D-42A9-9C20-F28FC2257A60}"/>
    <dgm:cxn modelId="{B22F9CBB-94B0-4D6D-AD06-614E56CE45C6}" type="presOf" srcId="{A900F96B-CC77-47FD-AD54-5A763EDF838A}" destId="{38F050A6-F07E-4EDB-AA30-09D0A62177F3}" srcOrd="0" destOrd="0" presId="urn:microsoft.com/office/officeart/2005/8/layout/hProcess6"/>
    <dgm:cxn modelId="{21DB1DC1-43AE-44F5-A188-A406A11DF51E}" srcId="{A900F96B-CC77-47FD-AD54-5A763EDF838A}" destId="{6C36C459-1A46-440F-9AEE-28078F0FC849}" srcOrd="0" destOrd="0" parTransId="{3887ABED-C1E8-4FF0-BC8E-0EBEBF8F8814}" sibTransId="{63CFC201-1182-441F-B3E6-9BE7F281853D}"/>
    <dgm:cxn modelId="{7099F2B7-23BE-444F-A068-8E353631357B}" type="presOf" srcId="{7B3AAE76-C118-4F33-A2F5-4BE07F41DA5F}" destId="{BC5E3622-E6A9-4E08-AF12-AA369447EE15}" srcOrd="0" destOrd="0" presId="urn:microsoft.com/office/officeart/2005/8/layout/hProcess6"/>
    <dgm:cxn modelId="{4F55A905-5D6F-4EC6-ACCE-F6C06EA05DF3}" type="presOf" srcId="{40C5A78D-0796-4F8A-82C0-9EDC39DB4961}" destId="{BC5E3622-E6A9-4E08-AF12-AA369447EE15}" srcOrd="0" destOrd="1" presId="urn:microsoft.com/office/officeart/2005/8/layout/hProcess6"/>
    <dgm:cxn modelId="{0C8FE605-E1DF-4597-B5B3-C46A1E94DEDD}" type="presOf" srcId="{60A917A2-B87B-476D-A543-FD0B3047C85F}" destId="{8D0F67D4-4EEF-411C-8BFE-8CB3947309E4}" srcOrd="0" destOrd="0" presId="urn:microsoft.com/office/officeart/2005/8/layout/hProcess6"/>
    <dgm:cxn modelId="{B65C0BBB-1288-4ACC-8751-394ECA1A91DE}" type="presOf" srcId="{30C0D7C1-D0CB-4436-A1FD-EFB0F2DD6869}" destId="{A1B22AB6-4DE2-4FF9-B857-BB46EF56246A}" srcOrd="0" destOrd="1" presId="urn:microsoft.com/office/officeart/2005/8/layout/hProcess6"/>
    <dgm:cxn modelId="{E91E06BD-68AF-4CBF-ABF7-E5C100652F62}" type="presOf" srcId="{40C5A78D-0796-4F8A-82C0-9EDC39DB4961}" destId="{7C889DAC-800C-4975-BB29-2472F93891C6}" srcOrd="1" destOrd="1" presId="urn:microsoft.com/office/officeart/2005/8/layout/hProcess6"/>
    <dgm:cxn modelId="{12E7A4AF-6A4E-4231-B481-A23E1742E434}" srcId="{8829D901-37A2-4B1E-824E-F02DA3242EF6}" destId="{9A2E81E0-AA41-42E3-ACFB-01D62460C007}" srcOrd="1" destOrd="0" parTransId="{7586A2FF-26B0-4AF8-A343-04A8DACB1148}" sibTransId="{4A6C081F-30C8-4E65-ADB1-9FA617497CCA}"/>
    <dgm:cxn modelId="{FFCF8932-5AE3-40E5-B982-7B8C4626A0FF}" srcId="{A900F96B-CC77-47FD-AD54-5A763EDF838A}" destId="{60A917A2-B87B-476D-A543-FD0B3047C85F}" srcOrd="2" destOrd="0" parTransId="{D2AA78D0-0BDC-4726-9D27-FCE477DD54D4}" sibTransId="{F3EC6B7D-9861-4FDD-9DC8-BB9EEC1ED611}"/>
    <dgm:cxn modelId="{220A52A5-61D4-4EE3-8DB3-C7E7BD193162}" type="presOf" srcId="{30C0D7C1-D0CB-4436-A1FD-EFB0F2DD6869}" destId="{98DC4303-0BB7-4E11-AF3B-038CC2E73856}" srcOrd="1" destOrd="1" presId="urn:microsoft.com/office/officeart/2005/8/layout/hProcess6"/>
    <dgm:cxn modelId="{FF55C15D-DC27-4A9D-9272-87901AE5EAE5}" srcId="{8829D901-37A2-4B1E-824E-F02DA3242EF6}" destId="{40288985-18AF-441C-87C4-C09FDE526FD1}" srcOrd="2" destOrd="0" parTransId="{45B27430-E997-4EFC-A324-1B03B76421A0}" sibTransId="{88F97620-7FFC-4D2C-98DD-A492977AAA90}"/>
    <dgm:cxn modelId="{5EC0D283-BEEB-4255-9ADA-87EB79ED8B40}" type="presOf" srcId="{7B3AAE76-C118-4F33-A2F5-4BE07F41DA5F}" destId="{7C889DAC-800C-4975-BB29-2472F93891C6}" srcOrd="1" destOrd="0" presId="urn:microsoft.com/office/officeart/2005/8/layout/hProcess6"/>
    <dgm:cxn modelId="{BAEF952A-FC06-440D-B37F-ED9E3C841D6D}" type="presOf" srcId="{6C36C459-1A46-440F-9AEE-28078F0FC849}" destId="{4DD92B9E-EE0E-4ED9-B6A5-55CBDEDEC14B}" srcOrd="0" destOrd="0" presId="urn:microsoft.com/office/officeart/2005/8/layout/hProcess6"/>
    <dgm:cxn modelId="{7CC09044-E23E-4691-BC33-7B8A4D091C25}" type="presOf" srcId="{5B76CDFA-99D0-4867-88BE-AAFFD7B0C043}" destId="{6A2B3755-7836-4967-9666-66EEE1B6DFBD}" srcOrd="0" destOrd="0" presId="urn:microsoft.com/office/officeart/2005/8/layout/hProcess6"/>
    <dgm:cxn modelId="{9F91C1A1-AE6F-4683-AD66-818EBF0DC3EA}" type="presOf" srcId="{40288985-18AF-441C-87C4-C09FDE526FD1}" destId="{6A2B3755-7836-4967-9666-66EEE1B6DFBD}" srcOrd="0" destOrd="2" presId="urn:microsoft.com/office/officeart/2005/8/layout/hProcess6"/>
    <dgm:cxn modelId="{CD19A12B-7CDD-4A33-8F8D-4F9F2F52B365}" type="presOf" srcId="{9A2E81E0-AA41-42E3-ACFB-01D62460C007}" destId="{9DD9A26F-4C3D-4E42-8B46-1DB561D311ED}" srcOrd="1" destOrd="1" presId="urn:microsoft.com/office/officeart/2005/8/layout/hProcess6"/>
    <dgm:cxn modelId="{F55CA0B9-E883-4C42-B39A-B8CFE9C6E7C5}" srcId="{6C36C459-1A46-440F-9AEE-28078F0FC849}" destId="{83BC443B-DE09-4A1A-B292-357341484969}" srcOrd="0" destOrd="0" parTransId="{23E384B1-9758-47BD-B905-396FF7BF98F5}" sibTransId="{B681DE9D-98E5-4665-A3AD-223178C3C26B}"/>
    <dgm:cxn modelId="{4DDB97FB-9961-4AEE-B96C-D3F4FE9D6423}" srcId="{A900F96B-CC77-47FD-AD54-5A763EDF838A}" destId="{8829D901-37A2-4B1E-824E-F02DA3242EF6}" srcOrd="1" destOrd="0" parTransId="{E6F7B928-8693-46AB-BD63-2CB6B819DD8F}" sibTransId="{9A23D54E-746C-48ED-92E0-A718DAF437F3}"/>
    <dgm:cxn modelId="{C763605D-E14A-4A9C-8C85-B7F6B4B2043B}" type="presOf" srcId="{8829D901-37A2-4B1E-824E-F02DA3242EF6}" destId="{9DF39368-5670-4B31-ACB9-BA6ADDE77B87}" srcOrd="0" destOrd="0" presId="urn:microsoft.com/office/officeart/2005/8/layout/hProcess6"/>
    <dgm:cxn modelId="{5531815F-D93A-4F76-B56F-3E136C616121}" type="presOf" srcId="{9A2E81E0-AA41-42E3-ACFB-01D62460C007}" destId="{6A2B3755-7836-4967-9666-66EEE1B6DFBD}" srcOrd="0" destOrd="1" presId="urn:microsoft.com/office/officeart/2005/8/layout/hProcess6"/>
    <dgm:cxn modelId="{1721F30F-43C2-4056-95C5-31D732443079}" type="presParOf" srcId="{38F050A6-F07E-4EDB-AA30-09D0A62177F3}" destId="{765A184B-1B13-4F64-BE3E-D2C3DE5FD218}" srcOrd="0" destOrd="0" presId="urn:microsoft.com/office/officeart/2005/8/layout/hProcess6"/>
    <dgm:cxn modelId="{A1C820CA-AC86-476A-B2CF-6B7CD33DF12C}" type="presParOf" srcId="{765A184B-1B13-4F64-BE3E-D2C3DE5FD218}" destId="{692E6D93-3B97-4D9F-BCAE-EF9782ED8908}" srcOrd="0" destOrd="0" presId="urn:microsoft.com/office/officeart/2005/8/layout/hProcess6"/>
    <dgm:cxn modelId="{15325B5B-4394-4F10-B191-81FB241593EC}" type="presParOf" srcId="{765A184B-1B13-4F64-BE3E-D2C3DE5FD218}" destId="{A1B22AB6-4DE2-4FF9-B857-BB46EF56246A}" srcOrd="1" destOrd="0" presId="urn:microsoft.com/office/officeart/2005/8/layout/hProcess6"/>
    <dgm:cxn modelId="{934369E9-79F2-4229-BDFF-940877A1772D}" type="presParOf" srcId="{765A184B-1B13-4F64-BE3E-D2C3DE5FD218}" destId="{98DC4303-0BB7-4E11-AF3B-038CC2E73856}" srcOrd="2" destOrd="0" presId="urn:microsoft.com/office/officeart/2005/8/layout/hProcess6"/>
    <dgm:cxn modelId="{BB905461-0CD4-49B8-8D0F-4648780CD1EB}" type="presParOf" srcId="{765A184B-1B13-4F64-BE3E-D2C3DE5FD218}" destId="{4DD92B9E-EE0E-4ED9-B6A5-55CBDEDEC14B}" srcOrd="3" destOrd="0" presId="urn:microsoft.com/office/officeart/2005/8/layout/hProcess6"/>
    <dgm:cxn modelId="{FD9E4929-059A-477E-AE32-1DC66EC98792}" type="presParOf" srcId="{38F050A6-F07E-4EDB-AA30-09D0A62177F3}" destId="{37CCF133-867F-4EE0-B4DA-6D05C9AE65C3}" srcOrd="1" destOrd="0" presId="urn:microsoft.com/office/officeart/2005/8/layout/hProcess6"/>
    <dgm:cxn modelId="{D92E17EE-31BA-4847-A296-62FFC1287BAD}" type="presParOf" srcId="{38F050A6-F07E-4EDB-AA30-09D0A62177F3}" destId="{C16A0962-1D55-4164-9324-AAAC6D52C648}" srcOrd="2" destOrd="0" presId="urn:microsoft.com/office/officeart/2005/8/layout/hProcess6"/>
    <dgm:cxn modelId="{94D66D62-E332-42DB-A762-0BD544E7CC86}" type="presParOf" srcId="{C16A0962-1D55-4164-9324-AAAC6D52C648}" destId="{14856B54-84F9-4308-969B-C58E1EA1BA8D}" srcOrd="0" destOrd="0" presId="urn:microsoft.com/office/officeart/2005/8/layout/hProcess6"/>
    <dgm:cxn modelId="{CCA4C89E-BB49-4AD8-9AED-6F6A46D45AC3}" type="presParOf" srcId="{C16A0962-1D55-4164-9324-AAAC6D52C648}" destId="{6A2B3755-7836-4967-9666-66EEE1B6DFBD}" srcOrd="1" destOrd="0" presId="urn:microsoft.com/office/officeart/2005/8/layout/hProcess6"/>
    <dgm:cxn modelId="{ADA15E9F-E3D7-496B-86A0-47A7E1F03143}" type="presParOf" srcId="{C16A0962-1D55-4164-9324-AAAC6D52C648}" destId="{9DD9A26F-4C3D-4E42-8B46-1DB561D311ED}" srcOrd="2" destOrd="0" presId="urn:microsoft.com/office/officeart/2005/8/layout/hProcess6"/>
    <dgm:cxn modelId="{9104F3C8-28DC-472A-A02F-86F31FAEB6D3}" type="presParOf" srcId="{C16A0962-1D55-4164-9324-AAAC6D52C648}" destId="{9DF39368-5670-4B31-ACB9-BA6ADDE77B87}" srcOrd="3" destOrd="0" presId="urn:microsoft.com/office/officeart/2005/8/layout/hProcess6"/>
    <dgm:cxn modelId="{113DB908-EADE-4B0F-B7E2-655920F62D8F}" type="presParOf" srcId="{38F050A6-F07E-4EDB-AA30-09D0A62177F3}" destId="{AD59FDAF-17EE-4B2D-ACA8-0A7C3EB586A7}" srcOrd="3" destOrd="0" presId="urn:microsoft.com/office/officeart/2005/8/layout/hProcess6"/>
    <dgm:cxn modelId="{B39C3479-D4FF-4E16-90F3-ACEC19291823}" type="presParOf" srcId="{38F050A6-F07E-4EDB-AA30-09D0A62177F3}" destId="{833F8AA3-F50C-4C1D-8F92-2CF48D522910}" srcOrd="4" destOrd="0" presId="urn:microsoft.com/office/officeart/2005/8/layout/hProcess6"/>
    <dgm:cxn modelId="{3C8A9F75-8ABE-4604-B1E8-53DBA0A70253}" type="presParOf" srcId="{833F8AA3-F50C-4C1D-8F92-2CF48D522910}" destId="{FE77F937-9549-4831-8747-545C6FD77F6F}" srcOrd="0" destOrd="0" presId="urn:microsoft.com/office/officeart/2005/8/layout/hProcess6"/>
    <dgm:cxn modelId="{1AD0DE72-9028-48B5-97BE-1343CDE0FD3C}" type="presParOf" srcId="{833F8AA3-F50C-4C1D-8F92-2CF48D522910}" destId="{BC5E3622-E6A9-4E08-AF12-AA369447EE15}" srcOrd="1" destOrd="0" presId="urn:microsoft.com/office/officeart/2005/8/layout/hProcess6"/>
    <dgm:cxn modelId="{73EFE3F2-4CC3-4852-9C63-7FE7FBEB86E1}" type="presParOf" srcId="{833F8AA3-F50C-4C1D-8F92-2CF48D522910}" destId="{7C889DAC-800C-4975-BB29-2472F93891C6}" srcOrd="2" destOrd="0" presId="urn:microsoft.com/office/officeart/2005/8/layout/hProcess6"/>
    <dgm:cxn modelId="{D9A6DB46-C733-4C48-AFA1-609627982009}" type="presParOf" srcId="{833F8AA3-F50C-4C1D-8F92-2CF48D522910}" destId="{8D0F67D4-4EEF-411C-8BFE-8CB3947309E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BC9FE-F7BA-45F2-A08E-3B7AF373EA8D}">
      <dsp:nvSpPr>
        <dsp:cNvPr id="0" name=""/>
        <dsp:cNvSpPr/>
      </dsp:nvSpPr>
      <dsp:spPr>
        <a:xfrm>
          <a:off x="0" y="768759"/>
          <a:ext cx="5622878" cy="386699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8B122-A0B3-46AA-97CD-BAD6E02AC448}">
      <dsp:nvSpPr>
        <dsp:cNvPr id="0" name=""/>
        <dsp:cNvSpPr/>
      </dsp:nvSpPr>
      <dsp:spPr>
        <a:xfrm>
          <a:off x="714105" y="3370676"/>
          <a:ext cx="146194" cy="146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B9E72-BD49-46DA-A830-1BA174691405}">
      <dsp:nvSpPr>
        <dsp:cNvPr id="0" name=""/>
        <dsp:cNvSpPr/>
      </dsp:nvSpPr>
      <dsp:spPr>
        <a:xfrm>
          <a:off x="785401" y="3544828"/>
          <a:ext cx="1491544" cy="101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46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Boost in 2016 (130 increase)</a:t>
          </a:r>
          <a:endParaRPr lang="en-GB" sz="1800" kern="1200" dirty="0"/>
        </a:p>
      </dsp:txBody>
      <dsp:txXfrm>
        <a:off x="785401" y="3544828"/>
        <a:ext cx="1491544" cy="1015632"/>
      </dsp:txXfrm>
    </dsp:sp>
    <dsp:sp modelId="{7CC1DE69-10B1-4C9D-A593-41A994C4089B}">
      <dsp:nvSpPr>
        <dsp:cNvPr id="0" name=""/>
        <dsp:cNvSpPr/>
      </dsp:nvSpPr>
      <dsp:spPr>
        <a:xfrm>
          <a:off x="2004556" y="2423457"/>
          <a:ext cx="264275" cy="264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9AA59-E02E-425A-BCBA-26FF436948E9}">
      <dsp:nvSpPr>
        <dsp:cNvPr id="0" name=""/>
        <dsp:cNvSpPr/>
      </dsp:nvSpPr>
      <dsp:spPr>
        <a:xfrm>
          <a:off x="2282465" y="2687512"/>
          <a:ext cx="1349490" cy="1911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03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Boost in 2018 (extra 420 in each wave 1)</a:t>
          </a:r>
          <a:endParaRPr lang="en-GB" sz="1800" kern="1200" dirty="0"/>
        </a:p>
      </dsp:txBody>
      <dsp:txXfrm>
        <a:off x="2282465" y="2687512"/>
        <a:ext cx="1349490" cy="1911778"/>
      </dsp:txXfrm>
    </dsp:sp>
    <dsp:sp modelId="{AF23C07B-D08B-4F83-99AF-6A858C407B00}">
      <dsp:nvSpPr>
        <dsp:cNvPr id="0" name=""/>
        <dsp:cNvSpPr/>
      </dsp:nvSpPr>
      <dsp:spPr>
        <a:xfrm>
          <a:off x="3543334" y="1781674"/>
          <a:ext cx="365487" cy="365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143BE-6E33-4DBA-89DC-4A3B110605C0}">
      <dsp:nvSpPr>
        <dsp:cNvPr id="0" name=""/>
        <dsp:cNvSpPr/>
      </dsp:nvSpPr>
      <dsp:spPr>
        <a:xfrm>
          <a:off x="3643028" y="2332921"/>
          <a:ext cx="1877775" cy="1621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66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Fully implemented by Q2 2019 to 1300 Wave 1 </a:t>
          </a:r>
          <a:endParaRPr lang="en-GB" sz="1800" kern="1200" dirty="0"/>
        </a:p>
      </dsp:txBody>
      <dsp:txXfrm>
        <a:off x="3643028" y="2332921"/>
        <a:ext cx="1877775" cy="1621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74018-CA1B-4911-A728-9C364F2B3EF9}">
      <dsp:nvSpPr>
        <dsp:cNvPr id="0" name=""/>
        <dsp:cNvSpPr/>
      </dsp:nvSpPr>
      <dsp:spPr>
        <a:xfrm rot="4785138">
          <a:off x="1019396" y="778826"/>
          <a:ext cx="4431384" cy="377179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80C3-A131-477E-AF78-325D842E4A2E}">
      <dsp:nvSpPr>
        <dsp:cNvPr id="0" name=""/>
        <dsp:cNvSpPr/>
      </dsp:nvSpPr>
      <dsp:spPr>
        <a:xfrm>
          <a:off x="1932361" y="2716689"/>
          <a:ext cx="1671563" cy="741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GB" sz="1800" kern="1200" dirty="0"/>
        </a:p>
      </dsp:txBody>
      <dsp:txXfrm>
        <a:off x="1932361" y="2716689"/>
        <a:ext cx="1671563" cy="741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22AB6-4DE2-4FF9-B857-BB46EF56246A}">
      <dsp:nvSpPr>
        <dsp:cNvPr id="0" name=""/>
        <dsp:cNvSpPr/>
      </dsp:nvSpPr>
      <dsp:spPr>
        <a:xfrm>
          <a:off x="663620" y="1174410"/>
          <a:ext cx="3059995" cy="35779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LADB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District Council Brief</a:t>
          </a:r>
          <a:endParaRPr lang="en-GB" sz="1800" kern="1200" dirty="0"/>
        </a:p>
      </dsp:txBody>
      <dsp:txXfrm>
        <a:off x="1428619" y="1711106"/>
        <a:ext cx="1491747" cy="2504581"/>
      </dsp:txXfrm>
    </dsp:sp>
    <dsp:sp modelId="{4DD92B9E-EE0E-4ED9-B6A5-55CBDEDEC14B}">
      <dsp:nvSpPr>
        <dsp:cNvPr id="0" name=""/>
        <dsp:cNvSpPr/>
      </dsp:nvSpPr>
      <dsp:spPr>
        <a:xfrm>
          <a:off x="2084" y="2232885"/>
          <a:ext cx="1461022" cy="1461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Then</a:t>
          </a:r>
          <a:endParaRPr lang="en-GB" sz="2900" kern="1200" dirty="0"/>
        </a:p>
      </dsp:txBody>
      <dsp:txXfrm>
        <a:off x="216046" y="2446847"/>
        <a:ext cx="1033098" cy="1033098"/>
      </dsp:txXfrm>
    </dsp:sp>
    <dsp:sp modelId="{6A2B3755-7836-4967-9666-66EEE1B6DFBD}">
      <dsp:nvSpPr>
        <dsp:cNvPr id="0" name=""/>
        <dsp:cNvSpPr/>
      </dsp:nvSpPr>
      <dsp:spPr>
        <a:xfrm>
          <a:off x="4577130" y="1182571"/>
          <a:ext cx="3041294" cy="35616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LFS Annual Report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Area level Analysis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/>
            <a:t>PfG</a:t>
          </a:r>
          <a:r>
            <a:rPr lang="en-GB" sz="1800" kern="1200" dirty="0" smtClean="0"/>
            <a:t>/ODP Indicator Updates</a:t>
          </a:r>
          <a:endParaRPr lang="en-GB" sz="1800" kern="1200" dirty="0"/>
        </a:p>
      </dsp:txBody>
      <dsp:txXfrm>
        <a:off x="5337454" y="1716819"/>
        <a:ext cx="1482631" cy="2493155"/>
      </dsp:txXfrm>
    </dsp:sp>
    <dsp:sp modelId="{9DF39368-5670-4B31-ACB9-BA6ADDE77B87}">
      <dsp:nvSpPr>
        <dsp:cNvPr id="0" name=""/>
        <dsp:cNvSpPr/>
      </dsp:nvSpPr>
      <dsp:spPr>
        <a:xfrm>
          <a:off x="3906243" y="2232885"/>
          <a:ext cx="1461022" cy="1461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Now</a:t>
          </a:r>
          <a:endParaRPr lang="en-GB" sz="2900" kern="1200" dirty="0"/>
        </a:p>
      </dsp:txBody>
      <dsp:txXfrm>
        <a:off x="4120205" y="2446847"/>
        <a:ext cx="1033098" cy="1033098"/>
      </dsp:txXfrm>
    </dsp:sp>
    <dsp:sp modelId="{BC5E3622-E6A9-4E08-AF12-AA369447EE15}">
      <dsp:nvSpPr>
        <dsp:cNvPr id="0" name=""/>
        <dsp:cNvSpPr/>
      </dsp:nvSpPr>
      <dsp:spPr>
        <a:xfrm>
          <a:off x="8478894" y="1190668"/>
          <a:ext cx="3027385" cy="354545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0" bIns="107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Headline data in March/ April </a:t>
          </a:r>
          <a:endParaRPr lang="en-GB" sz="1700" kern="1200" dirty="0"/>
        </a:p>
        <a:p>
          <a:pPr marL="171450" lvl="1" indent="-171450" algn="l" defTabSz="1350963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Sub-national data released after</a:t>
          </a:r>
          <a:endParaRPr lang="en-GB" sz="1700" kern="1200" dirty="0"/>
        </a:p>
      </dsp:txBody>
      <dsp:txXfrm>
        <a:off x="9235740" y="1722487"/>
        <a:ext cx="1475850" cy="2481819"/>
      </dsp:txXfrm>
    </dsp:sp>
    <dsp:sp modelId="{8D0F67D4-4EEF-411C-8BFE-8CB3947309E4}">
      <dsp:nvSpPr>
        <dsp:cNvPr id="0" name=""/>
        <dsp:cNvSpPr/>
      </dsp:nvSpPr>
      <dsp:spPr>
        <a:xfrm>
          <a:off x="7801052" y="2232885"/>
          <a:ext cx="1461022" cy="1461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Future</a:t>
          </a:r>
          <a:endParaRPr lang="en-GB" sz="2900" kern="1200" dirty="0"/>
        </a:p>
      </dsp:txBody>
      <dsp:txXfrm>
        <a:off x="8015014" y="2446847"/>
        <a:ext cx="1033098" cy="1033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0.29749</cdr:x>
      <cdr:y>0.11475</cdr:y>
    </cdr:from>
    <cdr:to>
      <cdr:x>0.38684</cdr:x>
      <cdr:y>0.18088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4275" y="493758"/>
          <a:ext cx="854263" cy="28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Male</a:t>
          </a:r>
        </a:p>
      </cdr:txBody>
    </cdr:sp>
  </cdr:relSizeAnchor>
  <cdr:relSizeAnchor xmlns:cdr="http://schemas.openxmlformats.org/drawingml/2006/chartDrawing">
    <cdr:from>
      <cdr:x>0.29296</cdr:x>
      <cdr:y>0.246</cdr:y>
    </cdr:from>
    <cdr:to>
      <cdr:x>0.38231</cdr:x>
      <cdr:y>0.31213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00921" y="1058550"/>
          <a:ext cx="854262" cy="28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400" b="1" dirty="0">
              <a:solidFill>
                <a:srgbClr val="CCDB28"/>
              </a:solidFill>
              <a:latin typeface="Arial" panose="020B0604020202020204" pitchFamily="34" charset="0"/>
              <a:cs typeface="Arial" panose="020B0604020202020204" pitchFamily="34" charset="0"/>
            </a:rPr>
            <a:t>Total</a:t>
          </a:r>
        </a:p>
      </cdr:txBody>
    </cdr:sp>
  </cdr:relSizeAnchor>
  <cdr:relSizeAnchor xmlns:cdr="http://schemas.openxmlformats.org/drawingml/2006/chartDrawing">
    <cdr:from>
      <cdr:x>0.29747</cdr:x>
      <cdr:y>0.43387</cdr:y>
    </cdr:from>
    <cdr:to>
      <cdr:x>0.40571</cdr:x>
      <cdr:y>0.5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44099" y="1866968"/>
          <a:ext cx="1034868" cy="28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GB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Female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CEBA8-3496-4C81-9CDC-66DEB3E9FA6B}" type="datetimeFigureOut">
              <a:rPr lang="en-GB" smtClean="0"/>
              <a:t>03/10/2018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41963-8564-4887-8E22-DE5318F36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6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25551-E980-48D1-8C96-7E2DF0D55EF6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427D2-9D77-449E-8C3A-B1666F53B3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4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5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48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36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690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93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15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5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32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401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0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0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87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95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14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31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74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317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2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75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54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026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951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4084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46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026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389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79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514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374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322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096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43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9631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74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673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6748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7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2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4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1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108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27D2-9D77-449E-8C3A-B1666F53B37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 userDrawn="1"/>
        </p:nvSpPr>
        <p:spPr>
          <a:xfrm rot="20153357">
            <a:off x="-292151" y="1284705"/>
            <a:ext cx="3052125" cy="1566466"/>
          </a:xfrm>
          <a:custGeom>
            <a:avLst/>
            <a:gdLst>
              <a:gd name="connsiteX0" fmla="*/ 3052125 w 3052125"/>
              <a:gd name="connsiteY0" fmla="*/ 0 h 1566466"/>
              <a:gd name="connsiteX1" fmla="*/ 3052125 w 3052125"/>
              <a:gd name="connsiteY1" fmla="*/ 1566466 h 1566466"/>
              <a:gd name="connsiteX2" fmla="*/ 0 w 3052125"/>
              <a:gd name="connsiteY2" fmla="*/ 1566466 h 1566466"/>
              <a:gd name="connsiteX3" fmla="*/ 0 w 3052125"/>
              <a:gd name="connsiteY3" fmla="*/ 1156661 h 1566466"/>
              <a:gd name="connsiteX4" fmla="*/ 517659 w 3052125"/>
              <a:gd name="connsiteY4" fmla="*/ 0 h 15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25" h="1566466">
                <a:moveTo>
                  <a:pt x="3052125" y="0"/>
                </a:moveTo>
                <a:lnTo>
                  <a:pt x="3052125" y="1566466"/>
                </a:lnTo>
                <a:lnTo>
                  <a:pt x="0" y="1566466"/>
                </a:lnTo>
                <a:lnTo>
                  <a:pt x="0" y="1156661"/>
                </a:lnTo>
                <a:lnTo>
                  <a:pt x="517659" y="0"/>
                </a:lnTo>
                <a:close/>
              </a:path>
            </a:pathLst>
          </a:custGeom>
          <a:solidFill>
            <a:srgbClr val="CCD60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4" name="Freeform 43"/>
          <p:cNvSpPr/>
          <p:nvPr userDrawn="1"/>
        </p:nvSpPr>
        <p:spPr>
          <a:xfrm rot="11061754">
            <a:off x="-36601" y="-16739"/>
            <a:ext cx="12462172" cy="7151460"/>
          </a:xfrm>
          <a:custGeom>
            <a:avLst/>
            <a:gdLst>
              <a:gd name="connsiteX0" fmla="*/ 6282143 w 12462172"/>
              <a:gd name="connsiteY0" fmla="*/ 7150527 h 7151460"/>
              <a:gd name="connsiteX1" fmla="*/ 6222588 w 12462172"/>
              <a:gd name="connsiteY1" fmla="*/ 7151460 h 7151460"/>
              <a:gd name="connsiteX2" fmla="*/ 488931 w 12462172"/>
              <a:gd name="connsiteY2" fmla="*/ 7151459 h 7151460"/>
              <a:gd name="connsiteX3" fmla="*/ 0 w 12462172"/>
              <a:gd name="connsiteY3" fmla="*/ 742496 h 7151460"/>
              <a:gd name="connsiteX4" fmla="*/ 9732734 w 12462172"/>
              <a:gd name="connsiteY4" fmla="*/ 0 h 7151460"/>
              <a:gd name="connsiteX5" fmla="*/ 9745798 w 12462172"/>
              <a:gd name="connsiteY5" fmla="*/ 4920 h 7151460"/>
              <a:gd name="connsiteX6" fmla="*/ 12325668 w 12462172"/>
              <a:gd name="connsiteY6" fmla="*/ 2268181 h 7151460"/>
              <a:gd name="connsiteX7" fmla="*/ 12355133 w 12462172"/>
              <a:gd name="connsiteY7" fmla="*/ 2349664 h 7151460"/>
              <a:gd name="connsiteX8" fmla="*/ 12462172 w 12462172"/>
              <a:gd name="connsiteY8" fmla="*/ 3763593 h 7151460"/>
              <a:gd name="connsiteX9" fmla="*/ 12411302 w 12462172"/>
              <a:gd name="connsiteY9" fmla="*/ 3984155 h 7151460"/>
              <a:gd name="connsiteX10" fmla="*/ 7882132 w 12462172"/>
              <a:gd name="connsiteY10" fmla="*/ 7014555 h 7151460"/>
              <a:gd name="connsiteX11" fmla="*/ 7669719 w 12462172"/>
              <a:gd name="connsiteY11" fmla="*/ 7044670 h 71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62172" h="7151460">
                <a:moveTo>
                  <a:pt x="6282143" y="7150527"/>
                </a:moveTo>
                <a:lnTo>
                  <a:pt x="6222588" y="7151460"/>
                </a:lnTo>
                <a:lnTo>
                  <a:pt x="488931" y="7151459"/>
                </a:lnTo>
                <a:lnTo>
                  <a:pt x="0" y="742496"/>
                </a:lnTo>
                <a:lnTo>
                  <a:pt x="9732734" y="0"/>
                </a:lnTo>
                <a:lnTo>
                  <a:pt x="9745798" y="4920"/>
                </a:lnTo>
                <a:cubicBezTo>
                  <a:pt x="11002949" y="531491"/>
                  <a:pt x="11937143" y="1331940"/>
                  <a:pt x="12325668" y="2268181"/>
                </a:cubicBezTo>
                <a:lnTo>
                  <a:pt x="12355133" y="2349664"/>
                </a:lnTo>
                <a:lnTo>
                  <a:pt x="12462172" y="3763593"/>
                </a:lnTo>
                <a:lnTo>
                  <a:pt x="12411302" y="3984155"/>
                </a:lnTo>
                <a:cubicBezTo>
                  <a:pt x="11958000" y="5450962"/>
                  <a:pt x="10181738" y="6626349"/>
                  <a:pt x="7882132" y="7014555"/>
                </a:cubicBezTo>
                <a:lnTo>
                  <a:pt x="7669719" y="7044670"/>
                </a:lnTo>
                <a:close/>
              </a:path>
            </a:pathLst>
          </a:custGeom>
          <a:solidFill>
            <a:srgbClr val="4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Freeform 39"/>
          <p:cNvSpPr/>
          <p:nvPr userDrawn="1"/>
        </p:nvSpPr>
        <p:spPr>
          <a:xfrm>
            <a:off x="-2" y="0"/>
            <a:ext cx="12192001" cy="6858000"/>
          </a:xfrm>
          <a:custGeom>
            <a:avLst/>
            <a:gdLst>
              <a:gd name="connsiteX0" fmla="*/ 6340149 w 12680298"/>
              <a:gd name="connsiteY0" fmla="*/ 0 h 6858000"/>
              <a:gd name="connsiteX1" fmla="*/ 12437706 w 12680298"/>
              <a:gd name="connsiteY1" fmla="*/ 0 h 6858000"/>
              <a:gd name="connsiteX2" fmla="*/ 12680298 w 12680298"/>
              <a:gd name="connsiteY2" fmla="*/ 0 h 6858000"/>
              <a:gd name="connsiteX3" fmla="*/ 12680298 w 12680298"/>
              <a:gd name="connsiteY3" fmla="*/ 70202 h 6858000"/>
              <a:gd name="connsiteX4" fmla="*/ 12680298 w 12680298"/>
              <a:gd name="connsiteY4" fmla="*/ 1455576 h 6858000"/>
              <a:gd name="connsiteX5" fmla="*/ 12680298 w 12680298"/>
              <a:gd name="connsiteY5" fmla="*/ 6858000 h 6858000"/>
              <a:gd name="connsiteX6" fmla="*/ 2845837 w 12680298"/>
              <a:gd name="connsiteY6" fmla="*/ 6858000 h 6858000"/>
              <a:gd name="connsiteX7" fmla="*/ 2844036 w 12680298"/>
              <a:gd name="connsiteY7" fmla="*/ 6858000 h 6858000"/>
              <a:gd name="connsiteX8" fmla="*/ 0 w 12680298"/>
              <a:gd name="connsiteY8" fmla="*/ 6858000 h 6858000"/>
              <a:gd name="connsiteX9" fmla="*/ 0 w 12680298"/>
              <a:gd name="connsiteY9" fmla="*/ 4300371 h 6858000"/>
              <a:gd name="connsiteX10" fmla="*/ 0 w 12680298"/>
              <a:gd name="connsiteY10" fmla="*/ 4292082 h 6858000"/>
              <a:gd name="connsiteX11" fmla="*/ 309 w 12680298"/>
              <a:gd name="connsiteY11" fmla="*/ 4292082 h 6858000"/>
              <a:gd name="connsiteX12" fmla="*/ 8250 w 12680298"/>
              <a:gd name="connsiteY12" fmla="*/ 4079074 h 6858000"/>
              <a:gd name="connsiteX13" fmla="*/ 6340149 w 12680298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80298" h="6858000">
                <a:moveTo>
                  <a:pt x="6340149" y="0"/>
                </a:moveTo>
                <a:lnTo>
                  <a:pt x="12437706" y="0"/>
                </a:lnTo>
                <a:lnTo>
                  <a:pt x="12680298" y="0"/>
                </a:lnTo>
                <a:lnTo>
                  <a:pt x="12680298" y="70202"/>
                </a:lnTo>
                <a:lnTo>
                  <a:pt x="12680298" y="1455576"/>
                </a:lnTo>
                <a:lnTo>
                  <a:pt x="12680298" y="6858000"/>
                </a:lnTo>
                <a:lnTo>
                  <a:pt x="2845837" y="6858000"/>
                </a:lnTo>
                <a:lnTo>
                  <a:pt x="2844036" y="6858000"/>
                </a:lnTo>
                <a:lnTo>
                  <a:pt x="0" y="6858000"/>
                </a:lnTo>
                <a:lnTo>
                  <a:pt x="0" y="4300371"/>
                </a:lnTo>
                <a:lnTo>
                  <a:pt x="0" y="4292082"/>
                </a:lnTo>
                <a:lnTo>
                  <a:pt x="309" y="4292082"/>
                </a:lnTo>
                <a:lnTo>
                  <a:pt x="8250" y="4079074"/>
                </a:lnTo>
                <a:cubicBezTo>
                  <a:pt x="178059" y="1806888"/>
                  <a:pt x="2948005" y="0"/>
                  <a:pt x="6340149" y="0"/>
                </a:cubicBezTo>
                <a:close/>
              </a:path>
            </a:pathLst>
          </a:custGeom>
          <a:solidFill>
            <a:srgbClr val="1E2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" y="70202"/>
            <a:ext cx="1832581" cy="77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524000" y="130197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24000" y="37816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17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C3B9-7F7F-4B30-B5E7-0693369E9EB8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41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C3B9-7F7F-4B30-B5E7-0693369E9EB8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0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498" y="297994"/>
            <a:ext cx="8489302" cy="1200831"/>
          </a:xfrm>
        </p:spPr>
        <p:txBody>
          <a:bodyPr/>
          <a:lstStyle>
            <a:lvl1pPr>
              <a:defRPr>
                <a:solidFill>
                  <a:srgbClr val="1E2B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08" y="1657349"/>
            <a:ext cx="10010192" cy="5042127"/>
          </a:xfrm>
        </p:spPr>
        <p:txBody>
          <a:bodyPr/>
          <a:lstStyle>
            <a:lvl1pPr>
              <a:defRPr>
                <a:solidFill>
                  <a:srgbClr val="1E2B50"/>
                </a:solidFill>
              </a:defRPr>
            </a:lvl1pPr>
            <a:lvl2pPr>
              <a:defRPr>
                <a:solidFill>
                  <a:srgbClr val="1E2B50"/>
                </a:solidFill>
              </a:defRPr>
            </a:lvl2pPr>
            <a:lvl3pPr>
              <a:defRPr>
                <a:solidFill>
                  <a:srgbClr val="1E2B50"/>
                </a:solidFill>
              </a:defRPr>
            </a:lvl3pPr>
            <a:lvl4pPr>
              <a:defRPr>
                <a:solidFill>
                  <a:srgbClr val="1E2B50"/>
                </a:solidFill>
              </a:defRPr>
            </a:lvl4pPr>
            <a:lvl5pPr>
              <a:defRPr>
                <a:solidFill>
                  <a:srgbClr val="1E2B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Freeform 15"/>
          <p:cNvSpPr/>
          <p:nvPr userDrawn="1"/>
        </p:nvSpPr>
        <p:spPr>
          <a:xfrm rot="20153357">
            <a:off x="-300235" y="1286431"/>
            <a:ext cx="3052125" cy="1526888"/>
          </a:xfrm>
          <a:custGeom>
            <a:avLst/>
            <a:gdLst>
              <a:gd name="connsiteX0" fmla="*/ 3052125 w 3052125"/>
              <a:gd name="connsiteY0" fmla="*/ 0 h 1526888"/>
              <a:gd name="connsiteX1" fmla="*/ 3052125 w 3052125"/>
              <a:gd name="connsiteY1" fmla="*/ 178319 h 1526888"/>
              <a:gd name="connsiteX2" fmla="*/ 2982409 w 3052125"/>
              <a:gd name="connsiteY2" fmla="*/ 183057 h 1526888"/>
              <a:gd name="connsiteX3" fmla="*/ 83037 w 3052125"/>
              <a:gd name="connsiteY3" fmla="*/ 1434030 h 1526888"/>
              <a:gd name="connsiteX4" fmla="*/ 0 w 3052125"/>
              <a:gd name="connsiteY4" fmla="*/ 1526888 h 1526888"/>
              <a:gd name="connsiteX5" fmla="*/ 0 w 3052125"/>
              <a:gd name="connsiteY5" fmla="*/ 1156661 h 1526888"/>
              <a:gd name="connsiteX6" fmla="*/ 517659 w 3052125"/>
              <a:gd name="connsiteY6" fmla="*/ 0 h 152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2125" h="1526888">
                <a:moveTo>
                  <a:pt x="3052125" y="0"/>
                </a:moveTo>
                <a:lnTo>
                  <a:pt x="3052125" y="178319"/>
                </a:lnTo>
                <a:lnTo>
                  <a:pt x="2982409" y="183057"/>
                </a:lnTo>
                <a:cubicBezTo>
                  <a:pt x="1797709" y="287579"/>
                  <a:pt x="767501" y="717066"/>
                  <a:pt x="83037" y="1434030"/>
                </a:cubicBezTo>
                <a:lnTo>
                  <a:pt x="0" y="1526888"/>
                </a:lnTo>
                <a:lnTo>
                  <a:pt x="0" y="1156661"/>
                </a:lnTo>
                <a:lnTo>
                  <a:pt x="517659" y="0"/>
                </a:lnTo>
                <a:close/>
              </a:path>
            </a:pathLst>
          </a:custGeom>
          <a:solidFill>
            <a:srgbClr val="CCD60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 userDrawn="1"/>
        </p:nvSpPr>
        <p:spPr>
          <a:xfrm rot="11061754">
            <a:off x="-8361" y="-15664"/>
            <a:ext cx="12462172" cy="6408964"/>
          </a:xfrm>
          <a:custGeom>
            <a:avLst/>
            <a:gdLst>
              <a:gd name="connsiteX0" fmla="*/ 488932 w 12462172"/>
              <a:gd name="connsiteY0" fmla="*/ 6408963 h 6408964"/>
              <a:gd name="connsiteX1" fmla="*/ 488931 w 12462172"/>
              <a:gd name="connsiteY1" fmla="*/ 6408963 h 6408964"/>
              <a:gd name="connsiteX2" fmla="*/ 0 w 12462172"/>
              <a:gd name="connsiteY2" fmla="*/ 0 h 6408964"/>
              <a:gd name="connsiteX3" fmla="*/ 1 w 12462172"/>
              <a:gd name="connsiteY3" fmla="*/ 0 h 6408964"/>
              <a:gd name="connsiteX4" fmla="*/ 410951 w 12462172"/>
              <a:gd name="connsiteY4" fmla="*/ 5386771 h 6408964"/>
              <a:gd name="connsiteX5" fmla="*/ 6282143 w 12462172"/>
              <a:gd name="connsiteY5" fmla="*/ 6408031 h 6408964"/>
              <a:gd name="connsiteX6" fmla="*/ 6222588 w 12462172"/>
              <a:gd name="connsiteY6" fmla="*/ 6408964 h 6408964"/>
              <a:gd name="connsiteX7" fmla="*/ 6147228 w 12462172"/>
              <a:gd name="connsiteY7" fmla="*/ 6408964 h 6408964"/>
              <a:gd name="connsiteX8" fmla="*/ 6600011 w 12462172"/>
              <a:gd name="connsiteY8" fmla="*/ 6374422 h 6408964"/>
              <a:gd name="connsiteX9" fmla="*/ 12360154 w 12462172"/>
              <a:gd name="connsiteY9" fmla="*/ 1844062 h 6408964"/>
              <a:gd name="connsiteX10" fmla="*/ 12351565 w 12462172"/>
              <a:gd name="connsiteY10" fmla="*/ 1631090 h 6408964"/>
              <a:gd name="connsiteX11" fmla="*/ 12351861 w 12462172"/>
              <a:gd name="connsiteY11" fmla="*/ 1631067 h 6408964"/>
              <a:gd name="connsiteX12" fmla="*/ 12351230 w 12462172"/>
              <a:gd name="connsiteY12" fmla="*/ 1622802 h 6408964"/>
              <a:gd name="connsiteX13" fmla="*/ 12348675 w 12462172"/>
              <a:gd name="connsiteY13" fmla="*/ 1589310 h 6408964"/>
              <a:gd name="connsiteX14" fmla="*/ 12355133 w 12462172"/>
              <a:gd name="connsiteY14" fmla="*/ 1607168 h 6408964"/>
              <a:gd name="connsiteX15" fmla="*/ 12462172 w 12462172"/>
              <a:gd name="connsiteY15" fmla="*/ 3021097 h 6408964"/>
              <a:gd name="connsiteX16" fmla="*/ 12411302 w 12462172"/>
              <a:gd name="connsiteY16" fmla="*/ 3241659 h 6408964"/>
              <a:gd name="connsiteX17" fmla="*/ 7882132 w 12462172"/>
              <a:gd name="connsiteY17" fmla="*/ 6272059 h 6408964"/>
              <a:gd name="connsiteX18" fmla="*/ 7669719 w 12462172"/>
              <a:gd name="connsiteY18" fmla="*/ 6302174 h 640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62172" h="6408964">
                <a:moveTo>
                  <a:pt x="488932" y="6408963"/>
                </a:moveTo>
                <a:lnTo>
                  <a:pt x="488931" y="6408963"/>
                </a:lnTo>
                <a:lnTo>
                  <a:pt x="0" y="0"/>
                </a:lnTo>
                <a:lnTo>
                  <a:pt x="1" y="0"/>
                </a:lnTo>
                <a:lnTo>
                  <a:pt x="410951" y="5386771"/>
                </a:lnTo>
                <a:close/>
                <a:moveTo>
                  <a:pt x="6282143" y="6408031"/>
                </a:moveTo>
                <a:lnTo>
                  <a:pt x="6222588" y="6408964"/>
                </a:lnTo>
                <a:lnTo>
                  <a:pt x="6147228" y="6408964"/>
                </a:lnTo>
                <a:lnTo>
                  <a:pt x="6600011" y="6374422"/>
                </a:lnTo>
                <a:cubicBezTo>
                  <a:pt x="9852079" y="6126326"/>
                  <a:pt x="12370197" y="4122084"/>
                  <a:pt x="12360154" y="1844062"/>
                </a:cubicBezTo>
                <a:lnTo>
                  <a:pt x="12351565" y="1631090"/>
                </a:lnTo>
                <a:lnTo>
                  <a:pt x="12351861" y="1631067"/>
                </a:lnTo>
                <a:lnTo>
                  <a:pt x="12351230" y="1622802"/>
                </a:lnTo>
                <a:lnTo>
                  <a:pt x="12348675" y="1589310"/>
                </a:lnTo>
                <a:lnTo>
                  <a:pt x="12355133" y="1607168"/>
                </a:lnTo>
                <a:lnTo>
                  <a:pt x="12462172" y="3021097"/>
                </a:lnTo>
                <a:lnTo>
                  <a:pt x="12411302" y="3241659"/>
                </a:lnTo>
                <a:cubicBezTo>
                  <a:pt x="11958000" y="4708466"/>
                  <a:pt x="10181738" y="5883853"/>
                  <a:pt x="7882132" y="6272059"/>
                </a:cubicBezTo>
                <a:lnTo>
                  <a:pt x="7669719" y="6302174"/>
                </a:lnTo>
                <a:close/>
              </a:path>
            </a:pathLst>
          </a:custGeom>
          <a:solidFill>
            <a:srgbClr val="4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" y="70202"/>
            <a:ext cx="1832581" cy="7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C3B9-7F7F-4B30-B5E7-0693369E9EB8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8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C3B9-7F7F-4B30-B5E7-0693369E9EB8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0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C3B9-7F7F-4B30-B5E7-0693369E9EB8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5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C3B9-7F7F-4B30-B5E7-0693369E9EB8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8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C3B9-7F7F-4B30-B5E7-0693369E9EB8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3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C3B9-7F7F-4B30-B5E7-0693369E9EB8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0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C3B9-7F7F-4B30-B5E7-0693369E9EB8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9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0C3B9-7F7F-4B30-B5E7-0693369E9EB8}" type="datetimeFigureOut">
              <a:rPr lang="en-GB" smtClean="0"/>
              <a:pPr/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9C1B-DF71-4DBC-829F-0017601EBD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7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ra.gov.uk/statistics/labour-market-and-social-welfare/user-requested-dat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misweb.co.uk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package" Target="../embeddings/Microsoft_PowerPoint_Presentation2.ppt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01977"/>
            <a:ext cx="9144000" cy="2939824"/>
          </a:xfrm>
        </p:spPr>
        <p:txBody>
          <a:bodyPr>
            <a:normAutofit/>
          </a:bodyPr>
          <a:lstStyle/>
          <a:p>
            <a:r>
              <a:rPr lang="en-GB" dirty="0"/>
              <a:t>Labour Market Statistics </a:t>
            </a:r>
            <a:br>
              <a:rPr lang="en-GB" dirty="0"/>
            </a:br>
            <a:r>
              <a:rPr lang="en-GB" dirty="0"/>
              <a:t>User Group</a:t>
            </a:r>
            <a:br>
              <a:rPr lang="en-GB" dirty="0"/>
            </a:b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89100" y="3562577"/>
            <a:ext cx="9144000" cy="2939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Economic and Labour Market Statistics Branch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8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166" y="204716"/>
            <a:ext cx="8105633" cy="1091821"/>
          </a:xfrm>
        </p:spPr>
        <p:txBody>
          <a:bodyPr/>
          <a:lstStyle/>
          <a:p>
            <a:r>
              <a:rPr lang="en-GB" dirty="0" smtClean="0"/>
              <a:t>Operational – Sample Boost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962470"/>
              </p:ext>
            </p:extLst>
          </p:nvPr>
        </p:nvGraphicFramePr>
        <p:xfrm>
          <a:off x="6168788" y="1296537"/>
          <a:ext cx="5622878" cy="540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150126" y="1528549"/>
          <a:ext cx="6470177" cy="532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1254" y="1296537"/>
            <a:ext cx="263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Response Rates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83896" y="1296537"/>
            <a:ext cx="413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Sample size (households per quarter)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40626" y="5777720"/>
            <a:ext cx="2239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750 households sampled per quarter Wave 1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0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142" y="297994"/>
            <a:ext cx="8079658" cy="1200831"/>
          </a:xfrm>
        </p:spPr>
        <p:txBody>
          <a:bodyPr>
            <a:normAutofit/>
          </a:bodyPr>
          <a:lstStyle/>
          <a:p>
            <a:pPr lvl="0"/>
            <a:r>
              <a:rPr lang="en-GB" sz="3600" dirty="0" smtClean="0"/>
              <a:t>Operational - Incentives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Incentive trial to begin in 2018</a:t>
            </a:r>
          </a:p>
          <a:p>
            <a:endParaRPr lang="en-GB" dirty="0" smtClean="0"/>
          </a:p>
          <a:p>
            <a:r>
              <a:rPr lang="en-GB" dirty="0" smtClean="0"/>
              <a:t>Includes 3 waves </a:t>
            </a:r>
          </a:p>
          <a:p>
            <a:endParaRPr lang="en-GB" dirty="0" smtClean="0"/>
          </a:p>
          <a:p>
            <a:r>
              <a:rPr lang="en-GB" smtClean="0"/>
              <a:t>Aim </a:t>
            </a:r>
            <a:r>
              <a:rPr lang="en-GB" dirty="0" smtClean="0"/>
              <a:t>to boost response rates and attrition</a:t>
            </a:r>
          </a:p>
          <a:p>
            <a:endParaRPr lang="en-GB" dirty="0" smtClean="0"/>
          </a:p>
          <a:p>
            <a:r>
              <a:rPr lang="en-GB" dirty="0" smtClean="0"/>
              <a:t>Similar trial in ONS with promising initial results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40" y="1657349"/>
            <a:ext cx="3331760" cy="24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- Reweighting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08" y="1543501"/>
            <a:ext cx="10010192" cy="5042127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LFS data weighted up to population </a:t>
            </a:r>
          </a:p>
          <a:p>
            <a:endParaRPr lang="en-GB" dirty="0"/>
          </a:p>
          <a:p>
            <a:r>
              <a:rPr lang="en-GB" dirty="0" smtClean="0"/>
              <a:t>Based on latest MYE</a:t>
            </a:r>
          </a:p>
          <a:p>
            <a:endParaRPr lang="en-GB" dirty="0"/>
          </a:p>
          <a:p>
            <a:r>
              <a:rPr lang="en-GB" dirty="0" smtClean="0"/>
              <a:t>Will affect data back to 2012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48" y="1498825"/>
            <a:ext cx="4461752" cy="38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466" y="456518"/>
            <a:ext cx="8489302" cy="1200831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Questionnaire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New questions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Job satisfaction began January 2018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Test of work quality questions (add in topics)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63" y="918138"/>
            <a:ext cx="2529058" cy="33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90" y="327490"/>
            <a:ext cx="9244781" cy="1200831"/>
          </a:xfrm>
        </p:spPr>
        <p:txBody>
          <a:bodyPr>
            <a:normAutofit/>
          </a:bodyPr>
          <a:lstStyle/>
          <a:p>
            <a:r>
              <a:rPr lang="en-GB" dirty="0" smtClean="0"/>
              <a:t>Publications – Quarterly Supplement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7" y="1657349"/>
            <a:ext cx="10726003" cy="43243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Current</a:t>
            </a:r>
          </a:p>
          <a:p>
            <a:pPr marL="0" lvl="2" indent="0" algn="ctr">
              <a:buNone/>
            </a:pPr>
            <a:r>
              <a:rPr lang="en-GB" dirty="0" smtClean="0"/>
              <a:t>Short report with a set of more in depth tables to supplement the Labour Market Report </a:t>
            </a:r>
          </a:p>
          <a:p>
            <a:pPr marL="0" lvl="2" indent="0" algn="ctr">
              <a:buNone/>
            </a:pPr>
            <a:r>
              <a:rPr lang="en-GB" dirty="0" smtClean="0"/>
              <a:t>Usually released 2 weeks after the relevant LMR</a:t>
            </a:r>
          </a:p>
          <a:p>
            <a:pPr marL="0" lvl="2" indent="0" algn="ctr">
              <a:buNone/>
            </a:pPr>
            <a:r>
              <a:rPr lang="en-GB" dirty="0" smtClean="0"/>
              <a:t>Covers disability, qualifications, self-employment, graduates, NEETs and some household analysis</a:t>
            </a:r>
          </a:p>
          <a:p>
            <a:pPr lvl="2"/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 marL="914400" lvl="2" indent="0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Planned</a:t>
            </a:r>
          </a:p>
          <a:p>
            <a:pPr marL="0" lvl="2" indent="0" algn="ctr">
              <a:buNone/>
            </a:pPr>
            <a:r>
              <a:rPr lang="en-GB" dirty="0" smtClean="0"/>
              <a:t>Incorporate most tables into the LMR</a:t>
            </a:r>
          </a:p>
          <a:p>
            <a:pPr marL="0" lvl="2" indent="0" algn="ctr">
              <a:buNone/>
            </a:pPr>
            <a:r>
              <a:rPr lang="en-GB" dirty="0" smtClean="0"/>
              <a:t>Keep tables under review</a:t>
            </a:r>
          </a:p>
          <a:p>
            <a:pPr marL="0" lvl="2" indent="0" algn="ctr">
              <a:buNone/>
            </a:pPr>
            <a:r>
              <a:rPr lang="en-GB" dirty="0" smtClean="0"/>
              <a:t>Later release for NEET and household data</a:t>
            </a:r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4864857" y="3138985"/>
            <a:ext cx="2251881" cy="955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293" y="327272"/>
            <a:ext cx="8628686" cy="120083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Publications – Labour Force Survey Annual Report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5681820"/>
              </p:ext>
            </p:extLst>
          </p:nvPr>
        </p:nvGraphicFramePr>
        <p:xfrm>
          <a:off x="518615" y="719666"/>
          <a:ext cx="11508364" cy="5926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42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Publications – Women in 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Informal consultation – Dec 2017 to Jan 2018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Limited feedback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Future editions focus on LFS only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11" y="2934269"/>
            <a:ext cx="4676815" cy="33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97994"/>
            <a:ext cx="7886700" cy="1200831"/>
          </a:xfrm>
        </p:spPr>
        <p:txBody>
          <a:bodyPr/>
          <a:lstStyle/>
          <a:p>
            <a:r>
              <a:rPr lang="en-GB" dirty="0" smtClean="0"/>
              <a:t>Outputs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User defined requests</a:t>
            </a:r>
          </a:p>
          <a:p>
            <a:pPr lvl="1"/>
            <a:r>
              <a:rPr lang="en-GB" dirty="0" smtClean="0">
                <a:hlinkClick r:id="rId3"/>
              </a:rPr>
              <a:t>www.nisra.gov.uk/statistics/labour-market-and-social-welfare/user-requested-data</a:t>
            </a:r>
            <a:r>
              <a:rPr lang="en-GB" dirty="0" smtClean="0"/>
              <a:t>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5345" t="21838" r="35301" b="17787"/>
          <a:stretch/>
        </p:blipFill>
        <p:spPr>
          <a:xfrm>
            <a:off x="1881961" y="2942265"/>
            <a:ext cx="7549117" cy="35648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75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770" y="297994"/>
            <a:ext cx="7819030" cy="1200831"/>
          </a:xfrm>
        </p:spPr>
        <p:txBody>
          <a:bodyPr/>
          <a:lstStyle/>
          <a:p>
            <a:r>
              <a:rPr lang="en-GB" dirty="0" smtClean="0"/>
              <a:t>Outputs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Infographics  – twitter @ELMSNISRA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40">
            <a:off x="4207191" y="3185884"/>
            <a:ext cx="3817435" cy="2701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640">
            <a:off x="451931" y="3354242"/>
            <a:ext cx="3719795" cy="2632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01" y="602702"/>
            <a:ext cx="3540508" cy="2504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781">
            <a:off x="7789125" y="3606266"/>
            <a:ext cx="3869609" cy="2737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24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19" y="2000541"/>
            <a:ext cx="10335939" cy="29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452" y="297994"/>
            <a:ext cx="9289026" cy="1200831"/>
          </a:xfrm>
        </p:spPr>
        <p:txBody>
          <a:bodyPr>
            <a:normAutofit/>
          </a:bodyPr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4" indent="0">
              <a:spcBef>
                <a:spcPts val="1000"/>
              </a:spcBef>
              <a:buNone/>
            </a:pPr>
            <a:r>
              <a:rPr lang="en-GB" sz="2600" dirty="0" smtClean="0"/>
              <a:t>Overview</a:t>
            </a:r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 smtClean="0"/>
              <a:t>Labour Force Survey					</a:t>
            </a:r>
            <a:r>
              <a:rPr lang="en-GB" sz="2600" i="1" dirty="0" smtClean="0"/>
              <a:t>Carly Gordon</a:t>
            </a:r>
            <a:endParaRPr lang="en-GB" sz="2600" dirty="0" smtClean="0"/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 smtClean="0"/>
              <a:t>Claimant Count 					</a:t>
            </a:r>
            <a:r>
              <a:rPr lang="en-GB" sz="2600" i="1" dirty="0" smtClean="0"/>
              <a:t>Ashleigh Warwick</a:t>
            </a:r>
            <a:endParaRPr lang="en-GB" sz="2600" dirty="0"/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/>
              <a:t>Annual Survey of Hours and </a:t>
            </a:r>
            <a:r>
              <a:rPr lang="en-GB" sz="2600" dirty="0" smtClean="0"/>
              <a:t>Earnings		</a:t>
            </a:r>
            <a:r>
              <a:rPr lang="en-GB" sz="2600" i="1" dirty="0"/>
              <a:t>Cathryn </a:t>
            </a:r>
            <a:r>
              <a:rPr lang="en-GB" sz="2600" i="1" dirty="0" smtClean="0"/>
              <a:t>Blair</a:t>
            </a:r>
            <a:endParaRPr lang="en-GB" sz="2600" dirty="0" smtClean="0"/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 smtClean="0"/>
              <a:t>Quarterly Employment Survey			</a:t>
            </a:r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 smtClean="0"/>
              <a:t>Business Register and Employment Survey 	</a:t>
            </a:r>
          </a:p>
          <a:p>
            <a:pPr marL="914400" lvl="4" indent="0">
              <a:spcBef>
                <a:spcPts val="1000"/>
              </a:spcBef>
              <a:buNone/>
            </a:pPr>
            <a:endParaRPr lang="en-GB" sz="2600" dirty="0" smtClean="0"/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 smtClean="0"/>
              <a:t>Close</a:t>
            </a:r>
          </a:p>
          <a:p>
            <a:pPr marL="1371600" lvl="4" indent="-457200">
              <a:spcBef>
                <a:spcPts val="1000"/>
              </a:spcBef>
            </a:pPr>
            <a:endParaRPr lang="en-GB" sz="2600" dirty="0"/>
          </a:p>
          <a:p>
            <a:pPr marL="1371600" lvl="4" indent="-457200">
              <a:spcBef>
                <a:spcPts val="1000"/>
              </a:spcBef>
            </a:pPr>
            <a:endParaRPr lang="en-GB" sz="2600" dirty="0" smtClean="0"/>
          </a:p>
          <a:p>
            <a:pPr marL="1371600" lvl="4" indent="-457200">
              <a:spcBef>
                <a:spcPts val="1000"/>
              </a:spcBef>
            </a:pPr>
            <a:endParaRPr lang="en-GB" sz="2600" dirty="0"/>
          </a:p>
          <a:p>
            <a:pPr marL="1371600" lvl="4" indent="-457200">
              <a:spcBef>
                <a:spcPts val="1000"/>
              </a:spcBef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1266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Labour Market Statistics User Group – </a:t>
            </a:r>
            <a:br>
              <a:rPr lang="en-GB" dirty="0" smtClean="0"/>
            </a:br>
            <a:r>
              <a:rPr lang="en-GB" dirty="0" smtClean="0"/>
              <a:t>Claimant Count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5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8" b="21122"/>
          <a:stretch/>
        </p:blipFill>
        <p:spPr>
          <a:xfrm>
            <a:off x="8712953" y="5560141"/>
            <a:ext cx="3304525" cy="1297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452" y="297994"/>
            <a:ext cx="9289026" cy="1200831"/>
          </a:xfrm>
        </p:spPr>
        <p:txBody>
          <a:bodyPr>
            <a:normAutofit/>
          </a:bodyPr>
          <a:lstStyle/>
          <a:p>
            <a:r>
              <a:rPr lang="en-GB" dirty="0" smtClean="0"/>
              <a:t>Claimant Count- Overview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607">
            <a:off x="231142" y="2190868"/>
            <a:ext cx="2492596" cy="35248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466" y="1581436"/>
            <a:ext cx="10047012" cy="4743676"/>
          </a:xfrm>
        </p:spPr>
        <p:txBody>
          <a:bodyPr>
            <a:noAutofit/>
          </a:bodyPr>
          <a:lstStyle/>
          <a:p>
            <a:pPr marL="1371600" lvl="4" indent="-457200">
              <a:spcBef>
                <a:spcPts val="1000"/>
              </a:spcBef>
              <a:spcAft>
                <a:spcPts val="1200"/>
              </a:spcAft>
            </a:pPr>
            <a:r>
              <a:rPr lang="en-GB" sz="2800" dirty="0" smtClean="0"/>
              <a:t>Results </a:t>
            </a:r>
            <a:r>
              <a:rPr lang="en-GB" sz="2800" dirty="0"/>
              <a:t>are published each month in the LMR</a:t>
            </a:r>
          </a:p>
          <a:p>
            <a:pPr marL="1371600" lvl="4" indent="-457200">
              <a:spcBef>
                <a:spcPts val="1000"/>
              </a:spcBef>
              <a:spcAft>
                <a:spcPts val="1200"/>
              </a:spcAft>
            </a:pPr>
            <a:r>
              <a:rPr lang="en-GB" sz="2800" dirty="0" smtClean="0"/>
              <a:t>Data is derived from Jobs and Benefits Offices systems</a:t>
            </a:r>
          </a:p>
          <a:p>
            <a:pPr marL="1371600" lvl="4" indent="-457200">
              <a:spcBef>
                <a:spcPts val="1000"/>
              </a:spcBef>
              <a:spcAft>
                <a:spcPts val="1200"/>
              </a:spcAft>
            </a:pPr>
            <a:r>
              <a:rPr lang="en-GB" sz="2800" dirty="0" smtClean="0"/>
              <a:t>Counts relate to second Thursday in each month</a:t>
            </a:r>
          </a:p>
          <a:p>
            <a:pPr marL="1371600" lvl="4" indent="-457200">
              <a:spcBef>
                <a:spcPts val="1000"/>
              </a:spcBef>
              <a:spcAft>
                <a:spcPts val="1200"/>
              </a:spcAft>
            </a:pPr>
            <a:r>
              <a:rPr lang="en-GB" sz="2800" dirty="0" smtClean="0"/>
              <a:t>Published a month after count date</a:t>
            </a:r>
          </a:p>
          <a:p>
            <a:pPr marL="1371600" lvl="4" indent="-457200">
              <a:spcBef>
                <a:spcPts val="1000"/>
              </a:spcBef>
              <a:spcAft>
                <a:spcPts val="1200"/>
              </a:spcAft>
            </a:pPr>
            <a:r>
              <a:rPr lang="en-GB" sz="2800" dirty="0"/>
              <a:t>From 1996 to 2018, Claimant count was based on </a:t>
            </a:r>
            <a:r>
              <a:rPr lang="en-GB" sz="2800" dirty="0" smtClean="0"/>
              <a:t>JSA</a:t>
            </a:r>
          </a:p>
          <a:p>
            <a:pPr marL="1371600" lvl="4" indent="-457200">
              <a:spcBef>
                <a:spcPts val="1000"/>
              </a:spcBef>
              <a:spcAft>
                <a:spcPts val="1200"/>
              </a:spcAft>
            </a:pPr>
            <a:r>
              <a:rPr lang="en-GB" sz="2800" dirty="0" smtClean="0"/>
              <a:t>Universal Credit has now been introduced</a:t>
            </a:r>
          </a:p>
          <a:p>
            <a:pPr marL="1371600" lvl="4" indent="-457200">
              <a:spcBef>
                <a:spcPts val="1000"/>
              </a:spcBef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57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1" r="5962" b="2129"/>
          <a:stretch/>
        </p:blipFill>
        <p:spPr>
          <a:xfrm>
            <a:off x="8564451" y="1646997"/>
            <a:ext cx="3228304" cy="457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of Universal Credit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" y="1910949"/>
            <a:ext cx="8293994" cy="453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4" indent="-457200">
              <a:spcBef>
                <a:spcPts val="1000"/>
              </a:spcBef>
              <a:spcAft>
                <a:spcPts val="1200"/>
              </a:spcAft>
            </a:pPr>
            <a:r>
              <a:rPr lang="en-GB" sz="2800" dirty="0" smtClean="0"/>
              <a:t>Universal Credit is a benefit for working age people on low income or out of work</a:t>
            </a:r>
          </a:p>
          <a:p>
            <a:pPr marL="1371600" lvl="4" indent="-457200">
              <a:spcBef>
                <a:spcPts val="1000"/>
              </a:spcBef>
              <a:spcAft>
                <a:spcPts val="1200"/>
              </a:spcAft>
            </a:pPr>
            <a:r>
              <a:rPr lang="en-GB" sz="2800" dirty="0" smtClean="0"/>
              <a:t>It will eventually replace six existing benefits and tax credits</a:t>
            </a:r>
          </a:p>
          <a:p>
            <a:pPr marL="1371600" lvl="4" indent="-457200">
              <a:spcBef>
                <a:spcPts val="1000"/>
              </a:spcBef>
              <a:spcAft>
                <a:spcPts val="1200"/>
              </a:spcAft>
            </a:pPr>
            <a:r>
              <a:rPr lang="en-GB" sz="2800" dirty="0" smtClean="0"/>
              <a:t>It was introduced for new claims on a phased geographic basis from September 2017 to December 2018</a:t>
            </a:r>
          </a:p>
          <a:p>
            <a:pPr marL="1371600" lvl="4" indent="-457200">
              <a:spcBef>
                <a:spcPts val="1000"/>
              </a:spcBef>
              <a:spcAft>
                <a:spcPts val="1200"/>
              </a:spcAft>
            </a:pPr>
            <a:r>
              <a:rPr lang="en-GB" sz="2800" dirty="0" smtClean="0"/>
              <a:t>All claimants will be transferred to universal credit by March 2023</a:t>
            </a:r>
          </a:p>
        </p:txBody>
      </p:sp>
    </p:spTree>
    <p:extLst>
      <p:ext uri="{BB962C8B-B14F-4D97-AF65-F5344CB8AC3E}">
        <p14:creationId xmlns:p14="http://schemas.microsoft.com/office/powerpoint/2010/main" val="15613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403509" y="2560225"/>
            <a:ext cx="5784926" cy="3969625"/>
            <a:chOff x="-184568" y="2629042"/>
            <a:chExt cx="5784926" cy="3969625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528034" y="2629042"/>
              <a:ext cx="5072324" cy="3578575"/>
            </a:xfrm>
            <a:prstGeom prst="wedgeRoundRectCallout">
              <a:avLst>
                <a:gd name="adj1" fmla="val -45970"/>
                <a:gd name="adj2" fmla="val 6358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-184568" y="2792960"/>
              <a:ext cx="5434860" cy="38057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14400" lvl="4" indent="0" algn="ctr">
                <a:spcBef>
                  <a:spcPts val="0"/>
                </a:spcBef>
                <a:buNone/>
              </a:pPr>
              <a:r>
                <a:rPr lang="en-GB" sz="3200" u="sng" dirty="0" smtClean="0"/>
                <a:t>Old definition </a:t>
              </a:r>
              <a:r>
                <a:rPr lang="en-GB" sz="3200" dirty="0" smtClean="0"/>
                <a:t>(pre-2018)</a:t>
              </a:r>
            </a:p>
            <a:p>
              <a:pPr marL="914400" lvl="4" indent="0" algn="ctr">
                <a:spcBef>
                  <a:spcPts val="0"/>
                </a:spcBef>
                <a:buNone/>
              </a:pPr>
              <a:endParaRPr lang="en-GB" sz="1200" dirty="0" smtClean="0"/>
            </a:p>
            <a:p>
              <a:pPr marL="914400" lvl="4" indent="0" algn="ctr">
                <a:spcBef>
                  <a:spcPts val="0"/>
                </a:spcBef>
                <a:buNone/>
              </a:pPr>
              <a:r>
                <a:rPr lang="en-US" sz="2400" i="1" dirty="0" smtClean="0">
                  <a:solidFill>
                    <a:schemeClr val="accent1">
                      <a:lumMod val="75000"/>
                    </a:schemeClr>
                  </a:solidFill>
                </a:rPr>
                <a:t>The </a:t>
              </a:r>
              <a:r>
                <a:rPr lang="en-US" sz="2400" i="1" dirty="0">
                  <a:solidFill>
                    <a:schemeClr val="accent1">
                      <a:lumMod val="75000"/>
                    </a:schemeClr>
                  </a:solidFill>
                </a:rPr>
                <a:t>NI claimant count consists of </a:t>
              </a:r>
              <a:r>
                <a:rPr lang="en-US" sz="2800" b="1" i="1" dirty="0" smtClean="0">
                  <a:solidFill>
                    <a:srgbClr val="CCD607"/>
                  </a:solidFill>
                </a:rPr>
                <a:t>all people claiming Jobseeker’s Allowance (JSA) </a:t>
              </a:r>
              <a:r>
                <a:rPr lang="en-US" sz="2400" i="1" dirty="0" smtClean="0">
                  <a:solidFill>
                    <a:schemeClr val="accent1">
                      <a:lumMod val="75000"/>
                    </a:schemeClr>
                  </a:solidFill>
                </a:rPr>
                <a:t>at </a:t>
              </a:r>
              <a:r>
                <a:rPr lang="en-US" sz="2400" i="1" dirty="0">
                  <a:solidFill>
                    <a:schemeClr val="accent1">
                      <a:lumMod val="75000"/>
                    </a:schemeClr>
                  </a:solidFill>
                </a:rPr>
                <a:t>Jobs and Benefits offices. </a:t>
              </a:r>
              <a:endParaRPr lang="en-US" sz="2400" i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914400" lvl="4" indent="0" algn="ctr">
                <a:spcBef>
                  <a:spcPts val="0"/>
                </a:spcBef>
                <a:buNone/>
              </a:pPr>
              <a:r>
                <a:rPr lang="en-US" sz="2000" i="1" dirty="0" smtClean="0">
                  <a:solidFill>
                    <a:schemeClr val="accent1">
                      <a:lumMod val="75000"/>
                    </a:schemeClr>
                  </a:solidFill>
                </a:rPr>
                <a:t>They must </a:t>
              </a:r>
              <a:r>
                <a:rPr lang="en-US" sz="2000" i="1" dirty="0">
                  <a:solidFill>
                    <a:schemeClr val="accent1">
                      <a:lumMod val="75000"/>
                    </a:schemeClr>
                  </a:solidFill>
                </a:rPr>
                <a:t>declare that they are out of work, capable of, available for and actively seeking work during the week in which their claim is </a:t>
              </a:r>
              <a:r>
                <a:rPr lang="en-US" sz="2000" i="1" dirty="0" smtClean="0">
                  <a:solidFill>
                    <a:schemeClr val="accent1">
                      <a:lumMod val="75000"/>
                    </a:schemeClr>
                  </a:solidFill>
                </a:rPr>
                <a:t>made</a:t>
              </a:r>
              <a:endParaRPr lang="en-GB" sz="2000" i="1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402476" y="2552084"/>
            <a:ext cx="5784926" cy="3969625"/>
            <a:chOff x="-184568" y="2629042"/>
            <a:chExt cx="5784926" cy="3969625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528034" y="2629042"/>
              <a:ext cx="5072324" cy="3578575"/>
            </a:xfrm>
            <a:prstGeom prst="wedgeRoundRectCallout">
              <a:avLst>
                <a:gd name="adj1" fmla="val -45970"/>
                <a:gd name="adj2" fmla="val 63580"/>
                <a:gd name="adj3" fmla="val 16667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-184568" y="2792960"/>
              <a:ext cx="5434860" cy="38057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14400" lvl="4" indent="0" algn="ctr">
                <a:spcBef>
                  <a:spcPts val="0"/>
                </a:spcBef>
                <a:buNone/>
              </a:pPr>
              <a:r>
                <a:rPr lang="en-GB" sz="3200" u="sng" dirty="0" smtClean="0"/>
                <a:t>Old definition </a:t>
              </a:r>
              <a:r>
                <a:rPr lang="en-GB" sz="3200" dirty="0" smtClean="0"/>
                <a:t>(pre-2018)</a:t>
              </a:r>
            </a:p>
            <a:p>
              <a:pPr marL="914400" lvl="4" indent="0" algn="ctr">
                <a:spcBef>
                  <a:spcPts val="0"/>
                </a:spcBef>
                <a:buNone/>
              </a:pPr>
              <a:endParaRPr lang="en-GB" sz="1200" dirty="0" smtClean="0"/>
            </a:p>
            <a:p>
              <a:pPr marL="914400" lvl="4" indent="0" algn="ctr">
                <a:spcBef>
                  <a:spcPts val="0"/>
                </a:spcBef>
                <a:buNone/>
              </a:pPr>
              <a:r>
                <a:rPr lang="en-US" sz="2400" i="1" dirty="0" smtClean="0">
                  <a:solidFill>
                    <a:schemeClr val="accent1">
                      <a:lumMod val="75000"/>
                    </a:schemeClr>
                  </a:solidFill>
                </a:rPr>
                <a:t>The </a:t>
              </a:r>
              <a:r>
                <a:rPr lang="en-US" sz="2400" i="1" dirty="0">
                  <a:solidFill>
                    <a:schemeClr val="accent1">
                      <a:lumMod val="75000"/>
                    </a:schemeClr>
                  </a:solidFill>
                </a:rPr>
                <a:t>NI claimant count consists of </a:t>
              </a:r>
              <a:r>
                <a:rPr lang="en-US" sz="2800" b="1" i="1" dirty="0" smtClean="0">
                  <a:solidFill>
                    <a:srgbClr val="CCD607"/>
                  </a:solidFill>
                </a:rPr>
                <a:t>all people claiming Jobseeker’s Allowance (JSA) </a:t>
              </a:r>
              <a:r>
                <a:rPr lang="en-US" sz="2400" i="1" dirty="0" smtClean="0">
                  <a:solidFill>
                    <a:schemeClr val="accent1">
                      <a:lumMod val="75000"/>
                    </a:schemeClr>
                  </a:solidFill>
                </a:rPr>
                <a:t>at </a:t>
              </a:r>
              <a:r>
                <a:rPr lang="en-US" sz="2400" i="1" dirty="0">
                  <a:solidFill>
                    <a:schemeClr val="accent1">
                      <a:lumMod val="75000"/>
                    </a:schemeClr>
                  </a:solidFill>
                </a:rPr>
                <a:t>Jobs and Benefits offices. </a:t>
              </a:r>
              <a:endParaRPr lang="en-US" sz="2400" i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914400" lvl="4" indent="0" algn="ctr">
                <a:spcBef>
                  <a:spcPts val="0"/>
                </a:spcBef>
                <a:buNone/>
              </a:pPr>
              <a:r>
                <a:rPr lang="en-US" sz="2000" i="1" dirty="0" smtClean="0">
                  <a:solidFill>
                    <a:schemeClr val="accent1">
                      <a:lumMod val="75000"/>
                    </a:schemeClr>
                  </a:solidFill>
                </a:rPr>
                <a:t>They must </a:t>
              </a:r>
              <a:r>
                <a:rPr lang="en-US" sz="2000" i="1" dirty="0">
                  <a:solidFill>
                    <a:schemeClr val="accent1">
                      <a:lumMod val="75000"/>
                    </a:schemeClr>
                  </a:solidFill>
                </a:rPr>
                <a:t>declare that they are out of work, capable of, available for and actively seeking work during the week in which their claim is </a:t>
              </a:r>
              <a:r>
                <a:rPr lang="en-US" sz="2000" i="1" dirty="0" smtClean="0">
                  <a:solidFill>
                    <a:schemeClr val="accent1">
                      <a:lumMod val="75000"/>
                    </a:schemeClr>
                  </a:solidFill>
                </a:rPr>
                <a:t>made</a:t>
              </a:r>
              <a:endParaRPr lang="en-GB" sz="2000" i="1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in Claimant Count Definition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5000" y="1727200"/>
            <a:ext cx="11417300" cy="764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4" indent="-457200">
              <a:spcBef>
                <a:spcPts val="600"/>
              </a:spcBef>
              <a:spcAft>
                <a:spcPts val="1200"/>
              </a:spcAft>
            </a:pPr>
            <a:r>
              <a:rPr lang="en-GB" sz="3200" dirty="0" smtClean="0"/>
              <a:t>From March 2018, claimant count outputs have changed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229297" y="2422592"/>
            <a:ext cx="6357231" cy="4176074"/>
            <a:chOff x="5229297" y="2422592"/>
            <a:chExt cx="6357231" cy="4176074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5847188" y="2422592"/>
              <a:ext cx="5739340" cy="4107258"/>
            </a:xfrm>
            <a:prstGeom prst="wedgeRoundRectCallout">
              <a:avLst>
                <a:gd name="adj1" fmla="val 38221"/>
                <a:gd name="adj2" fmla="val 5649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5229297" y="2629041"/>
              <a:ext cx="6233001" cy="396962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E2B5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14400" lvl="4" indent="0" algn="ctr">
                <a:spcBef>
                  <a:spcPts val="0"/>
                </a:spcBef>
                <a:buNone/>
              </a:pPr>
              <a:r>
                <a:rPr lang="en-GB" sz="3200" u="sng" dirty="0" smtClean="0"/>
                <a:t>New definition </a:t>
              </a:r>
              <a:r>
                <a:rPr lang="en-GB" sz="3200" dirty="0" smtClean="0"/>
                <a:t>(2018 onwards)</a:t>
              </a:r>
            </a:p>
            <a:p>
              <a:pPr marL="914400" lvl="4" indent="0" algn="ctr">
                <a:spcBef>
                  <a:spcPts val="0"/>
                </a:spcBef>
                <a:buNone/>
              </a:pPr>
              <a:endParaRPr lang="en-GB" sz="1200" dirty="0" smtClean="0"/>
            </a:p>
            <a:p>
              <a:pPr marL="914400" lvl="4" indent="0" algn="ctr">
                <a:spcBef>
                  <a:spcPts val="0"/>
                </a:spcBef>
                <a:buNone/>
              </a:pPr>
              <a:r>
                <a:rPr lang="en-GB" sz="2400" i="1" dirty="0" smtClean="0">
                  <a:solidFill>
                    <a:schemeClr val="accent1">
                      <a:lumMod val="75000"/>
                    </a:schemeClr>
                  </a:solidFill>
                </a:rPr>
                <a:t>The </a:t>
              </a:r>
              <a:r>
                <a:rPr lang="en-GB" sz="2400" i="1" dirty="0">
                  <a:solidFill>
                    <a:schemeClr val="accent1">
                      <a:lumMod val="75000"/>
                    </a:schemeClr>
                  </a:solidFill>
                </a:rPr>
                <a:t>NI claimant count consists of </a:t>
              </a:r>
              <a:endParaRPr lang="en-GB" sz="2400" i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914400" lvl="4" indent="0" algn="ctr">
                <a:spcBef>
                  <a:spcPts val="0"/>
                </a:spcBef>
                <a:buNone/>
              </a:pPr>
              <a:r>
                <a:rPr lang="en-GB" sz="2800" b="1" i="1" dirty="0" smtClean="0">
                  <a:solidFill>
                    <a:srgbClr val="CCD607"/>
                  </a:solidFill>
                </a:rPr>
                <a:t>all </a:t>
              </a:r>
              <a:r>
                <a:rPr lang="en-GB" sz="2800" b="1" i="1" dirty="0">
                  <a:solidFill>
                    <a:srgbClr val="CCD607"/>
                  </a:solidFill>
                </a:rPr>
                <a:t>people claiming Jobseeker’s Allowance (JSA) </a:t>
              </a:r>
              <a:r>
                <a:rPr lang="en-GB" sz="2800" b="1" u="sng" dirty="0" smtClean="0">
                  <a:solidFill>
                    <a:srgbClr val="CCD607"/>
                  </a:solidFill>
                </a:rPr>
                <a:t>PLUS</a:t>
              </a:r>
              <a:r>
                <a:rPr lang="en-GB" sz="2800" b="1" i="1" dirty="0" smtClean="0">
                  <a:solidFill>
                    <a:srgbClr val="CCD607"/>
                  </a:solidFill>
                </a:rPr>
                <a:t> </a:t>
              </a:r>
              <a:r>
                <a:rPr lang="en-GB" sz="2800" b="1" i="1" dirty="0">
                  <a:solidFill>
                    <a:srgbClr val="CCD607"/>
                  </a:solidFill>
                </a:rPr>
                <a:t>out-of-work Universal Credit (UC) claimants </a:t>
              </a:r>
              <a:r>
                <a:rPr lang="en-GB" sz="2400" i="1" dirty="0">
                  <a:solidFill>
                    <a:schemeClr val="accent1">
                      <a:lumMod val="75000"/>
                    </a:schemeClr>
                  </a:solidFill>
                </a:rPr>
                <a:t>who were claiming principally for the reason of being unemployed. </a:t>
              </a:r>
              <a:endParaRPr lang="en-GB" sz="2400" i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914400" lvl="4" indent="0" algn="ctr">
                <a:spcBef>
                  <a:spcPts val="0"/>
                </a:spcBef>
                <a:buNone/>
              </a:pPr>
              <a:r>
                <a:rPr lang="en-GB" sz="2000" i="1" dirty="0" smtClean="0">
                  <a:solidFill>
                    <a:schemeClr val="accent1">
                      <a:lumMod val="75000"/>
                    </a:schemeClr>
                  </a:solidFill>
                </a:rPr>
                <a:t>They </a:t>
              </a:r>
              <a:r>
                <a:rPr lang="en-GB" sz="2000" i="1" dirty="0">
                  <a:solidFill>
                    <a:schemeClr val="accent1">
                      <a:lumMod val="75000"/>
                    </a:schemeClr>
                  </a:solidFill>
                </a:rPr>
                <a:t>must declare that they are out of work, capable of, available for and actively seeking work during the week in which their claim is made. </a:t>
              </a:r>
              <a:endParaRPr lang="en-GB" sz="20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932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94798" y="0"/>
            <a:ext cx="7536802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E2B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% of Claimants on Universal Credit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23" y="876300"/>
            <a:ext cx="6579977" cy="58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94798" y="0"/>
            <a:ext cx="7536802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E2B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% of Claimants on Universal Credit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876300"/>
            <a:ext cx="6578600" cy="58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94798" y="0"/>
            <a:ext cx="7536802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E2B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% of Claimants on Universal Credit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16" y="876300"/>
            <a:ext cx="656568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Universal Credit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349" y="1676979"/>
            <a:ext cx="10036128" cy="432995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3200" dirty="0" smtClean="0"/>
              <a:t>Available in 25 out of 35 jobs centres</a:t>
            </a:r>
          </a:p>
          <a:p>
            <a:pPr>
              <a:spcAft>
                <a:spcPts val="1200"/>
              </a:spcAft>
            </a:pPr>
            <a:r>
              <a:rPr lang="en-GB" sz="3200" dirty="0" smtClean="0"/>
              <a:t>20% of claimants are now on Universal Credit</a:t>
            </a:r>
          </a:p>
          <a:p>
            <a:pPr>
              <a:spcAft>
                <a:spcPts val="1200"/>
              </a:spcAft>
            </a:pPr>
            <a:r>
              <a:rPr lang="en-GB" sz="3200" dirty="0" smtClean="0"/>
              <a:t>Original JSA only data still available from NOMIS</a:t>
            </a:r>
          </a:p>
          <a:p>
            <a:pPr>
              <a:spcAft>
                <a:spcPts val="1200"/>
              </a:spcAft>
            </a:pPr>
            <a:r>
              <a:rPr lang="en-GB" sz="3200" dirty="0" smtClean="0"/>
              <a:t>National </a:t>
            </a:r>
            <a:r>
              <a:rPr lang="en-GB" sz="3200" dirty="0"/>
              <a:t>Statistics Designation </a:t>
            </a:r>
            <a:r>
              <a:rPr lang="en-GB" sz="3200" dirty="0" smtClean="0"/>
              <a:t>removed</a:t>
            </a:r>
          </a:p>
          <a:p>
            <a:pPr>
              <a:spcAft>
                <a:spcPts val="1200"/>
              </a:spcAft>
            </a:pPr>
            <a:r>
              <a:rPr lang="en-GB" sz="3200" dirty="0"/>
              <a:t>Experimental </a:t>
            </a:r>
            <a:r>
              <a:rPr lang="en-GB" sz="3200" dirty="0" smtClean="0"/>
              <a:t>Statistics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1849" y="5254034"/>
            <a:ext cx="4205297" cy="1862103"/>
            <a:chOff x="7928852" y="2610194"/>
            <a:chExt cx="4205297" cy="1862103"/>
          </a:xfrm>
        </p:grpSpPr>
        <p:sp>
          <p:nvSpPr>
            <p:cNvPr id="4" name="TextBox 3"/>
            <p:cNvSpPr txBox="1"/>
            <p:nvPr/>
          </p:nvSpPr>
          <p:spPr>
            <a:xfrm>
              <a:off x="8034485" y="3641300"/>
              <a:ext cx="3652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hlinkClick r:id="rId3"/>
                </a:rPr>
                <a:t>www.nomisweb.co.uk</a:t>
              </a:r>
              <a:endParaRPr lang="en-GB" sz="2400" dirty="0" smtClean="0"/>
            </a:p>
            <a:p>
              <a:endParaRPr lang="en-GB" sz="24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852" y="2610194"/>
              <a:ext cx="4205297" cy="1031106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 rot="20322807">
            <a:off x="6857528" y="4793328"/>
            <a:ext cx="3796699" cy="830997"/>
          </a:xfrm>
          <a:prstGeom prst="rect">
            <a:avLst/>
          </a:prstGeom>
          <a:noFill/>
          <a:ln w="114300" cmpd="dbl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800" b="1" cap="none" spc="0" dirty="0" smtClean="0">
                <a:ln w="66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Experimental</a:t>
            </a:r>
            <a:endParaRPr lang="en-US" sz="4800" b="1" cap="none" spc="0" dirty="0">
              <a:ln w="660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1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857" y="36299"/>
            <a:ext cx="8489302" cy="1200831"/>
          </a:xfrm>
        </p:spPr>
        <p:txBody>
          <a:bodyPr/>
          <a:lstStyle/>
          <a:p>
            <a:r>
              <a:rPr lang="en-GB" dirty="0" smtClean="0"/>
              <a:t>Impact of Universal Credit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082" y="5659820"/>
            <a:ext cx="10114017" cy="119817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sz="3200" dirty="0" smtClean="0"/>
              <a:t>Increase in numbers of claimants is expected</a:t>
            </a:r>
          </a:p>
          <a:p>
            <a:pPr>
              <a:spcAft>
                <a:spcPts val="1200"/>
              </a:spcAft>
            </a:pPr>
            <a:r>
              <a:rPr lang="en-GB" sz="3200" dirty="0" smtClean="0"/>
              <a:t>Geographical analyses </a:t>
            </a:r>
            <a:r>
              <a:rPr lang="en-GB" sz="3200" dirty="0"/>
              <a:t>have been removed from the </a:t>
            </a:r>
            <a:r>
              <a:rPr lang="en-GB" sz="3200" dirty="0" smtClean="0"/>
              <a:t>LMR</a:t>
            </a:r>
            <a:endParaRPr lang="en-GB" sz="3200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752425" y="1237130"/>
          <a:ext cx="9560858" cy="430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617868" y="3388659"/>
            <a:ext cx="867102" cy="804041"/>
          </a:xfrm>
          <a:prstGeom prst="roundRect">
            <a:avLst/>
          </a:pr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ded Corner 10"/>
          <p:cNvSpPr/>
          <p:nvPr/>
        </p:nvSpPr>
        <p:spPr>
          <a:xfrm>
            <a:off x="387258" y="2228845"/>
            <a:ext cx="5261810" cy="1893578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-48768"/>
            <a:ext cx="2381250" cy="2381250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>
          <a:xfrm>
            <a:off x="6418126" y="2228845"/>
            <a:ext cx="5261810" cy="1893578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073" y="456518"/>
            <a:ext cx="8489302" cy="1200831"/>
          </a:xfrm>
        </p:spPr>
        <p:txBody>
          <a:bodyPr/>
          <a:lstStyle/>
          <a:p>
            <a:r>
              <a:rPr lang="en-GB" dirty="0" smtClean="0"/>
              <a:t>DWP Consultation on Outputs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368" y="1553047"/>
            <a:ext cx="9497568" cy="67580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sz="3200" dirty="0" smtClean="0"/>
              <a:t>Consultation – May to July 2018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4" y="4887465"/>
            <a:ext cx="5059680" cy="197053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4252" y="2228850"/>
            <a:ext cx="4366822" cy="174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dirty="0" smtClean="0"/>
              <a:t>Option 1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Lifts the historical Claimant Count to what it would have been in a “Universal Credit world”</a:t>
            </a:r>
            <a:endParaRPr lang="en-GB" sz="3200" dirty="0" smtClean="0"/>
          </a:p>
          <a:p>
            <a:pPr algn="ctr">
              <a:spcAft>
                <a:spcPts val="1200"/>
              </a:spcAft>
            </a:pPr>
            <a:endParaRPr lang="en-GB" dirty="0" smtClean="0"/>
          </a:p>
          <a:p>
            <a:pPr algn="ctr">
              <a:spcAft>
                <a:spcPts val="1200"/>
              </a:spcAft>
            </a:pPr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18126" y="2228846"/>
            <a:ext cx="4835090" cy="2465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GB" sz="3200" dirty="0" smtClean="0"/>
              <a:t>Option 2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Adjusts the current Claimant Count to remove additional claimants in order to continue to derive a measure of JSA jobseekers</a:t>
            </a:r>
            <a:endParaRPr lang="en-GB" sz="3200" dirty="0" smtClean="0"/>
          </a:p>
          <a:p>
            <a:pPr algn="ctr">
              <a:spcAft>
                <a:spcPts val="1200"/>
              </a:spcAft>
            </a:pPr>
            <a:endParaRPr lang="en-GB" dirty="0" smtClean="0"/>
          </a:p>
          <a:p>
            <a:pPr algn="ctr">
              <a:spcAft>
                <a:spcPts val="1200"/>
              </a:spcAft>
            </a:pPr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82368" y="4315968"/>
            <a:ext cx="8819007" cy="57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3200" dirty="0" smtClean="0"/>
              <a:t>Results will be available late October</a:t>
            </a:r>
          </a:p>
        </p:txBody>
      </p:sp>
    </p:spTree>
    <p:extLst>
      <p:ext uri="{BB962C8B-B14F-4D97-AF65-F5344CB8AC3E}">
        <p14:creationId xmlns:p14="http://schemas.microsoft.com/office/powerpoint/2010/main" val="11784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of the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Provide an overview of our main labour market outputs and plans for developments over the next year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Seek feedback on development plans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470" y="4517894"/>
            <a:ext cx="6892514" cy="19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19" y="2000541"/>
            <a:ext cx="10335939" cy="29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516" y="20489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Labour Market Statistics User Group – </a:t>
            </a:r>
            <a:br>
              <a:rPr lang="en-GB" dirty="0" smtClean="0"/>
            </a:br>
            <a:r>
              <a:rPr lang="en-GB" b="1" dirty="0" smtClean="0"/>
              <a:t>Annual Survey of Hours and Earnings (ASHE)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28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893" y="297994"/>
            <a:ext cx="9215907" cy="120083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Annual Survey of Hours and Earnings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Survey of employers</a:t>
            </a:r>
          </a:p>
          <a:p>
            <a:r>
              <a:rPr lang="en-GB" dirty="0" smtClean="0"/>
              <a:t>1% of all NI employees (7,000) </a:t>
            </a:r>
          </a:p>
          <a:p>
            <a:r>
              <a:rPr lang="en-GB" dirty="0" smtClean="0"/>
              <a:t>Pay – week containing 26th April 2017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Hourly, weekly, annual earnings</a:t>
            </a:r>
          </a:p>
          <a:p>
            <a:r>
              <a:rPr lang="en-GB" dirty="0" smtClean="0"/>
              <a:t>Gender, work pattern, industry, occupation</a:t>
            </a:r>
          </a:p>
          <a:p>
            <a:r>
              <a:rPr lang="en-GB" dirty="0" smtClean="0"/>
              <a:t>Public and private sector 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8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Publication date – 29</a:t>
            </a:r>
            <a:r>
              <a:rPr lang="en-GB" baseline="30000" dirty="0" smtClean="0"/>
              <a:t>th</a:t>
            </a:r>
            <a:r>
              <a:rPr lang="en-GB" dirty="0" smtClean="0"/>
              <a:t> October </a:t>
            </a:r>
            <a:r>
              <a:rPr lang="en-GB" smtClean="0"/>
              <a:t>(provisional)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Publication </a:t>
            </a:r>
          </a:p>
          <a:p>
            <a:pPr lvl="1"/>
            <a:r>
              <a:rPr lang="en-GB" dirty="0" smtClean="0"/>
              <a:t>Gender pay gap</a:t>
            </a:r>
          </a:p>
          <a:p>
            <a:pPr lvl="1"/>
            <a:r>
              <a:rPr lang="en-GB" dirty="0"/>
              <a:t>Public/private </a:t>
            </a:r>
            <a:r>
              <a:rPr lang="en-GB" dirty="0" smtClean="0"/>
              <a:t>sector</a:t>
            </a:r>
          </a:p>
          <a:p>
            <a:pPr lvl="1"/>
            <a:r>
              <a:rPr lang="en-GB" dirty="0" smtClean="0"/>
              <a:t>Low Pay</a:t>
            </a:r>
          </a:p>
          <a:p>
            <a:pPr lvl="1"/>
            <a:r>
              <a:rPr lang="en-GB" dirty="0" smtClean="0"/>
              <a:t>Hours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Distribution of hourly earnings GIF</a:t>
            </a:r>
            <a:endParaRPr lang="en-GB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792106"/>
              </p:ext>
            </p:extLst>
          </p:nvPr>
        </p:nvGraphicFramePr>
        <p:xfrm>
          <a:off x="7447800" y="3838115"/>
          <a:ext cx="3906000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resentation" showAsIcon="1" r:id="rId4" imgW="914400" imgH="771480" progId="PowerPoint.Show.12">
                  <p:embed/>
                </p:oleObj>
              </mc:Choice>
              <mc:Fallback>
                <p:oleObj name="Presentation" showAsIcon="1" r:id="rId4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7800" y="3838115"/>
                        <a:ext cx="3906000" cy="180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5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0" y="396586"/>
            <a:ext cx="7562199" cy="504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929" y="3762664"/>
            <a:ext cx="4087399" cy="2890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28" y="2108078"/>
            <a:ext cx="4849399" cy="3429000"/>
          </a:xfrm>
          <a:prstGeom prst="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9544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516" y="20489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Labour Market Statistics User Group – </a:t>
            </a:r>
            <a:br>
              <a:rPr lang="en-GB" dirty="0" smtClean="0"/>
            </a:br>
            <a:r>
              <a:rPr lang="en-GB" b="1" dirty="0" smtClean="0"/>
              <a:t>Quarterly Employment Survey (QES)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195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896" y="332380"/>
            <a:ext cx="9629104" cy="1200831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Quarterly Employment Survey -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551" y="1430180"/>
            <a:ext cx="11187449" cy="5569487"/>
          </a:xfrm>
        </p:spPr>
        <p:txBody>
          <a:bodyPr>
            <a:normAutofit/>
          </a:bodyPr>
          <a:lstStyle/>
          <a:p>
            <a:pPr marL="1371600" lvl="4" indent="-457200">
              <a:spcBef>
                <a:spcPts val="1000"/>
              </a:spcBef>
            </a:pPr>
            <a:endParaRPr lang="en-GB" sz="2800" dirty="0" smtClean="0"/>
          </a:p>
          <a:p>
            <a:pPr marL="1371600" lvl="4" indent="-457200">
              <a:spcBef>
                <a:spcPts val="1000"/>
              </a:spcBef>
            </a:pPr>
            <a:r>
              <a:rPr lang="en-GB" sz="2800" dirty="0" smtClean="0"/>
              <a:t>Relates to first Monday in September, December, March and June </a:t>
            </a:r>
          </a:p>
          <a:p>
            <a:pPr marL="1371600" lvl="4" indent="-457200">
              <a:spcBef>
                <a:spcPts val="1000"/>
              </a:spcBef>
            </a:pPr>
            <a:r>
              <a:rPr lang="en-GB" sz="2800" dirty="0" smtClean="0"/>
              <a:t>Published </a:t>
            </a:r>
            <a:r>
              <a:rPr lang="en-GB" sz="2800" dirty="0"/>
              <a:t>a quarter after survey </a:t>
            </a:r>
            <a:r>
              <a:rPr lang="en-GB" sz="2800" dirty="0" smtClean="0"/>
              <a:t>date </a:t>
            </a:r>
            <a:endParaRPr lang="en-GB" sz="2800" dirty="0"/>
          </a:p>
          <a:p>
            <a:pPr marL="1371600" lvl="4" indent="-457200">
              <a:spcBef>
                <a:spcPts val="1000"/>
              </a:spcBef>
            </a:pPr>
            <a:r>
              <a:rPr lang="en-GB" sz="2800" dirty="0" smtClean="0"/>
              <a:t>Collects number of jobs, </a:t>
            </a:r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800" dirty="0"/>
              <a:t>	</a:t>
            </a:r>
            <a:r>
              <a:rPr lang="en-GB" sz="2800" dirty="0" smtClean="0"/>
              <a:t>male/female, </a:t>
            </a:r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800" dirty="0"/>
              <a:t>	</a:t>
            </a:r>
            <a:r>
              <a:rPr lang="en-GB" sz="2800" dirty="0" smtClean="0"/>
              <a:t>working pattern,</a:t>
            </a:r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800" dirty="0"/>
              <a:t>	</a:t>
            </a:r>
            <a:r>
              <a:rPr lang="en-GB" sz="2800" dirty="0" smtClean="0"/>
              <a:t>industry </a:t>
            </a:r>
          </a:p>
          <a:p>
            <a:pPr marL="914400" lvl="4" indent="0">
              <a:spcBef>
                <a:spcPts val="1000"/>
              </a:spcBef>
              <a:buNone/>
            </a:pPr>
            <a:endParaRPr lang="en-GB" sz="3300" dirty="0"/>
          </a:p>
          <a:p>
            <a:pPr lvl="2"/>
            <a:r>
              <a:rPr lang="en-GB" sz="2500" dirty="0" smtClean="0"/>
              <a:t>Incl. temporarily away, </a:t>
            </a:r>
            <a:r>
              <a:rPr lang="en-GB" sz="2300" dirty="0" smtClean="0"/>
              <a:t>agency workers on the payroll       </a:t>
            </a:r>
            <a:endParaRPr lang="en-GB" sz="1600" dirty="0"/>
          </a:p>
          <a:p>
            <a:pPr marL="1371600" lvl="4" indent="-457200">
              <a:spcBef>
                <a:spcPts val="1000"/>
              </a:spcBef>
            </a:pPr>
            <a:endParaRPr lang="en-GB" sz="2600" dirty="0" smtClean="0"/>
          </a:p>
          <a:p>
            <a:pPr marL="1371600" lvl="4" indent="-457200">
              <a:spcBef>
                <a:spcPts val="1000"/>
              </a:spcBef>
            </a:pPr>
            <a:endParaRPr lang="en-GB" sz="2600" dirty="0"/>
          </a:p>
          <a:p>
            <a:pPr marL="1371600" lvl="4" indent="-457200">
              <a:spcBef>
                <a:spcPts val="1000"/>
              </a:spcBef>
            </a:pPr>
            <a:endParaRPr lang="en-GB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4" y="2631011"/>
            <a:ext cx="2529058" cy="33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Sample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08" y="1568428"/>
            <a:ext cx="10010192" cy="5039664"/>
          </a:xfrm>
        </p:spPr>
        <p:txBody>
          <a:bodyPr/>
          <a:lstStyle/>
          <a:p>
            <a:pPr marL="1371600" lvl="4" indent="-457200">
              <a:spcBef>
                <a:spcPts val="1000"/>
              </a:spcBef>
            </a:pPr>
            <a:r>
              <a:rPr lang="en-GB" sz="2600" dirty="0" smtClean="0"/>
              <a:t>Total sample size: ~6,000</a:t>
            </a:r>
          </a:p>
          <a:p>
            <a:pPr marL="1371600" lvl="4" indent="-457200">
              <a:spcBef>
                <a:spcPts val="1000"/>
              </a:spcBef>
            </a:pPr>
            <a:r>
              <a:rPr lang="en-GB" sz="2600" dirty="0" smtClean="0"/>
              <a:t>Sample design: census 62%, </a:t>
            </a:r>
            <a:r>
              <a:rPr lang="en-GB" sz="2600" dirty="0"/>
              <a:t>sample </a:t>
            </a:r>
            <a:r>
              <a:rPr lang="en-GB" sz="2600" dirty="0" smtClean="0"/>
              <a:t>38% </a:t>
            </a:r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/>
              <a:t>	</a:t>
            </a:r>
            <a:r>
              <a:rPr lang="en-GB" sz="2600" dirty="0" smtClean="0"/>
              <a:t>* (10</a:t>
            </a:r>
            <a:r>
              <a:rPr lang="en-GB" sz="2600" dirty="0"/>
              <a:t>% rotation each </a:t>
            </a:r>
            <a:r>
              <a:rPr lang="en-GB" sz="2600" dirty="0" smtClean="0"/>
              <a:t>quarter)</a:t>
            </a:r>
          </a:p>
          <a:p>
            <a:pPr marL="914400" lvl="4" indent="0">
              <a:spcBef>
                <a:spcPts val="1000"/>
              </a:spcBef>
              <a:buNone/>
            </a:pPr>
            <a:endParaRPr lang="en-GB" sz="2600" dirty="0" smtClean="0"/>
          </a:p>
          <a:p>
            <a:pPr marL="1371600" lvl="4" indent="-457200">
              <a:spcBef>
                <a:spcPts val="1000"/>
              </a:spcBef>
            </a:pPr>
            <a:r>
              <a:rPr lang="en-GB" sz="2600" dirty="0" smtClean="0"/>
              <a:t>Coverage of businesses by employment size/sector:</a:t>
            </a:r>
            <a:endParaRPr lang="en-GB" sz="2600" dirty="0"/>
          </a:p>
          <a:p>
            <a:pPr marL="1371600" lvl="4" indent="-457200">
              <a:spcBef>
                <a:spcPts val="1000"/>
              </a:spcBef>
            </a:pPr>
            <a:endParaRPr lang="en-GB" sz="2600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31924" y="4088260"/>
          <a:ext cx="7262142" cy="2208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1071"/>
                <a:gridCol w="3631071"/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Employment Size/Sector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Coverage </a:t>
                      </a:r>
                      <a:endParaRPr lang="en-GB" dirty="0"/>
                    </a:p>
                  </a:txBody>
                  <a:tcPr/>
                </a:tc>
              </a:tr>
              <a:tr h="379926">
                <a:tc>
                  <a:txBody>
                    <a:bodyPr/>
                    <a:lstStyle/>
                    <a:p>
                      <a:r>
                        <a:rPr lang="en-GB" dirty="0" smtClean="0"/>
                        <a:t>0-9 employees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Sample (4%)</a:t>
                      </a:r>
                      <a:endParaRPr lang="en-GB" dirty="0"/>
                    </a:p>
                  </a:txBody>
                  <a:tcPr/>
                </a:tc>
              </a:tr>
              <a:tr h="348803">
                <a:tc>
                  <a:txBody>
                    <a:bodyPr/>
                    <a:lstStyle/>
                    <a:p>
                      <a:r>
                        <a:rPr lang="en-GB" dirty="0" smtClean="0"/>
                        <a:t>10-24 employees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Sample (9%)</a:t>
                      </a:r>
                      <a:endParaRPr lang="en-GB" dirty="0"/>
                    </a:p>
                  </a:txBody>
                  <a:tcPr/>
                </a:tc>
              </a:tr>
              <a:tr h="348803">
                <a:tc>
                  <a:txBody>
                    <a:bodyPr/>
                    <a:lstStyle/>
                    <a:p>
                      <a:r>
                        <a:rPr lang="en-GB" dirty="0" smtClean="0"/>
                        <a:t>Multiple Industry Activities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 Count (100%)</a:t>
                      </a:r>
                      <a:endParaRPr lang="en-GB" dirty="0"/>
                    </a:p>
                  </a:txBody>
                  <a:tcPr/>
                </a:tc>
              </a:tr>
              <a:tr h="348803">
                <a:tc>
                  <a:txBody>
                    <a:bodyPr/>
                    <a:lstStyle/>
                    <a:p>
                      <a:r>
                        <a:rPr lang="en-GB" dirty="0" smtClean="0"/>
                        <a:t>25+ employees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 Count (100%)</a:t>
                      </a:r>
                      <a:endParaRPr lang="en-GB" dirty="0"/>
                    </a:p>
                  </a:txBody>
                  <a:tcPr/>
                </a:tc>
              </a:tr>
              <a:tr h="348803">
                <a:tc>
                  <a:txBody>
                    <a:bodyPr/>
                    <a:lstStyle/>
                    <a:p>
                      <a:r>
                        <a:rPr lang="en-GB" dirty="0" smtClean="0"/>
                        <a:t>Public Sector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 Count</a:t>
                      </a:r>
                      <a:r>
                        <a:rPr lang="en-GB" baseline="0" dirty="0" smtClean="0"/>
                        <a:t> (100%)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850" y="6423426"/>
            <a:ext cx="318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E2B50"/>
                </a:solidFill>
              </a:rPr>
              <a:t>*</a:t>
            </a:r>
            <a:r>
              <a:rPr lang="en-GB" sz="1400" dirty="0" smtClean="0">
                <a:solidFill>
                  <a:srgbClr val="1E2B50"/>
                </a:solidFill>
              </a:rPr>
              <a:t>Based on Q2 2018 data</a:t>
            </a:r>
            <a:endParaRPr lang="en-GB" sz="1400" dirty="0">
              <a:solidFill>
                <a:srgbClr val="1E2B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563" y="297994"/>
            <a:ext cx="8489302" cy="1200831"/>
          </a:xfrm>
        </p:spPr>
        <p:txBody>
          <a:bodyPr/>
          <a:lstStyle/>
          <a:p>
            <a:r>
              <a:rPr lang="en-GB" dirty="0" smtClean="0"/>
              <a:t>Outputs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977" y="1300767"/>
            <a:ext cx="10431888" cy="5557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    </a:t>
            </a:r>
          </a:p>
          <a:p>
            <a:pPr marL="0" indent="0">
              <a:buNone/>
            </a:pPr>
            <a:r>
              <a:rPr lang="en-GB" dirty="0"/>
              <a:t>Aim to provide point-in-time estimates but also measure </a:t>
            </a:r>
            <a:r>
              <a:rPr lang="en-GB" i="1" dirty="0"/>
              <a:t>change</a:t>
            </a:r>
            <a:r>
              <a:rPr lang="en-GB" dirty="0"/>
              <a:t> in employee jobs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Data are produced each quarter for:</a:t>
            </a:r>
            <a:endParaRPr lang="en-GB" dirty="0"/>
          </a:p>
          <a:p>
            <a:r>
              <a:rPr lang="en-GB" dirty="0" smtClean="0"/>
              <a:t>Total Employee Jobs			</a:t>
            </a:r>
            <a:endParaRPr lang="en-GB" dirty="0"/>
          </a:p>
          <a:p>
            <a:r>
              <a:rPr lang="en-GB" dirty="0" smtClean="0"/>
              <a:t>Public and Private Sector series</a:t>
            </a:r>
            <a:endParaRPr lang="en-GB" dirty="0"/>
          </a:p>
          <a:p>
            <a:r>
              <a:rPr lang="en-GB" dirty="0" smtClean="0"/>
              <a:t>Working pattern: Full –time and Part-time</a:t>
            </a:r>
            <a:endParaRPr lang="en-GB" dirty="0"/>
          </a:p>
          <a:p>
            <a:r>
              <a:rPr lang="en-GB" dirty="0" smtClean="0"/>
              <a:t>Industry breakdowns (Broad industry sector to 2 digit SIC code e.g. manufacture of textiles)</a:t>
            </a:r>
          </a:p>
          <a:p>
            <a:r>
              <a:rPr lang="en-GB" dirty="0" smtClean="0"/>
              <a:t>Breakdown of Public Sector Employment by quarter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of Records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Unemployment reached its lowest on record, and is now 4.0%. Claimant count has been falling for the last five years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Number of employee jobs are at their highest level on record (765,000). Private sector jobs are also at highest.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Median weekly earnings above £500 a week for full-time employees for the first time, although adjusted for inflation, real wages decreased over the year.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Inactivity remains highest of UK regions and is similar to rates 5 years ago.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7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770" y="297994"/>
            <a:ext cx="7819030" cy="1200831"/>
          </a:xfrm>
        </p:spPr>
        <p:txBody>
          <a:bodyPr/>
          <a:lstStyle/>
          <a:p>
            <a:r>
              <a:rPr lang="en-GB" dirty="0" smtClean="0"/>
              <a:t>Outputs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000">
            <a:off x="7725016" y="4383604"/>
            <a:ext cx="3501494" cy="2476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31" y="470361"/>
            <a:ext cx="4624465" cy="3271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0" y="-1284815"/>
            <a:ext cx="6214021" cy="8787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77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Total Employee Jobs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034862" y="2125014"/>
          <a:ext cx="8912180" cy="437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30321" y="1498825"/>
            <a:ext cx="776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E2B50"/>
                </a:solidFill>
              </a:rPr>
              <a:t>Figure 2</a:t>
            </a:r>
            <a:r>
              <a:rPr lang="en-GB" b="1" dirty="0" smtClean="0">
                <a:solidFill>
                  <a:srgbClr val="1E2B50"/>
                </a:solidFill>
              </a:rPr>
              <a:t>.1: </a:t>
            </a:r>
            <a:r>
              <a:rPr lang="en-GB" b="1" dirty="0">
                <a:solidFill>
                  <a:srgbClr val="1E2B50"/>
                </a:solidFill>
              </a:rPr>
              <a:t>Index of </a:t>
            </a:r>
            <a:r>
              <a:rPr lang="en-GB" b="1" dirty="0" smtClean="0">
                <a:solidFill>
                  <a:srgbClr val="1E2B50"/>
                </a:solidFill>
              </a:rPr>
              <a:t>Employee Jobs, </a:t>
            </a:r>
            <a:r>
              <a:rPr lang="en-GB" b="1" dirty="0">
                <a:solidFill>
                  <a:srgbClr val="1E2B50"/>
                </a:solidFill>
              </a:rPr>
              <a:t>June 2008 – June 2018</a:t>
            </a:r>
            <a:endParaRPr lang="en-GB" dirty="0">
              <a:solidFill>
                <a:srgbClr val="1E2B50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59681" y="6233371"/>
            <a:ext cx="2409634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b="1" dirty="0">
                <a:solidFill>
                  <a:srgbClr val="1E2B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Figures are indexed to June 2008</a:t>
            </a:r>
            <a:endParaRPr lang="en-GB" sz="1400" b="1" dirty="0">
              <a:solidFill>
                <a:srgbClr val="1E2B50"/>
              </a:solidFill>
              <a:effectLst/>
              <a:latin typeface="ITCFranklinGothic LT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Public and Private Sector series  </a:t>
            </a:r>
            <a:endParaRPr lang="en-GB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279176" y="2055162"/>
          <a:ext cx="8693624" cy="4397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659681" y="6181710"/>
            <a:ext cx="2409634" cy="270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b="1" dirty="0">
                <a:solidFill>
                  <a:srgbClr val="1E2B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Figures are indexed to June 2008</a:t>
            </a:r>
            <a:endParaRPr lang="en-GB" sz="1400" b="1" dirty="0">
              <a:solidFill>
                <a:srgbClr val="1E2B50"/>
              </a:solidFill>
              <a:effectLst/>
              <a:latin typeface="ITCFranklinGothic LT Boo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5129" y="1498825"/>
            <a:ext cx="742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1E2B50"/>
                </a:solidFill>
              </a:rPr>
              <a:t>Figure </a:t>
            </a:r>
            <a:r>
              <a:rPr lang="en-GB" b="1" dirty="0" smtClean="0">
                <a:solidFill>
                  <a:srgbClr val="1E2B50"/>
                </a:solidFill>
              </a:rPr>
              <a:t>3.1: </a:t>
            </a:r>
            <a:r>
              <a:rPr lang="en-GB" b="1" dirty="0">
                <a:solidFill>
                  <a:srgbClr val="1E2B50"/>
                </a:solidFill>
              </a:rPr>
              <a:t>Index of </a:t>
            </a:r>
            <a:r>
              <a:rPr lang="en-GB" b="1" dirty="0" smtClean="0">
                <a:solidFill>
                  <a:srgbClr val="1E2B50"/>
                </a:solidFill>
              </a:rPr>
              <a:t>NI Private and Public Sector </a:t>
            </a:r>
            <a:r>
              <a:rPr lang="en-GB" b="1" dirty="0">
                <a:solidFill>
                  <a:srgbClr val="1E2B50"/>
                </a:solidFill>
              </a:rPr>
              <a:t>Jobs, June 2008 – June 2018</a:t>
            </a:r>
            <a:endParaRPr lang="en-GB" dirty="0">
              <a:solidFill>
                <a:srgbClr val="1E2B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Full -Time and Part- </a:t>
            </a:r>
            <a:r>
              <a:rPr lang="en-GB" dirty="0"/>
              <a:t>T</a:t>
            </a:r>
            <a:r>
              <a:rPr lang="en-GB" dirty="0" smtClean="0"/>
              <a:t>ime jobs  </a:t>
            </a:r>
            <a:endParaRPr lang="en-GB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965277" y="2037580"/>
          <a:ext cx="9538648" cy="456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015389" y="1668248"/>
            <a:ext cx="818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1E2B50"/>
                </a:solidFill>
              </a:rPr>
              <a:t>Figure </a:t>
            </a:r>
            <a:r>
              <a:rPr lang="en-GB" b="1" dirty="0" smtClean="0">
                <a:solidFill>
                  <a:srgbClr val="1E2B50"/>
                </a:solidFill>
              </a:rPr>
              <a:t>4.1: Full-Time and Part-Time jobs annual change, </a:t>
            </a:r>
            <a:r>
              <a:rPr lang="en-GB" b="1" dirty="0">
                <a:solidFill>
                  <a:srgbClr val="1E2B50"/>
                </a:solidFill>
              </a:rPr>
              <a:t>June 2008 – June 2018</a:t>
            </a:r>
            <a:endParaRPr lang="en-GB" dirty="0">
              <a:solidFill>
                <a:srgbClr val="1E2B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Change in outputs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072" y="1657349"/>
            <a:ext cx="9961728" cy="5042127"/>
          </a:xfrm>
        </p:spPr>
        <p:txBody>
          <a:bodyPr>
            <a:normAutofit/>
          </a:bodyPr>
          <a:lstStyle/>
          <a:p>
            <a:r>
              <a:rPr lang="en-GB" dirty="0" smtClean="0"/>
              <a:t>In 2017 consultation held and two </a:t>
            </a:r>
            <a:r>
              <a:rPr lang="en-GB" b="1" dirty="0" smtClean="0"/>
              <a:t>annual outputs </a:t>
            </a:r>
            <a:r>
              <a:rPr lang="en-GB" dirty="0" smtClean="0"/>
              <a:t>were removed; </a:t>
            </a:r>
          </a:p>
          <a:p>
            <a:pPr marL="0" indent="0">
              <a:buNone/>
            </a:pPr>
            <a:r>
              <a:rPr lang="en-GB" dirty="0" smtClean="0"/>
              <a:t> Civil Employment and Workforce in Employment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Added </a:t>
            </a:r>
            <a:r>
              <a:rPr lang="en-GB" b="1" dirty="0" smtClean="0"/>
              <a:t>confidence intervals </a:t>
            </a:r>
            <a:r>
              <a:rPr lang="en-GB" dirty="0" smtClean="0"/>
              <a:t>to headline outputs this quarter (Q2 2018), develop now on ongoing basis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	765,100 +/- 5,600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Seasonal adjustment review in next 6 months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9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Benchmarking….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QES revise estimates each quarter back to Q3 2015 (BRES 2015)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Next benchmarking is due following BRES 2017 </a:t>
            </a:r>
            <a:r>
              <a:rPr lang="en-GB" dirty="0" smtClean="0"/>
              <a:t>results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Benchmarking process brings QES and BRES in line for Q3 2017</a:t>
            </a:r>
          </a:p>
          <a:p>
            <a:pPr lvl="1"/>
            <a:r>
              <a:rPr lang="en-GB" dirty="0" smtClean="0"/>
              <a:t>Steps in difference between 2015 and 2017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9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for users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Outputs meeting user needs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6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01977"/>
            <a:ext cx="9144000" cy="352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Labour Market Statistics User Group – </a:t>
            </a:r>
            <a:br>
              <a:rPr lang="en-GB" dirty="0" smtClean="0"/>
            </a:br>
            <a:r>
              <a:rPr lang="en-GB" sz="6700" b="1" dirty="0" smtClean="0"/>
              <a:t>Business Register and Employment Survey</a:t>
            </a:r>
            <a:endParaRPr lang="en-GB" sz="6700" b="1" dirty="0"/>
          </a:p>
        </p:txBody>
      </p:sp>
    </p:spTree>
    <p:extLst>
      <p:ext uri="{BB962C8B-B14F-4D97-AF65-F5344CB8AC3E}">
        <p14:creationId xmlns:p14="http://schemas.microsoft.com/office/powerpoint/2010/main" val="11059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498" y="456518"/>
            <a:ext cx="8489302" cy="1200831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Business Register</a:t>
            </a:r>
            <a:r>
              <a:rPr lang="en-GB" sz="3600" dirty="0" smtClean="0"/>
              <a:t> </a:t>
            </a:r>
            <a:r>
              <a:rPr lang="en-GB" sz="2400" dirty="0" smtClean="0"/>
              <a:t>and</a:t>
            </a:r>
            <a:r>
              <a:rPr lang="en-GB" sz="3600" dirty="0" smtClean="0"/>
              <a:t> </a:t>
            </a:r>
            <a:r>
              <a:rPr lang="en-GB" sz="3600" b="1" dirty="0" smtClean="0"/>
              <a:t>Employment Survey </a:t>
            </a:r>
            <a:r>
              <a:rPr lang="en-GB" sz="3600" dirty="0" smtClean="0"/>
              <a:t>- Overview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4" indent="0">
              <a:spcBef>
                <a:spcPts val="1000"/>
              </a:spcBef>
              <a:buNone/>
            </a:pPr>
            <a:endParaRPr lang="en-GB" sz="2600" dirty="0"/>
          </a:p>
          <a:p>
            <a:pPr marL="1371600" lvl="4" indent="-457200">
              <a:spcBef>
                <a:spcPts val="1000"/>
              </a:spcBef>
            </a:pPr>
            <a:r>
              <a:rPr lang="en-GB" sz="2600" dirty="0" smtClean="0"/>
              <a:t>Annual survey: first Monday in September</a:t>
            </a:r>
          </a:p>
          <a:p>
            <a:pPr marL="1371600" lvl="4" indent="-457200">
              <a:spcBef>
                <a:spcPts val="1000"/>
              </a:spcBef>
            </a:pPr>
            <a:r>
              <a:rPr lang="en-GB" sz="2600" dirty="0"/>
              <a:t>Published a year after survey date……2017 results tomorrow</a:t>
            </a:r>
          </a:p>
          <a:p>
            <a:pPr marL="1371600" lvl="4" indent="-457200">
              <a:spcBef>
                <a:spcPts val="1000"/>
              </a:spcBef>
            </a:pPr>
            <a:endParaRPr lang="en-GB" sz="2600" dirty="0" smtClean="0"/>
          </a:p>
          <a:p>
            <a:pPr marL="1371600" lvl="4" indent="-457200">
              <a:spcBef>
                <a:spcPts val="1000"/>
              </a:spcBef>
            </a:pPr>
            <a:r>
              <a:rPr lang="en-GB" sz="2600" dirty="0" smtClean="0"/>
              <a:t>Collects business structure and employee jobs </a:t>
            </a:r>
          </a:p>
          <a:p>
            <a:pPr marL="1371600" lvl="4" indent="-457200">
              <a:spcBef>
                <a:spcPts val="1000"/>
              </a:spcBef>
            </a:pPr>
            <a:r>
              <a:rPr lang="en-GB" sz="2600" dirty="0" smtClean="0"/>
              <a:t>Business structure information is used to maintain the business register from which survey samples are drawn</a:t>
            </a:r>
          </a:p>
          <a:p>
            <a:pPr marL="1371600" lvl="4" indent="-457200">
              <a:spcBef>
                <a:spcPts val="1000"/>
              </a:spcBef>
            </a:pPr>
            <a:r>
              <a:rPr lang="en-GB" sz="2600" dirty="0" smtClean="0"/>
              <a:t>Collects employee job figures at local unit level – allows data to be disaggregated by NI geographies</a:t>
            </a:r>
          </a:p>
          <a:p>
            <a:pPr marL="1371600" lvl="4" indent="-457200">
              <a:spcBef>
                <a:spcPts val="1000"/>
              </a:spcBef>
            </a:pPr>
            <a:r>
              <a:rPr lang="en-GB" sz="2600" dirty="0" smtClean="0"/>
              <a:t>Industry activity is also collected</a:t>
            </a:r>
          </a:p>
          <a:p>
            <a:pPr marL="1371600" lvl="4" indent="-457200">
              <a:spcBef>
                <a:spcPts val="1000"/>
              </a:spcBef>
            </a:pPr>
            <a:endParaRPr lang="en-GB" sz="2600" dirty="0"/>
          </a:p>
          <a:p>
            <a:pPr marL="1371600" lvl="4" indent="-457200">
              <a:spcBef>
                <a:spcPts val="1000"/>
              </a:spcBef>
            </a:pPr>
            <a:r>
              <a:rPr lang="en-GB" sz="2600" dirty="0" smtClean="0"/>
              <a:t>Every output referred to as……. </a:t>
            </a:r>
            <a:r>
              <a:rPr lang="en-GB" sz="2600" b="1" dirty="0" smtClean="0"/>
              <a:t>BRES</a:t>
            </a:r>
          </a:p>
          <a:p>
            <a:pPr marL="1371600" lvl="4" indent="-457200">
              <a:spcBef>
                <a:spcPts val="1000"/>
              </a:spcBef>
            </a:pPr>
            <a:endParaRPr lang="en-GB" sz="2600" dirty="0" smtClean="0"/>
          </a:p>
          <a:p>
            <a:pPr marL="1371600" lvl="4" indent="-457200">
              <a:spcBef>
                <a:spcPts val="1000"/>
              </a:spcBef>
            </a:pPr>
            <a:endParaRPr lang="en-GB" sz="2600" dirty="0" smtClean="0"/>
          </a:p>
          <a:p>
            <a:pPr marL="914400" lvl="4" indent="0">
              <a:spcBef>
                <a:spcPts val="1000"/>
              </a:spcBef>
              <a:buNone/>
            </a:pPr>
            <a:endParaRPr lang="en-GB" sz="2600" dirty="0"/>
          </a:p>
          <a:p>
            <a:pPr marL="1371600" lvl="4" indent="-457200">
              <a:spcBef>
                <a:spcPts val="1000"/>
              </a:spcBef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8924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Census element: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All public sector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More than one local unit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More than 5 employees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GB based operating in NI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Sample element – </a:t>
            </a:r>
            <a:r>
              <a:rPr lang="en-GB" dirty="0" err="1" smtClean="0"/>
              <a:t>Neyman</a:t>
            </a:r>
            <a:r>
              <a:rPr lang="en-GB" dirty="0" smtClean="0"/>
              <a:t> allocated sample of remaining businesses.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7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Collection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Labour market outputs are based on survey, census and administrative data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i="1" dirty="0" smtClean="0"/>
              <a:t>Labour Force Survey, Quarterly Employment Survey, Annual 	Survey of Hours and Earnings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Business Register and Employment Survey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Claimant Count and Redundancies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Falling response rates to household and business surveys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  4-Year Survey </a:t>
            </a:r>
            <a:r>
              <a:rPr lang="en-GB" dirty="0"/>
              <a:t>C</a:t>
            </a:r>
            <a:r>
              <a:rPr lang="en-GB" dirty="0" smtClean="0"/>
              <a:t>ycle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82315" y="3244334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Sample/Census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3" y="1828799"/>
            <a:ext cx="10676586" cy="3580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5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Geography &amp; Industry Outputs</a:t>
            </a:r>
            <a:endParaRPr lang="en-GB" dirty="0"/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  <p:extLst/>
          </p:nvPr>
        </p:nvGraphicFramePr>
        <p:xfrm>
          <a:off x="1262131" y="1657350"/>
          <a:ext cx="10328857" cy="5041901"/>
        </p:xfrm>
        <a:graphic>
          <a:graphicData uri="http://schemas.openxmlformats.org/drawingml/2006/table">
            <a:tbl>
              <a:tblPr/>
              <a:tblGrid>
                <a:gridCol w="655373"/>
                <a:gridCol w="628439"/>
                <a:gridCol w="1005504"/>
                <a:gridCol w="1144659"/>
                <a:gridCol w="1149147"/>
                <a:gridCol w="1149147"/>
                <a:gridCol w="1149147"/>
                <a:gridCol w="1149147"/>
                <a:gridCol w="1149147"/>
                <a:gridCol w="1149147"/>
              </a:tblGrid>
              <a:tr h="28539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42" marR="6342" marT="6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marL="6342" marR="6342" marT="6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E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6342" marR="6342" marT="63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61041"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Approx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District Council Area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Parliamentary </a:t>
                      </a:r>
                      <a:b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Constituency Area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Ward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7E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Broad</a:t>
                      </a:r>
                      <a:b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 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Industry Section </a:t>
                      </a:r>
                      <a:b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(A-S)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5 - digit SIC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00"/>
                    </a:solidFill>
                  </a:tcPr>
                </a:tc>
              </a:tr>
              <a:tr h="44394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BRES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4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BRES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12,000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44394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BRES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70,000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4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BRES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12,000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44394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4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BRES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12,000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44394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55,000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4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BRES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8,000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û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</a:tr>
              <a:tr h="44394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</a:t>
                      </a:r>
                      <a:b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</a:t>
                      </a:r>
                    </a:p>
                  </a:txBody>
                  <a:tcPr marL="6342" marR="6342" marT="63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6342" marR="6342" marT="6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6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New Questions for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08" y="1498825"/>
            <a:ext cx="10010192" cy="5200651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Migrant Workforce</a:t>
            </a:r>
          </a:p>
          <a:p>
            <a:pPr marL="0" indent="0">
              <a:buNone/>
            </a:pPr>
            <a:r>
              <a:rPr lang="en-GB" sz="2400" dirty="0"/>
              <a:t>Q. How many of the total employees, at this location, are citizens of: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sz="2000" dirty="0"/>
              <a:t>Rest of EU (excluding UK and Ireland)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sz="2000" dirty="0"/>
              <a:t>Rest of World (excluding UK, Ireland and Rest of EU)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Vacancies</a:t>
            </a:r>
            <a:endParaRPr lang="en-GB" sz="2000" dirty="0" smtClean="0"/>
          </a:p>
          <a:p>
            <a:pPr marL="0" indent="0">
              <a:buNone/>
            </a:pPr>
            <a:r>
              <a:rPr lang="en-GB" sz="2400" dirty="0" smtClean="0"/>
              <a:t>Q. How many job vacancies were you actively trying to fill from outside your business, for this location, on 3 September 2018?</a:t>
            </a:r>
          </a:p>
        </p:txBody>
      </p:sp>
    </p:spTree>
    <p:extLst>
      <p:ext uri="{BB962C8B-B14F-4D97-AF65-F5344CB8AC3E}">
        <p14:creationId xmlns:p14="http://schemas.microsoft.com/office/powerpoint/2010/main" val="6131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for users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Outputs meeting user needs?</a:t>
            </a:r>
          </a:p>
          <a:p>
            <a:endParaRPr lang="en-GB" dirty="0"/>
          </a:p>
          <a:p>
            <a:r>
              <a:rPr lang="en-GB" dirty="0" smtClean="0"/>
              <a:t>Use of small BRES outputs?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5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and Close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Presentations will be published on NISRA website</a:t>
            </a:r>
          </a:p>
          <a:p>
            <a:endParaRPr lang="en-GB" dirty="0"/>
          </a:p>
          <a:p>
            <a:r>
              <a:rPr lang="en-GB" dirty="0" smtClean="0"/>
              <a:t>Any outstanding questions followed up after the event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2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ONS </a:t>
            </a:r>
            <a:r>
              <a:rPr lang="en-GB" dirty="0"/>
              <a:t>data acquisition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25000"/>
                  </a:schemeClr>
                </a:solidFill>
              </a:rPr>
              <a:t>Make effective and efficient use of non-survey data held across government to produce existing and new outputs, thereby reducing respondent burden and costs</a:t>
            </a:r>
          </a:p>
          <a:p>
            <a:endParaRPr lang="en-GB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GB" dirty="0">
                <a:solidFill>
                  <a:schemeClr val="accent5">
                    <a:lumMod val="25000"/>
                  </a:schemeClr>
                </a:solidFill>
              </a:rPr>
              <a:t>Reducing our reliance on surveys to collect </a:t>
            </a:r>
            <a:r>
              <a:rPr lang="en-GB" u="sng" dirty="0">
                <a:solidFill>
                  <a:schemeClr val="accent5">
                    <a:lumMod val="25000"/>
                  </a:schemeClr>
                </a:solidFill>
              </a:rPr>
              <a:t>only</a:t>
            </a:r>
            <a:r>
              <a:rPr lang="en-GB" dirty="0">
                <a:solidFill>
                  <a:schemeClr val="accent5">
                    <a:lumMod val="25000"/>
                  </a:schemeClr>
                </a:solidFill>
              </a:rPr>
              <a:t> those data that cannot be sourced from non-survey sources, moving to mixed mode data collection 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9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452" y="297994"/>
            <a:ext cx="9289026" cy="1200831"/>
          </a:xfrm>
        </p:spPr>
        <p:txBody>
          <a:bodyPr>
            <a:normAutofit/>
          </a:bodyPr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4" indent="0">
              <a:spcBef>
                <a:spcPts val="1000"/>
              </a:spcBef>
              <a:buNone/>
            </a:pPr>
            <a:r>
              <a:rPr lang="en-GB" sz="2600" dirty="0" smtClean="0"/>
              <a:t>Overview</a:t>
            </a:r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 smtClean="0"/>
              <a:t>Labour Force Survey					</a:t>
            </a:r>
            <a:r>
              <a:rPr lang="en-GB" sz="2600" i="1" dirty="0" smtClean="0"/>
              <a:t>Carly Gordon</a:t>
            </a:r>
            <a:endParaRPr lang="en-GB" sz="2600" dirty="0" smtClean="0"/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 smtClean="0"/>
              <a:t>Claimant Count 					</a:t>
            </a:r>
            <a:r>
              <a:rPr lang="en-GB" sz="2600" i="1" dirty="0" smtClean="0"/>
              <a:t>Ashleigh Warwick</a:t>
            </a:r>
            <a:endParaRPr lang="en-GB" sz="2600" dirty="0"/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/>
              <a:t>Annual Survey of Hours and </a:t>
            </a:r>
            <a:r>
              <a:rPr lang="en-GB" sz="2600" dirty="0" smtClean="0"/>
              <a:t>Earnings		</a:t>
            </a:r>
            <a:r>
              <a:rPr lang="en-GB" sz="2600" i="1" dirty="0"/>
              <a:t>Cathryn </a:t>
            </a:r>
            <a:r>
              <a:rPr lang="en-GB" sz="2600" i="1" dirty="0" smtClean="0"/>
              <a:t>Blair</a:t>
            </a:r>
            <a:endParaRPr lang="en-GB" sz="2600" dirty="0" smtClean="0"/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 smtClean="0"/>
              <a:t>Quarterly Employment Survey			</a:t>
            </a:r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 smtClean="0"/>
              <a:t>Business Register and Employment Survey 	</a:t>
            </a:r>
            <a:endParaRPr lang="en-GB" sz="2600" dirty="0"/>
          </a:p>
          <a:p>
            <a:pPr marL="914400" lvl="4" indent="0">
              <a:spcBef>
                <a:spcPts val="1000"/>
              </a:spcBef>
              <a:buNone/>
            </a:pPr>
            <a:endParaRPr lang="en-GB" sz="2600" dirty="0" smtClean="0"/>
          </a:p>
          <a:p>
            <a:pPr marL="914400" lvl="4" indent="0">
              <a:spcBef>
                <a:spcPts val="1000"/>
              </a:spcBef>
              <a:buNone/>
            </a:pPr>
            <a:r>
              <a:rPr lang="en-GB" sz="2600" dirty="0" smtClean="0"/>
              <a:t>Close</a:t>
            </a:r>
          </a:p>
          <a:p>
            <a:pPr marL="1371600" lvl="4" indent="-457200">
              <a:spcBef>
                <a:spcPts val="1000"/>
              </a:spcBef>
            </a:pPr>
            <a:endParaRPr lang="en-GB" sz="2600" dirty="0"/>
          </a:p>
          <a:p>
            <a:pPr marL="1371600" lvl="4" indent="-457200">
              <a:spcBef>
                <a:spcPts val="1000"/>
              </a:spcBef>
            </a:pPr>
            <a:endParaRPr lang="en-GB" sz="2600" dirty="0" smtClean="0"/>
          </a:p>
          <a:p>
            <a:pPr marL="1371600" lvl="4" indent="-457200">
              <a:spcBef>
                <a:spcPts val="1000"/>
              </a:spcBef>
            </a:pPr>
            <a:endParaRPr lang="en-GB" sz="2600" dirty="0"/>
          </a:p>
          <a:p>
            <a:pPr marL="1371600" lvl="4" indent="-457200">
              <a:spcBef>
                <a:spcPts val="1000"/>
              </a:spcBef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872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Labour Market Statistics User Group – Labour Force Survey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3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452" y="297994"/>
            <a:ext cx="9289026" cy="120083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Labour Force Survey – Summary of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2" indent="0">
              <a:spcBef>
                <a:spcPts val="1000"/>
              </a:spcBef>
              <a:buNone/>
            </a:pPr>
            <a:r>
              <a:rPr lang="en-GB" sz="2800" dirty="0"/>
              <a:t>Operational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Boost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Reweighting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Incentives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ONS Transformation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en-GB" sz="2800" dirty="0"/>
              <a:t>Questionnaire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Job satisfaction</a:t>
            </a:r>
          </a:p>
          <a:p>
            <a:pPr lvl="2">
              <a:lnSpc>
                <a:spcPct val="100000"/>
              </a:lnSpc>
            </a:pPr>
            <a:r>
              <a:rPr lang="en-GB" dirty="0"/>
              <a:t>Test of work quality questions</a:t>
            </a:r>
          </a:p>
          <a:p>
            <a:pPr marL="0" indent="0">
              <a:buNone/>
            </a:pPr>
            <a:r>
              <a:rPr lang="en-GB" dirty="0" smtClean="0"/>
              <a:t>Outputs/Publications</a:t>
            </a:r>
          </a:p>
          <a:p>
            <a:pPr lvl="2"/>
            <a:r>
              <a:rPr lang="en-GB" dirty="0" smtClean="0"/>
              <a:t>Quarterly Supplement</a:t>
            </a:r>
          </a:p>
          <a:p>
            <a:pPr lvl="2"/>
            <a:r>
              <a:rPr lang="en-GB" dirty="0" smtClean="0"/>
              <a:t>Labour Force Survey Annual Report</a:t>
            </a:r>
          </a:p>
          <a:p>
            <a:pPr lvl="2"/>
            <a:r>
              <a:rPr lang="en-GB" dirty="0" smtClean="0"/>
              <a:t>Women in Northern Ireland</a:t>
            </a:r>
          </a:p>
          <a:p>
            <a:pPr lvl="2"/>
            <a:r>
              <a:rPr lang="en-GB" sz="2100" dirty="0"/>
              <a:t>User defined requests</a:t>
            </a:r>
          </a:p>
          <a:p>
            <a:pPr lvl="2"/>
            <a:r>
              <a:rPr lang="en-GB" sz="2100" dirty="0"/>
              <a:t>Infographics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914400" lvl="2" indent="0">
              <a:buNone/>
            </a:pPr>
            <a:endParaRPr lang="en-GB" dirty="0" smtClean="0"/>
          </a:p>
          <a:p>
            <a:pPr marL="0" lvl="2" indent="0">
              <a:spcBef>
                <a:spcPts val="1000"/>
              </a:spcBef>
              <a:buNone/>
            </a:pPr>
            <a:endParaRPr lang="en-GB" dirty="0"/>
          </a:p>
          <a:p>
            <a:pPr marL="914400" lvl="2" indent="0">
              <a:lnSpc>
                <a:spcPct val="100000"/>
              </a:lnSpc>
              <a:buNone/>
            </a:pPr>
            <a:endParaRPr lang="en-GB" dirty="0"/>
          </a:p>
          <a:p>
            <a:pPr marL="1371600" lvl="4" indent="-457200">
              <a:spcBef>
                <a:spcPts val="1000"/>
              </a:spcBef>
            </a:pPr>
            <a:endParaRPr lang="en-GB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76" y="1801504"/>
            <a:ext cx="5023495" cy="40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SRA Presentatio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04366A-9E0E-4957-BDAB-ACFB5DD12D55}" vid="{BC516DA1-97B9-493E-B8E4-1CD09F887A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NISRA Presentation Template</Template>
  <TotalTime>2904</TotalTime>
  <Words>1697</Words>
  <Application>Microsoft Office PowerPoint</Application>
  <PresentationFormat>Widescreen</PresentationFormat>
  <Paragraphs>490</Paragraphs>
  <Slides>54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Courier New</vt:lpstr>
      <vt:lpstr>ITCFranklinGothic LT Book</vt:lpstr>
      <vt:lpstr>Times New Roman</vt:lpstr>
      <vt:lpstr>Wingdings</vt:lpstr>
      <vt:lpstr>NISRA Presentation Template</vt:lpstr>
      <vt:lpstr>Presentation</vt:lpstr>
      <vt:lpstr>Labour Market Statistics  User Group </vt:lpstr>
      <vt:lpstr>Agenda</vt:lpstr>
      <vt:lpstr>Purpose of the meeting</vt:lpstr>
      <vt:lpstr>Year of Records</vt:lpstr>
      <vt:lpstr>Data Collection</vt:lpstr>
      <vt:lpstr>ONS data acquisition</vt:lpstr>
      <vt:lpstr>Agenda</vt:lpstr>
      <vt:lpstr>Labour Market Statistics User Group – Labour Force Survey</vt:lpstr>
      <vt:lpstr>Labour Force Survey – Summary of changes</vt:lpstr>
      <vt:lpstr>Operational – Sample Boost</vt:lpstr>
      <vt:lpstr>Operational - Incentives</vt:lpstr>
      <vt:lpstr>Operational - Reweighting</vt:lpstr>
      <vt:lpstr>Questionnaire</vt:lpstr>
      <vt:lpstr>Publications – Quarterly Supplement</vt:lpstr>
      <vt:lpstr>Publications – Labour Force Survey Annual Report</vt:lpstr>
      <vt:lpstr>Publications – Women in NI</vt:lpstr>
      <vt:lpstr>Outputs</vt:lpstr>
      <vt:lpstr>Outputs</vt:lpstr>
      <vt:lpstr>PowerPoint Presentation</vt:lpstr>
      <vt:lpstr>Labour Market Statistics User Group –  Claimant Count</vt:lpstr>
      <vt:lpstr>Claimant Count- Overview</vt:lpstr>
      <vt:lpstr>Introduction of Universal Credit</vt:lpstr>
      <vt:lpstr>Change in Claimant Count Definition</vt:lpstr>
      <vt:lpstr>PowerPoint Presentation</vt:lpstr>
      <vt:lpstr>PowerPoint Presentation</vt:lpstr>
      <vt:lpstr>PowerPoint Presentation</vt:lpstr>
      <vt:lpstr>Impact of Universal Credit</vt:lpstr>
      <vt:lpstr>Impact of Universal Credit</vt:lpstr>
      <vt:lpstr>DWP Consultation on Outputs</vt:lpstr>
      <vt:lpstr>PowerPoint Presentation</vt:lpstr>
      <vt:lpstr>Labour Market Statistics User Group –  Annual Survey of Hours and Earnings (ASHE)</vt:lpstr>
      <vt:lpstr>Annual Survey of Hours and Earnings Overview</vt:lpstr>
      <vt:lpstr>Outputs</vt:lpstr>
      <vt:lpstr>PowerPoint Presentation</vt:lpstr>
      <vt:lpstr>Questions?</vt:lpstr>
      <vt:lpstr>Labour Market Statistics User Group –  Quarterly Employment Survey (QES)</vt:lpstr>
      <vt:lpstr>Quarterly Employment Survey - Overview</vt:lpstr>
      <vt:lpstr>Sample Design</vt:lpstr>
      <vt:lpstr>Outputs</vt:lpstr>
      <vt:lpstr>Outputs</vt:lpstr>
      <vt:lpstr>Total Employee Jobs</vt:lpstr>
      <vt:lpstr>Public and Private Sector series  </vt:lpstr>
      <vt:lpstr>Full -Time and Part- Time jobs  </vt:lpstr>
      <vt:lpstr>Change in outputs</vt:lpstr>
      <vt:lpstr>Benchmarking….</vt:lpstr>
      <vt:lpstr>Questions for users</vt:lpstr>
      <vt:lpstr>        Labour Market Statistics User Group –  Business Register and Employment Survey</vt:lpstr>
      <vt:lpstr>Business Register and Employment Survey - Overview</vt:lpstr>
      <vt:lpstr>Sample</vt:lpstr>
      <vt:lpstr>   4-Year Survey Cycle</vt:lpstr>
      <vt:lpstr>Geography &amp; Industry Outputs</vt:lpstr>
      <vt:lpstr>   New Questions for 2018</vt:lpstr>
      <vt:lpstr>Questions for users</vt:lpstr>
      <vt:lpstr>Thank you and Close</vt:lpstr>
    </vt:vector>
  </TitlesOfParts>
  <Company>IT Assist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NISRA Presentation</dc:title>
  <dc:creator>Kathryn Kavanagh</dc:creator>
  <cp:lastModifiedBy>Sarah Fyffe</cp:lastModifiedBy>
  <cp:revision>310</cp:revision>
  <cp:lastPrinted>2018-09-26T07:18:45Z</cp:lastPrinted>
  <dcterms:created xsi:type="dcterms:W3CDTF">2017-05-18T13:08:57Z</dcterms:created>
  <dcterms:modified xsi:type="dcterms:W3CDTF">2018-10-03T15:28:34Z</dcterms:modified>
</cp:coreProperties>
</file>